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2"/>
  </p:notesMasterIdLst>
  <p:sldIdLst>
    <p:sldId id="256" r:id="rId2"/>
    <p:sldId id="274" r:id="rId3"/>
    <p:sldId id="300" r:id="rId4"/>
    <p:sldId id="633" r:id="rId5"/>
    <p:sldId id="634" r:id="rId6"/>
    <p:sldId id="632" r:id="rId7"/>
    <p:sldId id="601" r:id="rId8"/>
    <p:sldId id="602" r:id="rId9"/>
    <p:sldId id="619" r:id="rId10"/>
    <p:sldId id="603" r:id="rId11"/>
    <p:sldId id="620" r:id="rId12"/>
    <p:sldId id="621" r:id="rId13"/>
    <p:sldId id="604" r:id="rId14"/>
    <p:sldId id="622" r:id="rId15"/>
    <p:sldId id="623" r:id="rId16"/>
    <p:sldId id="624" r:id="rId17"/>
    <p:sldId id="605" r:id="rId18"/>
    <p:sldId id="625" r:id="rId19"/>
    <p:sldId id="626" r:id="rId20"/>
    <p:sldId id="606" r:id="rId21"/>
    <p:sldId id="627" r:id="rId22"/>
    <p:sldId id="607" r:id="rId23"/>
    <p:sldId id="628" r:id="rId24"/>
    <p:sldId id="629" r:id="rId25"/>
    <p:sldId id="630" r:id="rId26"/>
    <p:sldId id="631" r:id="rId27"/>
    <p:sldId id="635" r:id="rId28"/>
    <p:sldId id="518" r:id="rId29"/>
    <p:sldId id="608" r:id="rId30"/>
    <p:sldId id="609" r:id="rId31"/>
    <p:sldId id="580" r:id="rId32"/>
    <p:sldId id="636" r:id="rId33"/>
    <p:sldId id="637" r:id="rId34"/>
    <p:sldId id="638" r:id="rId35"/>
    <p:sldId id="519" r:id="rId36"/>
    <p:sldId id="639" r:id="rId37"/>
    <p:sldId id="640" r:id="rId38"/>
    <p:sldId id="641" r:id="rId39"/>
    <p:sldId id="642" r:id="rId40"/>
    <p:sldId id="611" r:id="rId41"/>
    <p:sldId id="643" r:id="rId42"/>
    <p:sldId id="644" r:id="rId43"/>
    <p:sldId id="612" r:id="rId44"/>
    <p:sldId id="645" r:id="rId45"/>
    <p:sldId id="646" r:id="rId46"/>
    <p:sldId id="613" r:id="rId47"/>
    <p:sldId id="647" r:id="rId48"/>
    <p:sldId id="614" r:id="rId49"/>
    <p:sldId id="615" r:id="rId50"/>
    <p:sldId id="616" r:id="rId51"/>
    <p:sldId id="648" r:id="rId52"/>
    <p:sldId id="649" r:id="rId53"/>
    <p:sldId id="617" r:id="rId54"/>
    <p:sldId id="650" r:id="rId55"/>
    <p:sldId id="651" r:id="rId56"/>
    <p:sldId id="520" r:id="rId57"/>
    <p:sldId id="652" r:id="rId58"/>
    <p:sldId id="653" r:id="rId59"/>
    <p:sldId id="654" r:id="rId60"/>
    <p:sldId id="655" r:id="rId61"/>
    <p:sldId id="656" r:id="rId62"/>
    <p:sldId id="657" r:id="rId63"/>
    <p:sldId id="658" r:id="rId64"/>
    <p:sldId id="659" r:id="rId65"/>
    <p:sldId id="660" r:id="rId66"/>
    <p:sldId id="661" r:id="rId67"/>
    <p:sldId id="662" r:id="rId68"/>
    <p:sldId id="663" r:id="rId69"/>
    <p:sldId id="664" r:id="rId70"/>
    <p:sldId id="665" r:id="rId71"/>
    <p:sldId id="666" r:id="rId72"/>
    <p:sldId id="667" r:id="rId73"/>
    <p:sldId id="668" r:id="rId74"/>
    <p:sldId id="669" r:id="rId75"/>
    <p:sldId id="670" r:id="rId76"/>
    <p:sldId id="671" r:id="rId77"/>
    <p:sldId id="672" r:id="rId78"/>
    <p:sldId id="673" r:id="rId79"/>
    <p:sldId id="579" r:id="rId80"/>
    <p:sldId id="674" r:id="rId81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A0BE"/>
    <a:srgbClr val="146E83"/>
    <a:srgbClr val="F2F2F2"/>
    <a:srgbClr val="292929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96" autoAdjust="0"/>
  </p:normalViewPr>
  <p:slideViewPr>
    <p:cSldViewPr>
      <p:cViewPr>
        <p:scale>
          <a:sx n="70" d="100"/>
          <a:sy n="70" d="100"/>
        </p:scale>
        <p:origin x="-1656" y="-4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notesMaster" Target="notesMasters/notesMaster1.xml"/><Relationship Id="rId83" Type="http://schemas.openxmlformats.org/officeDocument/2006/relationships/printerSettings" Target="printerSettings/printerSettings1.bin"/><Relationship Id="rId84" Type="http://schemas.openxmlformats.org/officeDocument/2006/relationships/presProps" Target="presProps.xml"/><Relationship Id="rId85" Type="http://schemas.openxmlformats.org/officeDocument/2006/relationships/viewProps" Target="viewProps.xml"/><Relationship Id="rId86" Type="http://schemas.openxmlformats.org/officeDocument/2006/relationships/theme" Target="theme/theme1.xml"/><Relationship Id="rId8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FBC9D8-41EC-4D33-8ABC-3CDF2285E91D}" type="datetimeFigureOut">
              <a:rPr lang="en-US" smtClean="0"/>
              <a:t>17-04-17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03100-6BB0-4440-8F17-EBF4ED3407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38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03100-6BB0-4440-8F17-EBF4ED3407BC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02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03100-6BB0-4440-8F17-EBF4ED3407BC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02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69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3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2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>
            <a:normAutofit/>
          </a:bodyPr>
          <a:lstStyle>
            <a:lvl1pPr algn="l">
              <a:defRPr sz="3000" cap="all" baseline="0">
                <a:latin typeface="Nexa Bold" pitchFamily="50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256584"/>
          </a:xfrm>
        </p:spPr>
        <p:txBody>
          <a:bodyPr/>
          <a:lstStyle>
            <a:lvl1pPr>
              <a:defRPr sz="2400" baseline="0">
                <a:latin typeface="Calibri" pitchFamily="34" charset="0"/>
              </a:defRPr>
            </a:lvl1pPr>
            <a:lvl2pPr marL="914400" indent="-457200">
              <a:buFont typeface="Wingdings" pitchFamily="2" charset="2"/>
              <a:buChar char="ü"/>
              <a:defRPr sz="2200" baseline="0"/>
            </a:lvl2pPr>
            <a:lvl3pPr marL="1143000" indent="-228600">
              <a:buFont typeface="Wingdings" pitchFamily="2" charset="2"/>
              <a:buChar char="ü"/>
              <a:defRPr sz="2200" baseline="0"/>
            </a:lvl3pPr>
            <a:lvl4pPr marL="1600200" indent="-228600">
              <a:buFont typeface="Wingdings" pitchFamily="2" charset="2"/>
              <a:buChar char="ü"/>
              <a:defRPr sz="2200" baseline="0"/>
            </a:lvl4pPr>
            <a:lvl5pPr marL="2057400" indent="-228600">
              <a:buFont typeface="Wingdings" pitchFamily="2" charset="2"/>
              <a:buChar char="ü"/>
              <a:defRPr sz="2200" baseline="0"/>
            </a:lvl5pPr>
          </a:lstStyle>
          <a:p>
            <a:pPr lvl="0"/>
            <a:endParaRPr lang="en-US" dirty="0" smtClean="0"/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60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2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17-04-17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2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17-04-17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7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17-04-17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38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17-04-17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1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17-04-17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1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17-04-17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72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30037-B8A4-4E2A-9BEB-16B514EB983D}" type="datetimeFigureOut">
              <a:rPr lang="en-US" smtClean="0"/>
              <a:t>17-04-17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9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6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284984"/>
            <a:ext cx="9144000" cy="3573016"/>
          </a:xfrm>
          <a:solidFill>
            <a:srgbClr val="F2F2F2"/>
          </a:solidFill>
        </p:spPr>
        <p:txBody>
          <a:bodyPr/>
          <a:lstStyle/>
          <a:p>
            <a:endParaRPr lang="en-US" dirty="0" smtClean="0"/>
          </a:p>
          <a:p>
            <a:endParaRPr lang="es-AR" sz="3400" dirty="0" smtClean="0">
              <a:solidFill>
                <a:srgbClr val="292929"/>
              </a:solidFill>
              <a:latin typeface="Nexa Bold" pitchFamily="50" charset="0"/>
            </a:endParaRPr>
          </a:p>
          <a:p>
            <a:r>
              <a:rPr lang="en-US" sz="3400" cap="all" dirty="0" smtClean="0">
                <a:solidFill>
                  <a:schemeClr val="tx1"/>
                </a:solidFill>
                <a:latin typeface="Nexa Bold" pitchFamily="50" charset="0"/>
              </a:rPr>
              <a:t>Java programming iii</a:t>
            </a:r>
            <a:endParaRPr lang="es-AR" sz="3400" cap="all" dirty="0">
              <a:solidFill>
                <a:schemeClr val="tx1"/>
              </a:solidFill>
              <a:latin typeface="Nexa Bold" pitchFamily="50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713" y="1268760"/>
            <a:ext cx="2268399" cy="665620"/>
          </a:xfrm>
          <a:prstGeom prst="rect">
            <a:avLst/>
          </a:prstGeo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0" y="3284984"/>
            <a:ext cx="9144000" cy="3573016"/>
          </a:xfrm>
          <a:prstGeom prst="rect">
            <a:avLst/>
          </a:prstGeom>
          <a:solidFill>
            <a:srgbClr val="F2F2F2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s-AR" sz="3400" dirty="0" smtClean="0">
              <a:solidFill>
                <a:srgbClr val="292929"/>
              </a:solidFill>
              <a:latin typeface="Nexa Bold" pitchFamily="50" charset="0"/>
            </a:endParaRPr>
          </a:p>
          <a:p>
            <a:r>
              <a:rPr lang="en-US" sz="3400" cap="all" dirty="0" err="1" smtClean="0">
                <a:solidFill>
                  <a:schemeClr val="tx1"/>
                </a:solidFill>
                <a:latin typeface="Nexa Bold" pitchFamily="50" charset="0"/>
              </a:rPr>
              <a:t>OOp</a:t>
            </a:r>
            <a:endParaRPr lang="es-AR" sz="3400" cap="all" dirty="0">
              <a:solidFill>
                <a:schemeClr val="tx1"/>
              </a:solidFill>
              <a:latin typeface="Nexa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959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class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structure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 marL="0" indent="0">
              <a:buNone/>
            </a:pPr>
            <a:r>
              <a:rPr lang="es-ES" b="1" dirty="0" err="1"/>
              <a:t>Syntax</a:t>
            </a:r>
            <a:r>
              <a:rPr lang="es-ES" b="1" dirty="0"/>
              <a:t>:</a:t>
            </a:r>
          </a:p>
          <a:p>
            <a:pPr>
              <a:buNone/>
            </a:pPr>
            <a:endParaRPr lang="es-ES" sz="3200" b="1" dirty="0">
              <a:solidFill>
                <a:srgbClr val="3333CC"/>
              </a:solidFill>
              <a:latin typeface="Courier New" pitchFamily="49" charset="0"/>
            </a:endParaRPr>
          </a:p>
          <a:p>
            <a:pPr>
              <a:buNone/>
            </a:pPr>
            <a:r>
              <a:rPr lang="es-ES" sz="2200" b="1" dirty="0" err="1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s-ES" sz="2200" b="1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200" b="1" dirty="0" err="1">
                <a:solidFill>
                  <a:srgbClr val="3333CC"/>
                </a:solidFill>
                <a:latin typeface="Courier New" pitchFamily="49" charset="0"/>
              </a:rPr>
              <a:t>class</a:t>
            </a:r>
            <a:r>
              <a:rPr lang="es-ES" sz="2200" dirty="0">
                <a:latin typeface="Courier New" pitchFamily="49" charset="0"/>
              </a:rPr>
              <a:t> &lt;IDENTIFIER CLASS&gt;</a:t>
            </a:r>
          </a:p>
          <a:p>
            <a:pPr>
              <a:buNone/>
            </a:pPr>
            <a:r>
              <a:rPr lang="es-ES" sz="2200" dirty="0">
                <a:latin typeface="Courier New" pitchFamily="49" charset="0"/>
              </a:rPr>
              <a:t>{</a:t>
            </a:r>
          </a:p>
          <a:p>
            <a:pPr>
              <a:buNone/>
            </a:pPr>
            <a:r>
              <a:rPr lang="es-ES" sz="2200" dirty="0">
                <a:latin typeface="Courier New" pitchFamily="49" charset="0"/>
              </a:rPr>
              <a:t>	&lt;CLASS</a:t>
            </a:r>
            <a:r>
              <a:rPr lang="es-ES" altLang="es-ES" sz="2200" dirty="0">
                <a:latin typeface="Courier New" pitchFamily="49" charset="0"/>
              </a:rPr>
              <a:t>’</a:t>
            </a:r>
            <a:r>
              <a:rPr lang="es-ES" sz="2200" dirty="0">
                <a:latin typeface="Courier New" pitchFamily="49" charset="0"/>
              </a:rPr>
              <a:t> BODY&gt;</a:t>
            </a:r>
          </a:p>
          <a:p>
            <a:pPr>
              <a:buNone/>
            </a:pPr>
            <a:r>
              <a:rPr lang="es-ES" sz="22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2578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class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structure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90000"/>
              </a:lnSpc>
            </a:pPr>
            <a:r>
              <a:rPr lang="es-ES" dirty="0" err="1"/>
              <a:t>Example</a:t>
            </a:r>
            <a:r>
              <a:rPr lang="es-ES" dirty="0"/>
              <a:t>: (</a:t>
            </a:r>
            <a:r>
              <a:rPr lang="es-ES" i="1" dirty="0"/>
              <a:t>file Bicycle.java</a:t>
            </a:r>
            <a:r>
              <a:rPr lang="es-ES" dirty="0"/>
              <a:t>)</a:t>
            </a:r>
            <a:endParaRPr lang="es-ES" b="1" dirty="0"/>
          </a:p>
          <a:p>
            <a:pPr lvl="1">
              <a:lnSpc>
                <a:spcPct val="90000"/>
              </a:lnSpc>
              <a:buNone/>
            </a:pPr>
            <a:r>
              <a:rPr lang="es-ES" b="1" dirty="0" err="1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s-ES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b="1" dirty="0" err="1">
                <a:solidFill>
                  <a:srgbClr val="3333CC"/>
                </a:solidFill>
                <a:latin typeface="Courier New" pitchFamily="49" charset="0"/>
              </a:rPr>
              <a:t>class</a:t>
            </a:r>
            <a:r>
              <a:rPr lang="es-ES" dirty="0">
                <a:latin typeface="Courier New" pitchFamily="49" charset="0"/>
              </a:rPr>
              <a:t> </a:t>
            </a:r>
            <a:r>
              <a:rPr lang="es-ES" b="1" i="1" dirty="0" err="1">
                <a:latin typeface="Courier New" pitchFamily="49" charset="0"/>
              </a:rPr>
              <a:t>Bicycle</a:t>
            </a:r>
            <a:endParaRPr lang="es-ES" b="1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es-ES" dirty="0">
                <a:latin typeface="Courier New" pitchFamily="49" charset="0"/>
              </a:rPr>
              <a:t>{</a:t>
            </a:r>
          </a:p>
          <a:p>
            <a:pPr lvl="1">
              <a:lnSpc>
                <a:spcPct val="90000"/>
              </a:lnSpc>
              <a:buNone/>
            </a:pPr>
            <a:r>
              <a:rPr lang="es-ES" dirty="0"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s-ES" sz="2800" dirty="0">
              <a:latin typeface="Courier New" pitchFamily="49" charset="0"/>
            </a:endParaRPr>
          </a:p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word</a:t>
            </a:r>
            <a:r>
              <a:rPr lang="es-ES" dirty="0"/>
              <a:t> </a:t>
            </a:r>
            <a:r>
              <a:rPr lang="es-ES" dirty="0" err="1"/>
              <a:t>Bicycle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identifier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define </a:t>
            </a:r>
            <a:r>
              <a:rPr lang="es-ES" dirty="0" err="1"/>
              <a:t>to</a:t>
            </a:r>
            <a:r>
              <a:rPr lang="es-ES" dirty="0"/>
              <a:t> be </a:t>
            </a:r>
            <a:r>
              <a:rPr lang="es-ES" dirty="0" err="1"/>
              <a:t>able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refer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surrounds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objects</a:t>
            </a:r>
            <a:r>
              <a:rPr lang="es-ES" dirty="0"/>
              <a:t> </a:t>
            </a:r>
            <a:r>
              <a:rPr lang="es-ES" dirty="0" err="1" smtClean="0"/>
              <a:t>bicycles</a:t>
            </a:r>
            <a:r>
              <a:rPr lang="es-ES" dirty="0" smtClean="0"/>
              <a:t>.</a:t>
            </a:r>
            <a:endParaRPr lang="es-ES" dirty="0"/>
          </a:p>
          <a:p>
            <a:endParaRPr lang="es-ES" dirty="0" smtClean="0"/>
          </a:p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/>
              <a:t>beginning</a:t>
            </a:r>
            <a:r>
              <a:rPr lang="es-ES" dirty="0"/>
              <a:t> and </a:t>
            </a:r>
            <a:r>
              <a:rPr lang="es-ES" dirty="0" err="1"/>
              <a:t>end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keys</a:t>
            </a:r>
            <a:r>
              <a:rPr lang="es-ES" dirty="0"/>
              <a:t> </a:t>
            </a:r>
            <a:r>
              <a:rPr lang="es-ES" dirty="0" err="1"/>
              <a:t>indicate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body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 smtClean="0"/>
              <a:t>class</a:t>
            </a:r>
            <a:r>
              <a:rPr lang="es-ES" dirty="0" smtClean="0"/>
              <a:t>.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207106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class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structure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Body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like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: </a:t>
            </a:r>
          </a:p>
          <a:p>
            <a:pPr lvl="1"/>
            <a:r>
              <a:rPr lang="es-ES" dirty="0" err="1"/>
              <a:t>Members</a:t>
            </a:r>
            <a:endParaRPr lang="es-ES" dirty="0"/>
          </a:p>
          <a:p>
            <a:pPr lvl="2"/>
            <a:r>
              <a:rPr lang="es-ES" dirty="0" err="1"/>
              <a:t>Attributes</a:t>
            </a:r>
            <a:endParaRPr lang="es-ES" dirty="0"/>
          </a:p>
          <a:p>
            <a:pPr lvl="2"/>
            <a:r>
              <a:rPr lang="es-ES" dirty="0" err="1"/>
              <a:t>Methods</a:t>
            </a:r>
            <a:endParaRPr lang="es-ES" dirty="0"/>
          </a:p>
          <a:p>
            <a:pPr lvl="1"/>
            <a:r>
              <a:rPr lang="es-ES" dirty="0" err="1"/>
              <a:t>Constructors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12313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Attributes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(i)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 marL="0" indent="0">
              <a:buNone/>
            </a:pP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properties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characteristics</a:t>
            </a:r>
            <a:r>
              <a:rPr lang="es-ES" dirty="0"/>
              <a:t> of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 are </a:t>
            </a:r>
            <a:r>
              <a:rPr lang="es-ES" dirty="0" err="1"/>
              <a:t>stored</a:t>
            </a:r>
            <a:r>
              <a:rPr lang="es-ES" dirty="0"/>
              <a:t> in variables </a:t>
            </a:r>
            <a:r>
              <a:rPr lang="es-ES" dirty="0" err="1"/>
              <a:t>that</a:t>
            </a:r>
            <a:r>
              <a:rPr lang="es-ES" dirty="0"/>
              <a:t> are </a:t>
            </a:r>
            <a:r>
              <a:rPr lang="es-ES" dirty="0" err="1"/>
              <a:t>known</a:t>
            </a:r>
            <a:r>
              <a:rPr lang="es-ES" dirty="0"/>
              <a:t> as </a:t>
            </a:r>
            <a:r>
              <a:rPr lang="es-ES" b="1" dirty="0" err="1"/>
              <a:t>attributes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8136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Attributes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(ii)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 marL="0" indent="0">
              <a:buNone/>
            </a:pPr>
            <a:r>
              <a:rPr lang="es-ES" dirty="0" err="1"/>
              <a:t>Declarated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body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 smtClean="0"/>
              <a:t>class</a:t>
            </a:r>
            <a:endParaRPr lang="es-ES" dirty="0" smtClean="0"/>
          </a:p>
          <a:p>
            <a:r>
              <a:rPr lang="es-ES" dirty="0" smtClean="0"/>
              <a:t>Variables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store</a:t>
            </a:r>
            <a:r>
              <a:rPr lang="es-ES" dirty="0"/>
              <a:t> data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correspond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value</a:t>
            </a:r>
            <a:r>
              <a:rPr lang="es-ES" dirty="0"/>
              <a:t> of a </a:t>
            </a:r>
            <a:r>
              <a:rPr lang="es-ES" dirty="0" err="1"/>
              <a:t>property</a:t>
            </a:r>
            <a:r>
              <a:rPr lang="es-ES" dirty="0"/>
              <a:t> of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 smtClean="0"/>
              <a:t>object</a:t>
            </a:r>
            <a:r>
              <a:rPr lang="es-ES" dirty="0" smtClean="0"/>
              <a:t>.</a:t>
            </a:r>
          </a:p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/>
              <a:t>value</a:t>
            </a:r>
            <a:r>
              <a:rPr lang="es-ES" dirty="0"/>
              <a:t> of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attributes</a:t>
            </a:r>
            <a:r>
              <a:rPr lang="es-ES" dirty="0"/>
              <a:t> of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 in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instant</a:t>
            </a:r>
            <a:r>
              <a:rPr lang="es-ES" dirty="0"/>
              <a:t> determines </a:t>
            </a:r>
            <a:r>
              <a:rPr lang="es-ES" dirty="0" err="1"/>
              <a:t>its</a:t>
            </a:r>
            <a:r>
              <a:rPr lang="es-ES" dirty="0"/>
              <a:t> </a:t>
            </a:r>
            <a:r>
              <a:rPr lang="es-ES" dirty="0" err="1" smtClean="0"/>
              <a:t>state</a:t>
            </a:r>
            <a:r>
              <a:rPr lang="es-ES" dirty="0" smtClean="0"/>
              <a:t>.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134511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Attributes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(iii)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 marL="0" indent="0">
              <a:buNone/>
            </a:pPr>
            <a:r>
              <a:rPr lang="es-ES" b="1" dirty="0" err="1"/>
              <a:t>Syntax</a:t>
            </a:r>
            <a:r>
              <a:rPr lang="es-ES" b="1" dirty="0"/>
              <a:t>: </a:t>
            </a:r>
          </a:p>
          <a:p>
            <a:pPr>
              <a:buNone/>
            </a:pPr>
            <a:endParaRPr lang="es-ES" sz="3200" b="1" dirty="0" smtClean="0"/>
          </a:p>
          <a:p>
            <a:pPr>
              <a:buNone/>
            </a:pPr>
            <a:r>
              <a:rPr lang="es-ES" sz="2200" dirty="0" err="1" smtClean="0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s-ES" sz="2200" dirty="0" smtClean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200" dirty="0" err="1">
                <a:solidFill>
                  <a:srgbClr val="3333CC"/>
                </a:solidFill>
                <a:latin typeface="Courier New" pitchFamily="49" charset="0"/>
              </a:rPr>
              <a:t>class</a:t>
            </a:r>
            <a:r>
              <a:rPr lang="es-ES" sz="2200" dirty="0">
                <a:latin typeface="Courier New" pitchFamily="49" charset="0"/>
              </a:rPr>
              <a:t> XX</a:t>
            </a:r>
          </a:p>
          <a:p>
            <a:pPr>
              <a:buNone/>
            </a:pPr>
            <a:r>
              <a:rPr lang="es-ES" sz="2200" dirty="0">
                <a:latin typeface="Courier New" pitchFamily="49" charset="0"/>
              </a:rPr>
              <a:t>{</a:t>
            </a:r>
          </a:p>
          <a:p>
            <a:pPr>
              <a:buNone/>
            </a:pPr>
            <a:r>
              <a:rPr lang="es-ES" sz="2200" dirty="0">
                <a:latin typeface="Courier New" pitchFamily="49" charset="0"/>
              </a:rPr>
              <a:t>	&lt;MODIFIERS&gt;&lt;</a:t>
            </a:r>
            <a:r>
              <a:rPr lang="es-ES" sz="2200" b="1" dirty="0">
                <a:latin typeface="Courier New" pitchFamily="49" charset="0"/>
              </a:rPr>
              <a:t>TYPE&gt; &lt;IDENTIFIER VAR&gt;</a:t>
            </a:r>
            <a:r>
              <a:rPr lang="es-ES" sz="2200" dirty="0">
                <a:latin typeface="Courier New" pitchFamily="49" charset="0"/>
              </a:rPr>
              <a:t> = &lt;EXPR&gt;;</a:t>
            </a:r>
          </a:p>
          <a:p>
            <a:pPr>
              <a:buNone/>
            </a:pPr>
            <a:r>
              <a:rPr lang="es-ES" sz="22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0255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Attributes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(iv)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 fontScale="92500" lnSpcReduction="10000"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90000"/>
              </a:lnSpc>
              <a:buNone/>
            </a:pPr>
            <a:r>
              <a:rPr lang="es-ES" sz="2600" b="1" dirty="0" err="1"/>
              <a:t>Example</a:t>
            </a:r>
            <a:r>
              <a:rPr lang="es-ES" sz="2600" b="1" dirty="0"/>
              <a:t>:</a:t>
            </a:r>
          </a:p>
          <a:p>
            <a:pPr>
              <a:lnSpc>
                <a:spcPct val="90000"/>
              </a:lnSpc>
              <a:buNone/>
            </a:pPr>
            <a:r>
              <a:rPr lang="es-ES" dirty="0" err="1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s-ES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dirty="0" err="1">
                <a:solidFill>
                  <a:srgbClr val="3333CC"/>
                </a:solidFill>
                <a:latin typeface="Courier New" pitchFamily="49" charset="0"/>
              </a:rPr>
              <a:t>class</a:t>
            </a:r>
            <a:r>
              <a:rPr lang="es-ES" dirty="0">
                <a:latin typeface="Courier New" pitchFamily="49" charset="0"/>
              </a:rPr>
              <a:t> </a:t>
            </a:r>
            <a:r>
              <a:rPr lang="es-ES" i="1" dirty="0" err="1">
                <a:latin typeface="Courier New" pitchFamily="49" charset="0"/>
              </a:rPr>
              <a:t>Bicycle</a:t>
            </a:r>
            <a:endParaRPr lang="es-ES" dirty="0">
              <a:latin typeface="Courier New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s-ES" dirty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None/>
            </a:pPr>
            <a:r>
              <a:rPr lang="es-ES" b="1" dirty="0">
                <a:solidFill>
                  <a:srgbClr val="3333CC"/>
                </a:solidFill>
                <a:latin typeface="Courier New" pitchFamily="49" charset="0"/>
              </a:rPr>
              <a:t>	</a:t>
            </a:r>
            <a:r>
              <a:rPr lang="es-ES" b="1" dirty="0" err="1">
                <a:solidFill>
                  <a:srgbClr val="3333CC"/>
                </a:solidFill>
                <a:latin typeface="Courier New" pitchFamily="49" charset="0"/>
              </a:rPr>
              <a:t>private</a:t>
            </a:r>
            <a:r>
              <a:rPr lang="es-ES" b="1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b="1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s-ES" dirty="0">
                <a:latin typeface="Courier New" pitchFamily="49" charset="0"/>
              </a:rPr>
              <a:t> </a:t>
            </a:r>
            <a:r>
              <a:rPr lang="es-ES" b="1" dirty="0" err="1">
                <a:latin typeface="Courier New" pitchFamily="49" charset="0"/>
              </a:rPr>
              <a:t>speed</a:t>
            </a:r>
            <a:r>
              <a:rPr lang="es-ES" dirty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s-ES" b="1" dirty="0">
                <a:solidFill>
                  <a:srgbClr val="3333CC"/>
                </a:solidFill>
                <a:latin typeface="Courier New" pitchFamily="49" charset="0"/>
              </a:rPr>
              <a:t>	</a:t>
            </a:r>
            <a:r>
              <a:rPr lang="es-ES" b="1" dirty="0" err="1">
                <a:solidFill>
                  <a:srgbClr val="3333CC"/>
                </a:solidFill>
                <a:latin typeface="Courier New" pitchFamily="49" charset="0"/>
              </a:rPr>
              <a:t>private</a:t>
            </a:r>
            <a:r>
              <a:rPr lang="es-ES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b="1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s-ES" dirty="0">
                <a:latin typeface="Courier New" pitchFamily="49" charset="0"/>
              </a:rPr>
              <a:t> </a:t>
            </a:r>
            <a:r>
              <a:rPr lang="es-ES" b="1" dirty="0" err="1">
                <a:latin typeface="Courier New" pitchFamily="49" charset="0"/>
              </a:rPr>
              <a:t>gear</a:t>
            </a:r>
            <a:r>
              <a:rPr lang="es-ES" dirty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s-ES" dirty="0">
                <a:latin typeface="Courier New" pitchFamily="49" charset="0"/>
              </a:rPr>
              <a:t>	</a:t>
            </a:r>
            <a:r>
              <a:rPr lang="es-ES" b="1" dirty="0" err="1">
                <a:solidFill>
                  <a:srgbClr val="3333CC"/>
                </a:solidFill>
                <a:latin typeface="Courier New" pitchFamily="49" charset="0"/>
              </a:rPr>
              <a:t>private</a:t>
            </a:r>
            <a:r>
              <a:rPr lang="es-ES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b="1" dirty="0" err="1">
                <a:solidFill>
                  <a:srgbClr val="3333CC"/>
                </a:solidFill>
                <a:latin typeface="Courier New" pitchFamily="49" charset="0"/>
              </a:rPr>
              <a:t>boolean</a:t>
            </a:r>
            <a:r>
              <a:rPr lang="es-ES" dirty="0">
                <a:latin typeface="Courier New" pitchFamily="49" charset="0"/>
              </a:rPr>
              <a:t> </a:t>
            </a:r>
            <a:r>
              <a:rPr lang="es-ES" b="1" dirty="0" err="1">
                <a:latin typeface="Courier New" pitchFamily="49" charset="0"/>
              </a:rPr>
              <a:t>isBroken</a:t>
            </a:r>
            <a:r>
              <a:rPr lang="es-ES" dirty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s-ES" dirty="0"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None/>
            </a:pPr>
            <a:endParaRPr lang="es-ES" sz="2600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s-ES" sz="2600" dirty="0" err="1"/>
              <a:t>Thus</a:t>
            </a:r>
            <a:r>
              <a:rPr lang="es-ES" sz="2600" dirty="0"/>
              <a:t> </a:t>
            </a:r>
            <a:r>
              <a:rPr lang="es-ES" sz="2600" dirty="0" err="1"/>
              <a:t>each</a:t>
            </a:r>
            <a:r>
              <a:rPr lang="es-ES" sz="2600" dirty="0"/>
              <a:t> particular </a:t>
            </a:r>
            <a:r>
              <a:rPr lang="es-ES" sz="2600" dirty="0" err="1"/>
              <a:t>bicycle</a:t>
            </a:r>
            <a:r>
              <a:rPr lang="es-ES" sz="2600" dirty="0"/>
              <a:t> </a:t>
            </a:r>
            <a:r>
              <a:rPr lang="es-ES" sz="2600" dirty="0" err="1"/>
              <a:t>object</a:t>
            </a:r>
            <a:r>
              <a:rPr lang="es-ES" sz="2600" dirty="0"/>
              <a:t> </a:t>
            </a:r>
            <a:r>
              <a:rPr lang="es-ES" sz="2600" dirty="0" err="1"/>
              <a:t>will</a:t>
            </a:r>
            <a:r>
              <a:rPr lang="es-ES" sz="2600" dirty="0"/>
              <a:t> </a:t>
            </a:r>
            <a:r>
              <a:rPr lang="es-ES" sz="2600" dirty="0" err="1"/>
              <a:t>have</a:t>
            </a:r>
            <a:r>
              <a:rPr lang="es-ES" sz="2600" dirty="0"/>
              <a:t> </a:t>
            </a:r>
            <a:r>
              <a:rPr lang="es-ES" sz="2600" dirty="0" err="1"/>
              <a:t>its</a:t>
            </a:r>
            <a:r>
              <a:rPr lang="es-ES" sz="2600" dirty="0"/>
              <a:t> </a:t>
            </a:r>
            <a:r>
              <a:rPr lang="es-ES" sz="2600" dirty="0" err="1"/>
              <a:t>speed</a:t>
            </a:r>
            <a:r>
              <a:rPr lang="es-ES" sz="2600" dirty="0"/>
              <a:t>, </a:t>
            </a:r>
            <a:r>
              <a:rPr lang="es-ES" sz="2600" dirty="0" err="1"/>
              <a:t>its</a:t>
            </a:r>
            <a:r>
              <a:rPr lang="es-ES" sz="2600" dirty="0"/>
              <a:t> </a:t>
            </a:r>
            <a:r>
              <a:rPr lang="es-ES" sz="2600" dirty="0" err="1"/>
              <a:t>gear</a:t>
            </a:r>
            <a:r>
              <a:rPr lang="es-ES" sz="2600" dirty="0"/>
              <a:t> and </a:t>
            </a:r>
            <a:r>
              <a:rPr lang="es-ES" sz="2600" dirty="0" err="1"/>
              <a:t>its</a:t>
            </a:r>
            <a:r>
              <a:rPr lang="es-ES" sz="2600" dirty="0"/>
              <a:t> </a:t>
            </a:r>
            <a:r>
              <a:rPr lang="es-ES" sz="2600" dirty="0" err="1"/>
              <a:t>indicator</a:t>
            </a:r>
            <a:r>
              <a:rPr lang="es-ES" sz="2600" dirty="0"/>
              <a:t> of </a:t>
            </a:r>
            <a:r>
              <a:rPr lang="es-ES" sz="2600" dirty="0" err="1"/>
              <a:t>whether</a:t>
            </a:r>
            <a:r>
              <a:rPr lang="es-ES" sz="2600" dirty="0"/>
              <a:t> </a:t>
            </a:r>
            <a:r>
              <a:rPr lang="es-ES" sz="2600" dirty="0" err="1"/>
              <a:t>it</a:t>
            </a:r>
            <a:r>
              <a:rPr lang="es-ES" sz="2600" dirty="0"/>
              <a:t> </a:t>
            </a:r>
            <a:r>
              <a:rPr lang="es-ES" sz="2600" dirty="0" err="1"/>
              <a:t>is</a:t>
            </a:r>
            <a:r>
              <a:rPr lang="es-ES" sz="2600" dirty="0"/>
              <a:t> </a:t>
            </a:r>
            <a:r>
              <a:rPr lang="es-ES" sz="2600" dirty="0" err="1"/>
              <a:t>broken</a:t>
            </a:r>
            <a:r>
              <a:rPr lang="es-ES" sz="2600" dirty="0"/>
              <a:t> </a:t>
            </a:r>
            <a:r>
              <a:rPr lang="es-ES" sz="2600" dirty="0" err="1"/>
              <a:t>or</a:t>
            </a:r>
            <a:r>
              <a:rPr lang="es-ES" sz="2600" dirty="0"/>
              <a:t> </a:t>
            </a:r>
            <a:r>
              <a:rPr lang="es-ES" sz="2600" dirty="0" err="1"/>
              <a:t>not</a:t>
            </a:r>
            <a:r>
              <a:rPr lang="es-ES" sz="2600" dirty="0"/>
              <a:t>.</a:t>
            </a:r>
          </a:p>
          <a:p>
            <a:pPr>
              <a:lnSpc>
                <a:spcPct val="90000"/>
              </a:lnSpc>
            </a:pPr>
            <a:r>
              <a:rPr lang="es-ES" sz="2600" dirty="0" err="1"/>
              <a:t>Each</a:t>
            </a:r>
            <a:r>
              <a:rPr lang="es-ES" sz="2600" dirty="0"/>
              <a:t> </a:t>
            </a:r>
            <a:r>
              <a:rPr lang="es-ES" sz="2600" dirty="0" err="1"/>
              <a:t>instance</a:t>
            </a:r>
            <a:r>
              <a:rPr lang="es-ES" sz="2600" dirty="0"/>
              <a:t> has </a:t>
            </a:r>
            <a:r>
              <a:rPr lang="es-ES" sz="2600" dirty="0" err="1"/>
              <a:t>its</a:t>
            </a:r>
            <a:r>
              <a:rPr lang="es-ES" sz="2600" dirty="0"/>
              <a:t> </a:t>
            </a:r>
            <a:r>
              <a:rPr lang="es-ES" sz="2600" dirty="0" err="1"/>
              <a:t>own</a:t>
            </a:r>
            <a:r>
              <a:rPr lang="es-ES" sz="2600" dirty="0"/>
              <a:t> set of </a:t>
            </a:r>
            <a:r>
              <a:rPr lang="es-ES" sz="2600" dirty="0" err="1"/>
              <a:t>attributes</a:t>
            </a:r>
            <a:r>
              <a:rPr lang="es-ES" sz="2600" dirty="0"/>
              <a:t> </a:t>
            </a:r>
            <a:r>
              <a:rPr lang="es-ES" sz="2600" dirty="0" err="1"/>
              <a:t>with</a:t>
            </a:r>
            <a:r>
              <a:rPr lang="es-ES" sz="2600" dirty="0"/>
              <a:t> </a:t>
            </a:r>
            <a:r>
              <a:rPr lang="es-ES" sz="2600" dirty="0" err="1"/>
              <a:t>its</a:t>
            </a:r>
            <a:r>
              <a:rPr lang="es-ES" sz="2600" dirty="0"/>
              <a:t> particular </a:t>
            </a:r>
            <a:r>
              <a:rPr lang="es-ES" sz="2600" dirty="0" err="1"/>
              <a:t>values</a:t>
            </a:r>
            <a:r>
              <a:rPr lang="es-ES" sz="2600" dirty="0"/>
              <a:t>.</a:t>
            </a:r>
          </a:p>
          <a:p>
            <a:pPr>
              <a:lnSpc>
                <a:spcPct val="90000"/>
              </a:lnSpc>
            </a:pPr>
            <a:r>
              <a:rPr lang="es-ES" sz="2600" dirty="0" err="1"/>
              <a:t>Each</a:t>
            </a:r>
            <a:r>
              <a:rPr lang="es-ES" sz="2600" dirty="0"/>
              <a:t> </a:t>
            </a:r>
            <a:r>
              <a:rPr lang="es-ES" sz="2600" dirty="0" err="1"/>
              <a:t>one</a:t>
            </a:r>
            <a:r>
              <a:rPr lang="es-ES" sz="2600" dirty="0"/>
              <a:t> has </a:t>
            </a:r>
            <a:r>
              <a:rPr lang="es-ES" sz="2600" dirty="0" err="1"/>
              <a:t>its</a:t>
            </a:r>
            <a:r>
              <a:rPr lang="es-ES" sz="2600" dirty="0"/>
              <a:t> </a:t>
            </a:r>
            <a:r>
              <a:rPr lang="es-ES" sz="2600" dirty="0" err="1"/>
              <a:t>own</a:t>
            </a:r>
            <a:r>
              <a:rPr lang="es-ES" sz="2600" dirty="0"/>
              <a:t> </a:t>
            </a:r>
            <a:r>
              <a:rPr lang="es-ES" sz="2600" dirty="0" err="1" smtClean="0"/>
              <a:t>state</a:t>
            </a:r>
            <a:r>
              <a:rPr lang="es-ES" sz="2600" dirty="0" smtClean="0"/>
              <a:t>.</a:t>
            </a:r>
            <a:endParaRPr lang="es-ES" sz="2600" b="1" dirty="0"/>
          </a:p>
        </p:txBody>
      </p:sp>
    </p:spTree>
    <p:extLst>
      <p:ext uri="{BB962C8B-B14F-4D97-AF65-F5344CB8AC3E}">
        <p14:creationId xmlns:p14="http://schemas.microsoft.com/office/powerpoint/2010/main" val="642617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Methods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(i)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/>
              <a:t>In </a:t>
            </a:r>
            <a:r>
              <a:rPr lang="es-ES" dirty="0" err="1"/>
              <a:t>Theory</a:t>
            </a:r>
            <a:endParaRPr lang="es-ES" dirty="0"/>
          </a:p>
          <a:p>
            <a:pPr lvl="1"/>
            <a:r>
              <a:rPr lang="es-ES" dirty="0" err="1"/>
              <a:t>Methods</a:t>
            </a:r>
            <a:r>
              <a:rPr lang="es-ES" dirty="0"/>
              <a:t> are </a:t>
            </a:r>
            <a:r>
              <a:rPr lang="es-ES" dirty="0" err="1"/>
              <a:t>used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define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behavior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objects</a:t>
            </a:r>
            <a:r>
              <a:rPr lang="es-ES" dirty="0"/>
              <a:t> of a </a:t>
            </a:r>
            <a:r>
              <a:rPr lang="es-ES" dirty="0" err="1"/>
              <a:t>class</a:t>
            </a:r>
            <a:r>
              <a:rPr lang="es-ES" dirty="0"/>
              <a:t>.</a:t>
            </a:r>
          </a:p>
          <a:p>
            <a:endParaRPr lang="es-ES" dirty="0" smtClean="0"/>
          </a:p>
          <a:p>
            <a:r>
              <a:rPr lang="es-ES" dirty="0" smtClean="0"/>
              <a:t>In </a:t>
            </a:r>
            <a:r>
              <a:rPr lang="es-ES" dirty="0" err="1"/>
              <a:t>Reality</a:t>
            </a:r>
            <a:endParaRPr lang="es-ES" dirty="0"/>
          </a:p>
          <a:p>
            <a:pPr lvl="1"/>
            <a:r>
              <a:rPr lang="es-ES" dirty="0" err="1"/>
              <a:t>The</a:t>
            </a:r>
            <a:r>
              <a:rPr lang="es-ES" dirty="0"/>
              <a:t> "places" </a:t>
            </a:r>
            <a:r>
              <a:rPr lang="es-ES" dirty="0" err="1"/>
              <a:t>where</a:t>
            </a:r>
            <a:r>
              <a:rPr lang="es-ES" dirty="0"/>
              <a:t> </a:t>
            </a:r>
            <a:r>
              <a:rPr lang="es-ES" dirty="0" err="1"/>
              <a:t>sentences</a:t>
            </a:r>
            <a:r>
              <a:rPr lang="es-ES" dirty="0"/>
              <a:t> are </a:t>
            </a:r>
            <a:r>
              <a:rPr lang="es-ES" dirty="0" err="1"/>
              <a:t>written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handle</a:t>
            </a:r>
            <a:r>
              <a:rPr lang="es-ES" dirty="0"/>
              <a:t> </a:t>
            </a:r>
            <a:r>
              <a:rPr lang="es-ES" dirty="0" err="1"/>
              <a:t>instructions</a:t>
            </a:r>
            <a:r>
              <a:rPr lang="es-ES" dirty="0"/>
              <a:t> and data</a:t>
            </a:r>
          </a:p>
          <a:p>
            <a:pPr lvl="1"/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b="1" dirty="0" err="1"/>
              <a:t>algorithms</a:t>
            </a:r>
            <a:endParaRPr lang="es-ES" b="1" dirty="0"/>
          </a:p>
          <a:p>
            <a:pPr marL="0" indent="0">
              <a:lnSpc>
                <a:spcPct val="90000"/>
              </a:lnSpc>
              <a:buNone/>
            </a:pP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8524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Methods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(ii)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 fontScale="92500" lnSpcReduction="20000"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s-ES" b="1" dirty="0" err="1"/>
              <a:t>Syntax</a:t>
            </a:r>
            <a:r>
              <a:rPr lang="es-ES" b="1" dirty="0"/>
              <a:t>:</a:t>
            </a:r>
          </a:p>
          <a:p>
            <a:pPr>
              <a:lnSpc>
                <a:spcPct val="80000"/>
              </a:lnSpc>
              <a:buNone/>
            </a:pPr>
            <a:endParaRPr lang="es-ES" sz="1400" dirty="0"/>
          </a:p>
          <a:p>
            <a:pPr>
              <a:lnSpc>
                <a:spcPct val="80000"/>
              </a:lnSpc>
              <a:buNone/>
            </a:pPr>
            <a:r>
              <a:rPr lang="es-ES" sz="2200" dirty="0" err="1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s-ES" sz="22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200" dirty="0" err="1">
                <a:solidFill>
                  <a:srgbClr val="3333CC"/>
                </a:solidFill>
                <a:latin typeface="Courier New" pitchFamily="49" charset="0"/>
              </a:rPr>
              <a:t>class</a:t>
            </a:r>
            <a:r>
              <a:rPr lang="es-ES" sz="2200" dirty="0">
                <a:latin typeface="Courier New" pitchFamily="49" charset="0"/>
              </a:rPr>
              <a:t> XX</a:t>
            </a:r>
          </a:p>
          <a:p>
            <a:pPr>
              <a:lnSpc>
                <a:spcPct val="80000"/>
              </a:lnSpc>
              <a:buNone/>
            </a:pPr>
            <a:r>
              <a:rPr lang="es-ES" sz="2200" dirty="0">
                <a:latin typeface="Courier New" pitchFamily="49" charset="0"/>
              </a:rPr>
              <a:t>{</a:t>
            </a:r>
            <a:endParaRPr lang="es-ES" sz="2200" b="1" dirty="0"/>
          </a:p>
          <a:p>
            <a:pPr lvl="1">
              <a:lnSpc>
                <a:spcPct val="80000"/>
              </a:lnSpc>
              <a:buNone/>
            </a:pPr>
            <a:r>
              <a:rPr lang="es-ES" dirty="0">
                <a:latin typeface="Courier New" pitchFamily="49" charset="0"/>
              </a:rPr>
              <a:t>&lt;MODIFIERS&gt;</a:t>
            </a:r>
            <a:r>
              <a:rPr lang="es-ES" b="1" dirty="0">
                <a:latin typeface="Courier New" pitchFamily="49" charset="0"/>
              </a:rPr>
              <a:t> &lt;TYPE&gt; &lt;IDENTIFIER METHOD&gt;</a:t>
            </a:r>
            <a:r>
              <a:rPr lang="es-ES" dirty="0">
                <a:latin typeface="Courier New" pitchFamily="49" charset="0"/>
              </a:rPr>
              <a:t> </a:t>
            </a:r>
            <a:r>
              <a:rPr lang="es-ES" b="1" dirty="0">
                <a:latin typeface="Courier New" pitchFamily="49" charset="0"/>
              </a:rPr>
              <a:t>(</a:t>
            </a:r>
            <a:r>
              <a:rPr lang="es-ES" dirty="0">
                <a:latin typeface="Courier New" pitchFamily="49" charset="0"/>
              </a:rPr>
              <a:t>&lt;PARAMETERS&gt;</a:t>
            </a:r>
            <a:r>
              <a:rPr lang="es-ES" b="1" dirty="0">
                <a:latin typeface="Courier New" pitchFamily="49" charset="0"/>
              </a:rPr>
              <a:t>)</a:t>
            </a:r>
          </a:p>
          <a:p>
            <a:pPr lvl="1">
              <a:lnSpc>
                <a:spcPct val="80000"/>
              </a:lnSpc>
              <a:buNone/>
            </a:pPr>
            <a:r>
              <a:rPr lang="es-ES" dirty="0">
                <a:latin typeface="Courier New" pitchFamily="49" charset="0"/>
              </a:rPr>
              <a:t>{</a:t>
            </a:r>
          </a:p>
          <a:p>
            <a:pPr lvl="1">
              <a:lnSpc>
                <a:spcPct val="80000"/>
              </a:lnSpc>
              <a:buNone/>
            </a:pPr>
            <a:r>
              <a:rPr lang="es-ES" dirty="0">
                <a:latin typeface="Courier New" pitchFamily="49" charset="0"/>
              </a:rPr>
              <a:t>	&lt;METHOD</a:t>
            </a:r>
            <a:r>
              <a:rPr lang="es-ES" altLang="es-ES" dirty="0">
                <a:latin typeface="Courier New" pitchFamily="49" charset="0"/>
              </a:rPr>
              <a:t>’</a:t>
            </a:r>
            <a:r>
              <a:rPr lang="es-ES" dirty="0">
                <a:latin typeface="Courier New" pitchFamily="49" charset="0"/>
              </a:rPr>
              <a:t>S BODY&gt;</a:t>
            </a:r>
          </a:p>
          <a:p>
            <a:pPr lvl="1">
              <a:lnSpc>
                <a:spcPct val="80000"/>
              </a:lnSpc>
              <a:buNone/>
            </a:pPr>
            <a:r>
              <a:rPr lang="es-ES" dirty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None/>
            </a:pPr>
            <a:r>
              <a:rPr lang="es-ES" sz="2200" dirty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None/>
            </a:pPr>
            <a:endParaRPr lang="es-ES" sz="1400" dirty="0">
              <a:latin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s-ES" sz="2600" dirty="0"/>
              <a:t>Similar </a:t>
            </a:r>
            <a:r>
              <a:rPr lang="es-ES" sz="2600" dirty="0" err="1"/>
              <a:t>to</a:t>
            </a:r>
            <a:r>
              <a:rPr lang="es-ES" sz="2600" dirty="0"/>
              <a:t> </a:t>
            </a:r>
            <a:r>
              <a:rPr lang="es-ES" sz="2600" dirty="0" err="1"/>
              <a:t>pseudo</a:t>
            </a:r>
            <a:r>
              <a:rPr lang="es-ES" sz="2600" dirty="0"/>
              <a:t> </a:t>
            </a:r>
            <a:r>
              <a:rPr lang="es-ES" sz="2600" dirty="0" err="1"/>
              <a:t>code</a:t>
            </a:r>
            <a:r>
              <a:rPr lang="es-ES" sz="2600" dirty="0"/>
              <a:t> </a:t>
            </a:r>
            <a:r>
              <a:rPr lang="es-ES" sz="2600" dirty="0" err="1"/>
              <a:t>subalgorithms</a:t>
            </a:r>
            <a:r>
              <a:rPr lang="es-ES" sz="2600" dirty="0"/>
              <a:t>.</a:t>
            </a:r>
          </a:p>
          <a:p>
            <a:pPr lvl="1">
              <a:lnSpc>
                <a:spcPct val="110000"/>
              </a:lnSpc>
            </a:pPr>
            <a:r>
              <a:rPr lang="es-ES" sz="2400" dirty="0" err="1"/>
              <a:t>Wrap</a:t>
            </a:r>
            <a:r>
              <a:rPr lang="es-ES" sz="2400" dirty="0"/>
              <a:t> </a:t>
            </a:r>
            <a:r>
              <a:rPr lang="es-ES" sz="2400" dirty="0" err="1"/>
              <a:t>statements</a:t>
            </a:r>
            <a:endParaRPr lang="es-ES" sz="2400" dirty="0"/>
          </a:p>
          <a:p>
            <a:pPr lvl="1">
              <a:lnSpc>
                <a:spcPct val="110000"/>
              </a:lnSpc>
            </a:pPr>
            <a:r>
              <a:rPr lang="es-ES" sz="2400" dirty="0" err="1"/>
              <a:t>Have</a:t>
            </a:r>
            <a:r>
              <a:rPr lang="es-ES" sz="2400" dirty="0"/>
              <a:t> </a:t>
            </a:r>
            <a:r>
              <a:rPr lang="es-ES" sz="2400" dirty="0" err="1"/>
              <a:t>parameters</a:t>
            </a:r>
            <a:endParaRPr lang="es-ES" sz="2400" dirty="0"/>
          </a:p>
          <a:p>
            <a:pPr lvl="1">
              <a:lnSpc>
                <a:spcPct val="110000"/>
              </a:lnSpc>
            </a:pPr>
            <a:r>
              <a:rPr lang="es-ES" sz="2400" dirty="0" err="1"/>
              <a:t>Have</a:t>
            </a:r>
            <a:r>
              <a:rPr lang="es-ES" sz="2400" dirty="0"/>
              <a:t> a </a:t>
            </a:r>
            <a:r>
              <a:rPr lang="es-ES" sz="2400" dirty="0" err="1"/>
              <a:t>return</a:t>
            </a:r>
            <a:r>
              <a:rPr lang="es-ES" sz="2400" dirty="0"/>
              <a:t> </a:t>
            </a:r>
            <a:r>
              <a:rPr lang="es-ES" sz="2400" dirty="0" err="1"/>
              <a:t>value</a:t>
            </a:r>
            <a:r>
              <a:rPr lang="es-ES" sz="2400" dirty="0"/>
              <a:t> (</a:t>
            </a:r>
            <a:r>
              <a:rPr lang="es-ES" sz="2400" dirty="0" err="1"/>
              <a:t>optional</a:t>
            </a:r>
            <a:r>
              <a:rPr lang="es-ES" sz="2400" dirty="0"/>
              <a:t>)</a:t>
            </a:r>
            <a:endParaRPr lang="es-ES" sz="24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s-ES" sz="1400" b="1" dirty="0"/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7565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Methods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(iii)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 fontScale="25000" lnSpcReduction="20000"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s-ES" sz="4400" b="1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s-ES" sz="9600" b="1" dirty="0" err="1" smtClean="0"/>
              <a:t>Example</a:t>
            </a:r>
            <a:r>
              <a:rPr lang="es-ES" sz="7400" b="1" dirty="0"/>
              <a:t>:</a:t>
            </a:r>
          </a:p>
          <a:p>
            <a:pPr>
              <a:lnSpc>
                <a:spcPct val="80000"/>
              </a:lnSpc>
              <a:buNone/>
            </a:pPr>
            <a:endParaRPr lang="es-ES" sz="1800" b="1" dirty="0"/>
          </a:p>
          <a:p>
            <a:pPr>
              <a:lnSpc>
                <a:spcPct val="120000"/>
              </a:lnSpc>
              <a:buNone/>
            </a:pPr>
            <a:r>
              <a:rPr lang="es-ES" sz="7200" dirty="0" err="1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s-ES" sz="72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7200" dirty="0" err="1">
                <a:solidFill>
                  <a:srgbClr val="3333CC"/>
                </a:solidFill>
                <a:latin typeface="Courier New" pitchFamily="49" charset="0"/>
              </a:rPr>
              <a:t>class</a:t>
            </a:r>
            <a:r>
              <a:rPr lang="es-ES" sz="7200" dirty="0">
                <a:latin typeface="Courier New" pitchFamily="49" charset="0"/>
              </a:rPr>
              <a:t> </a:t>
            </a:r>
            <a:r>
              <a:rPr lang="es-ES" sz="7200" dirty="0" err="1">
                <a:latin typeface="Courier New" pitchFamily="49" charset="0"/>
              </a:rPr>
              <a:t>GoodPerson</a:t>
            </a:r>
            <a:endParaRPr lang="es-ES" sz="7200" dirty="0">
              <a:latin typeface="Courier New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s-ES" sz="7200" dirty="0">
                <a:latin typeface="Courier New" pitchFamily="49" charset="0"/>
              </a:rPr>
              <a:t>{</a:t>
            </a:r>
          </a:p>
          <a:p>
            <a:pPr lvl="1">
              <a:lnSpc>
                <a:spcPct val="120000"/>
              </a:lnSpc>
              <a:buNone/>
            </a:pPr>
            <a:r>
              <a:rPr lang="es-ES" sz="7200" b="1" dirty="0" err="1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s-ES" sz="7200" b="1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7200" b="1" dirty="0" err="1">
                <a:solidFill>
                  <a:srgbClr val="3333CC"/>
                </a:solidFill>
                <a:latin typeface="Courier New" pitchFamily="49" charset="0"/>
              </a:rPr>
              <a:t>void</a:t>
            </a:r>
            <a:r>
              <a:rPr lang="es-ES" sz="7200" b="1" dirty="0">
                <a:latin typeface="Courier New" pitchFamily="49" charset="0"/>
              </a:rPr>
              <a:t> </a:t>
            </a:r>
            <a:r>
              <a:rPr lang="es-ES" sz="7200" b="1" dirty="0" err="1">
                <a:latin typeface="Courier New" pitchFamily="49" charset="0"/>
              </a:rPr>
              <a:t>greetings</a:t>
            </a:r>
            <a:r>
              <a:rPr lang="es-ES" sz="7200" b="1" dirty="0">
                <a:latin typeface="Courier New" pitchFamily="49" charset="0"/>
              </a:rPr>
              <a:t>()</a:t>
            </a:r>
          </a:p>
          <a:p>
            <a:pPr lvl="1">
              <a:lnSpc>
                <a:spcPct val="120000"/>
              </a:lnSpc>
              <a:buNone/>
            </a:pPr>
            <a:r>
              <a:rPr lang="es-ES" sz="7200" b="1" dirty="0">
                <a:latin typeface="Courier New" pitchFamily="49" charset="0"/>
              </a:rPr>
              <a:t>{</a:t>
            </a:r>
          </a:p>
          <a:p>
            <a:pPr lvl="1">
              <a:lnSpc>
                <a:spcPct val="120000"/>
              </a:lnSpc>
              <a:buNone/>
            </a:pPr>
            <a:r>
              <a:rPr lang="es-ES" sz="7200" b="1" dirty="0">
                <a:latin typeface="Courier New" pitchFamily="49" charset="0"/>
              </a:rPr>
              <a:t>	</a:t>
            </a:r>
            <a:r>
              <a:rPr lang="es-ES" sz="7200" b="1" dirty="0" err="1">
                <a:solidFill>
                  <a:srgbClr val="3333CC"/>
                </a:solidFill>
                <a:latin typeface="Courier New" pitchFamily="49" charset="0"/>
              </a:rPr>
              <a:t>boolean</a:t>
            </a:r>
            <a:r>
              <a:rPr lang="es-ES" sz="7200" b="1" dirty="0">
                <a:latin typeface="Courier New" pitchFamily="49" charset="0"/>
              </a:rPr>
              <a:t> </a:t>
            </a:r>
            <a:r>
              <a:rPr lang="es-ES" sz="7200" b="1" dirty="0" err="1">
                <a:latin typeface="Courier New" pitchFamily="49" charset="0"/>
              </a:rPr>
              <a:t>isMorning</a:t>
            </a:r>
            <a:r>
              <a:rPr lang="es-ES" sz="7200" b="1" dirty="0">
                <a:latin typeface="Courier New" pitchFamily="49" charset="0"/>
              </a:rPr>
              <a:t> = true;</a:t>
            </a:r>
          </a:p>
          <a:p>
            <a:pPr lvl="1">
              <a:lnSpc>
                <a:spcPct val="120000"/>
              </a:lnSpc>
              <a:buNone/>
            </a:pPr>
            <a:r>
              <a:rPr lang="es-ES" sz="7200" b="1" dirty="0">
                <a:latin typeface="Courier New" pitchFamily="49" charset="0"/>
              </a:rPr>
              <a:t>	</a:t>
            </a:r>
            <a:r>
              <a:rPr lang="es-ES" sz="7200" b="1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s-ES" sz="7200" b="1" dirty="0">
                <a:latin typeface="Courier New" pitchFamily="49" charset="0"/>
              </a:rPr>
              <a:t> </a:t>
            </a:r>
            <a:r>
              <a:rPr lang="es-ES" sz="7200" b="1" dirty="0" err="1">
                <a:latin typeface="Courier New" pitchFamily="49" charset="0"/>
              </a:rPr>
              <a:t>peopleGreetings</a:t>
            </a:r>
            <a:r>
              <a:rPr lang="es-ES" sz="7200" b="1" dirty="0">
                <a:latin typeface="Courier New" pitchFamily="49" charset="0"/>
              </a:rPr>
              <a:t> = 2;</a:t>
            </a:r>
          </a:p>
          <a:p>
            <a:pPr lvl="1">
              <a:lnSpc>
                <a:spcPct val="120000"/>
              </a:lnSpc>
              <a:buNone/>
            </a:pPr>
            <a:r>
              <a:rPr lang="es-ES" sz="7200" b="1" dirty="0">
                <a:latin typeface="Courier New" pitchFamily="49" charset="0"/>
              </a:rPr>
              <a:t>	</a:t>
            </a:r>
            <a:r>
              <a:rPr lang="es-ES" sz="7200" b="1" dirty="0" err="1">
                <a:solidFill>
                  <a:srgbClr val="3333CC"/>
                </a:solidFill>
                <a:latin typeface="Courier New" pitchFamily="49" charset="0"/>
              </a:rPr>
              <a:t>if</a:t>
            </a:r>
            <a:r>
              <a:rPr lang="es-ES" sz="7200" b="1" dirty="0">
                <a:latin typeface="Courier New" pitchFamily="49" charset="0"/>
              </a:rPr>
              <a:t> (</a:t>
            </a:r>
            <a:r>
              <a:rPr lang="es-ES" sz="7200" b="1" dirty="0" err="1">
                <a:latin typeface="Courier New" pitchFamily="49" charset="0"/>
              </a:rPr>
              <a:t>isMorning</a:t>
            </a:r>
            <a:r>
              <a:rPr lang="es-ES" sz="7200" b="1" dirty="0">
                <a:latin typeface="Courier New" pitchFamily="49" charset="0"/>
              </a:rPr>
              <a:t>)</a:t>
            </a:r>
          </a:p>
          <a:p>
            <a:pPr lvl="1">
              <a:lnSpc>
                <a:spcPct val="120000"/>
              </a:lnSpc>
              <a:buNone/>
            </a:pPr>
            <a:r>
              <a:rPr lang="es-ES" sz="7200" b="1" dirty="0">
                <a:latin typeface="Courier New" pitchFamily="49" charset="0"/>
              </a:rPr>
              <a:t>		</a:t>
            </a:r>
            <a:r>
              <a:rPr lang="es-ES" sz="7200" b="1" dirty="0" err="1">
                <a:latin typeface="Courier New" pitchFamily="49" charset="0"/>
              </a:rPr>
              <a:t>System.out.println</a:t>
            </a:r>
            <a:r>
              <a:rPr lang="es-ES" sz="7200" b="1" dirty="0">
                <a:latin typeface="Courier New" pitchFamily="49" charset="0"/>
              </a:rPr>
              <a:t>(</a:t>
            </a:r>
            <a:r>
              <a:rPr lang="ja-JP" altLang="es-ES" sz="7200" b="1" dirty="0"/>
              <a:t>“</a:t>
            </a:r>
            <a:r>
              <a:rPr lang="es-ES" altLang="ja-JP" sz="7200" b="1" dirty="0" err="1">
                <a:latin typeface="Courier New" pitchFamily="49" charset="0"/>
              </a:rPr>
              <a:t>Good</a:t>
            </a:r>
            <a:r>
              <a:rPr lang="es-ES" altLang="ja-JP" sz="7200" b="1" dirty="0">
                <a:latin typeface="Courier New" pitchFamily="49" charset="0"/>
              </a:rPr>
              <a:t> </a:t>
            </a:r>
            <a:r>
              <a:rPr lang="es-ES" altLang="ja-JP" sz="7200" b="1" dirty="0" err="1">
                <a:latin typeface="Courier New" pitchFamily="49" charset="0"/>
              </a:rPr>
              <a:t>morning</a:t>
            </a:r>
            <a:r>
              <a:rPr lang="es-ES" altLang="ja-JP" sz="7200" b="1" dirty="0">
                <a:latin typeface="Courier New" pitchFamily="49" charset="0"/>
              </a:rPr>
              <a:t> </a:t>
            </a:r>
            <a:r>
              <a:rPr lang="es-ES" altLang="ja-JP" sz="7200" b="1" dirty="0" err="1">
                <a:latin typeface="Courier New" pitchFamily="49" charset="0"/>
              </a:rPr>
              <a:t>gentlemen</a:t>
            </a:r>
            <a:r>
              <a:rPr lang="ja-JP" altLang="es-ES" sz="7200" b="1" dirty="0"/>
              <a:t>”</a:t>
            </a:r>
            <a:r>
              <a:rPr lang="es-ES" altLang="ja-JP" sz="7200" b="1" dirty="0">
                <a:latin typeface="Courier New" pitchFamily="49" charset="0"/>
              </a:rPr>
              <a:t>);</a:t>
            </a:r>
          </a:p>
          <a:p>
            <a:pPr lvl="1">
              <a:lnSpc>
                <a:spcPct val="120000"/>
              </a:lnSpc>
              <a:buNone/>
            </a:pPr>
            <a:r>
              <a:rPr lang="es-ES" sz="7200" b="1" dirty="0">
                <a:latin typeface="Courier New" pitchFamily="49" charset="0"/>
              </a:rPr>
              <a:t>	</a:t>
            </a:r>
            <a:r>
              <a:rPr lang="es-ES" sz="7200" b="1" dirty="0" err="1">
                <a:solidFill>
                  <a:srgbClr val="3333CC"/>
                </a:solidFill>
                <a:latin typeface="Courier New" pitchFamily="49" charset="0"/>
              </a:rPr>
              <a:t>else</a:t>
            </a:r>
            <a:endParaRPr lang="es-ES" sz="7200" b="1" dirty="0">
              <a:solidFill>
                <a:srgbClr val="3333CC"/>
              </a:solidFill>
              <a:latin typeface="Courier New" pitchFamily="49" charset="0"/>
            </a:endParaRPr>
          </a:p>
          <a:p>
            <a:pPr lvl="1">
              <a:lnSpc>
                <a:spcPct val="120000"/>
              </a:lnSpc>
              <a:buNone/>
            </a:pPr>
            <a:r>
              <a:rPr lang="es-ES" sz="7200" b="1" dirty="0">
                <a:latin typeface="Courier New" pitchFamily="49" charset="0"/>
              </a:rPr>
              <a:t>		</a:t>
            </a:r>
            <a:r>
              <a:rPr lang="es-ES" sz="7200" b="1" dirty="0" err="1">
                <a:latin typeface="Courier New" pitchFamily="49" charset="0"/>
              </a:rPr>
              <a:t>System.out.println</a:t>
            </a:r>
            <a:r>
              <a:rPr lang="es-ES" sz="7200" b="1" dirty="0">
                <a:latin typeface="Courier New" pitchFamily="49" charset="0"/>
              </a:rPr>
              <a:t>(</a:t>
            </a:r>
            <a:r>
              <a:rPr lang="ja-JP" altLang="es-ES" sz="7200" b="1" dirty="0"/>
              <a:t>“</a:t>
            </a:r>
            <a:r>
              <a:rPr lang="es-ES" altLang="ja-JP" sz="7200" b="1" dirty="0" err="1">
                <a:latin typeface="Courier New" pitchFamily="49" charset="0"/>
              </a:rPr>
              <a:t>Good</a:t>
            </a:r>
            <a:r>
              <a:rPr lang="es-ES" altLang="ja-JP" sz="7200" b="1" dirty="0">
                <a:latin typeface="Courier New" pitchFamily="49" charset="0"/>
              </a:rPr>
              <a:t> </a:t>
            </a:r>
            <a:r>
              <a:rPr lang="es-ES" altLang="ja-JP" sz="7200" b="1" dirty="0" err="1">
                <a:latin typeface="Courier New" pitchFamily="49" charset="0"/>
              </a:rPr>
              <a:t>afternoon</a:t>
            </a:r>
            <a:r>
              <a:rPr lang="es-ES" altLang="ja-JP" sz="7200" b="1" dirty="0">
                <a:latin typeface="Courier New" pitchFamily="49" charset="0"/>
              </a:rPr>
              <a:t> </a:t>
            </a:r>
            <a:r>
              <a:rPr lang="es-ES" altLang="ja-JP" sz="7200" b="1" dirty="0" err="1">
                <a:latin typeface="Courier New" pitchFamily="49" charset="0"/>
              </a:rPr>
              <a:t>gentlemen</a:t>
            </a:r>
            <a:r>
              <a:rPr lang="ja-JP" altLang="es-ES" sz="7200" b="1" dirty="0"/>
              <a:t>”</a:t>
            </a:r>
            <a:r>
              <a:rPr lang="es-ES" altLang="ja-JP" sz="7200" b="1" dirty="0">
                <a:latin typeface="Courier New" pitchFamily="49" charset="0"/>
              </a:rPr>
              <a:t>);</a:t>
            </a:r>
          </a:p>
          <a:p>
            <a:pPr lvl="1">
              <a:lnSpc>
                <a:spcPct val="120000"/>
              </a:lnSpc>
              <a:buNone/>
            </a:pPr>
            <a:r>
              <a:rPr lang="es-ES" sz="7200" b="1" dirty="0">
                <a:latin typeface="Courier New" pitchFamily="49" charset="0"/>
              </a:rPr>
              <a:t>}</a:t>
            </a:r>
          </a:p>
          <a:p>
            <a:pPr>
              <a:lnSpc>
                <a:spcPct val="120000"/>
              </a:lnSpc>
              <a:buNone/>
            </a:pPr>
            <a:r>
              <a:rPr lang="es-ES" sz="7200" dirty="0" smtClean="0">
                <a:latin typeface="Courier New" pitchFamily="49" charset="0"/>
              </a:rPr>
              <a:t>}</a:t>
            </a:r>
            <a:endParaRPr lang="es-ES" sz="7200" b="1" dirty="0"/>
          </a:p>
        </p:txBody>
      </p:sp>
    </p:spTree>
    <p:extLst>
      <p:ext uri="{BB962C8B-B14F-4D97-AF65-F5344CB8AC3E}">
        <p14:creationId xmlns:p14="http://schemas.microsoft.com/office/powerpoint/2010/main" val="4107681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 smtClean="0">
                <a:solidFill>
                  <a:srgbClr val="292929"/>
                </a:solidFill>
                <a:latin typeface="Nexa Bold" pitchFamily="50" charset="0"/>
              </a:rPr>
              <a:t>THE </a:t>
            </a:r>
            <a:r>
              <a:rPr lang="es-AR" sz="3000" dirty="0" smtClean="0">
                <a:solidFill>
                  <a:srgbClr val="1FA0BE"/>
                </a:solidFill>
                <a:latin typeface="Nexa Bold" pitchFamily="50" charset="0"/>
              </a:rPr>
              <a:t>TOPICS</a:t>
            </a:r>
            <a:endParaRPr lang="es-AR" sz="3000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49360"/>
            <a:ext cx="8280000" cy="5220000"/>
          </a:xfrm>
        </p:spPr>
        <p:txBody>
          <a:bodyPr anchor="t">
            <a:normAutofit/>
          </a:bodyPr>
          <a:lstStyle/>
          <a:p>
            <a:endParaRPr lang="en-US" dirty="0" smtClean="0"/>
          </a:p>
          <a:p>
            <a:pPr>
              <a:lnSpc>
                <a:spcPct val="80000"/>
              </a:lnSpc>
            </a:pPr>
            <a:r>
              <a:rPr lang="es-ES" dirty="0" err="1"/>
              <a:t>Classes</a:t>
            </a:r>
            <a:endParaRPr lang="es-ES" dirty="0"/>
          </a:p>
          <a:p>
            <a:pPr>
              <a:lnSpc>
                <a:spcPct val="80000"/>
              </a:lnSpc>
            </a:pPr>
            <a:r>
              <a:rPr lang="es-ES" dirty="0" err="1"/>
              <a:t>Members</a:t>
            </a:r>
            <a:endParaRPr lang="es-ES" dirty="0"/>
          </a:p>
          <a:p>
            <a:pPr lvl="1">
              <a:lnSpc>
                <a:spcPct val="80000"/>
              </a:lnSpc>
            </a:pPr>
            <a:r>
              <a:rPr lang="es-ES" dirty="0" err="1"/>
              <a:t>Attributes</a:t>
            </a:r>
            <a:endParaRPr lang="es-ES" dirty="0"/>
          </a:p>
          <a:p>
            <a:pPr lvl="1">
              <a:lnSpc>
                <a:spcPct val="80000"/>
              </a:lnSpc>
            </a:pPr>
            <a:r>
              <a:rPr lang="es-ES" dirty="0" err="1"/>
              <a:t>Methods</a:t>
            </a:r>
            <a:endParaRPr lang="es-ES" dirty="0"/>
          </a:p>
          <a:p>
            <a:pPr lvl="2">
              <a:lnSpc>
                <a:spcPct val="80000"/>
              </a:lnSpc>
            </a:pPr>
            <a:r>
              <a:rPr lang="es-ES" dirty="0" err="1"/>
              <a:t>Constructors</a:t>
            </a:r>
            <a:endParaRPr lang="es-ES" dirty="0"/>
          </a:p>
          <a:p>
            <a:pPr lvl="2">
              <a:lnSpc>
                <a:spcPct val="80000"/>
              </a:lnSpc>
            </a:pPr>
            <a:r>
              <a:rPr lang="ja-JP" altLang="es-ES" dirty="0"/>
              <a:t>“</a:t>
            </a:r>
            <a:r>
              <a:rPr lang="es-ES" altLang="ja-JP" dirty="0" err="1"/>
              <a:t>this</a:t>
            </a:r>
            <a:r>
              <a:rPr lang="ja-JP" altLang="es-ES" dirty="0"/>
              <a:t>”</a:t>
            </a:r>
            <a:endParaRPr lang="es-ES" altLang="ja-JP" dirty="0"/>
          </a:p>
          <a:p>
            <a:pPr lvl="1">
              <a:lnSpc>
                <a:spcPct val="80000"/>
              </a:lnSpc>
            </a:pPr>
            <a:r>
              <a:rPr lang="es-ES" dirty="0" err="1"/>
              <a:t>Messages</a:t>
            </a:r>
            <a:endParaRPr lang="es-ES" dirty="0"/>
          </a:p>
          <a:p>
            <a:pPr lvl="1">
              <a:lnSpc>
                <a:spcPct val="80000"/>
              </a:lnSpc>
            </a:pPr>
            <a:r>
              <a:rPr lang="es-ES" dirty="0" err="1"/>
              <a:t>Attributes</a:t>
            </a:r>
            <a:r>
              <a:rPr lang="es-ES" dirty="0"/>
              <a:t> and Local Variables</a:t>
            </a:r>
          </a:p>
          <a:p>
            <a:pPr lvl="1">
              <a:lnSpc>
                <a:spcPct val="80000"/>
              </a:lnSpc>
            </a:pPr>
            <a:r>
              <a:rPr lang="es-ES" dirty="0" err="1" smtClean="0"/>
              <a:t>Member</a:t>
            </a:r>
            <a:r>
              <a:rPr lang="es-ES" dirty="0" smtClean="0"/>
              <a:t> </a:t>
            </a:r>
            <a:r>
              <a:rPr lang="es-ES" dirty="0"/>
              <a:t>Access </a:t>
            </a:r>
            <a:r>
              <a:rPr lang="es-ES" dirty="0" err="1"/>
              <a:t>Operator</a:t>
            </a:r>
            <a:endParaRPr lang="es-ES" dirty="0"/>
          </a:p>
          <a:p>
            <a:pPr lvl="1">
              <a:lnSpc>
                <a:spcPct val="80000"/>
              </a:lnSpc>
            </a:pPr>
            <a:r>
              <a:rPr lang="es-ES" dirty="0" err="1"/>
              <a:t>Members</a:t>
            </a:r>
            <a:r>
              <a:rPr lang="es-ES" dirty="0"/>
              <a:t> </a:t>
            </a:r>
            <a:r>
              <a:rPr lang="es-ES" dirty="0" err="1"/>
              <a:t>Accesibility</a:t>
            </a:r>
            <a:endParaRPr lang="es-ES" dirty="0"/>
          </a:p>
          <a:p>
            <a:pPr lvl="1">
              <a:lnSpc>
                <a:spcPct val="80000"/>
              </a:lnSpc>
            </a:pPr>
            <a:r>
              <a:rPr lang="es-ES" dirty="0" err="1"/>
              <a:t>Encapsulation</a:t>
            </a:r>
            <a:endParaRPr lang="es-ES" dirty="0"/>
          </a:p>
          <a:p>
            <a:pPr lvl="1">
              <a:lnSpc>
                <a:spcPct val="80000"/>
              </a:lnSpc>
            </a:pPr>
            <a:r>
              <a:rPr lang="es-ES" dirty="0"/>
              <a:t>Interface</a:t>
            </a:r>
          </a:p>
          <a:p>
            <a:endParaRPr lang="es-AR" sz="2500" dirty="0" smtClean="0">
              <a:latin typeface="Nexa Regular" pitchFamily="50" charset="0"/>
            </a:endParaRPr>
          </a:p>
          <a:p>
            <a:pPr marL="0" indent="0">
              <a:buNone/>
            </a:pPr>
            <a:endParaRPr lang="en-US" sz="25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242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Messages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(i)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Methods</a:t>
            </a:r>
            <a:r>
              <a:rPr lang="es-ES" dirty="0"/>
              <a:t> are </a:t>
            </a:r>
            <a:r>
              <a:rPr lang="es-ES" dirty="0" err="1"/>
              <a:t>executable</a:t>
            </a:r>
            <a:r>
              <a:rPr lang="es-ES" dirty="0"/>
              <a:t> </a:t>
            </a:r>
            <a:r>
              <a:rPr lang="es-ES" dirty="0" err="1"/>
              <a:t>portions</a:t>
            </a:r>
            <a:r>
              <a:rPr lang="es-ES" dirty="0"/>
              <a:t> of </a:t>
            </a:r>
            <a:r>
              <a:rPr lang="es-ES" dirty="0" err="1"/>
              <a:t>code</a:t>
            </a:r>
            <a:endParaRPr lang="es-ES" dirty="0"/>
          </a:p>
          <a:p>
            <a:endParaRPr lang="es-ES" dirty="0" smtClean="0"/>
          </a:p>
          <a:p>
            <a:r>
              <a:rPr lang="es-ES" dirty="0" err="1" smtClean="0"/>
              <a:t>When</a:t>
            </a:r>
            <a:r>
              <a:rPr lang="es-ES" dirty="0" smtClean="0"/>
              <a:t> </a:t>
            </a:r>
            <a:r>
              <a:rPr lang="es-ES" dirty="0"/>
              <a:t>a </a:t>
            </a:r>
            <a:r>
              <a:rPr lang="es-ES" dirty="0" err="1"/>
              <a:t>method</a:t>
            </a:r>
            <a:r>
              <a:rPr lang="es-ES" dirty="0"/>
              <a:t> of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invoked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said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a </a:t>
            </a:r>
            <a:r>
              <a:rPr lang="es-ES" dirty="0" err="1"/>
              <a:t>message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request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sent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perform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action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4420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Messages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(ii)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/>
              <a:t>A </a:t>
            </a:r>
            <a:r>
              <a:rPr lang="es-ES" dirty="0" err="1"/>
              <a:t>message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composed</a:t>
            </a:r>
            <a:r>
              <a:rPr lang="es-ES" dirty="0"/>
              <a:t> of:</a:t>
            </a:r>
            <a:endParaRPr lang="es-ES" b="1" dirty="0"/>
          </a:p>
          <a:p>
            <a:pPr lvl="1"/>
            <a:r>
              <a:rPr lang="es-ES" dirty="0" err="1"/>
              <a:t>Receiving</a:t>
            </a:r>
            <a:r>
              <a:rPr lang="es-ES" dirty="0"/>
              <a:t> </a:t>
            </a:r>
            <a:r>
              <a:rPr lang="es-ES" dirty="0" err="1"/>
              <a:t>Object</a:t>
            </a:r>
            <a:endParaRPr lang="es-ES" dirty="0"/>
          </a:p>
          <a:p>
            <a:pPr lvl="1"/>
            <a:r>
              <a:rPr lang="es-ES" dirty="0" err="1"/>
              <a:t>Method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executed</a:t>
            </a:r>
            <a:endParaRPr lang="es-ES" dirty="0"/>
          </a:p>
          <a:p>
            <a:pPr lvl="1"/>
            <a:r>
              <a:rPr lang="es-ES" dirty="0" err="1"/>
              <a:t>Arguments</a:t>
            </a:r>
            <a:r>
              <a:rPr lang="es-ES" dirty="0"/>
              <a:t> (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required</a:t>
            </a:r>
            <a:r>
              <a:rPr lang="es-ES" dirty="0"/>
              <a:t>)</a:t>
            </a:r>
          </a:p>
          <a:p>
            <a:pPr lvl="1"/>
            <a:endParaRPr lang="es-ES" dirty="0"/>
          </a:p>
          <a:p>
            <a:r>
              <a:rPr lang="es-ES" dirty="0" err="1"/>
              <a:t>Examples</a:t>
            </a:r>
            <a:r>
              <a:rPr lang="es-ES" dirty="0"/>
              <a:t>:</a:t>
            </a:r>
          </a:p>
          <a:p>
            <a:pPr lvl="1"/>
            <a:r>
              <a:rPr lang="es-ES" sz="1800" dirty="0" err="1">
                <a:latin typeface="Courier New" pitchFamily="49" charset="0"/>
              </a:rPr>
              <a:t>scannedor.nextInt</a:t>
            </a:r>
            <a:r>
              <a:rPr lang="es-ES" sz="1800" dirty="0">
                <a:latin typeface="Courier New" pitchFamily="49" charset="0"/>
              </a:rPr>
              <a:t>(); // </a:t>
            </a:r>
            <a:r>
              <a:rPr lang="es-ES" sz="1800" dirty="0" err="1">
                <a:latin typeface="Courier New" pitchFamily="49" charset="0"/>
              </a:rPr>
              <a:t>message</a:t>
            </a:r>
            <a:r>
              <a:rPr lang="es-ES" sz="1800" dirty="0">
                <a:latin typeface="Courier New" pitchFamily="49" charset="0"/>
              </a:rPr>
              <a:t> </a:t>
            </a:r>
            <a:r>
              <a:rPr lang="ja-JP" altLang="es-ES" sz="1800" dirty="0"/>
              <a:t>“</a:t>
            </a:r>
            <a:r>
              <a:rPr lang="es-ES" altLang="ja-JP" sz="1800" dirty="0" err="1">
                <a:latin typeface="Courier New" pitchFamily="49" charset="0"/>
              </a:rPr>
              <a:t>nextInt</a:t>
            </a:r>
            <a:r>
              <a:rPr lang="ja-JP" altLang="es-ES" sz="1800" dirty="0"/>
              <a:t>”</a:t>
            </a:r>
            <a:r>
              <a:rPr lang="es-ES" altLang="ja-JP" sz="1800" dirty="0">
                <a:latin typeface="Courier New" pitchFamily="49" charset="0"/>
              </a:rPr>
              <a:t> </a:t>
            </a:r>
          </a:p>
          <a:p>
            <a:pPr lvl="1"/>
            <a:r>
              <a:rPr lang="es-ES" sz="1800" dirty="0" err="1">
                <a:latin typeface="Courier New" pitchFamily="49" charset="0"/>
              </a:rPr>
              <a:t>cadena.length</a:t>
            </a:r>
            <a:r>
              <a:rPr lang="es-ES" sz="1800" dirty="0">
                <a:latin typeface="Courier New" pitchFamily="49" charset="0"/>
              </a:rPr>
              <a:t>(); // </a:t>
            </a:r>
            <a:r>
              <a:rPr lang="es-ES" sz="1800" dirty="0" err="1">
                <a:latin typeface="Courier New" pitchFamily="49" charset="0"/>
              </a:rPr>
              <a:t>message</a:t>
            </a:r>
            <a:r>
              <a:rPr lang="es-ES" sz="1800" dirty="0">
                <a:latin typeface="Courier New" pitchFamily="49" charset="0"/>
              </a:rPr>
              <a:t> </a:t>
            </a:r>
            <a:r>
              <a:rPr lang="ja-JP" altLang="es-ES" sz="1800" dirty="0"/>
              <a:t>“</a:t>
            </a:r>
            <a:r>
              <a:rPr lang="es-ES" altLang="ja-JP" sz="1800" dirty="0" err="1">
                <a:latin typeface="Courier New" pitchFamily="49" charset="0"/>
              </a:rPr>
              <a:t>lenght</a:t>
            </a:r>
            <a:r>
              <a:rPr lang="ja-JP" altLang="es-ES" sz="1800" dirty="0"/>
              <a:t>”</a:t>
            </a:r>
            <a:endParaRPr lang="es-ES" altLang="ja-JP" sz="1800" dirty="0">
              <a:latin typeface="Courier New" pitchFamily="49" charset="0"/>
            </a:endParaRPr>
          </a:p>
          <a:p>
            <a:pPr>
              <a:buNone/>
            </a:pPr>
            <a:endParaRPr lang="es-ES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641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Methods</a:t>
            </a:r>
            <a:r>
              <a:rPr lang="es-ES" sz="3000" cap="all" dirty="0" smtClean="0">
                <a:latin typeface="Nexa Bold" pitchFamily="50" charset="0"/>
              </a:rPr>
              <a:t> +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attributes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 (i)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90000"/>
              </a:lnSpc>
              <a:buNone/>
            </a:pPr>
            <a:r>
              <a:rPr lang="es-ES" sz="2200" dirty="0" err="1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s-ES" sz="22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200" dirty="0" err="1">
                <a:solidFill>
                  <a:srgbClr val="3333CC"/>
                </a:solidFill>
                <a:latin typeface="Courier New" pitchFamily="49" charset="0"/>
              </a:rPr>
              <a:t>class</a:t>
            </a:r>
            <a:r>
              <a:rPr lang="es-ES" sz="2200" dirty="0">
                <a:latin typeface="Courier New" pitchFamily="49" charset="0"/>
              </a:rPr>
              <a:t> </a:t>
            </a:r>
            <a:r>
              <a:rPr lang="es-ES" sz="2200" dirty="0" err="1">
                <a:latin typeface="Courier New" pitchFamily="49" charset="0"/>
              </a:rPr>
              <a:t>Bicycle</a:t>
            </a:r>
            <a:endParaRPr lang="es-ES" sz="22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s-ES" sz="2200" dirty="0">
                <a:latin typeface="Courier New" pitchFamily="49" charset="0"/>
              </a:rPr>
              <a:t>{</a:t>
            </a:r>
          </a:p>
          <a:p>
            <a:pPr lvl="1">
              <a:lnSpc>
                <a:spcPct val="90000"/>
              </a:lnSpc>
              <a:buNone/>
            </a:pPr>
            <a:r>
              <a:rPr lang="es-ES" dirty="0" err="1">
                <a:solidFill>
                  <a:srgbClr val="3333CC"/>
                </a:solidFill>
                <a:latin typeface="Courier New" pitchFamily="49" charset="0"/>
              </a:rPr>
              <a:t>private</a:t>
            </a:r>
            <a:r>
              <a:rPr lang="es-ES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s-ES" dirty="0">
                <a:latin typeface="Courier New" pitchFamily="49" charset="0"/>
              </a:rPr>
              <a:t> </a:t>
            </a:r>
            <a:r>
              <a:rPr lang="es-ES" dirty="0" err="1">
                <a:latin typeface="Courier New" pitchFamily="49" charset="0"/>
              </a:rPr>
              <a:t>speed</a:t>
            </a:r>
            <a:r>
              <a:rPr lang="es-ES" dirty="0">
                <a:latin typeface="Courier New" pitchFamily="49" charset="0"/>
              </a:rPr>
              <a:t>;</a:t>
            </a:r>
          </a:p>
          <a:p>
            <a:pPr lvl="1">
              <a:lnSpc>
                <a:spcPct val="90000"/>
              </a:lnSpc>
              <a:buNone/>
            </a:pPr>
            <a:r>
              <a:rPr lang="es-ES" dirty="0" err="1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s-ES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dirty="0" err="1">
                <a:solidFill>
                  <a:srgbClr val="3333CC"/>
                </a:solidFill>
                <a:latin typeface="Courier New" pitchFamily="49" charset="0"/>
              </a:rPr>
              <a:t>void</a:t>
            </a:r>
            <a:r>
              <a:rPr lang="es-ES" dirty="0">
                <a:latin typeface="Courier New" pitchFamily="49" charset="0"/>
              </a:rPr>
              <a:t> </a:t>
            </a:r>
            <a:r>
              <a:rPr lang="es-ES" dirty="0" err="1">
                <a:latin typeface="Courier New" pitchFamily="49" charset="0"/>
              </a:rPr>
              <a:t>accelerate</a:t>
            </a:r>
            <a:r>
              <a:rPr lang="es-ES" dirty="0">
                <a:latin typeface="Courier New" pitchFamily="49" charset="0"/>
              </a:rPr>
              <a:t> ()</a:t>
            </a:r>
          </a:p>
          <a:p>
            <a:pPr lvl="1">
              <a:lnSpc>
                <a:spcPct val="90000"/>
              </a:lnSpc>
              <a:buNone/>
            </a:pPr>
            <a:r>
              <a:rPr lang="es-ES" dirty="0">
                <a:latin typeface="Courier New" pitchFamily="49" charset="0"/>
              </a:rPr>
              <a:t>{</a:t>
            </a:r>
          </a:p>
          <a:p>
            <a:pPr lvl="1">
              <a:lnSpc>
                <a:spcPct val="90000"/>
              </a:lnSpc>
              <a:buNone/>
            </a:pPr>
            <a:r>
              <a:rPr lang="es-ES" dirty="0">
                <a:latin typeface="Courier New" pitchFamily="49" charset="0"/>
              </a:rPr>
              <a:t>	 </a:t>
            </a:r>
            <a:r>
              <a:rPr lang="es-ES" dirty="0" err="1">
                <a:latin typeface="Courier New" pitchFamily="49" charset="0"/>
              </a:rPr>
              <a:t>speed</a:t>
            </a:r>
            <a:r>
              <a:rPr lang="es-ES" dirty="0">
                <a:latin typeface="Courier New" pitchFamily="49" charset="0"/>
              </a:rPr>
              <a:t> = </a:t>
            </a:r>
            <a:r>
              <a:rPr lang="es-ES" dirty="0" err="1">
                <a:latin typeface="Courier New" pitchFamily="49" charset="0"/>
              </a:rPr>
              <a:t>speed</a:t>
            </a:r>
            <a:r>
              <a:rPr lang="es-ES" dirty="0">
                <a:latin typeface="Courier New" pitchFamily="49" charset="0"/>
              </a:rPr>
              <a:t> + 1;	</a:t>
            </a:r>
          </a:p>
          <a:p>
            <a:pPr lvl="1">
              <a:lnSpc>
                <a:spcPct val="90000"/>
              </a:lnSpc>
              <a:buNone/>
            </a:pPr>
            <a:r>
              <a:rPr lang="es-ES" dirty="0"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None/>
            </a:pPr>
            <a:r>
              <a:rPr lang="es-ES" sz="2200" dirty="0" smtClean="0"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None/>
            </a:pPr>
            <a:endParaRPr lang="es-ES" sz="2200" dirty="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ja-JP" altLang="es-ES" dirty="0"/>
              <a:t>“</a:t>
            </a:r>
            <a:r>
              <a:rPr lang="es-ES" altLang="ja-JP" dirty="0" err="1"/>
              <a:t>speed</a:t>
            </a:r>
            <a:r>
              <a:rPr lang="ja-JP" altLang="es-ES" dirty="0"/>
              <a:t>”</a:t>
            </a:r>
            <a:r>
              <a:rPr lang="es-ES" altLang="ja-JP" dirty="0"/>
              <a:t> </a:t>
            </a:r>
            <a:r>
              <a:rPr lang="es-ES" altLang="ja-JP" dirty="0" err="1"/>
              <a:t>seems</a:t>
            </a:r>
            <a:r>
              <a:rPr lang="es-ES" altLang="ja-JP" dirty="0"/>
              <a:t> </a:t>
            </a:r>
            <a:r>
              <a:rPr lang="es-ES" altLang="ja-JP" dirty="0" err="1"/>
              <a:t>like</a:t>
            </a:r>
            <a:r>
              <a:rPr lang="es-ES" altLang="ja-JP" dirty="0"/>
              <a:t> </a:t>
            </a:r>
            <a:r>
              <a:rPr lang="es-ES" altLang="ja-JP" dirty="0" err="1"/>
              <a:t>an</a:t>
            </a:r>
            <a:r>
              <a:rPr lang="es-ES" altLang="ja-JP" dirty="0"/>
              <a:t> </a:t>
            </a:r>
            <a:r>
              <a:rPr lang="es-ES" altLang="ja-JP" dirty="0" err="1"/>
              <a:t>undeclared</a:t>
            </a:r>
            <a:r>
              <a:rPr lang="es-ES" altLang="ja-JP" dirty="0"/>
              <a:t> variable in </a:t>
            </a:r>
            <a:r>
              <a:rPr lang="es-ES" altLang="ja-JP" dirty="0" err="1"/>
              <a:t>accelerate</a:t>
            </a:r>
            <a:r>
              <a:rPr lang="es-ES" altLang="ja-JP" dirty="0"/>
              <a:t>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ES" dirty="0" err="1" smtClean="0"/>
              <a:t>But</a:t>
            </a:r>
            <a:r>
              <a:rPr lang="es-ES" dirty="0" smtClean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works</a:t>
            </a:r>
            <a:r>
              <a:rPr lang="es-ES" dirty="0"/>
              <a:t>! </a:t>
            </a:r>
            <a:r>
              <a:rPr lang="es-ES" dirty="0" err="1"/>
              <a:t>How</a:t>
            </a:r>
            <a:r>
              <a:rPr lang="es-E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02003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Methods</a:t>
            </a:r>
            <a:r>
              <a:rPr lang="es-ES" sz="3000" cap="all" dirty="0" smtClean="0">
                <a:latin typeface="Nexa Bold" pitchFamily="50" charset="0"/>
              </a:rPr>
              <a:t> +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attributes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 (ii)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s-ES" sz="2200" dirty="0" err="1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s-ES" sz="22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200" dirty="0" err="1">
                <a:solidFill>
                  <a:srgbClr val="3333CC"/>
                </a:solidFill>
                <a:latin typeface="Courier New" pitchFamily="49" charset="0"/>
              </a:rPr>
              <a:t>class</a:t>
            </a:r>
            <a:r>
              <a:rPr lang="es-ES" sz="2200" dirty="0">
                <a:latin typeface="Courier New" pitchFamily="49" charset="0"/>
              </a:rPr>
              <a:t> </a:t>
            </a:r>
            <a:r>
              <a:rPr lang="es-ES" sz="2200" dirty="0" err="1">
                <a:latin typeface="Courier New" pitchFamily="49" charset="0"/>
              </a:rPr>
              <a:t>Bicycle</a:t>
            </a:r>
            <a:endParaRPr lang="es-ES" sz="2200" dirty="0">
              <a:latin typeface="Courier New" pitchFamily="49" charset="0"/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s-ES" sz="2200" dirty="0">
                <a:latin typeface="Courier New" pitchFamily="49" charset="0"/>
              </a:rPr>
              <a:t>{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s-ES" dirty="0" err="1">
                <a:solidFill>
                  <a:srgbClr val="3333CC"/>
                </a:solidFill>
                <a:latin typeface="Courier New" pitchFamily="49" charset="0"/>
              </a:rPr>
              <a:t>private</a:t>
            </a:r>
            <a:r>
              <a:rPr lang="es-ES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s-ES" dirty="0">
                <a:latin typeface="Courier New" pitchFamily="49" charset="0"/>
              </a:rPr>
              <a:t> </a:t>
            </a:r>
            <a:r>
              <a:rPr lang="es-ES" b="1" dirty="0" err="1">
                <a:latin typeface="Courier New" pitchFamily="49" charset="0"/>
              </a:rPr>
              <a:t>speed</a:t>
            </a:r>
            <a:r>
              <a:rPr lang="es-ES" dirty="0">
                <a:latin typeface="Courier New" pitchFamily="49" charset="0"/>
              </a:rPr>
              <a:t> ;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s-ES" dirty="0" err="1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s-ES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dirty="0" err="1">
                <a:solidFill>
                  <a:srgbClr val="3333CC"/>
                </a:solidFill>
                <a:latin typeface="Courier New" pitchFamily="49" charset="0"/>
              </a:rPr>
              <a:t>void</a:t>
            </a:r>
            <a:r>
              <a:rPr lang="es-ES" dirty="0">
                <a:latin typeface="Courier New" pitchFamily="49" charset="0"/>
              </a:rPr>
              <a:t> </a:t>
            </a:r>
            <a:r>
              <a:rPr lang="es-ES" dirty="0" err="1">
                <a:latin typeface="Courier New" pitchFamily="49" charset="0"/>
              </a:rPr>
              <a:t>accelerate</a:t>
            </a:r>
            <a:r>
              <a:rPr lang="es-ES" dirty="0">
                <a:latin typeface="Courier New" pitchFamily="49" charset="0"/>
              </a:rPr>
              <a:t> ()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s-ES" dirty="0">
                <a:latin typeface="Courier New" pitchFamily="49" charset="0"/>
              </a:rPr>
              <a:t>{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s-ES" dirty="0">
                <a:latin typeface="Courier New" pitchFamily="49" charset="0"/>
              </a:rPr>
              <a:t>	</a:t>
            </a:r>
            <a:r>
              <a:rPr lang="es-ES" b="1" dirty="0" err="1">
                <a:latin typeface="Courier New" pitchFamily="49" charset="0"/>
              </a:rPr>
              <a:t>speed</a:t>
            </a:r>
            <a:r>
              <a:rPr lang="es-ES" dirty="0">
                <a:latin typeface="Courier New" pitchFamily="49" charset="0"/>
              </a:rPr>
              <a:t> = </a:t>
            </a:r>
            <a:r>
              <a:rPr lang="es-ES" b="1" dirty="0" err="1">
                <a:latin typeface="Courier New" pitchFamily="49" charset="0"/>
              </a:rPr>
              <a:t>speed</a:t>
            </a:r>
            <a:r>
              <a:rPr lang="es-ES" dirty="0">
                <a:latin typeface="Courier New" pitchFamily="49" charset="0"/>
              </a:rPr>
              <a:t> + 1;	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s-ES" dirty="0">
                <a:latin typeface="Courier New" pitchFamily="49" charset="0"/>
              </a:rPr>
              <a:t>}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s-ES" sz="2200" dirty="0">
                <a:latin typeface="Courier New" pitchFamily="49" charset="0"/>
              </a:rPr>
              <a:t>}</a:t>
            </a:r>
          </a:p>
          <a:p>
            <a:pPr marL="609600" indent="-609600">
              <a:lnSpc>
                <a:spcPct val="80000"/>
              </a:lnSpc>
            </a:pPr>
            <a:endParaRPr lang="es-ES" sz="2800" dirty="0" smtClean="0"/>
          </a:p>
          <a:p>
            <a:pPr marL="0" indent="0">
              <a:buNone/>
            </a:pP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ja-JP" altLang="es-ES" dirty="0"/>
              <a:t>“</a:t>
            </a:r>
            <a:r>
              <a:rPr lang="es-ES" altLang="ja-JP" dirty="0" err="1"/>
              <a:t>speed</a:t>
            </a:r>
            <a:r>
              <a:rPr lang="ja-JP" altLang="es-ES" dirty="0"/>
              <a:t>”</a:t>
            </a:r>
            <a:r>
              <a:rPr lang="es-ES" altLang="ja-JP" dirty="0"/>
              <a:t> </a:t>
            </a:r>
            <a:r>
              <a:rPr lang="es-ES" altLang="ja-JP" dirty="0" err="1"/>
              <a:t>I’m</a:t>
            </a:r>
            <a:r>
              <a:rPr lang="es-ES" altLang="ja-JP" dirty="0"/>
              <a:t> </a:t>
            </a:r>
            <a:r>
              <a:rPr lang="es-ES" altLang="ja-JP" dirty="0" err="1"/>
              <a:t>talking</a:t>
            </a:r>
            <a:r>
              <a:rPr lang="es-ES" altLang="ja-JP" dirty="0"/>
              <a:t> </a:t>
            </a:r>
            <a:r>
              <a:rPr lang="es-ES" altLang="ja-JP" dirty="0" err="1"/>
              <a:t>about</a:t>
            </a:r>
            <a:r>
              <a:rPr lang="es-ES" altLang="ja-JP" dirty="0"/>
              <a:t> </a:t>
            </a:r>
            <a:r>
              <a:rPr lang="es-ES" altLang="ja-JP" dirty="0" err="1"/>
              <a:t>the</a:t>
            </a:r>
            <a:r>
              <a:rPr lang="es-ES" altLang="ja-JP" dirty="0"/>
              <a:t> </a:t>
            </a:r>
            <a:r>
              <a:rPr lang="es-ES" altLang="ja-JP" dirty="0" err="1"/>
              <a:t>attribute</a:t>
            </a:r>
            <a:r>
              <a:rPr lang="es-ES" altLang="ja-JP" dirty="0"/>
              <a:t> of </a:t>
            </a:r>
            <a:r>
              <a:rPr lang="es-ES" altLang="ja-JP" dirty="0" err="1"/>
              <a:t>the</a:t>
            </a:r>
            <a:r>
              <a:rPr lang="es-ES" altLang="ja-JP" dirty="0"/>
              <a:t> </a:t>
            </a:r>
            <a:r>
              <a:rPr lang="es-ES" altLang="ja-JP" dirty="0" err="1"/>
              <a:t>object</a:t>
            </a:r>
            <a:r>
              <a:rPr lang="es-ES" altLang="ja-JP" dirty="0"/>
              <a:t> </a:t>
            </a:r>
            <a:r>
              <a:rPr lang="es-ES" altLang="ja-JP" dirty="0" err="1"/>
              <a:t>I’m</a:t>
            </a:r>
            <a:r>
              <a:rPr lang="es-ES" altLang="ja-JP" dirty="0"/>
              <a:t> </a:t>
            </a:r>
            <a:r>
              <a:rPr lang="ja-JP" altLang="es-ES" dirty="0"/>
              <a:t>“</a:t>
            </a:r>
            <a:r>
              <a:rPr lang="es-ES" altLang="ja-JP" dirty="0" err="1"/>
              <a:t>accelerating</a:t>
            </a:r>
            <a:r>
              <a:rPr lang="ja-JP" altLang="es-ES" dirty="0"/>
              <a:t>”</a:t>
            </a:r>
            <a:r>
              <a:rPr lang="es-ES" altLang="ja-JP" dirty="0"/>
              <a:t>.</a:t>
            </a:r>
          </a:p>
          <a:p>
            <a:pPr marL="609600" indent="-609600">
              <a:lnSpc>
                <a:spcPct val="80000"/>
              </a:lnSpc>
            </a:pPr>
            <a:endParaRPr lang="es-ES" sz="2800" dirty="0"/>
          </a:p>
          <a:p>
            <a:pPr marL="609600" indent="-609600">
              <a:lnSpc>
                <a:spcPct val="80000"/>
              </a:lnSpc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5833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Methods</a:t>
            </a:r>
            <a:r>
              <a:rPr lang="es-ES" sz="3000" cap="all" dirty="0" smtClean="0">
                <a:latin typeface="Nexa Bold" pitchFamily="50" charset="0"/>
              </a:rPr>
              <a:t> +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attributes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 (iii)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90000"/>
              </a:lnSpc>
            </a:pPr>
            <a:r>
              <a:rPr lang="es-ES" dirty="0" err="1"/>
              <a:t>Method</a:t>
            </a:r>
            <a:r>
              <a:rPr lang="es-ES" dirty="0"/>
              <a:t> = </a:t>
            </a:r>
            <a:r>
              <a:rPr lang="es-ES" b="1" dirty="0" err="1"/>
              <a:t>Object</a:t>
            </a:r>
            <a:r>
              <a:rPr lang="es-ES" b="1" dirty="0"/>
              <a:t> </a:t>
            </a:r>
            <a:r>
              <a:rPr lang="es-ES" dirty="0" err="1"/>
              <a:t>Functionality</a:t>
            </a:r>
            <a:endParaRPr lang="es-ES" dirty="0"/>
          </a:p>
          <a:p>
            <a:pPr lvl="1">
              <a:lnSpc>
                <a:spcPct val="90000"/>
              </a:lnSpc>
            </a:pPr>
            <a:r>
              <a:rPr lang="es-ES" dirty="0" err="1"/>
              <a:t>Invoking</a:t>
            </a:r>
            <a:r>
              <a:rPr lang="es-ES" dirty="0"/>
              <a:t> a </a:t>
            </a:r>
            <a:r>
              <a:rPr lang="es-ES" dirty="0" err="1"/>
              <a:t>method</a:t>
            </a:r>
            <a:r>
              <a:rPr lang="es-ES" dirty="0"/>
              <a:t> = </a:t>
            </a:r>
            <a:r>
              <a:rPr lang="es-ES" dirty="0" err="1"/>
              <a:t>ask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b="1" dirty="0"/>
              <a:t> </a:t>
            </a:r>
            <a:r>
              <a:rPr lang="es-ES" b="1" dirty="0" err="1"/>
              <a:t>object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execute</a:t>
            </a:r>
            <a:r>
              <a:rPr lang="es-ES" dirty="0"/>
              <a:t> a </a:t>
            </a:r>
            <a:r>
              <a:rPr lang="es-ES" dirty="0" err="1"/>
              <a:t>functionality</a:t>
            </a:r>
            <a:r>
              <a:rPr lang="es-ES" dirty="0"/>
              <a:t>.</a:t>
            </a:r>
          </a:p>
          <a:p>
            <a:pPr>
              <a:lnSpc>
                <a:spcPct val="90000"/>
              </a:lnSpc>
            </a:pPr>
            <a:endParaRPr lang="es-ES" dirty="0" smtClean="0"/>
          </a:p>
          <a:p>
            <a:pPr>
              <a:lnSpc>
                <a:spcPct val="90000"/>
              </a:lnSpc>
            </a:pP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/>
              <a:t>invoke</a:t>
            </a:r>
            <a:r>
              <a:rPr lang="es-ES" dirty="0"/>
              <a:t> a </a:t>
            </a:r>
            <a:r>
              <a:rPr lang="es-ES" dirty="0" err="1"/>
              <a:t>method</a:t>
            </a:r>
            <a:r>
              <a:rPr lang="es-ES" dirty="0"/>
              <a:t> </a:t>
            </a:r>
            <a:r>
              <a:rPr lang="es-ES" dirty="0" err="1"/>
              <a:t>requires</a:t>
            </a:r>
            <a:r>
              <a:rPr lang="es-ES" dirty="0"/>
              <a:t> a concrete </a:t>
            </a:r>
            <a:r>
              <a:rPr lang="es-ES" dirty="0" err="1"/>
              <a:t>object</a:t>
            </a:r>
            <a:r>
              <a:rPr lang="es-ES" dirty="0"/>
              <a:t>, </a:t>
            </a:r>
            <a:r>
              <a:rPr lang="es-ES" dirty="0" err="1"/>
              <a:t>which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exactly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one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asked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perform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function</a:t>
            </a:r>
            <a:r>
              <a:rPr lang="es-ES" b="1" dirty="0"/>
              <a:t>.</a:t>
            </a:r>
            <a:endParaRPr lang="es-ES" dirty="0"/>
          </a:p>
          <a:p>
            <a:pPr marL="609600" indent="-609600">
              <a:lnSpc>
                <a:spcPct val="80000"/>
              </a:lnSpc>
            </a:pPr>
            <a:endParaRPr lang="es-ES" sz="2800" dirty="0"/>
          </a:p>
          <a:p>
            <a:pPr marL="609600" indent="-609600">
              <a:lnSpc>
                <a:spcPct val="80000"/>
              </a:lnSpc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49293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Methods</a:t>
            </a:r>
            <a:r>
              <a:rPr lang="es-ES" sz="3000" cap="all" dirty="0" smtClean="0">
                <a:latin typeface="Nexa Bold" pitchFamily="50" charset="0"/>
              </a:rPr>
              <a:t> +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attributes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 (iv)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Theory</a:t>
            </a:r>
            <a:endParaRPr lang="es-ES" dirty="0"/>
          </a:p>
          <a:p>
            <a:pPr lvl="1"/>
            <a:r>
              <a:rPr lang="es-ES" dirty="0" err="1"/>
              <a:t>Within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method</a:t>
            </a:r>
            <a:r>
              <a:rPr lang="es-ES" dirty="0"/>
              <a:t> </a:t>
            </a:r>
            <a:r>
              <a:rPr lang="es-ES" dirty="0" err="1"/>
              <a:t>there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executes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statements</a:t>
            </a:r>
            <a:r>
              <a:rPr lang="es-ES" dirty="0"/>
              <a:t> and </a:t>
            </a:r>
            <a:r>
              <a:rPr lang="es-ES" dirty="0" err="1"/>
              <a:t>this</a:t>
            </a:r>
            <a:r>
              <a:rPr lang="es-ES" dirty="0"/>
              <a:t> has </a:t>
            </a:r>
            <a:r>
              <a:rPr lang="es-ES" dirty="0" err="1"/>
              <a:t>knowledge</a:t>
            </a:r>
            <a:r>
              <a:rPr lang="es-ES" dirty="0"/>
              <a:t> of </a:t>
            </a:r>
            <a:r>
              <a:rPr lang="es-ES" dirty="0" err="1"/>
              <a:t>its</a:t>
            </a:r>
            <a:r>
              <a:rPr lang="es-ES" dirty="0"/>
              <a:t> </a:t>
            </a:r>
            <a:r>
              <a:rPr lang="es-ES" dirty="0" err="1"/>
              <a:t>attributes</a:t>
            </a:r>
            <a:r>
              <a:rPr lang="es-ES" dirty="0"/>
              <a:t>.</a:t>
            </a:r>
          </a:p>
          <a:p>
            <a:endParaRPr lang="es-ES" sz="2200" dirty="0" smtClean="0"/>
          </a:p>
          <a:p>
            <a:r>
              <a:rPr lang="es-ES" dirty="0" err="1" smtClean="0"/>
              <a:t>Reality</a:t>
            </a:r>
            <a:endParaRPr lang="es-ES" dirty="0"/>
          </a:p>
          <a:p>
            <a:pPr lvl="1"/>
            <a:r>
              <a:rPr lang="es-ES" dirty="0" err="1"/>
              <a:t>Within</a:t>
            </a:r>
            <a:r>
              <a:rPr lang="es-ES" dirty="0"/>
              <a:t> a </a:t>
            </a:r>
            <a:r>
              <a:rPr lang="es-ES" dirty="0" err="1"/>
              <a:t>method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has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can </a:t>
            </a:r>
            <a:r>
              <a:rPr lang="es-ES" dirty="0" err="1"/>
              <a:t>access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of </a:t>
            </a:r>
            <a:r>
              <a:rPr lang="es-ES" dirty="0" err="1"/>
              <a:t>its</a:t>
            </a:r>
            <a:r>
              <a:rPr lang="es-ES" dirty="0"/>
              <a:t> </a:t>
            </a:r>
            <a:r>
              <a:rPr lang="es-ES" dirty="0" err="1"/>
              <a:t>attributes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We</a:t>
            </a:r>
            <a:r>
              <a:rPr lang="es-ES" dirty="0"/>
              <a:t> can </a:t>
            </a:r>
            <a:r>
              <a:rPr lang="es-ES" dirty="0" err="1"/>
              <a:t>see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methods</a:t>
            </a:r>
            <a:r>
              <a:rPr lang="es-ES" dirty="0"/>
              <a:t> as </a:t>
            </a:r>
            <a:r>
              <a:rPr lang="es-ES" dirty="0" err="1"/>
              <a:t>operations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modify</a:t>
            </a:r>
            <a:r>
              <a:rPr lang="es-ES" dirty="0"/>
              <a:t> data </a:t>
            </a:r>
            <a:r>
              <a:rPr lang="es-ES" dirty="0" err="1"/>
              <a:t>that</a:t>
            </a:r>
            <a:r>
              <a:rPr lang="es-ES" dirty="0"/>
              <a:t> are </a:t>
            </a:r>
            <a:r>
              <a:rPr lang="es-ES" dirty="0" err="1"/>
              <a:t>stored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attributes</a:t>
            </a:r>
            <a:r>
              <a:rPr lang="es-ES" dirty="0"/>
              <a:t>.</a:t>
            </a:r>
          </a:p>
          <a:p>
            <a:pPr marL="609600" indent="-609600">
              <a:lnSpc>
                <a:spcPct val="80000"/>
              </a:lnSpc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2351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Methods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latin typeface="Nexa Bold" pitchFamily="50" charset="0"/>
              </a:rPr>
              <a:t>with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latin typeface="Nexa Bold" pitchFamily="50" charset="0"/>
              </a:rPr>
              <a:t>return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value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method</a:t>
            </a:r>
            <a:r>
              <a:rPr lang="es-ES" dirty="0"/>
              <a:t> </a:t>
            </a:r>
            <a:r>
              <a:rPr lang="es-ES" dirty="0" err="1"/>
              <a:t>returns</a:t>
            </a:r>
            <a:r>
              <a:rPr lang="es-ES" dirty="0"/>
              <a:t> a </a:t>
            </a:r>
            <a:r>
              <a:rPr lang="es-ES" dirty="0" err="1"/>
              <a:t>value</a:t>
            </a:r>
            <a:r>
              <a:rPr lang="es-ES" dirty="0"/>
              <a:t>, </a:t>
            </a:r>
            <a:r>
              <a:rPr lang="es-ES" dirty="0" err="1"/>
              <a:t>then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last</a:t>
            </a:r>
            <a:r>
              <a:rPr lang="es-ES" dirty="0"/>
              <a:t> line in </a:t>
            </a:r>
            <a:r>
              <a:rPr lang="es-ES" dirty="0" err="1"/>
              <a:t>it</a:t>
            </a:r>
            <a:r>
              <a:rPr lang="es-ES" dirty="0"/>
              <a:t> has </a:t>
            </a:r>
            <a:r>
              <a:rPr lang="es-ES" dirty="0" err="1"/>
              <a:t>to</a:t>
            </a:r>
            <a:r>
              <a:rPr lang="es-ES" dirty="0"/>
              <a:t> use a </a:t>
            </a:r>
            <a:r>
              <a:rPr lang="es-ES" dirty="0" err="1"/>
              <a:t>special</a:t>
            </a:r>
            <a:r>
              <a:rPr lang="es-ES" dirty="0"/>
              <a:t> </a:t>
            </a:r>
            <a:r>
              <a:rPr lang="es-ES" dirty="0" err="1"/>
              <a:t>statement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indicates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value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returned</a:t>
            </a:r>
            <a:r>
              <a:rPr lang="es-ES" dirty="0"/>
              <a:t>.</a:t>
            </a:r>
          </a:p>
          <a:p>
            <a:pPr>
              <a:buNone/>
            </a:pPr>
            <a:endParaRPr lang="es-ES" dirty="0"/>
          </a:p>
          <a:p>
            <a:pPr>
              <a:buNone/>
            </a:pPr>
            <a:r>
              <a:rPr lang="es-ES" sz="2200" b="1" dirty="0" err="1">
                <a:solidFill>
                  <a:srgbClr val="3333CC"/>
                </a:solidFill>
                <a:latin typeface="Courier New" pitchFamily="49" charset="0"/>
              </a:rPr>
              <a:t>return</a:t>
            </a:r>
            <a:r>
              <a:rPr lang="es-ES" sz="2200" b="1" dirty="0">
                <a:latin typeface="Courier New" pitchFamily="49" charset="0"/>
              </a:rPr>
              <a:t> &lt;EXPRESSION&gt;;</a:t>
            </a:r>
          </a:p>
          <a:p>
            <a:endParaRPr lang="es-ES" dirty="0" smtClean="0"/>
          </a:p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/>
              <a:t>expression</a:t>
            </a:r>
            <a:r>
              <a:rPr lang="es-ES" dirty="0"/>
              <a:t> </a:t>
            </a:r>
            <a:r>
              <a:rPr lang="es-ES" dirty="0" err="1"/>
              <a:t>must</a:t>
            </a:r>
            <a:r>
              <a:rPr lang="es-ES" dirty="0"/>
              <a:t> be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type</a:t>
            </a:r>
            <a:r>
              <a:rPr lang="es-ES" dirty="0"/>
              <a:t> as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header</a:t>
            </a:r>
            <a:r>
              <a:rPr lang="es-ES" dirty="0"/>
              <a:t>.</a:t>
            </a:r>
          </a:p>
          <a:p>
            <a:pPr marL="609600" indent="-609600">
              <a:lnSpc>
                <a:spcPct val="80000"/>
              </a:lnSpc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03456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Methods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latin typeface="Nexa Bold" pitchFamily="50" charset="0"/>
              </a:rPr>
              <a:t>with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latin typeface="Nexa Bold" pitchFamily="50" charset="0"/>
              </a:rPr>
              <a:t>return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value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 lnSpcReduction="10000"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80000"/>
              </a:lnSpc>
              <a:buNone/>
            </a:pPr>
            <a:r>
              <a:rPr lang="es-ES" sz="2200" dirty="0" err="1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s-ES" sz="22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200" dirty="0" err="1">
                <a:solidFill>
                  <a:srgbClr val="3333CC"/>
                </a:solidFill>
                <a:latin typeface="Courier New" pitchFamily="49" charset="0"/>
              </a:rPr>
              <a:t>class</a:t>
            </a:r>
            <a:r>
              <a:rPr lang="es-ES" sz="2200" dirty="0">
                <a:latin typeface="Courier New" pitchFamily="49" charset="0"/>
              </a:rPr>
              <a:t> </a:t>
            </a:r>
            <a:r>
              <a:rPr lang="es-ES" sz="2200" dirty="0" err="1">
                <a:latin typeface="Courier New" pitchFamily="49" charset="0"/>
              </a:rPr>
              <a:t>Mathematician</a:t>
            </a:r>
            <a:endParaRPr lang="es-ES" sz="22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s-ES" sz="2200" dirty="0">
                <a:latin typeface="Courier New" pitchFamily="49" charset="0"/>
              </a:rPr>
              <a:t>{</a:t>
            </a:r>
          </a:p>
          <a:p>
            <a:pPr lvl="1">
              <a:lnSpc>
                <a:spcPct val="80000"/>
              </a:lnSpc>
              <a:buNone/>
            </a:pPr>
            <a:r>
              <a:rPr lang="es-ES" dirty="0" err="1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s-ES" dirty="0">
                <a:latin typeface="Courier New" pitchFamily="49" charset="0"/>
              </a:rPr>
              <a:t> </a:t>
            </a:r>
            <a:r>
              <a:rPr lang="es-ES" b="1" dirty="0" err="1">
                <a:solidFill>
                  <a:srgbClr val="3333CC"/>
                </a:solidFill>
                <a:latin typeface="Courier New" pitchFamily="49" charset="0"/>
              </a:rPr>
              <a:t>double</a:t>
            </a:r>
            <a:r>
              <a:rPr lang="es-ES" dirty="0">
                <a:latin typeface="Courier New" pitchFamily="49" charset="0"/>
              </a:rPr>
              <a:t> </a:t>
            </a:r>
            <a:r>
              <a:rPr lang="es-ES" dirty="0" err="1">
                <a:latin typeface="Courier New" pitchFamily="49" charset="0"/>
              </a:rPr>
              <a:t>calculateE</a:t>
            </a:r>
            <a:r>
              <a:rPr lang="es-ES" dirty="0">
                <a:latin typeface="Courier New" pitchFamily="49" charset="0"/>
              </a:rPr>
              <a:t> (</a:t>
            </a:r>
            <a:r>
              <a:rPr lang="es-ES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s-ES" dirty="0">
                <a:latin typeface="Courier New" pitchFamily="49" charset="0"/>
              </a:rPr>
              <a:t> </a:t>
            </a:r>
            <a:r>
              <a:rPr lang="es-ES" dirty="0" err="1">
                <a:latin typeface="Courier New" pitchFamily="49" charset="0"/>
              </a:rPr>
              <a:t>precission</a:t>
            </a:r>
            <a:r>
              <a:rPr lang="es-ES" dirty="0">
                <a:latin typeface="Courier New" pitchFamily="49" charset="0"/>
              </a:rPr>
              <a:t>)</a:t>
            </a:r>
          </a:p>
          <a:p>
            <a:pPr lvl="1">
              <a:lnSpc>
                <a:spcPct val="80000"/>
              </a:lnSpc>
              <a:buNone/>
            </a:pPr>
            <a:r>
              <a:rPr lang="es-ES" dirty="0">
                <a:latin typeface="Courier New" pitchFamily="49" charset="0"/>
              </a:rPr>
              <a:t>{</a:t>
            </a:r>
          </a:p>
          <a:p>
            <a:pPr lvl="1">
              <a:lnSpc>
                <a:spcPct val="80000"/>
              </a:lnSpc>
              <a:buNone/>
            </a:pPr>
            <a:r>
              <a:rPr lang="es-ES" dirty="0">
                <a:latin typeface="Courier New" pitchFamily="49" charset="0"/>
              </a:rPr>
              <a:t>	</a:t>
            </a:r>
            <a:r>
              <a:rPr lang="es-ES" dirty="0" err="1">
                <a:solidFill>
                  <a:srgbClr val="3333CC"/>
                </a:solidFill>
                <a:latin typeface="Courier New" pitchFamily="49" charset="0"/>
              </a:rPr>
              <a:t>double</a:t>
            </a:r>
            <a:r>
              <a:rPr lang="es-ES" dirty="0">
                <a:latin typeface="Courier New" pitchFamily="49" charset="0"/>
              </a:rPr>
              <a:t> </a:t>
            </a:r>
            <a:r>
              <a:rPr lang="es-ES" dirty="0" err="1">
                <a:latin typeface="Courier New" pitchFamily="49" charset="0"/>
              </a:rPr>
              <a:t>ac</a:t>
            </a:r>
            <a:r>
              <a:rPr lang="es-ES" dirty="0">
                <a:latin typeface="Courier New" pitchFamily="49" charset="0"/>
              </a:rPr>
              <a:t>, d, i;</a:t>
            </a:r>
          </a:p>
          <a:p>
            <a:pPr lvl="1">
              <a:lnSpc>
                <a:spcPct val="80000"/>
              </a:lnSpc>
              <a:buNone/>
            </a:pPr>
            <a:r>
              <a:rPr lang="es-ES" dirty="0">
                <a:latin typeface="Courier New" pitchFamily="49" charset="0"/>
              </a:rPr>
              <a:t>	</a:t>
            </a:r>
            <a:r>
              <a:rPr lang="es-ES" dirty="0" err="1">
                <a:latin typeface="Courier New" pitchFamily="49" charset="0"/>
              </a:rPr>
              <a:t>ac</a:t>
            </a:r>
            <a:r>
              <a:rPr lang="es-ES" dirty="0">
                <a:latin typeface="Courier New" pitchFamily="49" charset="0"/>
              </a:rPr>
              <a:t> = 0;</a:t>
            </a:r>
          </a:p>
          <a:p>
            <a:pPr lvl="1">
              <a:lnSpc>
                <a:spcPct val="80000"/>
              </a:lnSpc>
              <a:buNone/>
            </a:pPr>
            <a:r>
              <a:rPr lang="es-ES" dirty="0">
                <a:latin typeface="Courier New" pitchFamily="49" charset="0"/>
              </a:rPr>
              <a:t>	d = 1;</a:t>
            </a:r>
          </a:p>
          <a:p>
            <a:pPr lvl="1">
              <a:lnSpc>
                <a:spcPct val="80000"/>
              </a:lnSpc>
              <a:buNone/>
            </a:pPr>
            <a:r>
              <a:rPr lang="es-ES" dirty="0">
                <a:latin typeface="Courier New" pitchFamily="49" charset="0"/>
              </a:rPr>
              <a:t>	</a:t>
            </a:r>
            <a:r>
              <a:rPr lang="es-ES" dirty="0" err="1">
                <a:solidFill>
                  <a:srgbClr val="3333CC"/>
                </a:solidFill>
                <a:latin typeface="Courier New" pitchFamily="49" charset="0"/>
              </a:rPr>
              <a:t>for</a:t>
            </a:r>
            <a:r>
              <a:rPr lang="es-ES" dirty="0">
                <a:latin typeface="Courier New" pitchFamily="49" charset="0"/>
              </a:rPr>
              <a:t> (i = 1;i &lt; </a:t>
            </a:r>
            <a:r>
              <a:rPr lang="es-ES" dirty="0" err="1">
                <a:latin typeface="Courier New" pitchFamily="49" charset="0"/>
              </a:rPr>
              <a:t>precission;i</a:t>
            </a:r>
            <a:r>
              <a:rPr lang="es-ES" dirty="0">
                <a:latin typeface="Courier New" pitchFamily="49" charset="0"/>
              </a:rPr>
              <a:t>++)</a:t>
            </a:r>
          </a:p>
          <a:p>
            <a:pPr lvl="1">
              <a:lnSpc>
                <a:spcPct val="80000"/>
              </a:lnSpc>
              <a:buNone/>
            </a:pPr>
            <a:r>
              <a:rPr lang="es-ES" dirty="0">
                <a:latin typeface="Courier New" pitchFamily="49" charset="0"/>
              </a:rPr>
              <a:t>	{</a:t>
            </a:r>
          </a:p>
          <a:p>
            <a:pPr lvl="1">
              <a:lnSpc>
                <a:spcPct val="80000"/>
              </a:lnSpc>
              <a:buNone/>
            </a:pPr>
            <a:r>
              <a:rPr lang="es-ES" dirty="0">
                <a:latin typeface="Courier New" pitchFamily="49" charset="0"/>
              </a:rPr>
              <a:t>		d = d * i;</a:t>
            </a:r>
          </a:p>
          <a:p>
            <a:pPr lvl="1">
              <a:lnSpc>
                <a:spcPct val="80000"/>
              </a:lnSpc>
              <a:buNone/>
            </a:pPr>
            <a:r>
              <a:rPr lang="es-ES" dirty="0">
                <a:latin typeface="Courier New" pitchFamily="49" charset="0"/>
              </a:rPr>
              <a:t>		</a:t>
            </a:r>
            <a:r>
              <a:rPr lang="es-ES" dirty="0" err="1">
                <a:latin typeface="Courier New" pitchFamily="49" charset="0"/>
              </a:rPr>
              <a:t>ac</a:t>
            </a:r>
            <a:r>
              <a:rPr lang="es-ES" dirty="0">
                <a:latin typeface="Courier New" pitchFamily="49" charset="0"/>
              </a:rPr>
              <a:t> = </a:t>
            </a:r>
            <a:r>
              <a:rPr lang="es-ES" dirty="0" err="1">
                <a:latin typeface="Courier New" pitchFamily="49" charset="0"/>
              </a:rPr>
              <a:t>ac</a:t>
            </a:r>
            <a:r>
              <a:rPr lang="es-ES" dirty="0">
                <a:latin typeface="Courier New" pitchFamily="49" charset="0"/>
              </a:rPr>
              <a:t> + (1 / d);</a:t>
            </a:r>
          </a:p>
          <a:p>
            <a:pPr lvl="1">
              <a:lnSpc>
                <a:spcPct val="80000"/>
              </a:lnSpc>
              <a:buNone/>
            </a:pPr>
            <a:r>
              <a:rPr lang="es-ES" dirty="0">
                <a:latin typeface="Courier New" pitchFamily="49" charset="0"/>
              </a:rPr>
              <a:t>	}</a:t>
            </a:r>
          </a:p>
          <a:p>
            <a:pPr lvl="1">
              <a:lnSpc>
                <a:spcPct val="80000"/>
              </a:lnSpc>
              <a:buNone/>
            </a:pPr>
            <a:r>
              <a:rPr lang="es-ES" dirty="0">
                <a:latin typeface="Courier New" pitchFamily="49" charset="0"/>
              </a:rPr>
              <a:t>	</a:t>
            </a:r>
            <a:r>
              <a:rPr lang="es-ES" b="1" dirty="0" err="1">
                <a:solidFill>
                  <a:srgbClr val="3333CC"/>
                </a:solidFill>
                <a:latin typeface="Courier New" pitchFamily="49" charset="0"/>
              </a:rPr>
              <a:t>return</a:t>
            </a:r>
            <a:r>
              <a:rPr lang="es-ES" b="1" dirty="0">
                <a:latin typeface="Courier New" pitchFamily="49" charset="0"/>
              </a:rPr>
              <a:t> </a:t>
            </a:r>
            <a:r>
              <a:rPr lang="es-ES" b="1" dirty="0" err="1">
                <a:latin typeface="Courier New" pitchFamily="49" charset="0"/>
              </a:rPr>
              <a:t>ac</a:t>
            </a:r>
            <a:r>
              <a:rPr lang="es-ES" b="1" dirty="0">
                <a:latin typeface="Courier New" pitchFamily="49" charset="0"/>
              </a:rPr>
              <a:t> + 1;</a:t>
            </a:r>
          </a:p>
          <a:p>
            <a:pPr lvl="1">
              <a:lnSpc>
                <a:spcPct val="80000"/>
              </a:lnSpc>
              <a:buNone/>
            </a:pPr>
            <a:r>
              <a:rPr lang="es-ES" dirty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None/>
            </a:pPr>
            <a:r>
              <a:rPr lang="es-ES" sz="2200" dirty="0">
                <a:latin typeface="Courier New" pitchFamily="49" charset="0"/>
              </a:rPr>
              <a:t>}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9059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First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class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1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80000"/>
              </a:lnSpc>
              <a:buNone/>
            </a:pPr>
            <a:r>
              <a:rPr lang="es-ES" sz="2100" dirty="0" err="1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s-ES" sz="21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100" dirty="0" err="1">
                <a:solidFill>
                  <a:srgbClr val="3333CC"/>
                </a:solidFill>
                <a:latin typeface="Courier New" pitchFamily="49" charset="0"/>
              </a:rPr>
              <a:t>class</a:t>
            </a:r>
            <a:r>
              <a:rPr lang="es-ES" sz="2100" dirty="0">
                <a:latin typeface="Courier New" pitchFamily="49" charset="0"/>
              </a:rPr>
              <a:t> </a:t>
            </a:r>
            <a:r>
              <a:rPr lang="es-ES" sz="2100" dirty="0" err="1">
                <a:latin typeface="Courier New" pitchFamily="49" charset="0"/>
              </a:rPr>
              <a:t>Bicycle</a:t>
            </a:r>
            <a:endParaRPr lang="es-ES" sz="21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s-ES" sz="2100" dirty="0">
                <a:latin typeface="Courier New" pitchFamily="49" charset="0"/>
              </a:rPr>
              <a:t>{</a:t>
            </a:r>
          </a:p>
          <a:p>
            <a:pPr lvl="1">
              <a:lnSpc>
                <a:spcPct val="80000"/>
              </a:lnSpc>
              <a:buNone/>
            </a:pPr>
            <a:r>
              <a:rPr lang="es-ES" sz="2100" dirty="0" err="1">
                <a:solidFill>
                  <a:srgbClr val="3333CC"/>
                </a:solidFill>
                <a:latin typeface="Courier New" pitchFamily="49" charset="0"/>
              </a:rPr>
              <a:t>private</a:t>
            </a:r>
            <a:r>
              <a:rPr lang="es-ES" sz="21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10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s-ES" sz="2100" dirty="0">
                <a:latin typeface="Courier New" pitchFamily="49" charset="0"/>
              </a:rPr>
              <a:t> </a:t>
            </a:r>
            <a:r>
              <a:rPr lang="es-ES" sz="2100" dirty="0" err="1">
                <a:latin typeface="Courier New" pitchFamily="49" charset="0"/>
              </a:rPr>
              <a:t>currentGear</a:t>
            </a:r>
            <a:r>
              <a:rPr lang="es-ES" sz="2100" dirty="0">
                <a:latin typeface="Courier New" pitchFamily="49" charset="0"/>
              </a:rPr>
              <a:t>;</a:t>
            </a:r>
          </a:p>
          <a:p>
            <a:pPr lvl="1">
              <a:lnSpc>
                <a:spcPct val="80000"/>
              </a:lnSpc>
              <a:buNone/>
            </a:pPr>
            <a:r>
              <a:rPr lang="es-ES" sz="2100" dirty="0" err="1">
                <a:solidFill>
                  <a:srgbClr val="3333CC"/>
                </a:solidFill>
                <a:latin typeface="Courier New" pitchFamily="49" charset="0"/>
              </a:rPr>
              <a:t>private</a:t>
            </a:r>
            <a:r>
              <a:rPr lang="es-ES" sz="21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10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s-ES" sz="2100" dirty="0">
                <a:latin typeface="Courier New" pitchFamily="49" charset="0"/>
              </a:rPr>
              <a:t> </a:t>
            </a:r>
            <a:r>
              <a:rPr lang="es-ES" sz="2100" dirty="0" err="1">
                <a:latin typeface="Courier New" pitchFamily="49" charset="0"/>
              </a:rPr>
              <a:t>speed</a:t>
            </a:r>
            <a:r>
              <a:rPr lang="es-ES" sz="2100" dirty="0">
                <a:latin typeface="Courier New" pitchFamily="49" charset="0"/>
              </a:rPr>
              <a:t>;</a:t>
            </a:r>
          </a:p>
          <a:p>
            <a:pPr lvl="1">
              <a:lnSpc>
                <a:spcPct val="80000"/>
              </a:lnSpc>
              <a:buNone/>
            </a:pPr>
            <a:endParaRPr lang="es-ES" sz="2100" dirty="0">
              <a:solidFill>
                <a:srgbClr val="3333CC"/>
              </a:solidFill>
              <a:latin typeface="Courier New" pitchFamily="49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s-ES" sz="2100" dirty="0" err="1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s-ES" sz="21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100" dirty="0" err="1">
                <a:solidFill>
                  <a:srgbClr val="3333CC"/>
                </a:solidFill>
                <a:latin typeface="Courier New" pitchFamily="49" charset="0"/>
              </a:rPr>
              <a:t>void</a:t>
            </a:r>
            <a:r>
              <a:rPr lang="es-ES" sz="2100" dirty="0">
                <a:latin typeface="Courier New" pitchFamily="49" charset="0"/>
              </a:rPr>
              <a:t> </a:t>
            </a:r>
            <a:r>
              <a:rPr lang="es-ES" sz="2100" dirty="0" err="1">
                <a:latin typeface="Courier New" pitchFamily="49" charset="0"/>
              </a:rPr>
              <a:t>setGear</a:t>
            </a:r>
            <a:r>
              <a:rPr lang="es-ES" sz="2100" dirty="0">
                <a:latin typeface="Courier New" pitchFamily="49" charset="0"/>
              </a:rPr>
              <a:t> (</a:t>
            </a:r>
            <a:r>
              <a:rPr lang="es-ES" sz="210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s-ES" sz="2100" dirty="0">
                <a:latin typeface="Courier New" pitchFamily="49" charset="0"/>
              </a:rPr>
              <a:t> </a:t>
            </a:r>
            <a:r>
              <a:rPr lang="es-ES" sz="2100" dirty="0" err="1">
                <a:latin typeface="Courier New" pitchFamily="49" charset="0"/>
              </a:rPr>
              <a:t>newGear</a:t>
            </a:r>
            <a:r>
              <a:rPr lang="es-ES" sz="2100" dirty="0">
                <a:latin typeface="Courier New" pitchFamily="49" charset="0"/>
              </a:rPr>
              <a:t>)</a:t>
            </a:r>
          </a:p>
          <a:p>
            <a:pPr lvl="1">
              <a:lnSpc>
                <a:spcPct val="80000"/>
              </a:lnSpc>
              <a:buNone/>
            </a:pPr>
            <a:r>
              <a:rPr lang="es-ES" sz="2100" dirty="0">
                <a:latin typeface="Courier New" pitchFamily="49" charset="0"/>
              </a:rPr>
              <a:t>{</a:t>
            </a:r>
          </a:p>
          <a:p>
            <a:pPr lvl="2">
              <a:lnSpc>
                <a:spcPct val="80000"/>
              </a:lnSpc>
              <a:buNone/>
            </a:pPr>
            <a:r>
              <a:rPr lang="es-ES" sz="2100" dirty="0" err="1">
                <a:latin typeface="Courier New" pitchFamily="49" charset="0"/>
              </a:rPr>
              <a:t>currentGear</a:t>
            </a:r>
            <a:r>
              <a:rPr lang="es-ES" sz="2100" dirty="0">
                <a:latin typeface="Courier New" pitchFamily="49" charset="0"/>
              </a:rPr>
              <a:t> = </a:t>
            </a:r>
            <a:r>
              <a:rPr lang="es-ES" sz="2100" dirty="0" err="1">
                <a:latin typeface="Courier New" pitchFamily="49" charset="0"/>
              </a:rPr>
              <a:t>newGear</a:t>
            </a:r>
            <a:r>
              <a:rPr lang="es-ES" sz="2100" dirty="0">
                <a:latin typeface="Courier New" pitchFamily="49" charset="0"/>
              </a:rPr>
              <a:t>;</a:t>
            </a:r>
          </a:p>
          <a:p>
            <a:pPr lvl="1">
              <a:lnSpc>
                <a:spcPct val="80000"/>
              </a:lnSpc>
              <a:buNone/>
            </a:pPr>
            <a:r>
              <a:rPr lang="es-ES" sz="2100" dirty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None/>
            </a:pPr>
            <a:endParaRPr lang="es-ES" sz="2100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s-ES" sz="2100" dirty="0" err="1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s-ES" sz="21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100" dirty="0" err="1">
                <a:solidFill>
                  <a:srgbClr val="3333CC"/>
                </a:solidFill>
                <a:latin typeface="Courier New" pitchFamily="49" charset="0"/>
              </a:rPr>
              <a:t>void</a:t>
            </a:r>
            <a:r>
              <a:rPr lang="es-ES" sz="2100" dirty="0">
                <a:latin typeface="Courier New" pitchFamily="49" charset="0"/>
              </a:rPr>
              <a:t> </a:t>
            </a:r>
            <a:r>
              <a:rPr lang="es-ES" sz="2100" dirty="0" err="1">
                <a:latin typeface="Courier New" pitchFamily="49" charset="0"/>
              </a:rPr>
              <a:t>brakes</a:t>
            </a:r>
            <a:r>
              <a:rPr lang="es-ES" sz="2100" dirty="0">
                <a:latin typeface="Courier New" pitchFamily="49" charset="0"/>
              </a:rPr>
              <a:t> ()</a:t>
            </a:r>
          </a:p>
          <a:p>
            <a:pPr lvl="1">
              <a:lnSpc>
                <a:spcPct val="80000"/>
              </a:lnSpc>
              <a:buNone/>
            </a:pPr>
            <a:r>
              <a:rPr lang="es-ES" sz="2100" dirty="0">
                <a:latin typeface="Courier New" pitchFamily="49" charset="0"/>
              </a:rPr>
              <a:t>{</a:t>
            </a:r>
          </a:p>
          <a:p>
            <a:pPr lvl="2">
              <a:lnSpc>
                <a:spcPct val="80000"/>
              </a:lnSpc>
              <a:buNone/>
            </a:pPr>
            <a:r>
              <a:rPr lang="es-ES" sz="2100" dirty="0" err="1">
                <a:latin typeface="Courier New" pitchFamily="49" charset="0"/>
              </a:rPr>
              <a:t>speed</a:t>
            </a:r>
            <a:r>
              <a:rPr lang="es-ES" sz="2100" dirty="0">
                <a:latin typeface="Courier New" pitchFamily="49" charset="0"/>
              </a:rPr>
              <a:t>--;</a:t>
            </a:r>
          </a:p>
          <a:p>
            <a:pPr lvl="1">
              <a:lnSpc>
                <a:spcPct val="80000"/>
              </a:lnSpc>
              <a:buNone/>
            </a:pPr>
            <a:r>
              <a:rPr lang="es-ES" sz="2100" dirty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None/>
            </a:pPr>
            <a:r>
              <a:rPr lang="es-ES" sz="21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221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smtClean="0">
                <a:latin typeface="Nexa Bold" pitchFamily="50" charset="0"/>
              </a:rPr>
              <a:t>And </a:t>
            </a:r>
            <a:r>
              <a:rPr lang="es-ES" sz="3000" cap="all" dirty="0" err="1" smtClean="0">
                <a:latin typeface="Nexa Bold" pitchFamily="50" charset="0"/>
              </a:rPr>
              <a:t>now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we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 use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it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19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80000"/>
              </a:lnSpc>
              <a:buNone/>
            </a:pPr>
            <a:r>
              <a:rPr lang="es-ES" sz="1900" b="1" dirty="0" err="1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s-ES" sz="19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1900" b="1" dirty="0" err="1">
                <a:solidFill>
                  <a:srgbClr val="3333CC"/>
                </a:solidFill>
                <a:latin typeface="Courier New" pitchFamily="49" charset="0"/>
              </a:rPr>
              <a:t>class</a:t>
            </a:r>
            <a:r>
              <a:rPr lang="es-ES" sz="1900" dirty="0">
                <a:latin typeface="Courier New" pitchFamily="49" charset="0"/>
              </a:rPr>
              <a:t> </a:t>
            </a:r>
            <a:r>
              <a:rPr lang="es-ES" sz="1900" dirty="0" err="1">
                <a:latin typeface="Courier New" pitchFamily="49" charset="0"/>
              </a:rPr>
              <a:t>Program</a:t>
            </a:r>
            <a:endParaRPr lang="es-ES" sz="19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s-ES" sz="1900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s-ES" sz="1900" dirty="0">
                <a:solidFill>
                  <a:srgbClr val="3333CC"/>
                </a:solidFill>
                <a:latin typeface="Courier New" pitchFamily="49" charset="0"/>
              </a:rPr>
              <a:t>	</a:t>
            </a:r>
            <a:r>
              <a:rPr lang="en-US" sz="1900" b="1" dirty="0">
                <a:solidFill>
                  <a:srgbClr val="3333CC"/>
                </a:solidFill>
                <a:latin typeface="Courier New" pitchFamily="49" charset="0"/>
              </a:rPr>
              <a:t>public static void</a:t>
            </a:r>
            <a:r>
              <a:rPr lang="en-US" sz="1900" b="1" dirty="0">
                <a:latin typeface="Courier New" pitchFamily="49" charset="0"/>
              </a:rPr>
              <a:t> </a:t>
            </a:r>
            <a:r>
              <a:rPr lang="en-US" sz="1900" dirty="0">
                <a:latin typeface="Courier New" pitchFamily="49" charset="0"/>
              </a:rPr>
              <a:t>main (</a:t>
            </a:r>
            <a:r>
              <a:rPr lang="es-ES" sz="1900" dirty="0" err="1">
                <a:latin typeface="Courier New" pitchFamily="49" charset="0"/>
              </a:rPr>
              <a:t>String</a:t>
            </a:r>
            <a:r>
              <a:rPr lang="es-ES" sz="1900" dirty="0">
                <a:latin typeface="Courier New" pitchFamily="49" charset="0"/>
              </a:rPr>
              <a:t> </a:t>
            </a:r>
            <a:r>
              <a:rPr lang="es-ES" sz="1900" dirty="0" err="1">
                <a:latin typeface="Courier New" pitchFamily="49" charset="0"/>
              </a:rPr>
              <a:t>args</a:t>
            </a:r>
            <a:r>
              <a:rPr lang="es-ES" sz="1900" dirty="0">
                <a:latin typeface="Courier New" pitchFamily="49" charset="0"/>
              </a:rPr>
              <a:t>[]</a:t>
            </a:r>
            <a:r>
              <a:rPr lang="en-US" sz="1900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None/>
            </a:pPr>
            <a:r>
              <a:rPr lang="en-US" sz="1900" dirty="0">
                <a:latin typeface="Courier New" pitchFamily="49" charset="0"/>
              </a:rPr>
              <a:t>	</a:t>
            </a:r>
            <a:r>
              <a:rPr lang="es-ES" sz="1900" dirty="0">
                <a:latin typeface="Courier New" pitchFamily="49" charset="0"/>
              </a:rPr>
              <a:t>{</a:t>
            </a:r>
            <a:endParaRPr lang="en-US" sz="1900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sz="1900" dirty="0">
                <a:latin typeface="Courier New" pitchFamily="49" charset="0"/>
              </a:rPr>
              <a:t>	</a:t>
            </a:r>
            <a:r>
              <a:rPr lang="en-US" sz="1900" b="1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n-US" sz="1900" dirty="0">
                <a:latin typeface="Courier New" pitchFamily="49" charset="0"/>
              </a:rPr>
              <a:t> x = 5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900" dirty="0">
                <a:latin typeface="Courier New" pitchFamily="49" charset="0"/>
              </a:rPr>
              <a:t>	</a:t>
            </a:r>
            <a:r>
              <a:rPr lang="en-US" sz="1900" b="1" dirty="0" err="1">
                <a:solidFill>
                  <a:srgbClr val="3333CC"/>
                </a:solidFill>
                <a:latin typeface="Courier New" pitchFamily="49" charset="0"/>
              </a:rPr>
              <a:t>boolean</a:t>
            </a:r>
            <a:r>
              <a:rPr lang="en-US" sz="1900" dirty="0">
                <a:latin typeface="Courier New" pitchFamily="49" charset="0"/>
              </a:rPr>
              <a:t> </a:t>
            </a:r>
            <a:r>
              <a:rPr lang="en-US" sz="1900" dirty="0" err="1">
                <a:latin typeface="Courier New" pitchFamily="49" charset="0"/>
              </a:rPr>
              <a:t>beingChased</a:t>
            </a:r>
            <a:r>
              <a:rPr lang="en-US" sz="1900" dirty="0">
                <a:latin typeface="Courier New" pitchFamily="49" charset="0"/>
              </a:rPr>
              <a:t>= true;</a:t>
            </a:r>
          </a:p>
          <a:p>
            <a:pPr lvl="1">
              <a:lnSpc>
                <a:spcPct val="80000"/>
              </a:lnSpc>
              <a:buNone/>
            </a:pPr>
            <a:r>
              <a:rPr lang="es-ES" sz="1900" dirty="0">
                <a:latin typeface="Courier New" pitchFamily="49" charset="0"/>
              </a:rPr>
              <a:t>	</a:t>
            </a:r>
            <a:r>
              <a:rPr lang="es-ES" sz="1900" b="1" dirty="0" err="1">
                <a:latin typeface="Courier New" pitchFamily="49" charset="0"/>
              </a:rPr>
              <a:t>Bicycle</a:t>
            </a:r>
            <a:r>
              <a:rPr lang="es-ES" sz="1900" dirty="0">
                <a:latin typeface="Courier New" pitchFamily="49" charset="0"/>
              </a:rPr>
              <a:t> </a:t>
            </a:r>
            <a:r>
              <a:rPr lang="es-ES" sz="1900" dirty="0" err="1">
                <a:latin typeface="Courier New" pitchFamily="49" charset="0"/>
              </a:rPr>
              <a:t>bike</a:t>
            </a:r>
            <a:r>
              <a:rPr lang="es-ES" sz="1900" dirty="0">
                <a:latin typeface="Courier New" pitchFamily="49" charset="0"/>
              </a:rPr>
              <a:t>;</a:t>
            </a:r>
            <a:endParaRPr lang="en-US" sz="1900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sz="1900" dirty="0">
                <a:latin typeface="Courier New" pitchFamily="49" charset="0"/>
              </a:rPr>
              <a:t>	</a:t>
            </a:r>
            <a:r>
              <a:rPr lang="en-US" sz="1900" dirty="0" err="1">
                <a:latin typeface="Courier New" pitchFamily="49" charset="0"/>
              </a:rPr>
              <a:t>bici</a:t>
            </a:r>
            <a:r>
              <a:rPr lang="en-US" sz="1900" dirty="0">
                <a:latin typeface="Courier New" pitchFamily="49" charset="0"/>
              </a:rPr>
              <a:t> = </a:t>
            </a:r>
            <a:r>
              <a:rPr lang="es-ES" sz="1900" b="1" dirty="0">
                <a:solidFill>
                  <a:srgbClr val="3333CC"/>
                </a:solidFill>
                <a:latin typeface="Courier New" pitchFamily="49" charset="0"/>
              </a:rPr>
              <a:t>new</a:t>
            </a:r>
            <a:r>
              <a:rPr lang="es-ES" sz="1900" dirty="0">
                <a:latin typeface="Courier New" pitchFamily="49" charset="0"/>
              </a:rPr>
              <a:t> </a:t>
            </a:r>
            <a:r>
              <a:rPr lang="es-ES" sz="1900" dirty="0" err="1">
                <a:latin typeface="Courier New" pitchFamily="49" charset="0"/>
              </a:rPr>
              <a:t>Bicycle</a:t>
            </a:r>
            <a:r>
              <a:rPr lang="es-ES" sz="1900" dirty="0">
                <a:latin typeface="Courier New" pitchFamily="49" charset="0"/>
              </a:rPr>
              <a:t> (); </a:t>
            </a:r>
          </a:p>
          <a:p>
            <a:pPr lvl="1">
              <a:lnSpc>
                <a:spcPct val="80000"/>
              </a:lnSpc>
              <a:buNone/>
            </a:pPr>
            <a:endParaRPr lang="es-ES" sz="1900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s-ES" sz="1900" dirty="0">
                <a:latin typeface="Courier New" pitchFamily="49" charset="0"/>
              </a:rPr>
              <a:t>	</a:t>
            </a:r>
            <a:r>
              <a:rPr lang="es-ES" sz="1900" dirty="0" err="1">
                <a:latin typeface="Courier New" pitchFamily="49" charset="0"/>
              </a:rPr>
              <a:t>bike.accelerate</a:t>
            </a:r>
            <a:r>
              <a:rPr lang="es-ES" sz="1900" dirty="0">
                <a:latin typeface="Courier New" pitchFamily="49" charset="0"/>
              </a:rPr>
              <a:t> ();</a:t>
            </a:r>
          </a:p>
          <a:p>
            <a:pPr lvl="1">
              <a:lnSpc>
                <a:spcPct val="80000"/>
              </a:lnSpc>
              <a:buNone/>
            </a:pPr>
            <a:r>
              <a:rPr lang="es-ES" sz="1900" dirty="0">
                <a:latin typeface="Courier New" pitchFamily="49" charset="0"/>
              </a:rPr>
              <a:t>	</a:t>
            </a:r>
            <a:r>
              <a:rPr lang="es-ES" sz="1900" dirty="0" err="1">
                <a:latin typeface="Courier New" pitchFamily="49" charset="0"/>
              </a:rPr>
              <a:t>bike.setGear</a:t>
            </a:r>
            <a:r>
              <a:rPr lang="es-ES" sz="1900" dirty="0">
                <a:latin typeface="Courier New" pitchFamily="49" charset="0"/>
              </a:rPr>
              <a:t> (2);</a:t>
            </a:r>
          </a:p>
          <a:p>
            <a:pPr lvl="1">
              <a:lnSpc>
                <a:spcPct val="80000"/>
              </a:lnSpc>
              <a:buNone/>
            </a:pPr>
            <a:endParaRPr lang="es-ES" sz="1900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s-ES" sz="1900" dirty="0">
                <a:latin typeface="Courier New" pitchFamily="49" charset="0"/>
              </a:rPr>
              <a:t>	</a:t>
            </a:r>
            <a:r>
              <a:rPr lang="es-ES" sz="1900" b="1" dirty="0" err="1">
                <a:solidFill>
                  <a:srgbClr val="3333CC"/>
                </a:solidFill>
                <a:latin typeface="Courier New" pitchFamily="49" charset="0"/>
              </a:rPr>
              <a:t>if</a:t>
            </a:r>
            <a:r>
              <a:rPr lang="es-ES" sz="1900" dirty="0">
                <a:latin typeface="Courier New" pitchFamily="49" charset="0"/>
              </a:rPr>
              <a:t> (!</a:t>
            </a:r>
            <a:r>
              <a:rPr lang="en-US" sz="1900" dirty="0">
                <a:latin typeface="Courier New" pitchFamily="49" charset="0"/>
              </a:rPr>
              <a:t> </a:t>
            </a:r>
            <a:r>
              <a:rPr lang="en-US" sz="1900" dirty="0" err="1">
                <a:latin typeface="Courier New" pitchFamily="49" charset="0"/>
              </a:rPr>
              <a:t>beingChased</a:t>
            </a:r>
            <a:r>
              <a:rPr lang="es-ES" sz="1900" dirty="0">
                <a:latin typeface="Courier New" pitchFamily="49" charset="0"/>
              </a:rPr>
              <a:t>)</a:t>
            </a:r>
          </a:p>
          <a:p>
            <a:pPr lvl="1">
              <a:lnSpc>
                <a:spcPct val="80000"/>
              </a:lnSpc>
              <a:buNone/>
            </a:pPr>
            <a:r>
              <a:rPr lang="es-ES" sz="1900" dirty="0">
                <a:latin typeface="Courier New" pitchFamily="49" charset="0"/>
              </a:rPr>
              <a:t>		</a:t>
            </a:r>
            <a:r>
              <a:rPr lang="es-ES" sz="1900" dirty="0" err="1">
                <a:latin typeface="Courier New" pitchFamily="49" charset="0"/>
              </a:rPr>
              <a:t>bike.brakes</a:t>
            </a:r>
            <a:r>
              <a:rPr lang="es-ES" sz="1900" dirty="0">
                <a:latin typeface="Courier New" pitchFamily="49" charset="0"/>
              </a:rPr>
              <a:t>(); </a:t>
            </a:r>
          </a:p>
          <a:p>
            <a:pPr>
              <a:lnSpc>
                <a:spcPct val="80000"/>
              </a:lnSpc>
              <a:buNone/>
            </a:pPr>
            <a:r>
              <a:rPr lang="es-ES" sz="1900" dirty="0"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None/>
            </a:pPr>
            <a:r>
              <a:rPr lang="es-ES" sz="19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0264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Introduction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(i)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 marL="0" indent="0">
              <a:buNone/>
            </a:pPr>
            <a:r>
              <a:rPr lang="es-ES" dirty="0"/>
              <a:t>OOP uses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 smtClean="0"/>
              <a:t>basics</a:t>
            </a:r>
            <a:r>
              <a:rPr lang="es-ES" dirty="0" smtClean="0"/>
              <a:t> as </a:t>
            </a:r>
            <a:r>
              <a:rPr lang="es-ES" dirty="0" err="1" smtClean="0"/>
              <a:t>we’ve</a:t>
            </a:r>
            <a:r>
              <a:rPr lang="es-ES" dirty="0" smtClean="0"/>
              <a:t> </a:t>
            </a:r>
            <a:r>
              <a:rPr lang="es-ES" dirty="0" err="1" smtClean="0"/>
              <a:t>been</a:t>
            </a:r>
            <a:r>
              <a:rPr lang="es-ES" dirty="0" smtClean="0"/>
              <a:t> </a:t>
            </a:r>
            <a:r>
              <a:rPr lang="es-ES" dirty="0" err="1" smtClean="0"/>
              <a:t>using</a:t>
            </a:r>
            <a:endParaRPr lang="es-ES" dirty="0" smtClean="0"/>
          </a:p>
          <a:p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/>
              <a:t>change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way</a:t>
            </a:r>
            <a:r>
              <a:rPr lang="es-ES" dirty="0"/>
              <a:t> of </a:t>
            </a:r>
            <a:r>
              <a:rPr lang="es-ES" dirty="0" err="1"/>
              <a:t>thinking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solutions</a:t>
            </a:r>
            <a:r>
              <a:rPr lang="es-ES" dirty="0"/>
              <a:t> of </a:t>
            </a:r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dirty="0" err="1" smtClean="0"/>
              <a:t>problems</a:t>
            </a:r>
            <a:r>
              <a:rPr lang="es-ES" dirty="0" smtClean="0"/>
              <a:t>.</a:t>
            </a:r>
          </a:p>
          <a:p>
            <a:pPr lvl="1"/>
            <a:r>
              <a:rPr lang="es-ES" dirty="0" err="1" smtClean="0"/>
              <a:t>Instead</a:t>
            </a:r>
            <a:r>
              <a:rPr lang="es-ES" dirty="0" smtClean="0"/>
              <a:t> </a:t>
            </a:r>
            <a:r>
              <a:rPr lang="es-ES" dirty="0"/>
              <a:t>of </a:t>
            </a:r>
            <a:r>
              <a:rPr lang="es-ES" dirty="0" err="1"/>
              <a:t>emphasizing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separating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operations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manipulate</a:t>
            </a:r>
            <a:r>
              <a:rPr lang="es-ES" dirty="0"/>
              <a:t> </a:t>
            </a:r>
            <a:r>
              <a:rPr lang="es-ES" dirty="0" err="1"/>
              <a:t>these</a:t>
            </a:r>
            <a:r>
              <a:rPr lang="es-ES" dirty="0"/>
              <a:t> </a:t>
            </a:r>
            <a:r>
              <a:rPr lang="es-ES" dirty="0" smtClean="0"/>
              <a:t>data</a:t>
            </a:r>
          </a:p>
          <a:p>
            <a:pPr lvl="1"/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/>
              <a:t>proceed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consider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 and </a:t>
            </a:r>
            <a:r>
              <a:rPr lang="es-ES" dirty="0" err="1"/>
              <a:t>operations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manipulate</a:t>
            </a:r>
            <a:r>
              <a:rPr lang="es-ES" dirty="0"/>
              <a:t> </a:t>
            </a:r>
            <a:r>
              <a:rPr lang="es-ES" dirty="0" err="1"/>
              <a:t>them</a:t>
            </a:r>
            <a:r>
              <a:rPr lang="es-ES" dirty="0"/>
              <a:t> as </a:t>
            </a:r>
            <a:r>
              <a:rPr lang="es-ES" dirty="0" err="1"/>
              <a:t>encapsulated</a:t>
            </a:r>
            <a:r>
              <a:rPr lang="es-ES" dirty="0"/>
              <a:t> in </a:t>
            </a:r>
            <a:r>
              <a:rPr lang="es-ES" dirty="0" err="1"/>
              <a:t>objects</a:t>
            </a:r>
            <a:r>
              <a:rPr lang="es-ES" b="1" dirty="0"/>
              <a:t>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1210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8244408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smtClean="0">
                <a:latin typeface="Nexa Bold" pitchFamily="50" charset="0"/>
              </a:rPr>
              <a:t>A </a:t>
            </a:r>
            <a:r>
              <a:rPr lang="es-ES" sz="3000" cap="all" dirty="0" err="1" smtClean="0">
                <a:latin typeface="Nexa Bold" pitchFamily="50" charset="0"/>
              </a:rPr>
              <a:t>class</a:t>
            </a:r>
            <a:r>
              <a:rPr lang="es-ES" sz="3000" cap="all" dirty="0" smtClean="0">
                <a:latin typeface="Nexa Bold" pitchFamily="50" charset="0"/>
              </a:rPr>
              <a:t> as a </a:t>
            </a:r>
            <a:r>
              <a:rPr lang="es-ES" sz="3000" cap="all" dirty="0" err="1" smtClean="0">
                <a:latin typeface="Nexa Bold" pitchFamily="50" charset="0"/>
              </a:rPr>
              <a:t>template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of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objects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 lnSpcReduction="10000"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80000"/>
              </a:lnSpc>
              <a:buNone/>
            </a:pPr>
            <a:r>
              <a:rPr lang="es-ES" sz="2000" b="1" dirty="0" err="1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s-ES" sz="20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000" b="1" dirty="0" err="1">
                <a:solidFill>
                  <a:srgbClr val="3333CC"/>
                </a:solidFill>
                <a:latin typeface="Courier New" pitchFamily="49" charset="0"/>
              </a:rPr>
              <a:t>class</a:t>
            </a:r>
            <a:r>
              <a:rPr lang="es-ES" sz="2000" dirty="0">
                <a:latin typeface="Courier New" pitchFamily="49" charset="0"/>
              </a:rPr>
              <a:t> </a:t>
            </a:r>
            <a:r>
              <a:rPr lang="es-ES" sz="2000" dirty="0" err="1">
                <a:latin typeface="Courier New" pitchFamily="49" charset="0"/>
              </a:rPr>
              <a:t>Program</a:t>
            </a:r>
            <a:endParaRPr lang="es-ES" sz="20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s-ES" sz="2000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s-ES" sz="2000" dirty="0">
                <a:solidFill>
                  <a:srgbClr val="3333CC"/>
                </a:solidFill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rgbClr val="3333CC"/>
                </a:solidFill>
                <a:latin typeface="Courier New" pitchFamily="49" charset="0"/>
              </a:rPr>
              <a:t>public static void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main (</a:t>
            </a:r>
            <a:r>
              <a:rPr lang="es-ES" sz="2000" dirty="0" err="1">
                <a:latin typeface="Courier New" pitchFamily="49" charset="0"/>
              </a:rPr>
              <a:t>String</a:t>
            </a:r>
            <a:r>
              <a:rPr lang="es-ES" sz="2000" dirty="0">
                <a:latin typeface="Courier New" pitchFamily="49" charset="0"/>
              </a:rPr>
              <a:t> </a:t>
            </a:r>
            <a:r>
              <a:rPr lang="es-ES" sz="2000" dirty="0" err="1">
                <a:latin typeface="Courier New" pitchFamily="49" charset="0"/>
              </a:rPr>
              <a:t>args</a:t>
            </a:r>
            <a:r>
              <a:rPr lang="es-ES" sz="2000" dirty="0">
                <a:latin typeface="Courier New" pitchFamily="49" charset="0"/>
              </a:rPr>
              <a:t>[]</a:t>
            </a:r>
            <a:r>
              <a:rPr lang="en-US" sz="2000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latin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buNone/>
            </a:pPr>
            <a:r>
              <a:rPr lang="es-ES" sz="2000" dirty="0">
                <a:latin typeface="Courier New" pitchFamily="49" charset="0"/>
              </a:rPr>
              <a:t>		</a:t>
            </a:r>
            <a:r>
              <a:rPr lang="es-ES" sz="2000" dirty="0" err="1">
                <a:latin typeface="Courier New" pitchFamily="49" charset="0"/>
              </a:rPr>
              <a:t>Bicycle</a:t>
            </a:r>
            <a:r>
              <a:rPr lang="es-ES" sz="2000" dirty="0">
                <a:latin typeface="Courier New" pitchFamily="49" charset="0"/>
              </a:rPr>
              <a:t> </a:t>
            </a:r>
            <a:r>
              <a:rPr lang="es-ES" sz="2000" dirty="0" err="1">
                <a:latin typeface="Courier New" pitchFamily="49" charset="0"/>
              </a:rPr>
              <a:t>myBike,hisBike</a:t>
            </a:r>
            <a:r>
              <a:rPr lang="es-ES" sz="2000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endParaRPr lang="en-US" sz="2000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sz="2000" dirty="0">
                <a:latin typeface="Courier New" pitchFamily="49" charset="0"/>
              </a:rPr>
              <a:t>		</a:t>
            </a:r>
            <a:r>
              <a:rPr lang="en-US" sz="2000" dirty="0" err="1">
                <a:latin typeface="Courier New" pitchFamily="49" charset="0"/>
              </a:rPr>
              <a:t>myBike</a:t>
            </a:r>
            <a:r>
              <a:rPr lang="es-ES" sz="2000" dirty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= </a:t>
            </a:r>
            <a:r>
              <a:rPr lang="es-ES" sz="2000" b="1" dirty="0">
                <a:solidFill>
                  <a:srgbClr val="3333CC"/>
                </a:solidFill>
                <a:latin typeface="Courier New" pitchFamily="49" charset="0"/>
              </a:rPr>
              <a:t>new</a:t>
            </a:r>
            <a:r>
              <a:rPr lang="es-ES" sz="2000" dirty="0">
                <a:latin typeface="Courier New" pitchFamily="49" charset="0"/>
              </a:rPr>
              <a:t> </a:t>
            </a:r>
            <a:r>
              <a:rPr lang="es-ES" sz="2000" dirty="0" err="1">
                <a:latin typeface="Courier New" pitchFamily="49" charset="0"/>
              </a:rPr>
              <a:t>Bicycle</a:t>
            </a:r>
            <a:r>
              <a:rPr lang="es-ES" sz="2000" dirty="0">
                <a:latin typeface="Courier New" pitchFamily="49" charset="0"/>
              </a:rPr>
              <a:t> (); </a:t>
            </a:r>
          </a:p>
          <a:p>
            <a:pPr lvl="1">
              <a:lnSpc>
                <a:spcPct val="80000"/>
              </a:lnSpc>
              <a:buNone/>
            </a:pPr>
            <a:r>
              <a:rPr lang="es-ES" sz="2000" dirty="0">
                <a:latin typeface="Courier New" pitchFamily="49" charset="0"/>
              </a:rPr>
              <a:t>		</a:t>
            </a:r>
            <a:r>
              <a:rPr lang="es-ES" sz="2000" dirty="0" err="1">
                <a:latin typeface="Courier New" pitchFamily="49" charset="0"/>
              </a:rPr>
              <a:t>hisBike</a:t>
            </a:r>
            <a:r>
              <a:rPr lang="es-ES" sz="2000" dirty="0">
                <a:latin typeface="Courier New" pitchFamily="49" charset="0"/>
              </a:rPr>
              <a:t> = </a:t>
            </a:r>
            <a:r>
              <a:rPr lang="es-ES" sz="2000" b="1" dirty="0">
                <a:solidFill>
                  <a:srgbClr val="3333CC"/>
                </a:solidFill>
                <a:latin typeface="Courier New" pitchFamily="49" charset="0"/>
              </a:rPr>
              <a:t>new</a:t>
            </a:r>
            <a:r>
              <a:rPr lang="es-ES" sz="2000" dirty="0">
                <a:latin typeface="Courier New" pitchFamily="49" charset="0"/>
              </a:rPr>
              <a:t> </a:t>
            </a:r>
            <a:r>
              <a:rPr lang="es-ES" sz="2000" dirty="0" err="1">
                <a:latin typeface="Courier New" pitchFamily="49" charset="0"/>
              </a:rPr>
              <a:t>Bicycle</a:t>
            </a:r>
            <a:r>
              <a:rPr lang="es-ES" sz="2000" dirty="0">
                <a:latin typeface="Courier New" pitchFamily="49" charset="0"/>
              </a:rPr>
              <a:t>(); </a:t>
            </a:r>
          </a:p>
          <a:p>
            <a:pPr lvl="1">
              <a:lnSpc>
                <a:spcPct val="80000"/>
              </a:lnSpc>
              <a:buNone/>
            </a:pPr>
            <a:r>
              <a:rPr lang="es-ES" sz="2000" dirty="0">
                <a:latin typeface="Courier New" pitchFamily="49" charset="0"/>
              </a:rPr>
              <a:t>	</a:t>
            </a:r>
          </a:p>
          <a:p>
            <a:pPr lvl="1">
              <a:lnSpc>
                <a:spcPct val="80000"/>
              </a:lnSpc>
              <a:buNone/>
            </a:pPr>
            <a:r>
              <a:rPr lang="es-ES" sz="2000" dirty="0">
                <a:latin typeface="Courier New" pitchFamily="49" charset="0"/>
              </a:rPr>
              <a:t>  	 </a:t>
            </a:r>
            <a:r>
              <a:rPr lang="es-ES" sz="2000" dirty="0" err="1">
                <a:latin typeface="Courier New" pitchFamily="49" charset="0"/>
              </a:rPr>
              <a:t>myBike.accelerate</a:t>
            </a:r>
            <a:r>
              <a:rPr lang="es-ES" sz="2000" dirty="0">
                <a:latin typeface="Courier New" pitchFamily="49" charset="0"/>
              </a:rPr>
              <a:t>(5);</a:t>
            </a:r>
          </a:p>
          <a:p>
            <a:pPr lvl="1">
              <a:lnSpc>
                <a:spcPct val="80000"/>
              </a:lnSpc>
              <a:buNone/>
            </a:pPr>
            <a:r>
              <a:rPr lang="es-ES" sz="2000" dirty="0">
                <a:latin typeface="Courier New" pitchFamily="49" charset="0"/>
              </a:rPr>
              <a:t>  	 </a:t>
            </a:r>
            <a:r>
              <a:rPr lang="es-ES" sz="2000" dirty="0" err="1">
                <a:latin typeface="Courier New" pitchFamily="49" charset="0"/>
              </a:rPr>
              <a:t>hisBike.accelerate</a:t>
            </a:r>
            <a:r>
              <a:rPr lang="es-ES" sz="2000" dirty="0">
                <a:latin typeface="Courier New" pitchFamily="49" charset="0"/>
              </a:rPr>
              <a:t>(2);</a:t>
            </a:r>
          </a:p>
          <a:p>
            <a:pPr lvl="1">
              <a:lnSpc>
                <a:spcPct val="80000"/>
              </a:lnSpc>
              <a:buNone/>
            </a:pPr>
            <a:r>
              <a:rPr lang="es-ES" sz="2000" dirty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None/>
            </a:pPr>
            <a:r>
              <a:rPr lang="es-ES" sz="2000" dirty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None/>
            </a:pPr>
            <a:endParaRPr lang="es-ES" sz="1600" dirty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bike</a:t>
            </a:r>
            <a:r>
              <a:rPr lang="es-ES" dirty="0"/>
              <a:t> has </a:t>
            </a:r>
            <a:r>
              <a:rPr lang="es-ES" dirty="0" err="1"/>
              <a:t>its</a:t>
            </a:r>
            <a:r>
              <a:rPr lang="es-ES" dirty="0"/>
              <a:t> </a:t>
            </a:r>
            <a:r>
              <a:rPr lang="es-ES" dirty="0" err="1"/>
              <a:t>own</a:t>
            </a:r>
            <a:r>
              <a:rPr lang="es-ES" dirty="0"/>
              <a:t> </a:t>
            </a:r>
            <a:r>
              <a:rPr lang="es-ES" dirty="0" err="1"/>
              <a:t>speed</a:t>
            </a:r>
            <a:r>
              <a:rPr lang="es-ES" dirty="0"/>
              <a:t> and </a:t>
            </a:r>
            <a:r>
              <a:rPr lang="es-ES" dirty="0" err="1"/>
              <a:t>gear</a:t>
            </a:r>
            <a:r>
              <a:rPr lang="es-ES" dirty="0"/>
              <a:t>!</a:t>
            </a:r>
          </a:p>
          <a:p>
            <a:pPr>
              <a:lnSpc>
                <a:spcPct val="80000"/>
              </a:lnSpc>
            </a:pPr>
            <a:r>
              <a:rPr lang="es-ES" dirty="0" err="1"/>
              <a:t>Remember</a:t>
            </a:r>
            <a:r>
              <a:rPr lang="es-ES" dirty="0"/>
              <a:t>: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 has </a:t>
            </a:r>
            <a:r>
              <a:rPr lang="es-ES" dirty="0" err="1"/>
              <a:t>its</a:t>
            </a:r>
            <a:r>
              <a:rPr lang="es-ES" b="1" dirty="0"/>
              <a:t> </a:t>
            </a:r>
            <a:r>
              <a:rPr lang="es-ES" b="1" dirty="0" err="1"/>
              <a:t>state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65939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8711952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Parameters</a:t>
            </a:r>
            <a:r>
              <a:rPr lang="es-ES" sz="3000" cap="all" dirty="0" smtClean="0">
                <a:latin typeface="Nexa Bold" pitchFamily="50" charset="0"/>
              </a:rPr>
              <a:t> and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arguments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90000"/>
              </a:lnSpc>
            </a:pPr>
            <a:r>
              <a:rPr lang="es-ES" dirty="0" err="1"/>
              <a:t>Parameters</a:t>
            </a:r>
            <a:r>
              <a:rPr lang="es-ES" dirty="0"/>
              <a:t> are variables of a </a:t>
            </a:r>
            <a:r>
              <a:rPr lang="es-ES" dirty="0" err="1"/>
              <a:t>method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assume</a:t>
            </a:r>
            <a:r>
              <a:rPr lang="es-ES" dirty="0"/>
              <a:t> a </a:t>
            </a:r>
            <a:r>
              <a:rPr lang="es-ES" dirty="0" err="1"/>
              <a:t>value</a:t>
            </a:r>
            <a:r>
              <a:rPr lang="es-ES" dirty="0"/>
              <a:t> </a:t>
            </a:r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method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invoked</a:t>
            </a:r>
            <a:r>
              <a:rPr lang="es-ES" dirty="0"/>
              <a:t>.</a:t>
            </a:r>
          </a:p>
          <a:p>
            <a:pPr>
              <a:lnSpc>
                <a:spcPct val="90000"/>
              </a:lnSpc>
            </a:pPr>
            <a:endParaRPr lang="es-ES" dirty="0" smtClean="0"/>
          </a:p>
          <a:p>
            <a:pPr>
              <a:lnSpc>
                <a:spcPct val="90000"/>
              </a:lnSpc>
            </a:pP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/>
              <a:t>value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actually</a:t>
            </a:r>
            <a:r>
              <a:rPr lang="es-ES" dirty="0"/>
              <a:t> </a:t>
            </a:r>
            <a:r>
              <a:rPr lang="es-ES" dirty="0" err="1"/>
              <a:t>assigned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a </a:t>
            </a:r>
            <a:r>
              <a:rPr lang="es-ES" dirty="0" err="1"/>
              <a:t>parameter</a:t>
            </a:r>
            <a:r>
              <a:rPr lang="es-ES" dirty="0"/>
              <a:t> of a </a:t>
            </a:r>
            <a:r>
              <a:rPr lang="es-ES" dirty="0" err="1"/>
              <a:t>method</a:t>
            </a:r>
            <a:r>
              <a:rPr lang="es-ES" dirty="0"/>
              <a:t> </a:t>
            </a:r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invoked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called</a:t>
            </a:r>
            <a:r>
              <a:rPr lang="es-ES" dirty="0"/>
              <a:t> </a:t>
            </a:r>
            <a:r>
              <a:rPr lang="es-ES" dirty="0" err="1"/>
              <a:t>argument</a:t>
            </a:r>
            <a:r>
              <a:rPr lang="es-ES" dirty="0"/>
              <a:t>.</a:t>
            </a:r>
          </a:p>
          <a:p>
            <a:pPr lvl="1">
              <a:lnSpc>
                <a:spcPct val="90000"/>
              </a:lnSpc>
            </a:pP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value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result</a:t>
            </a:r>
            <a:r>
              <a:rPr lang="es-ES" dirty="0"/>
              <a:t> of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expression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returns</a:t>
            </a:r>
            <a:r>
              <a:rPr lang="es-ES" dirty="0"/>
              <a:t> a </a:t>
            </a:r>
            <a:r>
              <a:rPr lang="es-ES" dirty="0" err="1"/>
              <a:t>value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type</a:t>
            </a:r>
            <a:r>
              <a:rPr lang="es-ES" dirty="0"/>
              <a:t> as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parameter</a:t>
            </a:r>
            <a:r>
              <a:rPr lang="es-ES" dirty="0"/>
              <a:t>.</a:t>
            </a:r>
          </a:p>
          <a:p>
            <a:pPr>
              <a:lnSpc>
                <a:spcPct val="90000"/>
              </a:lnSpc>
            </a:pPr>
            <a:endParaRPr lang="es-ES" dirty="0" smtClean="0"/>
          </a:p>
          <a:p>
            <a:pPr>
              <a:lnSpc>
                <a:spcPct val="90000"/>
              </a:lnSpc>
            </a:pP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/>
              <a:t>order</a:t>
            </a:r>
            <a:r>
              <a:rPr lang="es-ES" dirty="0"/>
              <a:t> in </a:t>
            </a:r>
            <a:r>
              <a:rPr lang="es-ES" dirty="0" err="1"/>
              <a:t>which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parameters</a:t>
            </a:r>
            <a:r>
              <a:rPr lang="es-ES" dirty="0"/>
              <a:t> are </a:t>
            </a:r>
            <a:r>
              <a:rPr lang="es-ES" dirty="0" err="1"/>
              <a:t>declared</a:t>
            </a:r>
            <a:r>
              <a:rPr lang="es-ES" dirty="0"/>
              <a:t> and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arguments</a:t>
            </a:r>
            <a:r>
              <a:rPr lang="es-ES" dirty="0"/>
              <a:t> are </a:t>
            </a:r>
            <a:r>
              <a:rPr lang="es-ES" dirty="0" err="1"/>
              <a:t>passed</a:t>
            </a:r>
            <a:r>
              <a:rPr lang="es-ES" dirty="0"/>
              <a:t> </a:t>
            </a:r>
            <a:r>
              <a:rPr lang="es-ES" dirty="0" err="1"/>
              <a:t>establishes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correspondence</a:t>
            </a:r>
            <a:r>
              <a:rPr lang="es-ES" dirty="0"/>
              <a:t> </a:t>
            </a:r>
            <a:r>
              <a:rPr lang="es-ES" dirty="0" err="1"/>
              <a:t>between</a:t>
            </a:r>
            <a:r>
              <a:rPr lang="es-ES" dirty="0"/>
              <a:t> </a:t>
            </a:r>
            <a:r>
              <a:rPr lang="es-ES" dirty="0" err="1"/>
              <a:t>one</a:t>
            </a:r>
            <a:r>
              <a:rPr lang="es-ES" dirty="0"/>
              <a:t> and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2322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8711952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Parameters</a:t>
            </a:r>
            <a:r>
              <a:rPr lang="es-ES" sz="3000" cap="all" dirty="0" smtClean="0">
                <a:latin typeface="Nexa Bold" pitchFamily="50" charset="0"/>
              </a:rPr>
              <a:t> and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arguments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The</a:t>
            </a:r>
            <a:r>
              <a:rPr lang="es-ES" dirty="0"/>
              <a:t> idea of </a:t>
            </a:r>
            <a:r>
              <a:rPr lang="es-ES" dirty="0" err="1"/>
              <a:t>parameterizing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extend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generalize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utility</a:t>
            </a:r>
            <a:r>
              <a:rPr lang="es-ES" dirty="0"/>
              <a:t> of a </a:t>
            </a:r>
            <a:r>
              <a:rPr lang="es-ES" dirty="0" err="1"/>
              <a:t>method</a:t>
            </a:r>
            <a:r>
              <a:rPr lang="es-ES" dirty="0"/>
              <a:t>,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suit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uses.</a:t>
            </a:r>
          </a:p>
        </p:txBody>
      </p:sp>
    </p:spTree>
    <p:extLst>
      <p:ext uri="{BB962C8B-B14F-4D97-AF65-F5344CB8AC3E}">
        <p14:creationId xmlns:p14="http://schemas.microsoft.com/office/powerpoint/2010/main" val="1412220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8711952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Parameters</a:t>
            </a:r>
            <a:r>
              <a:rPr lang="es-ES" sz="3000" cap="all" dirty="0" smtClean="0">
                <a:latin typeface="Nexa Bold" pitchFamily="50" charset="0"/>
              </a:rPr>
              <a:t> and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arguments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80000"/>
              </a:lnSpc>
              <a:buNone/>
            </a:pPr>
            <a:r>
              <a:rPr lang="es-ES" b="1" dirty="0" err="1"/>
              <a:t>Example</a:t>
            </a:r>
            <a:r>
              <a:rPr lang="es-ES" b="1" dirty="0"/>
              <a:t>:</a:t>
            </a:r>
          </a:p>
          <a:p>
            <a:pPr>
              <a:lnSpc>
                <a:spcPct val="80000"/>
              </a:lnSpc>
              <a:buNone/>
            </a:pPr>
            <a:endParaRPr lang="es-ES" sz="1800" dirty="0"/>
          </a:p>
          <a:p>
            <a:pPr lvl="1">
              <a:lnSpc>
                <a:spcPct val="80000"/>
              </a:lnSpc>
              <a:buNone/>
            </a:pPr>
            <a:r>
              <a:rPr lang="es-ES" sz="1800" dirty="0" err="1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s-ES" sz="18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1800" dirty="0" err="1">
                <a:solidFill>
                  <a:srgbClr val="3333CC"/>
                </a:solidFill>
                <a:latin typeface="Courier New" pitchFamily="49" charset="0"/>
              </a:rPr>
              <a:t>void</a:t>
            </a:r>
            <a:r>
              <a:rPr lang="es-ES" sz="1800" dirty="0">
                <a:latin typeface="Courier New" pitchFamily="49" charset="0"/>
              </a:rPr>
              <a:t> </a:t>
            </a:r>
            <a:r>
              <a:rPr lang="es-ES" sz="1800" dirty="0" err="1">
                <a:latin typeface="Courier New" pitchFamily="49" charset="0"/>
              </a:rPr>
              <a:t>accelerate</a:t>
            </a:r>
            <a:r>
              <a:rPr lang="es-ES" sz="1800" dirty="0">
                <a:latin typeface="Courier New" pitchFamily="49" charset="0"/>
              </a:rPr>
              <a:t> ()</a:t>
            </a:r>
          </a:p>
          <a:p>
            <a:pPr lvl="1">
              <a:lnSpc>
                <a:spcPct val="80000"/>
              </a:lnSpc>
              <a:buNone/>
            </a:pPr>
            <a:r>
              <a:rPr lang="es-ES" sz="1800" dirty="0">
                <a:latin typeface="Courier New" pitchFamily="49" charset="0"/>
              </a:rPr>
              <a:t>{</a:t>
            </a:r>
          </a:p>
          <a:p>
            <a:pPr lvl="1">
              <a:lnSpc>
                <a:spcPct val="80000"/>
              </a:lnSpc>
              <a:buNone/>
            </a:pPr>
            <a:r>
              <a:rPr lang="es-ES" sz="1800" dirty="0">
                <a:latin typeface="Courier New" pitchFamily="49" charset="0"/>
              </a:rPr>
              <a:t>	</a:t>
            </a:r>
            <a:r>
              <a:rPr lang="es-ES" sz="1800" dirty="0" err="1">
                <a:latin typeface="Courier New" pitchFamily="49" charset="0"/>
              </a:rPr>
              <a:t>acceleration</a:t>
            </a:r>
            <a:r>
              <a:rPr lang="es-ES" sz="1800" dirty="0">
                <a:latin typeface="Courier New" pitchFamily="49" charset="0"/>
              </a:rPr>
              <a:t> += 1;	</a:t>
            </a:r>
          </a:p>
          <a:p>
            <a:pPr lvl="1">
              <a:lnSpc>
                <a:spcPct val="80000"/>
              </a:lnSpc>
              <a:buNone/>
            </a:pPr>
            <a:r>
              <a:rPr lang="es-ES" sz="1800" dirty="0" smtClean="0">
                <a:latin typeface="Courier New" pitchFamily="49" charset="0"/>
              </a:rPr>
              <a:t>}</a:t>
            </a:r>
            <a:endParaRPr lang="es-ES" sz="1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s-ES" sz="1800" b="1" dirty="0"/>
              <a:t>vs</a:t>
            </a:r>
            <a:r>
              <a:rPr lang="es-ES" sz="1800" b="1" dirty="0" smtClean="0"/>
              <a:t>.</a:t>
            </a:r>
            <a:endParaRPr lang="es-ES" sz="1800" b="1" dirty="0"/>
          </a:p>
          <a:p>
            <a:pPr lvl="1">
              <a:lnSpc>
                <a:spcPct val="80000"/>
              </a:lnSpc>
              <a:buNone/>
            </a:pPr>
            <a:r>
              <a:rPr lang="es-ES" sz="1800" dirty="0" err="1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s-ES" sz="18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1800" dirty="0" err="1">
                <a:solidFill>
                  <a:srgbClr val="3333CC"/>
                </a:solidFill>
                <a:latin typeface="Courier New" pitchFamily="49" charset="0"/>
              </a:rPr>
              <a:t>void</a:t>
            </a:r>
            <a:r>
              <a:rPr lang="es-ES" sz="1800" dirty="0">
                <a:latin typeface="Courier New" pitchFamily="49" charset="0"/>
              </a:rPr>
              <a:t> </a:t>
            </a:r>
            <a:r>
              <a:rPr lang="es-ES" sz="1800" dirty="0" err="1">
                <a:latin typeface="Courier New" pitchFamily="49" charset="0"/>
              </a:rPr>
              <a:t>accelerate</a:t>
            </a:r>
            <a:r>
              <a:rPr lang="es-ES" sz="1800" dirty="0">
                <a:latin typeface="Courier New" pitchFamily="49" charset="0"/>
              </a:rPr>
              <a:t> (</a:t>
            </a:r>
            <a:r>
              <a:rPr lang="es-ES" sz="180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s-ES" sz="1800" dirty="0">
                <a:latin typeface="Courier New" pitchFamily="49" charset="0"/>
              </a:rPr>
              <a:t> </a:t>
            </a:r>
            <a:r>
              <a:rPr lang="es-ES" sz="1800" dirty="0" err="1">
                <a:latin typeface="Courier New" pitchFamily="49" charset="0"/>
              </a:rPr>
              <a:t>howMuch</a:t>
            </a:r>
            <a:r>
              <a:rPr lang="es-ES" sz="1800" dirty="0">
                <a:latin typeface="Courier New" pitchFamily="49" charset="0"/>
              </a:rPr>
              <a:t>)</a:t>
            </a:r>
          </a:p>
          <a:p>
            <a:pPr lvl="1">
              <a:lnSpc>
                <a:spcPct val="80000"/>
              </a:lnSpc>
              <a:buNone/>
            </a:pPr>
            <a:r>
              <a:rPr lang="es-ES" sz="1800" dirty="0">
                <a:latin typeface="Courier New" pitchFamily="49" charset="0"/>
              </a:rPr>
              <a:t>{</a:t>
            </a:r>
          </a:p>
          <a:p>
            <a:pPr lvl="1">
              <a:lnSpc>
                <a:spcPct val="80000"/>
              </a:lnSpc>
              <a:buNone/>
            </a:pPr>
            <a:r>
              <a:rPr lang="es-ES" sz="1800" dirty="0">
                <a:latin typeface="Courier New" pitchFamily="49" charset="0"/>
              </a:rPr>
              <a:t>	</a:t>
            </a:r>
            <a:r>
              <a:rPr lang="es-ES" sz="1800" dirty="0" err="1">
                <a:latin typeface="Courier New" pitchFamily="49" charset="0"/>
              </a:rPr>
              <a:t>acceleration</a:t>
            </a:r>
            <a:r>
              <a:rPr lang="es-ES" sz="1800" dirty="0">
                <a:latin typeface="Courier New" pitchFamily="49" charset="0"/>
              </a:rPr>
              <a:t> += </a:t>
            </a:r>
            <a:r>
              <a:rPr lang="es-ES" sz="1800" dirty="0" err="1">
                <a:latin typeface="Courier New" pitchFamily="49" charset="0"/>
              </a:rPr>
              <a:t>howMuch</a:t>
            </a:r>
            <a:r>
              <a:rPr lang="es-ES" sz="1800" dirty="0">
                <a:latin typeface="Courier New" pitchFamily="49" charset="0"/>
              </a:rPr>
              <a:t>;	</a:t>
            </a:r>
          </a:p>
          <a:p>
            <a:pPr lvl="1">
              <a:lnSpc>
                <a:spcPct val="80000"/>
              </a:lnSpc>
              <a:buNone/>
            </a:pPr>
            <a:r>
              <a:rPr lang="es-ES" sz="1800" dirty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None/>
            </a:pPr>
            <a:endParaRPr lang="es-ES" sz="1600" dirty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second</a:t>
            </a:r>
            <a:r>
              <a:rPr lang="es-ES" dirty="0"/>
              <a:t> </a:t>
            </a:r>
            <a:r>
              <a:rPr lang="es-ES" dirty="0" err="1"/>
              <a:t>one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can</a:t>
            </a:r>
          </a:p>
          <a:p>
            <a:pPr lvl="1">
              <a:lnSpc>
                <a:spcPct val="80000"/>
              </a:lnSpc>
            </a:pPr>
            <a:r>
              <a:rPr lang="es-ES" dirty="0" err="1"/>
              <a:t>Specify</a:t>
            </a:r>
            <a:r>
              <a:rPr lang="es-ES" dirty="0"/>
              <a:t> </a:t>
            </a:r>
            <a:r>
              <a:rPr lang="es-ES" dirty="0" err="1"/>
              <a:t>how</a:t>
            </a:r>
            <a:r>
              <a:rPr lang="es-ES" dirty="0"/>
              <a:t> </a:t>
            </a:r>
            <a:r>
              <a:rPr lang="es-ES" dirty="0" err="1"/>
              <a:t>much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want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accelerate</a:t>
            </a:r>
            <a:endParaRPr lang="es-ES" dirty="0"/>
          </a:p>
          <a:p>
            <a:pPr lvl="1">
              <a:lnSpc>
                <a:spcPct val="80000"/>
              </a:lnSpc>
            </a:pPr>
            <a:r>
              <a:rPr lang="es-ES" dirty="0" err="1"/>
              <a:t>We</a:t>
            </a:r>
            <a:r>
              <a:rPr lang="es-ES" dirty="0"/>
              <a:t> can </a:t>
            </a:r>
            <a:r>
              <a:rPr lang="es-ES" dirty="0" err="1"/>
              <a:t>even</a:t>
            </a:r>
            <a:r>
              <a:rPr lang="es-ES" dirty="0"/>
              <a:t> </a:t>
            </a:r>
            <a:r>
              <a:rPr lang="es-ES" dirty="0" err="1"/>
              <a:t>brake</a:t>
            </a:r>
            <a:r>
              <a:rPr lang="es-ES" dirty="0"/>
              <a:t> (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howMuch</a:t>
            </a:r>
            <a:r>
              <a:rPr lang="es-ES" dirty="0"/>
              <a:t> &lt; 0)</a:t>
            </a:r>
          </a:p>
        </p:txBody>
      </p:sp>
    </p:spTree>
    <p:extLst>
      <p:ext uri="{BB962C8B-B14F-4D97-AF65-F5344CB8AC3E}">
        <p14:creationId xmlns:p14="http://schemas.microsoft.com/office/powerpoint/2010/main" val="925289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8711952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Parameters</a:t>
            </a:r>
            <a:r>
              <a:rPr lang="es-ES" sz="3000" cap="all" dirty="0" smtClean="0">
                <a:latin typeface="Nexa Bold" pitchFamily="50" charset="0"/>
              </a:rPr>
              <a:t> and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arguments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 algn="ctr">
              <a:buNone/>
            </a:pPr>
            <a:r>
              <a:rPr lang="es-ES" dirty="0" err="1"/>
              <a:t>Parameters</a:t>
            </a:r>
            <a:r>
              <a:rPr lang="es-ES" dirty="0"/>
              <a:t> are local variables </a:t>
            </a:r>
            <a:r>
              <a:rPr lang="es-ES" dirty="0" err="1"/>
              <a:t>within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 smtClean="0"/>
              <a:t>method</a:t>
            </a:r>
            <a:r>
              <a:rPr lang="es-ES" dirty="0" smtClean="0"/>
              <a:t> (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smtClean="0"/>
              <a:t>constructor</a:t>
            </a:r>
            <a:r>
              <a:rPr lang="es-ES" dirty="0" smtClean="0"/>
              <a:t>) in </a:t>
            </a:r>
            <a:r>
              <a:rPr lang="es-ES" dirty="0" err="1"/>
              <a:t>which</a:t>
            </a:r>
            <a:r>
              <a:rPr lang="es-ES" dirty="0"/>
              <a:t> </a:t>
            </a:r>
            <a:r>
              <a:rPr lang="es-ES" dirty="0" err="1"/>
              <a:t>they</a:t>
            </a:r>
            <a:r>
              <a:rPr lang="es-ES" dirty="0"/>
              <a:t> are </a:t>
            </a:r>
            <a:r>
              <a:rPr lang="es-ES" dirty="0" err="1"/>
              <a:t>defined</a:t>
            </a:r>
            <a:r>
              <a:rPr lang="es-ES" dirty="0"/>
              <a:t>. </a:t>
            </a:r>
            <a:r>
              <a:rPr lang="es-ES" dirty="0" err="1"/>
              <a:t>They</a:t>
            </a:r>
            <a:r>
              <a:rPr lang="es-ES" dirty="0"/>
              <a:t> are </a:t>
            </a:r>
            <a:r>
              <a:rPr lang="es-ES" dirty="0" err="1"/>
              <a:t>used</a:t>
            </a:r>
            <a:r>
              <a:rPr lang="es-ES" dirty="0"/>
              <a:t> </a:t>
            </a:r>
            <a:r>
              <a:rPr lang="es-ES" dirty="0" err="1"/>
              <a:t>like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type</a:t>
            </a:r>
            <a:r>
              <a:rPr lang="es-ES" dirty="0"/>
              <a:t> </a:t>
            </a:r>
            <a:r>
              <a:rPr lang="es-ES" dirty="0" smtClean="0"/>
              <a:t>of variable</a:t>
            </a:r>
            <a:r>
              <a:rPr lang="es-ES" dirty="0"/>
              <a:t>, </a:t>
            </a:r>
            <a:r>
              <a:rPr lang="es-ES" dirty="0" err="1"/>
              <a:t>knowing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once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method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finished</a:t>
            </a:r>
            <a:r>
              <a:rPr lang="es-ES" dirty="0"/>
              <a:t>, </a:t>
            </a:r>
            <a:r>
              <a:rPr lang="es-ES" dirty="0" err="1"/>
              <a:t>they</a:t>
            </a:r>
            <a:r>
              <a:rPr lang="es-ES" dirty="0"/>
              <a:t> die.</a:t>
            </a:r>
          </a:p>
        </p:txBody>
      </p:sp>
    </p:spTree>
    <p:extLst>
      <p:ext uri="{BB962C8B-B14F-4D97-AF65-F5344CB8AC3E}">
        <p14:creationId xmlns:p14="http://schemas.microsoft.com/office/powerpoint/2010/main" val="291981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smtClean="0">
                <a:latin typeface="Nexa Bold" pitchFamily="50" charset="0"/>
              </a:rPr>
              <a:t>Constructor 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(i)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Before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can use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mandatory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build</a:t>
            </a:r>
            <a:r>
              <a:rPr lang="es-ES" dirty="0"/>
              <a:t> </a:t>
            </a:r>
            <a:r>
              <a:rPr lang="es-ES" dirty="0" err="1" smtClean="0"/>
              <a:t>it</a:t>
            </a:r>
            <a:r>
              <a:rPr lang="es-ES" dirty="0" smtClean="0"/>
              <a:t>.</a:t>
            </a:r>
            <a:endParaRPr lang="es-ES" dirty="0"/>
          </a:p>
          <a:p>
            <a:endParaRPr lang="es-ES" dirty="0" smtClean="0"/>
          </a:p>
          <a:p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/>
              <a:t>build</a:t>
            </a:r>
            <a:r>
              <a:rPr lang="es-ES" dirty="0"/>
              <a:t> </a:t>
            </a:r>
            <a:r>
              <a:rPr lang="es-ES" dirty="0" err="1"/>
              <a:t>objects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use </a:t>
            </a:r>
            <a:r>
              <a:rPr lang="es-ES" dirty="0" err="1" smtClean="0"/>
              <a:t>constructors</a:t>
            </a:r>
            <a:r>
              <a:rPr lang="es-ES" dirty="0" smtClean="0"/>
              <a:t>.</a:t>
            </a:r>
            <a:endParaRPr lang="es-ES" dirty="0"/>
          </a:p>
          <a:p>
            <a:endParaRPr lang="es-ES" dirty="0" smtClean="0"/>
          </a:p>
          <a:p>
            <a:r>
              <a:rPr lang="es-ES" dirty="0" smtClean="0"/>
              <a:t>In </a:t>
            </a:r>
            <a:r>
              <a:rPr lang="es-ES" dirty="0" err="1"/>
              <a:t>practical</a:t>
            </a:r>
            <a:r>
              <a:rPr lang="es-ES" dirty="0"/>
              <a:t> </a:t>
            </a:r>
            <a:r>
              <a:rPr lang="es-ES" dirty="0" err="1"/>
              <a:t>terms</a:t>
            </a:r>
            <a:r>
              <a:rPr lang="es-ES" dirty="0"/>
              <a:t>: a constructor </a:t>
            </a:r>
            <a:r>
              <a:rPr lang="es-ES" dirty="0" err="1"/>
              <a:t>is</a:t>
            </a:r>
            <a:r>
              <a:rPr lang="es-ES" dirty="0"/>
              <a:t> a </a:t>
            </a:r>
            <a:r>
              <a:rPr lang="es-ES" dirty="0" err="1"/>
              <a:t>special</a:t>
            </a:r>
            <a:r>
              <a:rPr lang="es-ES" dirty="0"/>
              <a:t> </a:t>
            </a:r>
            <a:r>
              <a:rPr lang="es-ES" dirty="0" err="1"/>
              <a:t>method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serves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initialize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state</a:t>
            </a:r>
            <a:r>
              <a:rPr lang="es-ES" dirty="0"/>
              <a:t> of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0660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smtClean="0">
                <a:latin typeface="Nexa Bold" pitchFamily="50" charset="0"/>
              </a:rPr>
              <a:t>Constructor 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(ii)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80000"/>
              </a:lnSpc>
              <a:defRPr/>
            </a:pPr>
            <a:endParaRPr lang="es-ES" dirty="0" smtClean="0">
              <a:ea typeface="ＭＳ Ｐゴシック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s-ES" dirty="0" err="1" smtClean="0">
                <a:ea typeface="ＭＳ Ｐゴシック" charset="0"/>
              </a:rPr>
              <a:t>It</a:t>
            </a:r>
            <a:r>
              <a:rPr lang="es-ES" dirty="0" smtClean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is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declared</a:t>
            </a:r>
            <a:r>
              <a:rPr lang="es-ES" dirty="0">
                <a:ea typeface="ＭＳ Ｐゴシック" charset="0"/>
              </a:rPr>
              <a:t> and </a:t>
            </a:r>
            <a:r>
              <a:rPr lang="es-ES" dirty="0" err="1">
                <a:ea typeface="ＭＳ Ｐゴシック" charset="0"/>
              </a:rPr>
              <a:t>defined</a:t>
            </a:r>
            <a:r>
              <a:rPr lang="es-ES" dirty="0">
                <a:ea typeface="ＭＳ Ｐゴシック" charset="0"/>
              </a:rPr>
              <a:t> as </a:t>
            </a:r>
            <a:r>
              <a:rPr lang="es-ES" dirty="0" err="1">
                <a:ea typeface="ＭＳ Ｐゴシック" charset="0"/>
              </a:rPr>
              <a:t>any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other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method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only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that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the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name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is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the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same</a:t>
            </a:r>
            <a:r>
              <a:rPr lang="es-ES" dirty="0">
                <a:ea typeface="ＭＳ Ｐゴシック" charset="0"/>
              </a:rPr>
              <a:t> as </a:t>
            </a:r>
            <a:r>
              <a:rPr lang="es-ES" dirty="0" err="1">
                <a:ea typeface="ＭＳ Ｐゴシック" charset="0"/>
              </a:rPr>
              <a:t>the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name</a:t>
            </a:r>
            <a:r>
              <a:rPr lang="es-ES" dirty="0">
                <a:ea typeface="ＭＳ Ｐゴシック" charset="0"/>
              </a:rPr>
              <a:t> of </a:t>
            </a:r>
            <a:r>
              <a:rPr lang="es-ES" dirty="0" err="1">
                <a:ea typeface="ＭＳ Ｐゴシック" charset="0"/>
              </a:rPr>
              <a:t>the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class</a:t>
            </a:r>
            <a:r>
              <a:rPr lang="es-ES" dirty="0">
                <a:ea typeface="ＭＳ Ｐゴシック" charset="0"/>
              </a:rPr>
              <a:t> and </a:t>
            </a:r>
            <a:r>
              <a:rPr lang="es-ES" dirty="0" err="1">
                <a:ea typeface="ＭＳ Ｐゴシック" charset="0"/>
              </a:rPr>
              <a:t>does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not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have</a:t>
            </a:r>
            <a:r>
              <a:rPr lang="es-ES" dirty="0">
                <a:ea typeface="ＭＳ Ｐゴシック" charset="0"/>
              </a:rPr>
              <a:t> a </a:t>
            </a:r>
            <a:r>
              <a:rPr lang="es-ES" dirty="0" err="1">
                <a:ea typeface="ＭＳ Ｐゴシック" charset="0"/>
              </a:rPr>
              <a:t>specified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return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type</a:t>
            </a:r>
            <a:r>
              <a:rPr lang="es-ES" sz="1400" dirty="0">
                <a:ea typeface="ＭＳ Ｐゴシック" charset="0"/>
              </a:rPr>
              <a:t>.</a:t>
            </a:r>
          </a:p>
          <a:p>
            <a:pPr>
              <a:lnSpc>
                <a:spcPct val="80000"/>
              </a:lnSpc>
              <a:buNone/>
              <a:defRPr/>
            </a:pPr>
            <a:endParaRPr lang="es-ES" sz="1400" dirty="0">
              <a:solidFill>
                <a:srgbClr val="3333CC"/>
              </a:solidFill>
              <a:latin typeface="Courier New" charset="0"/>
              <a:ea typeface="ＭＳ Ｐゴシック" charset="0"/>
            </a:endParaRPr>
          </a:p>
          <a:p>
            <a:pPr>
              <a:lnSpc>
                <a:spcPct val="80000"/>
              </a:lnSpc>
              <a:buNone/>
              <a:defRPr/>
            </a:pPr>
            <a:endParaRPr lang="es-ES" sz="2000" dirty="0" smtClean="0">
              <a:solidFill>
                <a:srgbClr val="3333CC"/>
              </a:solidFill>
              <a:latin typeface="Courier New" charset="0"/>
              <a:ea typeface="ＭＳ Ｐゴシック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s-ES" sz="2000" dirty="0" err="1" smtClean="0">
                <a:solidFill>
                  <a:srgbClr val="3333CC"/>
                </a:solidFill>
                <a:latin typeface="Courier New" charset="0"/>
                <a:ea typeface="ＭＳ Ｐゴシック" charset="0"/>
              </a:rPr>
              <a:t>public</a:t>
            </a:r>
            <a:r>
              <a:rPr lang="es-ES" sz="2000" dirty="0" smtClean="0">
                <a:solidFill>
                  <a:srgbClr val="3333CC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es-ES" sz="2000" dirty="0" err="1">
                <a:solidFill>
                  <a:srgbClr val="3333CC"/>
                </a:solidFill>
                <a:latin typeface="Courier New" charset="0"/>
                <a:ea typeface="ＭＳ Ｐゴシック" charset="0"/>
              </a:rPr>
              <a:t>class</a:t>
            </a:r>
            <a:r>
              <a:rPr lang="es-ES" sz="2000" dirty="0">
                <a:latin typeface="Courier New" charset="0"/>
                <a:ea typeface="ＭＳ Ｐゴシック" charset="0"/>
              </a:rPr>
              <a:t> </a:t>
            </a:r>
            <a:r>
              <a:rPr lang="es-ES" sz="2000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ea typeface="ＭＳ Ｐゴシック" charset="0"/>
              </a:rPr>
              <a:t>Bicycle</a:t>
            </a:r>
            <a:endParaRPr lang="es-ES" sz="2000" dirty="0"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  <a:ea typeface="ＭＳ Ｐゴシック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s-ES" sz="2000" dirty="0">
                <a:latin typeface="Courier New" charset="0"/>
                <a:ea typeface="ＭＳ Ｐゴシック" charset="0"/>
              </a:rPr>
              <a:t>{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2000" dirty="0">
                <a:latin typeface="Courier New" charset="0"/>
                <a:ea typeface="ＭＳ Ｐゴシック" charset="0"/>
              </a:rPr>
              <a:t>	</a:t>
            </a:r>
            <a:r>
              <a:rPr lang="es-ES" sz="2000" dirty="0" err="1">
                <a:solidFill>
                  <a:srgbClr val="3333CC"/>
                </a:solidFill>
                <a:latin typeface="Courier New" charset="0"/>
                <a:ea typeface="ＭＳ Ｐゴシック" charset="0"/>
              </a:rPr>
              <a:t>private</a:t>
            </a:r>
            <a:r>
              <a:rPr lang="es-ES" sz="2000" dirty="0">
                <a:solidFill>
                  <a:srgbClr val="3333CC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es-ES" sz="2000" dirty="0" err="1">
                <a:solidFill>
                  <a:srgbClr val="3333CC"/>
                </a:solidFill>
                <a:latin typeface="Courier New" charset="0"/>
                <a:ea typeface="ＭＳ Ｐゴシック" charset="0"/>
              </a:rPr>
              <a:t>int</a:t>
            </a:r>
            <a:r>
              <a:rPr lang="es-ES" sz="2000" dirty="0">
                <a:latin typeface="Courier New" charset="0"/>
                <a:ea typeface="ＭＳ Ｐゴシック" charset="0"/>
              </a:rPr>
              <a:t> </a:t>
            </a:r>
            <a:r>
              <a:rPr lang="es-ES" sz="2000" dirty="0" err="1">
                <a:latin typeface="Courier New" charset="0"/>
                <a:ea typeface="ＭＳ Ｐゴシック" charset="0"/>
              </a:rPr>
              <a:t>gear</a:t>
            </a:r>
            <a:r>
              <a:rPr lang="es-ES" sz="2000" dirty="0">
                <a:latin typeface="Courier New" charset="0"/>
                <a:ea typeface="ＭＳ Ｐゴシック" charset="0"/>
              </a:rPr>
              <a:t>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2000" dirty="0">
                <a:latin typeface="Courier New" charset="0"/>
                <a:ea typeface="ＭＳ Ｐゴシック" charset="0"/>
              </a:rPr>
              <a:t>	</a:t>
            </a:r>
            <a:r>
              <a:rPr lang="es-ES" sz="2000" dirty="0" err="1">
                <a:solidFill>
                  <a:srgbClr val="3333CC"/>
                </a:solidFill>
                <a:latin typeface="Courier New" charset="0"/>
                <a:ea typeface="ＭＳ Ｐゴシック" charset="0"/>
              </a:rPr>
              <a:t>private</a:t>
            </a:r>
            <a:r>
              <a:rPr lang="es-ES" sz="2000" dirty="0">
                <a:solidFill>
                  <a:srgbClr val="3333CC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es-ES" sz="2000" dirty="0" err="1">
                <a:solidFill>
                  <a:srgbClr val="3333CC"/>
                </a:solidFill>
                <a:latin typeface="Courier New" charset="0"/>
                <a:ea typeface="ＭＳ Ｐゴシック" charset="0"/>
              </a:rPr>
              <a:t>int</a:t>
            </a:r>
            <a:r>
              <a:rPr lang="es-ES" sz="2000" dirty="0">
                <a:latin typeface="Courier New" charset="0"/>
                <a:ea typeface="ＭＳ Ｐゴシック" charset="0"/>
              </a:rPr>
              <a:t> </a:t>
            </a:r>
            <a:r>
              <a:rPr lang="es-ES" sz="2000" dirty="0" err="1">
                <a:latin typeface="Courier New" charset="0"/>
                <a:ea typeface="ＭＳ Ｐゴシック" charset="0"/>
              </a:rPr>
              <a:t>speed</a:t>
            </a:r>
            <a:r>
              <a:rPr lang="es-ES" sz="2000" dirty="0">
                <a:latin typeface="Courier New" charset="0"/>
                <a:ea typeface="ＭＳ Ｐゴシック" charset="0"/>
              </a:rPr>
              <a:t>;</a:t>
            </a:r>
          </a:p>
          <a:p>
            <a:pPr>
              <a:lnSpc>
                <a:spcPct val="80000"/>
              </a:lnSpc>
              <a:buNone/>
              <a:defRPr/>
            </a:pPr>
            <a:endParaRPr lang="es-ES" sz="2000" dirty="0">
              <a:latin typeface="Courier New" charset="0"/>
              <a:ea typeface="ＭＳ Ｐゴシック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s-ES" sz="2000" b="1" dirty="0">
                <a:latin typeface="Courier New" charset="0"/>
                <a:ea typeface="ＭＳ Ｐゴシック" charset="0"/>
              </a:rPr>
              <a:t>	</a:t>
            </a:r>
            <a:r>
              <a:rPr lang="es-ES" sz="2000" b="1" dirty="0" err="1">
                <a:solidFill>
                  <a:srgbClr val="3333CC"/>
                </a:solidFill>
                <a:latin typeface="Courier New" charset="0"/>
                <a:ea typeface="ＭＳ Ｐゴシック" charset="0"/>
              </a:rPr>
              <a:t>public</a:t>
            </a:r>
            <a:r>
              <a:rPr lang="es-ES" sz="2000" b="1" dirty="0">
                <a:latin typeface="Courier New" charset="0"/>
                <a:ea typeface="ＭＳ Ｐゴシック" charset="0"/>
              </a:rPr>
              <a:t> </a:t>
            </a:r>
            <a:r>
              <a:rPr lang="es-ES" sz="2000" b="1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ea typeface="ＭＳ Ｐゴシック" charset="0"/>
              </a:rPr>
              <a:t>Bicycle</a:t>
            </a:r>
            <a:r>
              <a:rPr lang="es-ES" sz="2000" b="1" dirty="0">
                <a:latin typeface="Courier New" charset="0"/>
                <a:ea typeface="ＭＳ Ｐゴシック" charset="0"/>
              </a:rPr>
              <a:t> (</a:t>
            </a:r>
            <a:r>
              <a:rPr lang="es-ES" sz="2000" b="1" dirty="0" err="1">
                <a:solidFill>
                  <a:srgbClr val="3333CC"/>
                </a:solidFill>
                <a:latin typeface="Courier New" charset="0"/>
                <a:ea typeface="ＭＳ Ｐゴシック" charset="0"/>
              </a:rPr>
              <a:t>int</a:t>
            </a:r>
            <a:r>
              <a:rPr lang="es-ES" sz="2000" b="1" dirty="0">
                <a:latin typeface="Courier New" charset="0"/>
                <a:ea typeface="ＭＳ Ｐゴシック" charset="0"/>
              </a:rPr>
              <a:t> </a:t>
            </a:r>
            <a:r>
              <a:rPr lang="es-ES" sz="2000" b="1" dirty="0" err="1">
                <a:latin typeface="Courier New" charset="0"/>
                <a:ea typeface="ＭＳ Ｐゴシック" charset="0"/>
              </a:rPr>
              <a:t>initialGear</a:t>
            </a:r>
            <a:r>
              <a:rPr lang="es-ES" sz="2000" b="1" dirty="0">
                <a:latin typeface="Courier New" charset="0"/>
                <a:ea typeface="ＭＳ Ｐゴシック" charset="0"/>
              </a:rPr>
              <a:t>, </a:t>
            </a:r>
            <a:r>
              <a:rPr lang="es-ES" sz="2000" b="1" dirty="0" err="1">
                <a:solidFill>
                  <a:srgbClr val="3333CC"/>
                </a:solidFill>
                <a:latin typeface="Courier New" charset="0"/>
                <a:ea typeface="ＭＳ Ｐゴシック" charset="0"/>
              </a:rPr>
              <a:t>int</a:t>
            </a:r>
            <a:r>
              <a:rPr lang="es-ES" sz="2000" b="1" dirty="0">
                <a:latin typeface="Courier New" charset="0"/>
                <a:ea typeface="ＭＳ Ｐゴシック" charset="0"/>
              </a:rPr>
              <a:t> </a:t>
            </a:r>
            <a:r>
              <a:rPr lang="es-ES" sz="2000" b="1" dirty="0" err="1">
                <a:latin typeface="Courier New" charset="0"/>
                <a:ea typeface="ＭＳ Ｐゴシック" charset="0"/>
              </a:rPr>
              <a:t>initialSpeed</a:t>
            </a:r>
            <a:r>
              <a:rPr lang="es-ES" sz="2000" b="1" dirty="0">
                <a:latin typeface="Courier New" charset="0"/>
                <a:ea typeface="ＭＳ Ｐゴシック" charset="0"/>
              </a:rPr>
              <a:t>)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2000" b="1" dirty="0">
                <a:latin typeface="Courier New" charset="0"/>
                <a:ea typeface="ＭＳ Ｐゴシック" charset="0"/>
              </a:rPr>
              <a:t>	{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2000" b="1" dirty="0">
                <a:latin typeface="Courier New" charset="0"/>
                <a:ea typeface="ＭＳ Ｐゴシック" charset="0"/>
              </a:rPr>
              <a:t>		</a:t>
            </a:r>
            <a:r>
              <a:rPr lang="es-ES" sz="2000" b="1" dirty="0" err="1">
                <a:latin typeface="Courier New" charset="0"/>
                <a:ea typeface="ＭＳ Ｐゴシック" charset="0"/>
              </a:rPr>
              <a:t>gear</a:t>
            </a:r>
            <a:r>
              <a:rPr lang="es-ES" sz="2000" b="1" dirty="0">
                <a:latin typeface="Courier New" charset="0"/>
                <a:ea typeface="ＭＳ Ｐゴシック" charset="0"/>
              </a:rPr>
              <a:t> = </a:t>
            </a:r>
            <a:r>
              <a:rPr lang="es-ES" sz="2000" b="1" dirty="0" err="1">
                <a:latin typeface="Courier New" charset="0"/>
                <a:ea typeface="ＭＳ Ｐゴシック" charset="0"/>
              </a:rPr>
              <a:t>initialGear</a:t>
            </a:r>
            <a:r>
              <a:rPr lang="es-ES" sz="2000" b="1" dirty="0">
                <a:latin typeface="Courier New" charset="0"/>
                <a:ea typeface="ＭＳ Ｐゴシック" charset="0"/>
              </a:rPr>
              <a:t>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2000" b="1" dirty="0">
                <a:latin typeface="Courier New" charset="0"/>
                <a:ea typeface="ＭＳ Ｐゴシック" charset="0"/>
              </a:rPr>
              <a:t>		</a:t>
            </a:r>
            <a:r>
              <a:rPr lang="es-ES" sz="2000" b="1" dirty="0" err="1">
                <a:latin typeface="Courier New" charset="0"/>
                <a:ea typeface="ＭＳ Ｐゴシック" charset="0"/>
              </a:rPr>
              <a:t>speed</a:t>
            </a:r>
            <a:r>
              <a:rPr lang="es-ES" sz="2000" b="1" dirty="0">
                <a:latin typeface="Courier New" charset="0"/>
                <a:ea typeface="ＭＳ Ｐゴシック" charset="0"/>
              </a:rPr>
              <a:t> = </a:t>
            </a:r>
            <a:r>
              <a:rPr lang="es-ES" sz="2000" b="1" dirty="0" err="1">
                <a:latin typeface="Courier New" charset="0"/>
                <a:ea typeface="ＭＳ Ｐゴシック" charset="0"/>
              </a:rPr>
              <a:t>initialSpeed</a:t>
            </a:r>
            <a:r>
              <a:rPr lang="es-ES" sz="2000" b="1" dirty="0">
                <a:latin typeface="Courier New" charset="0"/>
                <a:ea typeface="ＭＳ Ｐゴシック" charset="0"/>
              </a:rPr>
              <a:t>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2000" b="1" dirty="0">
                <a:latin typeface="Courier New" charset="0"/>
                <a:ea typeface="ＭＳ Ｐゴシック" charset="0"/>
              </a:rPr>
              <a:t>	}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2000" dirty="0">
                <a:latin typeface="Courier New" charset="0"/>
                <a:ea typeface="ＭＳ Ｐゴシック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6670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smtClean="0">
                <a:latin typeface="Nexa Bold" pitchFamily="50" charset="0"/>
              </a:rPr>
              <a:t>Constructor 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(ii)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>
              <a:lnSpc>
                <a:spcPct val="80000"/>
              </a:lnSpc>
              <a:defRPr/>
            </a:pPr>
            <a:endParaRPr lang="es-ES" dirty="0" smtClean="0"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s-ES" dirty="0" err="1"/>
              <a:t>If</a:t>
            </a:r>
            <a:r>
              <a:rPr lang="es-ES" dirty="0"/>
              <a:t> a constructor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provided</a:t>
            </a:r>
            <a:r>
              <a:rPr lang="es-ES" dirty="0"/>
              <a:t>, Java </a:t>
            </a:r>
            <a:r>
              <a:rPr lang="es-ES" dirty="0" err="1"/>
              <a:t>provides</a:t>
            </a:r>
            <a:r>
              <a:rPr lang="es-ES" dirty="0"/>
              <a:t> a default constructor </a:t>
            </a:r>
            <a:r>
              <a:rPr lang="es-ES" dirty="0" err="1"/>
              <a:t>with</a:t>
            </a:r>
            <a:r>
              <a:rPr lang="es-ES" dirty="0"/>
              <a:t> no </a:t>
            </a:r>
            <a:r>
              <a:rPr lang="es-ES" dirty="0" err="1"/>
              <a:t>parameters</a:t>
            </a:r>
            <a:r>
              <a:rPr lang="es-ES" dirty="0"/>
              <a:t>.</a:t>
            </a:r>
          </a:p>
          <a:p>
            <a:pPr>
              <a:lnSpc>
                <a:spcPct val="90000"/>
              </a:lnSpc>
            </a:pPr>
            <a:endParaRPr lang="es-ES" dirty="0" smtClean="0"/>
          </a:p>
          <a:p>
            <a:pPr>
              <a:lnSpc>
                <a:spcPct val="90000"/>
              </a:lnSpc>
            </a:pPr>
            <a:r>
              <a:rPr lang="es-ES" dirty="0" err="1" smtClean="0"/>
              <a:t>If</a:t>
            </a:r>
            <a:r>
              <a:rPr lang="es-ES" dirty="0" smtClean="0"/>
              <a:t> </a:t>
            </a:r>
            <a:r>
              <a:rPr lang="es-ES" dirty="0"/>
              <a:t>a constructor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defined</a:t>
            </a:r>
            <a:r>
              <a:rPr lang="es-ES" dirty="0"/>
              <a:t> (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without</a:t>
            </a:r>
            <a:r>
              <a:rPr lang="es-ES" dirty="0"/>
              <a:t> </a:t>
            </a:r>
            <a:r>
              <a:rPr lang="es-ES" dirty="0" err="1"/>
              <a:t>parameters</a:t>
            </a:r>
            <a:r>
              <a:rPr lang="es-ES" dirty="0"/>
              <a:t>) </a:t>
            </a:r>
            <a:r>
              <a:rPr lang="es-ES" dirty="0" err="1"/>
              <a:t>then</a:t>
            </a:r>
            <a:r>
              <a:rPr lang="es-ES" dirty="0"/>
              <a:t> java </a:t>
            </a:r>
            <a:r>
              <a:rPr lang="es-ES" dirty="0" err="1"/>
              <a:t>does</a:t>
            </a:r>
            <a:r>
              <a:rPr lang="es-ES" dirty="0"/>
              <a:t> </a:t>
            </a:r>
            <a:r>
              <a:rPr lang="es-ES" dirty="0" err="1"/>
              <a:t>nothing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us</a:t>
            </a:r>
            <a:r>
              <a:rPr lang="es-ES" dirty="0"/>
              <a:t> and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must</a:t>
            </a:r>
            <a:r>
              <a:rPr lang="es-ES" dirty="0"/>
              <a:t> use </a:t>
            </a:r>
            <a:r>
              <a:rPr lang="es-ES" dirty="0" err="1"/>
              <a:t>only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defined</a:t>
            </a:r>
            <a:r>
              <a:rPr lang="es-ES" dirty="0"/>
              <a:t> </a:t>
            </a:r>
            <a:r>
              <a:rPr lang="es-ES" dirty="0" err="1"/>
              <a:t>one</a:t>
            </a:r>
            <a:r>
              <a:rPr lang="es-ES" dirty="0"/>
              <a:t> (s).</a:t>
            </a:r>
          </a:p>
          <a:p>
            <a:pPr>
              <a:lnSpc>
                <a:spcPct val="90000"/>
              </a:lnSpc>
            </a:pPr>
            <a:endParaRPr lang="es-ES" dirty="0" smtClean="0"/>
          </a:p>
          <a:p>
            <a:pPr>
              <a:lnSpc>
                <a:spcPct val="90000"/>
              </a:lnSpc>
            </a:pPr>
            <a:r>
              <a:rPr lang="es-ES" dirty="0" err="1" smtClean="0"/>
              <a:t>You</a:t>
            </a:r>
            <a:r>
              <a:rPr lang="es-ES" dirty="0" smtClean="0"/>
              <a:t> </a:t>
            </a:r>
            <a:r>
              <a:rPr lang="es-ES" dirty="0"/>
              <a:t>can define </a:t>
            </a:r>
            <a:r>
              <a:rPr lang="es-ES" dirty="0" err="1"/>
              <a:t>several</a:t>
            </a:r>
            <a:r>
              <a:rPr lang="es-ES" dirty="0"/>
              <a:t> </a:t>
            </a:r>
            <a:r>
              <a:rPr lang="es-ES" dirty="0" err="1"/>
              <a:t>constructors</a:t>
            </a:r>
            <a:endParaRPr lang="es-ES" dirty="0"/>
          </a:p>
          <a:p>
            <a:pPr lvl="1">
              <a:lnSpc>
                <a:spcPct val="90000"/>
              </a:lnSpc>
            </a:pPr>
            <a:r>
              <a:rPr lang="es-ES" dirty="0" err="1"/>
              <a:t>They</a:t>
            </a:r>
            <a:r>
              <a:rPr lang="es-ES" dirty="0"/>
              <a:t> </a:t>
            </a:r>
            <a:r>
              <a:rPr lang="es-ES" dirty="0" err="1"/>
              <a:t>differ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number</a:t>
            </a:r>
            <a:r>
              <a:rPr lang="es-ES" dirty="0"/>
              <a:t> of </a:t>
            </a:r>
            <a:r>
              <a:rPr lang="es-ES" dirty="0" err="1"/>
              <a:t>parameters</a:t>
            </a:r>
            <a:r>
              <a:rPr lang="es-ES" dirty="0"/>
              <a:t> and </a:t>
            </a:r>
            <a:r>
              <a:rPr lang="es-ES" dirty="0" err="1"/>
              <a:t>their</a:t>
            </a:r>
            <a:r>
              <a:rPr lang="es-ES" dirty="0"/>
              <a:t> </a:t>
            </a:r>
            <a:r>
              <a:rPr lang="es-ES" dirty="0" err="1"/>
              <a:t>types</a:t>
            </a:r>
            <a:endParaRPr lang="es-ES" dirty="0"/>
          </a:p>
          <a:p>
            <a:pPr lvl="1">
              <a:lnSpc>
                <a:spcPct val="90000"/>
              </a:lnSpc>
            </a:pPr>
            <a:r>
              <a:rPr lang="es-ES" b="1" dirty="0" err="1"/>
              <a:t>Overload</a:t>
            </a:r>
            <a:r>
              <a:rPr lang="es-ES" dirty="0"/>
              <a:t> </a:t>
            </a:r>
            <a:r>
              <a:rPr lang="es-ES" dirty="0" err="1"/>
              <a:t>mechanism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659229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Using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latin typeface="Nexa Bold" pitchFamily="50" charset="0"/>
              </a:rPr>
              <a:t>the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Constructor 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>
              <a:lnSpc>
                <a:spcPct val="80000"/>
              </a:lnSpc>
              <a:defRPr/>
            </a:pPr>
            <a:endParaRPr lang="es-ES" dirty="0" smtClean="0"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s-ES" dirty="0" err="1"/>
              <a:t>How</a:t>
            </a:r>
            <a:r>
              <a:rPr lang="es-ES" dirty="0"/>
              <a:t> do I </a:t>
            </a:r>
            <a:r>
              <a:rPr lang="es-ES" dirty="0" err="1"/>
              <a:t>invoke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constructor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create</a:t>
            </a:r>
            <a:r>
              <a:rPr lang="es-ES" dirty="0"/>
              <a:t> </a:t>
            </a:r>
            <a:r>
              <a:rPr lang="es-ES" dirty="0" err="1"/>
              <a:t>objects</a:t>
            </a:r>
            <a:r>
              <a:rPr lang="es-ES" dirty="0"/>
              <a:t>?</a:t>
            </a:r>
          </a:p>
          <a:p>
            <a:pPr>
              <a:lnSpc>
                <a:spcPct val="90000"/>
              </a:lnSpc>
            </a:pPr>
            <a:endParaRPr lang="es-ES" dirty="0" smtClean="0"/>
          </a:p>
          <a:p>
            <a:pPr>
              <a:lnSpc>
                <a:spcPct val="90000"/>
              </a:lnSpc>
            </a:pP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invoked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operator</a:t>
            </a:r>
            <a:r>
              <a:rPr lang="es-ES" dirty="0"/>
              <a:t> </a:t>
            </a:r>
            <a:r>
              <a:rPr lang="es-ES" b="1" dirty="0"/>
              <a:t>new</a:t>
            </a:r>
            <a:r>
              <a:rPr lang="es-ES" dirty="0"/>
              <a:t> </a:t>
            </a:r>
            <a:r>
              <a:rPr lang="es-ES" dirty="0" err="1"/>
              <a:t>followed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constructor </a:t>
            </a:r>
            <a:r>
              <a:rPr lang="es-ES" dirty="0" err="1"/>
              <a:t>name</a:t>
            </a:r>
            <a:r>
              <a:rPr lang="es-ES" dirty="0"/>
              <a:t>.</a:t>
            </a:r>
          </a:p>
          <a:p>
            <a:pPr>
              <a:lnSpc>
                <a:spcPct val="90000"/>
              </a:lnSpc>
            </a:pPr>
            <a:endParaRPr lang="es-ES" dirty="0"/>
          </a:p>
          <a:p>
            <a:pPr>
              <a:lnSpc>
                <a:spcPct val="90000"/>
              </a:lnSpc>
            </a:pP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constructor </a:t>
            </a:r>
            <a:r>
              <a:rPr lang="es-ES" dirty="0" err="1"/>
              <a:t>indicates</a:t>
            </a:r>
            <a:r>
              <a:rPr lang="es-ES" dirty="0"/>
              <a:t>:</a:t>
            </a:r>
          </a:p>
          <a:p>
            <a:pPr lvl="1">
              <a:lnSpc>
                <a:spcPct val="90000"/>
              </a:lnSpc>
            </a:pPr>
            <a:r>
              <a:rPr lang="es-ES" dirty="0" err="1"/>
              <a:t>Class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 I </a:t>
            </a:r>
            <a:r>
              <a:rPr lang="es-ES" dirty="0" err="1"/>
              <a:t>want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create</a:t>
            </a:r>
            <a:endParaRPr lang="es-ES" dirty="0"/>
          </a:p>
          <a:p>
            <a:pPr lvl="2">
              <a:lnSpc>
                <a:spcPct val="90000"/>
              </a:lnSpc>
            </a:pPr>
            <a:r>
              <a:rPr lang="es-ES" b="1" dirty="0"/>
              <a:t>Constructor </a:t>
            </a:r>
            <a:r>
              <a:rPr lang="es-ES" b="1" dirty="0" err="1"/>
              <a:t>Name</a:t>
            </a:r>
            <a:r>
              <a:rPr lang="es-ES" b="1" dirty="0"/>
              <a:t> = </a:t>
            </a:r>
            <a:r>
              <a:rPr lang="es-ES" b="1" dirty="0" err="1"/>
              <a:t>Class</a:t>
            </a:r>
            <a:r>
              <a:rPr lang="es-ES" b="1" dirty="0"/>
              <a:t> </a:t>
            </a:r>
            <a:r>
              <a:rPr lang="es-ES" b="1" dirty="0" err="1"/>
              <a:t>Name</a:t>
            </a:r>
            <a:endParaRPr lang="es-ES" b="1" dirty="0"/>
          </a:p>
          <a:p>
            <a:pPr lvl="1">
              <a:lnSpc>
                <a:spcPct val="90000"/>
              </a:lnSpc>
            </a:pPr>
            <a:r>
              <a:rPr lang="es-ES" dirty="0" err="1"/>
              <a:t>How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initialize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42068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smtClean="0">
                <a:latin typeface="Nexa Bold" pitchFamily="50" charset="0"/>
              </a:rPr>
              <a:t>New!=  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Constructor 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>
              <a:lnSpc>
                <a:spcPct val="80000"/>
              </a:lnSpc>
              <a:defRPr/>
            </a:pPr>
            <a:endParaRPr lang="es-ES" dirty="0" smtClean="0">
              <a:ea typeface="ＭＳ Ｐゴシック" charset="0"/>
            </a:endParaRPr>
          </a:p>
          <a:p>
            <a:pPr>
              <a:defRPr/>
            </a:pPr>
            <a:r>
              <a:rPr lang="es-ES" dirty="0" err="1">
                <a:ea typeface="ＭＳ Ｐゴシック" charset="0"/>
              </a:rPr>
              <a:t>Operator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b="1" dirty="0">
                <a:ea typeface="ＭＳ Ｐゴシック" charset="0"/>
              </a:rPr>
              <a:t>new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instantiates</a:t>
            </a:r>
            <a:r>
              <a:rPr lang="es-ES" dirty="0">
                <a:ea typeface="ＭＳ Ｐゴシック" charset="0"/>
              </a:rPr>
              <a:t> and </a:t>
            </a:r>
            <a:r>
              <a:rPr lang="es-ES" dirty="0" err="1">
                <a:ea typeface="ＭＳ Ｐゴシック" charset="0"/>
              </a:rPr>
              <a:t>returns</a:t>
            </a:r>
            <a:r>
              <a:rPr lang="es-ES" dirty="0">
                <a:ea typeface="ＭＳ Ｐゴシック" charset="0"/>
              </a:rPr>
              <a:t> a </a:t>
            </a:r>
            <a:r>
              <a:rPr lang="es-ES" dirty="0" err="1" smtClean="0">
                <a:ea typeface="ＭＳ Ｐゴシック" charset="0"/>
              </a:rPr>
              <a:t>reference</a:t>
            </a:r>
            <a:r>
              <a:rPr lang="es-ES" dirty="0" smtClean="0">
                <a:ea typeface="ＭＳ Ｐゴシック" charset="0"/>
              </a:rPr>
              <a:t>.</a:t>
            </a:r>
            <a:endParaRPr lang="es-ES" dirty="0">
              <a:ea typeface="ＭＳ Ｐゴシック" charset="0"/>
            </a:endParaRPr>
          </a:p>
          <a:p>
            <a:pPr>
              <a:defRPr/>
            </a:pPr>
            <a:endParaRPr lang="es-ES" dirty="0" smtClean="0">
              <a:ea typeface="ＭＳ Ｐゴシック" charset="0"/>
            </a:endParaRPr>
          </a:p>
          <a:p>
            <a:pPr>
              <a:defRPr/>
            </a:pPr>
            <a:r>
              <a:rPr lang="es-ES" dirty="0" err="1" smtClean="0">
                <a:ea typeface="ＭＳ Ｐゴシック" charset="0"/>
              </a:rPr>
              <a:t>What</a:t>
            </a:r>
            <a:r>
              <a:rPr lang="es-ES" dirty="0" smtClean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it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takes</a:t>
            </a:r>
            <a:r>
              <a:rPr lang="es-ES" dirty="0">
                <a:ea typeface="ＭＳ Ｐゴシック" charset="0"/>
              </a:rPr>
              <a:t> as </a:t>
            </a:r>
            <a:r>
              <a:rPr lang="es-ES" dirty="0" err="1">
                <a:ea typeface="ＭＳ Ｐゴシック" charset="0"/>
              </a:rPr>
              <a:t>operand</a:t>
            </a:r>
            <a:r>
              <a:rPr lang="es-ES" dirty="0">
                <a:ea typeface="ＭＳ Ｐゴシック" charset="0"/>
              </a:rPr>
              <a:t> (</a:t>
            </a:r>
            <a:r>
              <a:rPr lang="es-ES" dirty="0" err="1">
                <a:ea typeface="ＭＳ Ｐゴシック" charset="0"/>
              </a:rPr>
              <a:t>on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the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right</a:t>
            </a:r>
            <a:r>
              <a:rPr lang="es-ES" dirty="0">
                <a:ea typeface="ＭＳ Ｐゴシック" charset="0"/>
              </a:rPr>
              <a:t>) </a:t>
            </a:r>
            <a:r>
              <a:rPr lang="es-ES" dirty="0" err="1">
                <a:ea typeface="ＭＳ Ｐゴシック" charset="0"/>
              </a:rPr>
              <a:t>is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the</a:t>
            </a:r>
            <a:r>
              <a:rPr lang="es-ES" dirty="0">
                <a:ea typeface="ＭＳ Ｐゴシック" charset="0"/>
              </a:rPr>
              <a:t> constructor </a:t>
            </a:r>
            <a:r>
              <a:rPr lang="es-ES" dirty="0" err="1">
                <a:ea typeface="ＭＳ Ｐゴシック" charset="0"/>
              </a:rPr>
              <a:t>that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is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invoked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to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initialize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the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fabricated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instance</a:t>
            </a:r>
            <a:r>
              <a:rPr lang="es-ES" dirty="0">
                <a:ea typeface="ＭＳ Ｐゴシック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8450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Introduction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(ii)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defRPr/>
            </a:pPr>
            <a:r>
              <a:rPr lang="es-ES" dirty="0">
                <a:ea typeface="ＭＳ Ｐゴシック" charset="0"/>
              </a:rPr>
              <a:t>OOP </a:t>
            </a:r>
            <a:r>
              <a:rPr lang="es-ES" dirty="0" err="1">
                <a:ea typeface="ＭＳ Ｐゴシック" charset="0"/>
              </a:rPr>
              <a:t>is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structured</a:t>
            </a:r>
            <a:r>
              <a:rPr lang="es-ES" dirty="0">
                <a:ea typeface="ＭＳ Ｐゴシック" charset="0"/>
              </a:rPr>
              <a:t> and modular</a:t>
            </a:r>
          </a:p>
          <a:p>
            <a:pPr lvl="1">
              <a:defRPr/>
            </a:pPr>
            <a:r>
              <a:rPr lang="es-ES" dirty="0" err="1">
                <a:ea typeface="ＭＳ Ｐゴシック" charset="0"/>
              </a:rPr>
              <a:t>There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is</a:t>
            </a:r>
            <a:r>
              <a:rPr lang="es-ES" dirty="0">
                <a:ea typeface="ＭＳ Ｐゴシック" charset="0"/>
              </a:rPr>
              <a:t> a </a:t>
            </a:r>
            <a:r>
              <a:rPr lang="es-ES" dirty="0" err="1">
                <a:ea typeface="ＭＳ Ｐゴシック" charset="0"/>
              </a:rPr>
              <a:t>disciplined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style</a:t>
            </a:r>
            <a:r>
              <a:rPr lang="es-ES" dirty="0">
                <a:ea typeface="ＭＳ Ｐゴシック" charset="0"/>
              </a:rPr>
              <a:t> of </a:t>
            </a:r>
            <a:r>
              <a:rPr lang="es-ES" dirty="0" err="1">
                <a:ea typeface="ＭＳ Ｐゴシック" charset="0"/>
              </a:rPr>
              <a:t>writing</a:t>
            </a:r>
            <a:r>
              <a:rPr lang="es-ES" dirty="0">
                <a:ea typeface="ＭＳ Ｐゴシック" charset="0"/>
              </a:rPr>
              <a:t> in </a:t>
            </a:r>
            <a:r>
              <a:rPr lang="es-ES" dirty="0" err="1">
                <a:ea typeface="ＭＳ Ｐゴシック" charset="0"/>
              </a:rPr>
              <a:t>programming</a:t>
            </a:r>
            <a:endParaRPr lang="es-ES" dirty="0">
              <a:ea typeface="ＭＳ Ｐゴシック" charset="0"/>
            </a:endParaRPr>
          </a:p>
          <a:p>
            <a:pPr lvl="1">
              <a:defRPr/>
            </a:pPr>
            <a:r>
              <a:rPr lang="es-ES" dirty="0" err="1">
                <a:ea typeface="ＭＳ Ｐゴシック" charset="0"/>
              </a:rPr>
              <a:t>Separate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different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parts</a:t>
            </a:r>
            <a:r>
              <a:rPr lang="es-ES" dirty="0">
                <a:ea typeface="ＭＳ Ｐゴシック" charset="0"/>
              </a:rPr>
              <a:t> of </a:t>
            </a:r>
            <a:r>
              <a:rPr lang="es-ES" dirty="0" err="1">
                <a:ea typeface="ＭＳ Ｐゴシック" charset="0"/>
              </a:rPr>
              <a:t>the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program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into</a:t>
            </a:r>
            <a:r>
              <a:rPr lang="es-ES" dirty="0">
                <a:ea typeface="ＭＳ Ｐゴシック" charset="0"/>
              </a:rPr>
              <a:t> modules (</a:t>
            </a:r>
            <a:r>
              <a:rPr lang="es-ES" dirty="0" err="1">
                <a:ea typeface="ＭＳ Ｐゴシック" charset="0"/>
              </a:rPr>
              <a:t>Classes</a:t>
            </a:r>
            <a:r>
              <a:rPr lang="es-ES" dirty="0">
                <a:ea typeface="ＭＳ Ｐゴシック" charset="0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1370245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Using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latin typeface="Nexa Bold" pitchFamily="50" charset="0"/>
              </a:rPr>
              <a:t>the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constructor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Employee</a:t>
            </a:r>
            <a:r>
              <a:rPr lang="es-ES" dirty="0"/>
              <a:t> e1 = </a:t>
            </a:r>
            <a:r>
              <a:rPr lang="es-ES" dirty="0">
                <a:solidFill>
                  <a:srgbClr val="3333CC"/>
                </a:solidFill>
              </a:rPr>
              <a:t>new</a:t>
            </a:r>
            <a:r>
              <a:rPr lang="es-ES" dirty="0"/>
              <a:t> </a:t>
            </a:r>
            <a:r>
              <a:rPr lang="es-ES" dirty="0" err="1"/>
              <a:t>Employee</a:t>
            </a:r>
            <a:r>
              <a:rPr lang="es-ES" dirty="0"/>
              <a:t> (</a:t>
            </a:r>
            <a:r>
              <a:rPr lang="ja-JP" altLang="es-ES" dirty="0"/>
              <a:t>“</a:t>
            </a:r>
            <a:r>
              <a:rPr lang="es-ES" altLang="ja-JP" dirty="0"/>
              <a:t>Pepe</a:t>
            </a:r>
            <a:r>
              <a:rPr lang="ja-JP" altLang="es-ES" dirty="0"/>
              <a:t>”</a:t>
            </a:r>
            <a:r>
              <a:rPr lang="es-ES" altLang="ja-JP" dirty="0"/>
              <a:t>);</a:t>
            </a:r>
          </a:p>
          <a:p>
            <a:r>
              <a:rPr lang="es-ES" dirty="0" err="1"/>
              <a:t>Employee</a:t>
            </a:r>
            <a:r>
              <a:rPr lang="es-ES" dirty="0"/>
              <a:t> e2 = </a:t>
            </a:r>
            <a:r>
              <a:rPr lang="es-ES" dirty="0">
                <a:solidFill>
                  <a:srgbClr val="3333CC"/>
                </a:solidFill>
              </a:rPr>
              <a:t>new</a:t>
            </a:r>
            <a:r>
              <a:rPr lang="es-ES" dirty="0"/>
              <a:t> </a:t>
            </a:r>
            <a:r>
              <a:rPr lang="es-ES" dirty="0" err="1"/>
              <a:t>Employee</a:t>
            </a:r>
            <a:r>
              <a:rPr lang="es-ES" dirty="0"/>
              <a:t> (</a:t>
            </a:r>
            <a:r>
              <a:rPr lang="ja-JP" altLang="es-ES" dirty="0"/>
              <a:t>“</a:t>
            </a:r>
            <a:r>
              <a:rPr lang="es-ES" altLang="ja-JP" dirty="0"/>
              <a:t>Richard</a:t>
            </a:r>
            <a:r>
              <a:rPr lang="ja-JP" altLang="es-ES" dirty="0"/>
              <a:t>”</a:t>
            </a:r>
            <a:r>
              <a:rPr lang="es-ES" altLang="ja-JP" dirty="0"/>
              <a:t>,50);</a:t>
            </a:r>
          </a:p>
          <a:p>
            <a:r>
              <a:rPr lang="es-ES" dirty="0" err="1"/>
              <a:t>Employee</a:t>
            </a:r>
            <a:r>
              <a:rPr lang="es-ES" dirty="0"/>
              <a:t> e3 = </a:t>
            </a:r>
            <a:r>
              <a:rPr lang="es-ES" dirty="0">
                <a:solidFill>
                  <a:srgbClr val="3333CC"/>
                </a:solidFill>
              </a:rPr>
              <a:t>new</a:t>
            </a:r>
            <a:r>
              <a:rPr lang="es-ES" dirty="0"/>
              <a:t> </a:t>
            </a:r>
            <a:r>
              <a:rPr lang="es-ES" dirty="0" err="1"/>
              <a:t>Employee</a:t>
            </a:r>
            <a:r>
              <a:rPr lang="es-ES" dirty="0"/>
              <a:t> (</a:t>
            </a:r>
            <a:r>
              <a:rPr lang="ja-JP" altLang="es-ES" dirty="0"/>
              <a:t>“</a:t>
            </a:r>
            <a:r>
              <a:rPr lang="es-ES" altLang="ja-JP" dirty="0"/>
              <a:t>John</a:t>
            </a:r>
            <a:r>
              <a:rPr lang="ja-JP" altLang="es-ES" dirty="0"/>
              <a:t>”</a:t>
            </a:r>
            <a:r>
              <a:rPr lang="es-ES" altLang="ja-JP" dirty="0"/>
              <a:t>,100);</a:t>
            </a:r>
          </a:p>
          <a:p>
            <a:endParaRPr lang="es-ES" dirty="0"/>
          </a:p>
          <a:p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construction</a:t>
            </a:r>
            <a:r>
              <a:rPr lang="es-ES" dirty="0"/>
              <a:t> </a:t>
            </a:r>
            <a:r>
              <a:rPr lang="es-ES" dirty="0" err="1"/>
              <a:t>sentence</a:t>
            </a:r>
            <a:r>
              <a:rPr lang="es-ES" dirty="0"/>
              <a:t> has 3 </a:t>
            </a:r>
            <a:r>
              <a:rPr lang="es-ES" dirty="0" err="1"/>
              <a:t>parts</a:t>
            </a:r>
            <a:r>
              <a:rPr lang="es-ES" dirty="0"/>
              <a:t>:</a:t>
            </a:r>
            <a:endParaRPr lang="es-ES" u="sng" dirty="0"/>
          </a:p>
          <a:p>
            <a:pPr lvl="1"/>
            <a:r>
              <a:rPr lang="es-ES" dirty="0" err="1"/>
              <a:t>Declaration</a:t>
            </a:r>
            <a:r>
              <a:rPr lang="es-ES" dirty="0"/>
              <a:t>: </a:t>
            </a:r>
            <a:r>
              <a:rPr lang="es-ES" dirty="0" err="1"/>
              <a:t>declarations</a:t>
            </a:r>
            <a:r>
              <a:rPr lang="es-ES" dirty="0"/>
              <a:t> of </a:t>
            </a:r>
            <a:r>
              <a:rPr lang="es-ES" dirty="0" err="1"/>
              <a:t>reference</a:t>
            </a:r>
            <a:r>
              <a:rPr lang="es-ES" dirty="0"/>
              <a:t> variables,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previously</a:t>
            </a:r>
            <a:r>
              <a:rPr lang="es-ES" dirty="0"/>
              <a:t> </a:t>
            </a:r>
            <a:r>
              <a:rPr lang="es-ES" dirty="0" err="1"/>
              <a:t>declared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Instantiation</a:t>
            </a:r>
            <a:r>
              <a:rPr lang="es-ES" dirty="0"/>
              <a:t>: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operator</a:t>
            </a:r>
            <a:r>
              <a:rPr lang="es-ES" dirty="0"/>
              <a:t> new </a:t>
            </a:r>
            <a:r>
              <a:rPr lang="es-ES" dirty="0" err="1"/>
              <a:t>creates</a:t>
            </a:r>
            <a:r>
              <a:rPr lang="es-ES" dirty="0"/>
              <a:t> </a:t>
            </a:r>
            <a:r>
              <a:rPr lang="es-ES" dirty="0" err="1"/>
              <a:t>objects</a:t>
            </a:r>
            <a:endParaRPr lang="es-ES" dirty="0"/>
          </a:p>
          <a:p>
            <a:pPr lvl="1"/>
            <a:r>
              <a:rPr lang="es-ES" dirty="0" err="1"/>
              <a:t>Initialization</a:t>
            </a:r>
            <a:r>
              <a:rPr lang="es-ES" dirty="0"/>
              <a:t>: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invocation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a constructor, </a:t>
            </a:r>
            <a:r>
              <a:rPr lang="es-ES" dirty="0" err="1"/>
              <a:t>which</a:t>
            </a:r>
            <a:r>
              <a:rPr lang="es-ES" dirty="0"/>
              <a:t> </a:t>
            </a:r>
            <a:r>
              <a:rPr lang="es-ES" dirty="0" err="1"/>
              <a:t>initializes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value</a:t>
            </a:r>
            <a:r>
              <a:rPr lang="es-ES" dirty="0"/>
              <a:t> of </a:t>
            </a:r>
            <a:r>
              <a:rPr lang="es-ES" dirty="0" err="1"/>
              <a:t>its</a:t>
            </a:r>
            <a:r>
              <a:rPr lang="es-ES" dirty="0"/>
              <a:t> </a:t>
            </a:r>
            <a:r>
              <a:rPr lang="es-ES" dirty="0" err="1"/>
              <a:t>attributes</a:t>
            </a:r>
            <a:r>
              <a:rPr lang="es-ES" dirty="0"/>
              <a:t> and </a:t>
            </a:r>
            <a:r>
              <a:rPr lang="es-ES" dirty="0" err="1"/>
              <a:t>grants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initial</a:t>
            </a:r>
            <a:r>
              <a:rPr lang="es-ES" dirty="0"/>
              <a:t> </a:t>
            </a:r>
            <a:r>
              <a:rPr lang="es-ES" dirty="0" err="1"/>
              <a:t>state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3593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Using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latin typeface="Nexa Bold" pitchFamily="50" charset="0"/>
              </a:rPr>
              <a:t>the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constructor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90000"/>
              </a:lnSpc>
              <a:buNone/>
            </a:pPr>
            <a:r>
              <a:rPr lang="es-ES" b="1" dirty="0" err="1"/>
              <a:t>Example</a:t>
            </a:r>
            <a:r>
              <a:rPr lang="es-ES" b="1" dirty="0"/>
              <a:t>:</a:t>
            </a:r>
          </a:p>
          <a:p>
            <a:pPr>
              <a:lnSpc>
                <a:spcPct val="90000"/>
              </a:lnSpc>
              <a:buNone/>
            </a:pPr>
            <a:endParaRPr lang="es-ES" dirty="0" smtClean="0"/>
          </a:p>
          <a:p>
            <a:pPr>
              <a:lnSpc>
                <a:spcPct val="90000"/>
              </a:lnSpc>
              <a:buNone/>
            </a:pPr>
            <a:r>
              <a:rPr lang="es-ES" dirty="0" err="1" smtClean="0"/>
              <a:t>Bicycle</a:t>
            </a:r>
            <a:r>
              <a:rPr lang="es-ES" dirty="0" smtClean="0"/>
              <a:t> </a:t>
            </a:r>
            <a:r>
              <a:rPr lang="es-ES" dirty="0" err="1"/>
              <a:t>myBike</a:t>
            </a:r>
            <a:r>
              <a:rPr lang="es-ES" dirty="0"/>
              <a:t> = new </a:t>
            </a:r>
            <a:r>
              <a:rPr lang="es-ES" dirty="0" err="1"/>
              <a:t>Bicycle</a:t>
            </a:r>
            <a:r>
              <a:rPr lang="es-ES" dirty="0"/>
              <a:t> (23,2);</a:t>
            </a:r>
          </a:p>
          <a:p>
            <a:pPr>
              <a:lnSpc>
                <a:spcPct val="90000"/>
              </a:lnSpc>
            </a:pPr>
            <a:endParaRPr lang="es-ES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/>
              <a:t>operator</a:t>
            </a:r>
            <a:r>
              <a:rPr lang="es-ES" dirty="0"/>
              <a:t> </a:t>
            </a:r>
            <a:r>
              <a:rPr lang="es-ES" b="1" dirty="0"/>
              <a:t>new</a:t>
            </a:r>
            <a:r>
              <a:rPr lang="es-ES" dirty="0"/>
              <a:t> </a:t>
            </a:r>
            <a:r>
              <a:rPr lang="es-ES" dirty="0" err="1"/>
              <a:t>creates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instance</a:t>
            </a:r>
            <a:r>
              <a:rPr lang="es-ES" dirty="0"/>
              <a:t> and </a:t>
            </a:r>
            <a:r>
              <a:rPr lang="es-ES" dirty="0" err="1"/>
              <a:t>returns</a:t>
            </a:r>
            <a:r>
              <a:rPr lang="es-ES" dirty="0"/>
              <a:t> a </a:t>
            </a:r>
            <a:r>
              <a:rPr lang="es-ES" dirty="0" err="1"/>
              <a:t>reference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created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63091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Using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latin typeface="Nexa Bold" pitchFamily="50" charset="0"/>
              </a:rPr>
              <a:t>the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constructor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 marL="0" indent="0">
              <a:buNone/>
            </a:pP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reference</a:t>
            </a:r>
            <a:r>
              <a:rPr lang="es-ES" dirty="0"/>
              <a:t> </a:t>
            </a:r>
            <a:r>
              <a:rPr lang="es-ES" dirty="0" err="1"/>
              <a:t>returned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operator</a:t>
            </a:r>
            <a:r>
              <a:rPr lang="es-ES" dirty="0"/>
              <a:t> </a:t>
            </a:r>
            <a:r>
              <a:rPr lang="es-ES" b="1" dirty="0"/>
              <a:t>new</a:t>
            </a:r>
            <a:r>
              <a:rPr lang="es-ES" dirty="0"/>
              <a:t> </a:t>
            </a:r>
            <a:r>
              <a:rPr lang="es-ES" dirty="0" err="1"/>
              <a:t>does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be </a:t>
            </a:r>
            <a:r>
              <a:rPr lang="es-ES" dirty="0" err="1"/>
              <a:t>assigned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a </a:t>
            </a:r>
            <a:r>
              <a:rPr lang="es-ES" dirty="0" err="1"/>
              <a:t>mandatory</a:t>
            </a:r>
            <a:r>
              <a:rPr lang="es-ES" dirty="0"/>
              <a:t> variable.</a:t>
            </a:r>
          </a:p>
          <a:p>
            <a:pPr>
              <a:buNone/>
            </a:pPr>
            <a:endParaRPr lang="es-ES" dirty="0"/>
          </a:p>
          <a:p>
            <a:pPr>
              <a:buNone/>
            </a:pPr>
            <a:r>
              <a:rPr lang="es-ES" sz="220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s-ES" sz="2200" dirty="0">
                <a:latin typeface="Courier New" pitchFamily="49" charset="0"/>
              </a:rPr>
              <a:t> </a:t>
            </a:r>
            <a:r>
              <a:rPr lang="es-ES" sz="2200" dirty="0" err="1">
                <a:latin typeface="Courier New" pitchFamily="49" charset="0"/>
              </a:rPr>
              <a:t>height</a:t>
            </a:r>
            <a:r>
              <a:rPr lang="es-ES" sz="2200" dirty="0">
                <a:latin typeface="Courier New" pitchFamily="49" charset="0"/>
              </a:rPr>
              <a:t>= </a:t>
            </a:r>
            <a:r>
              <a:rPr lang="es-ES" sz="2200" b="1" dirty="0">
                <a:solidFill>
                  <a:srgbClr val="3333CC"/>
                </a:solidFill>
                <a:latin typeface="Courier New" pitchFamily="49" charset="0"/>
              </a:rPr>
              <a:t>new</a:t>
            </a:r>
            <a:r>
              <a:rPr lang="es-ES" sz="2200" dirty="0">
                <a:latin typeface="Courier New" pitchFamily="49" charset="0"/>
              </a:rPr>
              <a:t> </a:t>
            </a:r>
            <a:r>
              <a:rPr lang="es-ES" sz="2200" dirty="0" err="1">
                <a:latin typeface="Courier New" pitchFamily="49" charset="0"/>
              </a:rPr>
              <a:t>Rectangle</a:t>
            </a:r>
            <a:r>
              <a:rPr lang="es-ES" sz="2200" dirty="0">
                <a:latin typeface="Courier New" pitchFamily="49" charset="0"/>
              </a:rPr>
              <a:t> ().</a:t>
            </a:r>
            <a:r>
              <a:rPr lang="es-ES" sz="2200" dirty="0" err="1">
                <a:latin typeface="Courier New" pitchFamily="49" charset="0"/>
              </a:rPr>
              <a:t>height</a:t>
            </a:r>
            <a:r>
              <a:rPr lang="es-ES" sz="2200" dirty="0">
                <a:latin typeface="Courier New" pitchFamily="49" charset="0"/>
              </a:rPr>
              <a:t>;</a:t>
            </a:r>
          </a:p>
          <a:p>
            <a:pPr>
              <a:buNone/>
            </a:pPr>
            <a:r>
              <a:rPr lang="es-ES" sz="2200" dirty="0" err="1">
                <a:solidFill>
                  <a:srgbClr val="3333CC"/>
                </a:solidFill>
                <a:latin typeface="Courier New" pitchFamily="49" charset="0"/>
              </a:rPr>
              <a:t>double</a:t>
            </a:r>
            <a:r>
              <a:rPr lang="es-ES" sz="2200" dirty="0">
                <a:latin typeface="Courier New" pitchFamily="49" charset="0"/>
              </a:rPr>
              <a:t> </a:t>
            </a:r>
            <a:r>
              <a:rPr lang="es-ES" sz="2200" dirty="0" err="1">
                <a:latin typeface="Courier New" pitchFamily="49" charset="0"/>
              </a:rPr>
              <a:t>hypo</a:t>
            </a:r>
            <a:r>
              <a:rPr lang="es-ES" sz="2200" dirty="0">
                <a:latin typeface="Courier New" pitchFamily="49" charset="0"/>
              </a:rPr>
              <a:t> = </a:t>
            </a:r>
            <a:r>
              <a:rPr lang="es-ES" sz="2200" b="1" dirty="0">
                <a:solidFill>
                  <a:srgbClr val="3333CC"/>
                </a:solidFill>
                <a:latin typeface="Courier New" pitchFamily="49" charset="0"/>
              </a:rPr>
              <a:t>new</a:t>
            </a:r>
            <a:r>
              <a:rPr lang="es-ES" sz="2200" dirty="0">
                <a:latin typeface="Courier New" pitchFamily="49" charset="0"/>
              </a:rPr>
              <a:t> </a:t>
            </a:r>
            <a:r>
              <a:rPr lang="es-ES" sz="2200" dirty="0" err="1">
                <a:latin typeface="Courier New" pitchFamily="49" charset="0"/>
              </a:rPr>
              <a:t>Geometry</a:t>
            </a:r>
            <a:r>
              <a:rPr lang="es-ES" sz="2200" dirty="0">
                <a:latin typeface="Courier New" pitchFamily="49" charset="0"/>
              </a:rPr>
              <a:t>().</a:t>
            </a:r>
            <a:r>
              <a:rPr lang="es-ES" sz="2200" dirty="0" err="1">
                <a:latin typeface="Courier New" pitchFamily="49" charset="0"/>
              </a:rPr>
              <a:t>calculateRectangleArea</a:t>
            </a:r>
            <a:r>
              <a:rPr lang="es-ES" sz="2200" dirty="0">
                <a:latin typeface="Courier New" pitchFamily="49" charset="0"/>
              </a:rPr>
              <a:t>(20,30);</a:t>
            </a:r>
          </a:p>
          <a:p>
            <a:pPr>
              <a:buNone/>
            </a:pPr>
            <a:endParaRPr lang="es-ES" sz="2200" dirty="0"/>
          </a:p>
          <a:p>
            <a:pPr>
              <a:lnSpc>
                <a:spcPct val="90000"/>
              </a:lnSpc>
              <a:buNone/>
            </a:pPr>
            <a:r>
              <a:rPr lang="es-ES" sz="2200" dirty="0" smtClean="0"/>
              <a:t> 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3350410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smtClean="0">
                <a:latin typeface="Nexa Bold" pitchFamily="50" charset="0"/>
              </a:rPr>
              <a:t>‘</a:t>
            </a:r>
            <a:r>
              <a:rPr lang="es-ES" sz="3000" cap="all" dirty="0" err="1" smtClean="0">
                <a:latin typeface="Nexa Bold" pitchFamily="50" charset="0"/>
              </a:rPr>
              <a:t>this</a:t>
            </a:r>
            <a:r>
              <a:rPr lang="es-ES" sz="3000" cap="all" dirty="0" smtClean="0">
                <a:latin typeface="Nexa Bold" pitchFamily="50" charset="0"/>
              </a:rPr>
              <a:t>’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Within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instance</a:t>
            </a:r>
            <a:r>
              <a:rPr lang="es-ES" dirty="0"/>
              <a:t> </a:t>
            </a:r>
            <a:r>
              <a:rPr lang="es-ES" dirty="0" err="1"/>
              <a:t>method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a constructor, "</a:t>
            </a:r>
            <a:r>
              <a:rPr lang="es-ES" dirty="0" err="1"/>
              <a:t>this</a:t>
            </a:r>
            <a:r>
              <a:rPr lang="es-ES" dirty="0"/>
              <a:t>" </a:t>
            </a:r>
            <a:r>
              <a:rPr lang="es-ES" dirty="0" err="1"/>
              <a:t>is</a:t>
            </a:r>
            <a:r>
              <a:rPr lang="es-ES" dirty="0"/>
              <a:t> a variable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saves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reference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current</a:t>
            </a:r>
            <a:r>
              <a:rPr lang="es-ES" dirty="0"/>
              <a:t> </a:t>
            </a:r>
            <a:r>
              <a:rPr lang="es-ES" dirty="0" err="1"/>
              <a:t>object</a:t>
            </a:r>
            <a:endParaRPr lang="es-ES" altLang="ja-JP" dirty="0"/>
          </a:p>
          <a:p>
            <a:pPr lvl="1"/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one</a:t>
            </a:r>
            <a:r>
              <a:rPr lang="es-ES" dirty="0"/>
              <a:t> </a:t>
            </a:r>
            <a:r>
              <a:rPr lang="es-ES" dirty="0" err="1"/>
              <a:t>whose</a:t>
            </a:r>
            <a:r>
              <a:rPr lang="es-ES" dirty="0"/>
              <a:t> </a:t>
            </a:r>
            <a:r>
              <a:rPr lang="es-ES" dirty="0" err="1"/>
              <a:t>method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being</a:t>
            </a:r>
            <a:r>
              <a:rPr lang="es-ES" dirty="0"/>
              <a:t> </a:t>
            </a:r>
            <a:r>
              <a:rPr lang="es-ES" dirty="0" err="1"/>
              <a:t>invoked</a:t>
            </a:r>
            <a:endParaRPr lang="es-ES" dirty="0"/>
          </a:p>
          <a:p>
            <a:pPr lvl="1"/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one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being</a:t>
            </a:r>
            <a:r>
              <a:rPr lang="es-ES" dirty="0"/>
              <a:t> </a:t>
            </a:r>
            <a:r>
              <a:rPr lang="es-ES" dirty="0" err="1"/>
              <a:t>built</a:t>
            </a:r>
            <a:endParaRPr lang="es-ES" dirty="0"/>
          </a:p>
          <a:p>
            <a:endParaRPr lang="es-ES" dirty="0" smtClean="0"/>
          </a:p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/>
              <a:t>most</a:t>
            </a:r>
            <a:r>
              <a:rPr lang="es-ES" dirty="0"/>
              <a:t> </a:t>
            </a:r>
            <a:r>
              <a:rPr lang="es-ES" dirty="0" err="1"/>
              <a:t>common</a:t>
            </a:r>
            <a:r>
              <a:rPr lang="es-ES" dirty="0"/>
              <a:t> use of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because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 of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attribute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hidden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a </a:t>
            </a:r>
            <a:r>
              <a:rPr lang="es-ES" dirty="0" err="1"/>
              <a:t>parameter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altLang="ja-JP" dirty="0"/>
              <a:t>.</a:t>
            </a:r>
            <a:endParaRPr lang="es-ES" dirty="0"/>
          </a:p>
          <a:p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909223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smtClean="0">
                <a:latin typeface="Nexa Bold" pitchFamily="50" charset="0"/>
              </a:rPr>
              <a:t>‘</a:t>
            </a:r>
            <a:r>
              <a:rPr lang="es-ES" sz="3000" cap="all" dirty="0" err="1" smtClean="0">
                <a:latin typeface="Nexa Bold" pitchFamily="50" charset="0"/>
              </a:rPr>
              <a:t>this</a:t>
            </a:r>
            <a:r>
              <a:rPr lang="es-ES" sz="3000" cap="all" dirty="0" smtClean="0">
                <a:latin typeface="Nexa Bold" pitchFamily="50" charset="0"/>
              </a:rPr>
              <a:t>’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80000"/>
              </a:lnSpc>
              <a:buNone/>
            </a:pPr>
            <a:r>
              <a:rPr lang="es-ES" b="1" dirty="0" err="1" smtClean="0">
                <a:latin typeface="+mn-lt"/>
              </a:rPr>
              <a:t>Example</a:t>
            </a:r>
            <a:r>
              <a:rPr lang="es-ES" dirty="0" smtClean="0">
                <a:latin typeface="+mn-lt"/>
              </a:rPr>
              <a:t>: </a:t>
            </a:r>
          </a:p>
          <a:p>
            <a:pPr>
              <a:lnSpc>
                <a:spcPct val="80000"/>
              </a:lnSpc>
              <a:buNone/>
            </a:pPr>
            <a:endParaRPr lang="es-ES" sz="2200" dirty="0" smtClean="0">
              <a:latin typeface="+mn-lt"/>
            </a:endParaRPr>
          </a:p>
          <a:p>
            <a:pPr>
              <a:lnSpc>
                <a:spcPct val="80000"/>
              </a:lnSpc>
              <a:buNone/>
            </a:pPr>
            <a:r>
              <a:rPr lang="es-ES" sz="2200" dirty="0" err="1" smtClean="0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s-ES" sz="2200" dirty="0" smtClean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200" dirty="0" err="1">
                <a:solidFill>
                  <a:srgbClr val="3333CC"/>
                </a:solidFill>
                <a:latin typeface="Courier New" pitchFamily="49" charset="0"/>
              </a:rPr>
              <a:t>class</a:t>
            </a:r>
            <a:r>
              <a:rPr lang="es-ES" sz="2200" dirty="0">
                <a:latin typeface="Courier New" pitchFamily="49" charset="0"/>
              </a:rPr>
              <a:t> </a:t>
            </a:r>
            <a:r>
              <a:rPr lang="es-ES" sz="2200" dirty="0" err="1">
                <a:latin typeface="Courier New" pitchFamily="49" charset="0"/>
              </a:rPr>
              <a:t>Person</a:t>
            </a:r>
            <a:endParaRPr lang="es-ES" sz="22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s-ES" sz="2200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s-ES" sz="2200" dirty="0">
                <a:latin typeface="Courier New" pitchFamily="49" charset="0"/>
              </a:rPr>
              <a:t>	</a:t>
            </a:r>
            <a:r>
              <a:rPr lang="es-ES" sz="2200" dirty="0" err="1">
                <a:solidFill>
                  <a:srgbClr val="3333CC"/>
                </a:solidFill>
                <a:latin typeface="Courier New" pitchFamily="49" charset="0"/>
              </a:rPr>
              <a:t>private</a:t>
            </a:r>
            <a:r>
              <a:rPr lang="es-ES" sz="22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200" dirty="0" err="1">
                <a:solidFill>
                  <a:srgbClr val="3333CC"/>
                </a:solidFill>
                <a:latin typeface="Courier New" pitchFamily="49" charset="0"/>
              </a:rPr>
              <a:t>String</a:t>
            </a:r>
            <a:r>
              <a:rPr lang="es-ES" sz="22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200" dirty="0" err="1">
                <a:latin typeface="Courier New" pitchFamily="49" charset="0"/>
              </a:rPr>
              <a:t>name</a:t>
            </a:r>
            <a:r>
              <a:rPr lang="es-ES" sz="2200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endParaRPr lang="es-ES" sz="22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s-ES" sz="2200" dirty="0">
                <a:latin typeface="Courier New" pitchFamily="49" charset="0"/>
              </a:rPr>
              <a:t>	</a:t>
            </a:r>
            <a:r>
              <a:rPr lang="es-ES" sz="2200" dirty="0" err="1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s-ES" sz="2200" dirty="0">
                <a:latin typeface="Courier New" pitchFamily="49" charset="0"/>
              </a:rPr>
              <a:t> </a:t>
            </a:r>
            <a:r>
              <a:rPr lang="es-ES" sz="2200" dirty="0" err="1">
                <a:latin typeface="Courier New" pitchFamily="49" charset="0"/>
              </a:rPr>
              <a:t>Person</a:t>
            </a:r>
            <a:r>
              <a:rPr lang="es-ES" sz="2200" dirty="0">
                <a:latin typeface="Courier New" pitchFamily="49" charset="0"/>
              </a:rPr>
              <a:t> (</a:t>
            </a:r>
            <a:r>
              <a:rPr lang="es-ES" sz="2200" dirty="0" err="1">
                <a:latin typeface="Courier New" pitchFamily="49" charset="0"/>
              </a:rPr>
              <a:t>String</a:t>
            </a:r>
            <a:r>
              <a:rPr lang="es-ES" sz="2200" dirty="0">
                <a:latin typeface="Courier New" pitchFamily="49" charset="0"/>
              </a:rPr>
              <a:t> </a:t>
            </a:r>
            <a:r>
              <a:rPr lang="es-ES" sz="2200" dirty="0" err="1">
                <a:latin typeface="Courier New" pitchFamily="49" charset="0"/>
              </a:rPr>
              <a:t>name</a:t>
            </a:r>
            <a:r>
              <a:rPr lang="es-ES" sz="2200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None/>
            </a:pPr>
            <a:r>
              <a:rPr lang="es-ES" sz="2200" dirty="0">
                <a:latin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buNone/>
            </a:pPr>
            <a:r>
              <a:rPr lang="es-ES" sz="2200" dirty="0">
                <a:latin typeface="Courier New" pitchFamily="49" charset="0"/>
              </a:rPr>
              <a:t>		</a:t>
            </a:r>
            <a:r>
              <a:rPr lang="es-ES" sz="2200" dirty="0" err="1">
                <a:solidFill>
                  <a:srgbClr val="CC3300"/>
                </a:solidFill>
                <a:latin typeface="Courier New" pitchFamily="49" charset="0"/>
              </a:rPr>
              <a:t>how</a:t>
            </a:r>
            <a:r>
              <a:rPr lang="es-ES" sz="2200" dirty="0">
                <a:solidFill>
                  <a:srgbClr val="CC3300"/>
                </a:solidFill>
                <a:latin typeface="Courier New" pitchFamily="49" charset="0"/>
              </a:rPr>
              <a:t> do I </a:t>
            </a:r>
            <a:r>
              <a:rPr lang="es-ES" sz="2200" dirty="0" err="1">
                <a:solidFill>
                  <a:srgbClr val="CC3300"/>
                </a:solidFill>
                <a:latin typeface="Courier New" pitchFamily="49" charset="0"/>
              </a:rPr>
              <a:t>differentiate</a:t>
            </a:r>
            <a:r>
              <a:rPr lang="es-ES" sz="2200" dirty="0">
                <a:solidFill>
                  <a:srgbClr val="CC3300"/>
                </a:solidFill>
                <a:latin typeface="Courier New" pitchFamily="49" charset="0"/>
              </a:rPr>
              <a:t> </a:t>
            </a:r>
            <a:r>
              <a:rPr lang="es-ES" sz="2200" dirty="0" err="1">
                <a:solidFill>
                  <a:srgbClr val="CC3300"/>
                </a:solidFill>
                <a:latin typeface="Courier New" pitchFamily="49" charset="0"/>
              </a:rPr>
              <a:t>attribute</a:t>
            </a:r>
            <a:r>
              <a:rPr lang="es-ES" sz="2200" dirty="0">
                <a:solidFill>
                  <a:srgbClr val="CC3300"/>
                </a:solidFill>
                <a:latin typeface="Courier New" pitchFamily="49" charset="0"/>
              </a:rPr>
              <a:t> </a:t>
            </a:r>
            <a:r>
              <a:rPr lang="ja-JP" altLang="es-ES" sz="2200" dirty="0">
                <a:solidFill>
                  <a:srgbClr val="CC3300"/>
                </a:solidFill>
              </a:rPr>
              <a:t>“</a:t>
            </a:r>
            <a:r>
              <a:rPr lang="es-ES" altLang="ja-JP" sz="2200" dirty="0" err="1">
                <a:solidFill>
                  <a:srgbClr val="CC3300"/>
                </a:solidFill>
                <a:latin typeface="Courier New" pitchFamily="49" charset="0"/>
              </a:rPr>
              <a:t>name</a:t>
            </a:r>
            <a:r>
              <a:rPr lang="ja-JP" altLang="es-ES" sz="2200" dirty="0">
                <a:solidFill>
                  <a:srgbClr val="CC3300"/>
                </a:solidFill>
              </a:rPr>
              <a:t>”</a:t>
            </a:r>
            <a:r>
              <a:rPr lang="es-ES" altLang="ja-JP" sz="2200" dirty="0">
                <a:solidFill>
                  <a:srgbClr val="CC3300"/>
                </a:solidFill>
                <a:latin typeface="Courier New" pitchFamily="49" charset="0"/>
              </a:rPr>
              <a:t> </a:t>
            </a:r>
            <a:r>
              <a:rPr lang="es-ES" altLang="ja-JP" sz="2200" dirty="0" err="1">
                <a:solidFill>
                  <a:srgbClr val="CC3300"/>
                </a:solidFill>
                <a:latin typeface="Courier New" pitchFamily="49" charset="0"/>
              </a:rPr>
              <a:t>from</a:t>
            </a:r>
            <a:r>
              <a:rPr lang="es-ES" altLang="ja-JP" sz="2200" dirty="0">
                <a:solidFill>
                  <a:srgbClr val="CC3300"/>
                </a:solidFill>
                <a:latin typeface="Courier New" pitchFamily="49" charset="0"/>
              </a:rPr>
              <a:t> </a:t>
            </a:r>
            <a:r>
              <a:rPr lang="es-ES" altLang="ja-JP" sz="2200" dirty="0" err="1">
                <a:solidFill>
                  <a:srgbClr val="CC3300"/>
                </a:solidFill>
                <a:latin typeface="Courier New" pitchFamily="49" charset="0"/>
              </a:rPr>
              <a:t>parameter</a:t>
            </a:r>
            <a:r>
              <a:rPr lang="es-ES" altLang="ja-JP" sz="2200" dirty="0">
                <a:solidFill>
                  <a:srgbClr val="CC3300"/>
                </a:solidFill>
                <a:latin typeface="Courier New" pitchFamily="49" charset="0"/>
              </a:rPr>
              <a:t> </a:t>
            </a:r>
            <a:r>
              <a:rPr lang="ja-JP" altLang="es-ES" sz="2200" dirty="0">
                <a:solidFill>
                  <a:srgbClr val="CC3300"/>
                </a:solidFill>
              </a:rPr>
              <a:t>“</a:t>
            </a:r>
            <a:r>
              <a:rPr lang="es-ES" altLang="ja-JP" sz="2200" dirty="0" err="1">
                <a:solidFill>
                  <a:srgbClr val="CC3300"/>
                </a:solidFill>
                <a:latin typeface="Courier New" pitchFamily="49" charset="0"/>
              </a:rPr>
              <a:t>name</a:t>
            </a:r>
            <a:r>
              <a:rPr lang="ja-JP" altLang="es-ES" sz="2200" dirty="0">
                <a:solidFill>
                  <a:srgbClr val="CC3300"/>
                </a:solidFill>
              </a:rPr>
              <a:t>”</a:t>
            </a:r>
            <a:r>
              <a:rPr lang="es-ES" altLang="ja-JP" sz="2200" dirty="0">
                <a:solidFill>
                  <a:srgbClr val="CC3300"/>
                </a:solidFill>
                <a:latin typeface="Courier New" pitchFamily="49" charset="0"/>
              </a:rPr>
              <a:t>?</a:t>
            </a:r>
          </a:p>
          <a:p>
            <a:pPr>
              <a:lnSpc>
                <a:spcPct val="80000"/>
              </a:lnSpc>
              <a:buNone/>
            </a:pPr>
            <a:r>
              <a:rPr lang="es-ES" sz="2200" dirty="0"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None/>
            </a:pPr>
            <a:r>
              <a:rPr lang="es-ES" sz="22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4128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smtClean="0">
                <a:latin typeface="Nexa Bold" pitchFamily="50" charset="0"/>
              </a:rPr>
              <a:t>‘</a:t>
            </a:r>
            <a:r>
              <a:rPr lang="es-ES" sz="3000" cap="all" dirty="0" err="1" smtClean="0">
                <a:latin typeface="Nexa Bold" pitchFamily="50" charset="0"/>
              </a:rPr>
              <a:t>this</a:t>
            </a:r>
            <a:r>
              <a:rPr lang="es-ES" sz="3000" cap="all" dirty="0" smtClean="0">
                <a:latin typeface="Nexa Bold" pitchFamily="50" charset="0"/>
              </a:rPr>
              <a:t>’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buNone/>
            </a:pPr>
            <a:r>
              <a:rPr lang="es-ES" sz="2000" dirty="0" err="1" smtClean="0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s-ES" sz="2000" dirty="0" smtClean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000" dirty="0" err="1">
                <a:solidFill>
                  <a:srgbClr val="3333CC"/>
                </a:solidFill>
                <a:latin typeface="Courier New" pitchFamily="49" charset="0"/>
              </a:rPr>
              <a:t>class</a:t>
            </a:r>
            <a:r>
              <a:rPr lang="es-ES" sz="2000" dirty="0">
                <a:latin typeface="Courier New" pitchFamily="49" charset="0"/>
              </a:rPr>
              <a:t> </a:t>
            </a:r>
            <a:r>
              <a:rPr lang="es-ES" sz="2000" dirty="0" err="1">
                <a:latin typeface="Courier New" pitchFamily="49" charset="0"/>
              </a:rPr>
              <a:t>Person</a:t>
            </a:r>
            <a:endParaRPr lang="es-ES" sz="2000" dirty="0">
              <a:latin typeface="Courier New" pitchFamily="49" charset="0"/>
            </a:endParaRPr>
          </a:p>
          <a:p>
            <a:pPr>
              <a:buNone/>
            </a:pPr>
            <a:r>
              <a:rPr lang="es-ES" sz="2000" dirty="0">
                <a:latin typeface="Courier New" pitchFamily="49" charset="0"/>
              </a:rPr>
              <a:t>{</a:t>
            </a:r>
          </a:p>
          <a:p>
            <a:pPr>
              <a:buNone/>
            </a:pPr>
            <a:r>
              <a:rPr lang="es-ES" sz="2000" dirty="0">
                <a:latin typeface="Courier New" pitchFamily="49" charset="0"/>
              </a:rPr>
              <a:t>	</a:t>
            </a:r>
            <a:r>
              <a:rPr lang="es-ES" sz="2000" dirty="0" err="1">
                <a:solidFill>
                  <a:srgbClr val="3333CC"/>
                </a:solidFill>
                <a:latin typeface="Courier New" pitchFamily="49" charset="0"/>
              </a:rPr>
              <a:t>private</a:t>
            </a:r>
            <a:r>
              <a:rPr lang="es-ES" sz="20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000" dirty="0" err="1">
                <a:solidFill>
                  <a:srgbClr val="3333CC"/>
                </a:solidFill>
                <a:latin typeface="Courier New" pitchFamily="49" charset="0"/>
              </a:rPr>
              <a:t>String</a:t>
            </a:r>
            <a:r>
              <a:rPr lang="es-ES" sz="20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000" dirty="0" err="1">
                <a:latin typeface="Courier New" pitchFamily="49" charset="0"/>
              </a:rPr>
              <a:t>name</a:t>
            </a:r>
            <a:r>
              <a:rPr lang="es-ES" sz="2000" dirty="0">
                <a:latin typeface="Courier New" pitchFamily="49" charset="0"/>
              </a:rPr>
              <a:t>;</a:t>
            </a:r>
          </a:p>
          <a:p>
            <a:pPr>
              <a:buNone/>
            </a:pPr>
            <a:endParaRPr lang="es-ES" sz="2000" dirty="0">
              <a:latin typeface="Courier New" pitchFamily="49" charset="0"/>
            </a:endParaRPr>
          </a:p>
          <a:p>
            <a:pPr>
              <a:buNone/>
            </a:pPr>
            <a:r>
              <a:rPr lang="es-ES" sz="2000" dirty="0">
                <a:latin typeface="Courier New" pitchFamily="49" charset="0"/>
              </a:rPr>
              <a:t>	</a:t>
            </a:r>
            <a:r>
              <a:rPr lang="es-ES" sz="2000" dirty="0" err="1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s-ES" sz="2000" dirty="0">
                <a:latin typeface="Courier New" pitchFamily="49" charset="0"/>
              </a:rPr>
              <a:t> </a:t>
            </a:r>
            <a:r>
              <a:rPr lang="es-ES" sz="2000" dirty="0" err="1">
                <a:latin typeface="Courier New" pitchFamily="49" charset="0"/>
              </a:rPr>
              <a:t>Person</a:t>
            </a:r>
            <a:r>
              <a:rPr lang="es-ES" sz="2000" dirty="0">
                <a:latin typeface="Courier New" pitchFamily="49" charset="0"/>
              </a:rPr>
              <a:t> (</a:t>
            </a:r>
            <a:r>
              <a:rPr lang="es-ES" sz="2000" dirty="0" err="1">
                <a:latin typeface="Courier New" pitchFamily="49" charset="0"/>
              </a:rPr>
              <a:t>String</a:t>
            </a:r>
            <a:r>
              <a:rPr lang="es-ES" sz="2000" dirty="0">
                <a:latin typeface="Courier New" pitchFamily="49" charset="0"/>
              </a:rPr>
              <a:t> </a:t>
            </a:r>
            <a:r>
              <a:rPr lang="es-ES" sz="2000" dirty="0" err="1">
                <a:latin typeface="Courier New" pitchFamily="49" charset="0"/>
              </a:rPr>
              <a:t>name</a:t>
            </a:r>
            <a:r>
              <a:rPr lang="es-ES" sz="2000" dirty="0">
                <a:latin typeface="Courier New" pitchFamily="49" charset="0"/>
              </a:rPr>
              <a:t>)</a:t>
            </a:r>
          </a:p>
          <a:p>
            <a:pPr>
              <a:buNone/>
            </a:pPr>
            <a:r>
              <a:rPr lang="es-ES" sz="2000" dirty="0">
                <a:latin typeface="Courier New" pitchFamily="49" charset="0"/>
              </a:rPr>
              <a:t>	{</a:t>
            </a:r>
          </a:p>
          <a:p>
            <a:pPr>
              <a:buNone/>
            </a:pPr>
            <a:r>
              <a:rPr lang="es-ES" sz="2000" dirty="0">
                <a:latin typeface="Courier New" pitchFamily="49" charset="0"/>
              </a:rPr>
              <a:t>		</a:t>
            </a:r>
            <a:r>
              <a:rPr lang="es-ES" sz="2000" dirty="0">
                <a:solidFill>
                  <a:srgbClr val="3333CC"/>
                </a:solidFill>
                <a:latin typeface="Courier New" pitchFamily="49" charset="0"/>
              </a:rPr>
              <a:t>this</a:t>
            </a:r>
            <a:r>
              <a:rPr lang="es-ES" sz="2000" dirty="0">
                <a:latin typeface="Courier New" pitchFamily="49" charset="0"/>
              </a:rPr>
              <a:t>.name = </a:t>
            </a:r>
            <a:r>
              <a:rPr lang="es-ES" sz="2000" dirty="0" err="1">
                <a:latin typeface="Courier New" pitchFamily="49" charset="0"/>
              </a:rPr>
              <a:t>name</a:t>
            </a:r>
            <a:r>
              <a:rPr lang="es-ES" sz="2000" dirty="0">
                <a:solidFill>
                  <a:srgbClr val="008000"/>
                </a:solidFill>
                <a:latin typeface="Courier New" pitchFamily="49" charset="0"/>
              </a:rPr>
              <a:t>;</a:t>
            </a:r>
            <a:r>
              <a:rPr lang="es-ES" sz="2000" dirty="0">
                <a:latin typeface="Courier New" pitchFamily="49" charset="0"/>
              </a:rPr>
              <a:t>		</a:t>
            </a:r>
          </a:p>
          <a:p>
            <a:pPr>
              <a:buNone/>
            </a:pPr>
            <a:r>
              <a:rPr lang="es-ES" sz="2000" dirty="0">
                <a:latin typeface="Courier New" pitchFamily="49" charset="0"/>
              </a:rPr>
              <a:t>	}</a:t>
            </a:r>
          </a:p>
          <a:p>
            <a:pPr>
              <a:buNone/>
            </a:pPr>
            <a:r>
              <a:rPr lang="es-ES" sz="2000" dirty="0">
                <a:latin typeface="Courier New" pitchFamily="49" charset="0"/>
              </a:rPr>
              <a:t>}</a:t>
            </a:r>
          </a:p>
          <a:p>
            <a:pPr>
              <a:buNone/>
            </a:pPr>
            <a:endParaRPr lang="es-ES" sz="2000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es-ES" dirty="0">
                <a:solidFill>
                  <a:srgbClr val="3333CC"/>
                </a:solidFill>
              </a:rPr>
              <a:t>this</a:t>
            </a:r>
            <a:r>
              <a:rPr lang="es-ES" dirty="0"/>
              <a:t>.name: </a:t>
            </a:r>
            <a:r>
              <a:rPr lang="es-ES" dirty="0" err="1"/>
              <a:t>attribute</a:t>
            </a:r>
            <a:endParaRPr lang="es-ES" dirty="0"/>
          </a:p>
          <a:p>
            <a:pPr marL="0" indent="0">
              <a:buNone/>
            </a:pPr>
            <a:r>
              <a:rPr lang="es-ES" dirty="0" err="1"/>
              <a:t>name</a:t>
            </a:r>
            <a:r>
              <a:rPr lang="es-ES" dirty="0"/>
              <a:t> : </a:t>
            </a:r>
            <a:r>
              <a:rPr lang="es-ES" dirty="0" err="1"/>
              <a:t>parameter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8863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Another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class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 fontScale="92500" lnSpcReduction="10000"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80000"/>
              </a:lnSpc>
              <a:buNone/>
            </a:pPr>
            <a:r>
              <a:rPr lang="es-ES" sz="1700" dirty="0" err="1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s-ES" sz="17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1700" dirty="0" err="1">
                <a:solidFill>
                  <a:srgbClr val="3333CC"/>
                </a:solidFill>
                <a:latin typeface="Courier New" pitchFamily="49" charset="0"/>
              </a:rPr>
              <a:t>class</a:t>
            </a:r>
            <a:r>
              <a:rPr lang="es-ES" sz="1700" dirty="0">
                <a:latin typeface="Courier New" pitchFamily="49" charset="0"/>
              </a:rPr>
              <a:t> </a:t>
            </a:r>
            <a:r>
              <a:rPr lang="es-ES" sz="1700" dirty="0" err="1">
                <a:latin typeface="Courier New" pitchFamily="49" charset="0"/>
              </a:rPr>
              <a:t>Bicycle</a:t>
            </a:r>
            <a:endParaRPr lang="es-ES" sz="17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s-ES" sz="1700" dirty="0">
                <a:latin typeface="Courier New" pitchFamily="49" charset="0"/>
              </a:rPr>
              <a:t>{	</a:t>
            </a:r>
          </a:p>
          <a:p>
            <a:pPr>
              <a:lnSpc>
                <a:spcPct val="80000"/>
              </a:lnSpc>
              <a:buNone/>
            </a:pPr>
            <a:r>
              <a:rPr lang="es-ES" sz="1700" dirty="0">
                <a:latin typeface="Courier New" pitchFamily="49" charset="0"/>
              </a:rPr>
              <a:t>	/* </a:t>
            </a:r>
            <a:r>
              <a:rPr lang="es-ES" sz="1700" dirty="0" err="1">
                <a:latin typeface="Courier New" pitchFamily="49" charset="0"/>
              </a:rPr>
              <a:t>Attributes</a:t>
            </a:r>
            <a:r>
              <a:rPr lang="es-ES" sz="1700" dirty="0">
                <a:latin typeface="Courier New" pitchFamily="49" charset="0"/>
              </a:rPr>
              <a:t> */       </a:t>
            </a:r>
          </a:p>
          <a:p>
            <a:pPr lvl="1">
              <a:lnSpc>
                <a:spcPct val="80000"/>
              </a:lnSpc>
              <a:buNone/>
            </a:pPr>
            <a:r>
              <a:rPr lang="es-ES" sz="1700" dirty="0" err="1">
                <a:solidFill>
                  <a:srgbClr val="3333CC"/>
                </a:solidFill>
                <a:latin typeface="Courier New" pitchFamily="49" charset="0"/>
              </a:rPr>
              <a:t>private</a:t>
            </a:r>
            <a:r>
              <a:rPr lang="es-ES" sz="17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170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s-ES" sz="1700" dirty="0">
                <a:latin typeface="Courier New" pitchFamily="49" charset="0"/>
              </a:rPr>
              <a:t> </a:t>
            </a:r>
            <a:r>
              <a:rPr lang="es-ES" sz="1700" dirty="0" err="1">
                <a:latin typeface="Courier New" pitchFamily="49" charset="0"/>
              </a:rPr>
              <a:t>speed</a:t>
            </a:r>
            <a:r>
              <a:rPr lang="es-ES" sz="1700" dirty="0">
                <a:latin typeface="Courier New" pitchFamily="49" charset="0"/>
              </a:rPr>
              <a:t>;       </a:t>
            </a:r>
          </a:p>
          <a:p>
            <a:pPr lvl="1">
              <a:lnSpc>
                <a:spcPct val="80000"/>
              </a:lnSpc>
              <a:buNone/>
            </a:pPr>
            <a:r>
              <a:rPr lang="es-ES" sz="1700" dirty="0" err="1">
                <a:solidFill>
                  <a:srgbClr val="3333CC"/>
                </a:solidFill>
                <a:latin typeface="Courier New" pitchFamily="49" charset="0"/>
              </a:rPr>
              <a:t>private</a:t>
            </a:r>
            <a:r>
              <a:rPr lang="es-ES" sz="17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170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s-ES" sz="1700" dirty="0">
                <a:latin typeface="Courier New" pitchFamily="49" charset="0"/>
              </a:rPr>
              <a:t> </a:t>
            </a:r>
            <a:r>
              <a:rPr lang="es-ES" sz="1700" dirty="0" err="1">
                <a:latin typeface="Courier New" pitchFamily="49" charset="0"/>
              </a:rPr>
              <a:t>gear</a:t>
            </a:r>
            <a:r>
              <a:rPr lang="es-ES" sz="1700" dirty="0">
                <a:latin typeface="Courier New" pitchFamily="49" charset="0"/>
              </a:rPr>
              <a:t>;</a:t>
            </a:r>
          </a:p>
          <a:p>
            <a:pPr lvl="1">
              <a:lnSpc>
                <a:spcPct val="80000"/>
              </a:lnSpc>
              <a:buNone/>
            </a:pPr>
            <a:r>
              <a:rPr lang="es-ES" sz="1700" dirty="0">
                <a:latin typeface="Courier New" pitchFamily="49" charset="0"/>
              </a:rPr>
              <a:t>		</a:t>
            </a:r>
          </a:p>
          <a:p>
            <a:pPr lvl="1">
              <a:lnSpc>
                <a:spcPct val="80000"/>
              </a:lnSpc>
              <a:buNone/>
            </a:pPr>
            <a:r>
              <a:rPr lang="es-ES" sz="1700" dirty="0">
                <a:latin typeface="Courier New" pitchFamily="49" charset="0"/>
              </a:rPr>
              <a:t>/* Constructor no </a:t>
            </a:r>
            <a:r>
              <a:rPr lang="es-ES" sz="1700" dirty="0" err="1">
                <a:latin typeface="Courier New" pitchFamily="49" charset="0"/>
              </a:rPr>
              <a:t>parameters</a:t>
            </a:r>
            <a:r>
              <a:rPr lang="es-ES" sz="1700" dirty="0">
                <a:latin typeface="Courier New" pitchFamily="49" charset="0"/>
              </a:rPr>
              <a:t> */       </a:t>
            </a:r>
          </a:p>
          <a:p>
            <a:pPr lvl="1">
              <a:lnSpc>
                <a:spcPct val="80000"/>
              </a:lnSpc>
              <a:buNone/>
            </a:pPr>
            <a:r>
              <a:rPr lang="es-ES" sz="1700" dirty="0" err="1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s-ES" sz="1700" dirty="0">
                <a:latin typeface="Courier New" pitchFamily="49" charset="0"/>
              </a:rPr>
              <a:t> </a:t>
            </a:r>
            <a:r>
              <a:rPr lang="es-ES" sz="1700" dirty="0" err="1">
                <a:latin typeface="Courier New" pitchFamily="49" charset="0"/>
              </a:rPr>
              <a:t>Bicycle</a:t>
            </a:r>
            <a:r>
              <a:rPr lang="es-ES" sz="1700" dirty="0">
                <a:latin typeface="Courier New" pitchFamily="49" charset="0"/>
              </a:rPr>
              <a:t> ()        </a:t>
            </a:r>
          </a:p>
          <a:p>
            <a:pPr lvl="1">
              <a:lnSpc>
                <a:spcPct val="80000"/>
              </a:lnSpc>
              <a:buNone/>
            </a:pPr>
            <a:r>
              <a:rPr lang="es-ES" sz="1700" dirty="0">
                <a:latin typeface="Courier New" pitchFamily="49" charset="0"/>
              </a:rPr>
              <a:t>{            </a:t>
            </a:r>
          </a:p>
          <a:p>
            <a:pPr lvl="1">
              <a:lnSpc>
                <a:spcPct val="80000"/>
              </a:lnSpc>
              <a:buNone/>
            </a:pPr>
            <a:r>
              <a:rPr lang="es-ES" sz="1700" dirty="0">
                <a:latin typeface="Courier New" pitchFamily="49" charset="0"/>
              </a:rPr>
              <a:t>	</a:t>
            </a:r>
            <a:r>
              <a:rPr lang="es-ES" sz="1700" dirty="0" err="1">
                <a:latin typeface="Courier New" pitchFamily="49" charset="0"/>
              </a:rPr>
              <a:t>speed</a:t>
            </a:r>
            <a:r>
              <a:rPr lang="es-ES" sz="1700" dirty="0">
                <a:latin typeface="Courier New" pitchFamily="49" charset="0"/>
              </a:rPr>
              <a:t> = 0;           </a:t>
            </a:r>
          </a:p>
          <a:p>
            <a:pPr lvl="1">
              <a:lnSpc>
                <a:spcPct val="80000"/>
              </a:lnSpc>
              <a:buNone/>
            </a:pPr>
            <a:r>
              <a:rPr lang="es-ES" sz="1700" dirty="0">
                <a:latin typeface="Courier New" pitchFamily="49" charset="0"/>
              </a:rPr>
              <a:t>	</a:t>
            </a:r>
            <a:r>
              <a:rPr lang="es-ES" sz="1700" dirty="0" err="1">
                <a:latin typeface="Courier New" pitchFamily="49" charset="0"/>
              </a:rPr>
              <a:t>gear</a:t>
            </a:r>
            <a:r>
              <a:rPr lang="es-ES" sz="1700" dirty="0">
                <a:latin typeface="Courier New" pitchFamily="49" charset="0"/>
              </a:rPr>
              <a:t> = 1;	       </a:t>
            </a:r>
          </a:p>
          <a:p>
            <a:pPr lvl="1">
              <a:lnSpc>
                <a:spcPct val="80000"/>
              </a:lnSpc>
              <a:buNone/>
            </a:pPr>
            <a:r>
              <a:rPr lang="es-ES" sz="1700" dirty="0">
                <a:latin typeface="Courier New" pitchFamily="49" charset="0"/>
              </a:rPr>
              <a:t>}	</a:t>
            </a:r>
          </a:p>
          <a:p>
            <a:pPr lvl="1">
              <a:lnSpc>
                <a:spcPct val="80000"/>
              </a:lnSpc>
              <a:buNone/>
            </a:pPr>
            <a:endParaRPr lang="es-ES" sz="1700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s-ES" sz="1700" dirty="0">
                <a:latin typeface="Courier New" pitchFamily="49" charset="0"/>
              </a:rPr>
              <a:t>/* Constructor </a:t>
            </a:r>
            <a:r>
              <a:rPr lang="es-ES" sz="1700" dirty="0" err="1">
                <a:latin typeface="Courier New" pitchFamily="49" charset="0"/>
              </a:rPr>
              <a:t>with</a:t>
            </a:r>
            <a:r>
              <a:rPr lang="es-ES" sz="1700" dirty="0">
                <a:latin typeface="Courier New" pitchFamily="49" charset="0"/>
              </a:rPr>
              <a:t> </a:t>
            </a:r>
            <a:r>
              <a:rPr lang="es-ES" sz="1700" dirty="0" err="1">
                <a:latin typeface="Courier New" pitchFamily="49" charset="0"/>
              </a:rPr>
              <a:t>parameters</a:t>
            </a:r>
            <a:r>
              <a:rPr lang="es-ES" sz="1700" dirty="0">
                <a:latin typeface="Courier New" pitchFamily="49" charset="0"/>
              </a:rPr>
              <a:t> */       </a:t>
            </a:r>
          </a:p>
          <a:p>
            <a:pPr lvl="1">
              <a:lnSpc>
                <a:spcPct val="80000"/>
              </a:lnSpc>
              <a:buNone/>
            </a:pPr>
            <a:r>
              <a:rPr lang="es-ES" sz="1700" dirty="0" err="1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s-ES" sz="1700" dirty="0">
                <a:latin typeface="Courier New" pitchFamily="49" charset="0"/>
              </a:rPr>
              <a:t> </a:t>
            </a:r>
            <a:r>
              <a:rPr lang="es-ES" sz="1700" dirty="0" err="1">
                <a:latin typeface="Courier New" pitchFamily="49" charset="0"/>
              </a:rPr>
              <a:t>Bicycle</a:t>
            </a:r>
            <a:r>
              <a:rPr lang="es-ES" sz="1700" dirty="0">
                <a:latin typeface="Courier New" pitchFamily="49" charset="0"/>
              </a:rPr>
              <a:t> (</a:t>
            </a:r>
            <a:r>
              <a:rPr lang="es-ES" sz="1700" dirty="0" err="1">
                <a:latin typeface="Courier New" pitchFamily="49" charset="0"/>
              </a:rPr>
              <a:t>int</a:t>
            </a:r>
            <a:r>
              <a:rPr lang="es-ES" sz="1700" dirty="0">
                <a:latin typeface="Courier New" pitchFamily="49" charset="0"/>
              </a:rPr>
              <a:t> </a:t>
            </a:r>
            <a:r>
              <a:rPr lang="es-ES" sz="1700" dirty="0" err="1">
                <a:latin typeface="Courier New" pitchFamily="49" charset="0"/>
              </a:rPr>
              <a:t>speed</a:t>
            </a:r>
            <a:r>
              <a:rPr lang="es-ES" sz="1700" dirty="0">
                <a:latin typeface="Courier New" pitchFamily="49" charset="0"/>
              </a:rPr>
              <a:t>, </a:t>
            </a:r>
            <a:r>
              <a:rPr lang="es-ES" sz="1700" dirty="0" err="1">
                <a:latin typeface="Courier New" pitchFamily="49" charset="0"/>
              </a:rPr>
              <a:t>int</a:t>
            </a:r>
            <a:r>
              <a:rPr lang="es-ES" sz="1700" dirty="0">
                <a:latin typeface="Courier New" pitchFamily="49" charset="0"/>
              </a:rPr>
              <a:t> </a:t>
            </a:r>
            <a:r>
              <a:rPr lang="es-ES" sz="1700" dirty="0" err="1">
                <a:latin typeface="Courier New" pitchFamily="49" charset="0"/>
              </a:rPr>
              <a:t>gear</a:t>
            </a:r>
            <a:r>
              <a:rPr lang="es-ES" sz="1700" dirty="0">
                <a:latin typeface="Courier New" pitchFamily="49" charset="0"/>
              </a:rPr>
              <a:t>)        </a:t>
            </a:r>
          </a:p>
          <a:p>
            <a:pPr lvl="1">
              <a:lnSpc>
                <a:spcPct val="80000"/>
              </a:lnSpc>
              <a:buNone/>
            </a:pPr>
            <a:r>
              <a:rPr lang="es-ES" sz="1700" dirty="0">
                <a:latin typeface="Courier New" pitchFamily="49" charset="0"/>
              </a:rPr>
              <a:t>{</a:t>
            </a:r>
          </a:p>
          <a:p>
            <a:pPr lvl="1">
              <a:lnSpc>
                <a:spcPct val="80000"/>
              </a:lnSpc>
              <a:buNone/>
            </a:pPr>
            <a:r>
              <a:rPr lang="es-ES" sz="1700" dirty="0">
                <a:latin typeface="Courier New" pitchFamily="49" charset="0"/>
              </a:rPr>
              <a:t>	</a:t>
            </a:r>
            <a:r>
              <a:rPr lang="es-ES" sz="1700" dirty="0" err="1">
                <a:solidFill>
                  <a:srgbClr val="3333CC"/>
                </a:solidFill>
                <a:latin typeface="Courier New" pitchFamily="49" charset="0"/>
              </a:rPr>
              <a:t>this</a:t>
            </a:r>
            <a:r>
              <a:rPr lang="es-ES" sz="1700" dirty="0" err="1">
                <a:latin typeface="Courier New" pitchFamily="49" charset="0"/>
              </a:rPr>
              <a:t>.speed</a:t>
            </a:r>
            <a:r>
              <a:rPr lang="es-ES" sz="1700" dirty="0">
                <a:latin typeface="Courier New" pitchFamily="49" charset="0"/>
              </a:rPr>
              <a:t> = </a:t>
            </a:r>
            <a:r>
              <a:rPr lang="es-ES" sz="1700" dirty="0" err="1">
                <a:latin typeface="Courier New" pitchFamily="49" charset="0"/>
              </a:rPr>
              <a:t>speed</a:t>
            </a:r>
            <a:r>
              <a:rPr lang="es-ES" sz="1700" dirty="0">
                <a:latin typeface="Courier New" pitchFamily="49" charset="0"/>
              </a:rPr>
              <a:t>;         </a:t>
            </a:r>
          </a:p>
          <a:p>
            <a:pPr lvl="1">
              <a:lnSpc>
                <a:spcPct val="80000"/>
              </a:lnSpc>
              <a:buNone/>
            </a:pPr>
            <a:r>
              <a:rPr lang="es-ES" sz="1700" dirty="0">
                <a:latin typeface="Courier New" pitchFamily="49" charset="0"/>
              </a:rPr>
              <a:t>	</a:t>
            </a:r>
            <a:r>
              <a:rPr lang="es-ES" sz="1700" dirty="0" err="1">
                <a:solidFill>
                  <a:srgbClr val="3333CC"/>
                </a:solidFill>
                <a:latin typeface="Courier New" pitchFamily="49" charset="0"/>
              </a:rPr>
              <a:t>this</a:t>
            </a:r>
            <a:r>
              <a:rPr lang="es-ES" sz="1700" dirty="0" err="1">
                <a:latin typeface="Courier New" pitchFamily="49" charset="0"/>
              </a:rPr>
              <a:t>.gear</a:t>
            </a:r>
            <a:r>
              <a:rPr lang="es-ES" sz="1700" dirty="0">
                <a:latin typeface="Courier New" pitchFamily="49" charset="0"/>
              </a:rPr>
              <a:t> = </a:t>
            </a:r>
            <a:r>
              <a:rPr lang="es-ES" sz="1700" dirty="0" err="1">
                <a:latin typeface="Courier New" pitchFamily="49" charset="0"/>
              </a:rPr>
              <a:t>gear</a:t>
            </a:r>
            <a:r>
              <a:rPr lang="es-ES" sz="1700" dirty="0">
                <a:latin typeface="Courier New" pitchFamily="49" charset="0"/>
              </a:rPr>
              <a:t>;	       </a:t>
            </a:r>
          </a:p>
          <a:p>
            <a:pPr lvl="1">
              <a:lnSpc>
                <a:spcPct val="80000"/>
              </a:lnSpc>
              <a:buNone/>
            </a:pPr>
            <a:r>
              <a:rPr lang="es-ES" sz="1700" dirty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None/>
            </a:pPr>
            <a:r>
              <a:rPr lang="es-ES" sz="1700" dirty="0">
                <a:latin typeface="Courier New" pitchFamily="49" charset="0"/>
              </a:rPr>
              <a:t>	</a:t>
            </a:r>
            <a:endParaRPr lang="es-ES" sz="17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s-ES" sz="16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s-ES" sz="1600" dirty="0" smtClean="0">
                <a:latin typeface="Courier New" pitchFamily="49" charset="0"/>
              </a:rPr>
              <a:t>… </a:t>
            </a:r>
            <a:r>
              <a:rPr lang="es-ES" sz="1600" dirty="0">
                <a:latin typeface="Courier New" pitchFamily="49" charset="0"/>
              </a:rPr>
              <a:t>/* </a:t>
            </a:r>
            <a:r>
              <a:rPr lang="es-ES" sz="1600" dirty="0" err="1">
                <a:latin typeface="Courier New" pitchFamily="49" charset="0"/>
              </a:rPr>
              <a:t>Continues</a:t>
            </a:r>
            <a:r>
              <a:rPr lang="es-ES" sz="1600" dirty="0">
                <a:latin typeface="Courier New" pitchFamily="49" charset="0"/>
              </a:rPr>
              <a:t>*/</a:t>
            </a:r>
          </a:p>
          <a:p>
            <a:endParaRPr lang="es-ES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700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Another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class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 fontScale="85000" lnSpcReduction="20000"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80000"/>
              </a:lnSpc>
              <a:buNone/>
            </a:pPr>
            <a:r>
              <a:rPr lang="es-ES" sz="1900" dirty="0" err="1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s-ES" sz="19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1900" dirty="0" err="1">
                <a:solidFill>
                  <a:srgbClr val="3333CC"/>
                </a:solidFill>
                <a:latin typeface="Courier New" pitchFamily="49" charset="0"/>
              </a:rPr>
              <a:t>void</a:t>
            </a:r>
            <a:r>
              <a:rPr lang="es-ES" sz="1900" dirty="0">
                <a:latin typeface="Courier New" pitchFamily="49" charset="0"/>
              </a:rPr>
              <a:t> </a:t>
            </a:r>
            <a:r>
              <a:rPr lang="es-ES" sz="1900" dirty="0" err="1">
                <a:latin typeface="Courier New" pitchFamily="49" charset="0"/>
              </a:rPr>
              <a:t>upGear</a:t>
            </a:r>
            <a:r>
              <a:rPr lang="es-ES" sz="1900" dirty="0">
                <a:latin typeface="Courier New" pitchFamily="49" charset="0"/>
              </a:rPr>
              <a:t>()       </a:t>
            </a:r>
          </a:p>
          <a:p>
            <a:pPr lvl="1">
              <a:lnSpc>
                <a:spcPct val="80000"/>
              </a:lnSpc>
              <a:buNone/>
            </a:pPr>
            <a:r>
              <a:rPr lang="es-ES" sz="1900" dirty="0">
                <a:latin typeface="Courier New" pitchFamily="49" charset="0"/>
              </a:rPr>
              <a:t>{</a:t>
            </a:r>
          </a:p>
          <a:p>
            <a:pPr lvl="1">
              <a:lnSpc>
                <a:spcPct val="80000"/>
              </a:lnSpc>
              <a:buNone/>
            </a:pPr>
            <a:r>
              <a:rPr lang="es-ES" sz="1900" dirty="0">
                <a:latin typeface="Courier New" pitchFamily="49" charset="0"/>
              </a:rPr>
              <a:t>	</a:t>
            </a:r>
            <a:r>
              <a:rPr lang="es-ES" sz="1900" dirty="0" err="1">
                <a:latin typeface="Courier New" pitchFamily="49" charset="0"/>
              </a:rPr>
              <a:t>gear</a:t>
            </a:r>
            <a:r>
              <a:rPr lang="es-ES" sz="1900" dirty="0">
                <a:latin typeface="Courier New" pitchFamily="49" charset="0"/>
              </a:rPr>
              <a:t> = </a:t>
            </a:r>
            <a:r>
              <a:rPr lang="es-ES" sz="1900" dirty="0" err="1">
                <a:latin typeface="Courier New" pitchFamily="49" charset="0"/>
              </a:rPr>
              <a:t>gear</a:t>
            </a:r>
            <a:r>
              <a:rPr lang="es-ES" sz="1900" dirty="0">
                <a:latin typeface="Courier New" pitchFamily="49" charset="0"/>
              </a:rPr>
              <a:t> + 1;</a:t>
            </a:r>
          </a:p>
          <a:p>
            <a:pPr lvl="1">
              <a:lnSpc>
                <a:spcPct val="80000"/>
              </a:lnSpc>
              <a:buNone/>
            </a:pPr>
            <a:r>
              <a:rPr lang="es-ES" sz="1900" dirty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None/>
            </a:pPr>
            <a:endParaRPr lang="es-ES" sz="1900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s-ES" sz="1900" dirty="0" err="1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s-ES" sz="19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1900" dirty="0" err="1">
                <a:solidFill>
                  <a:srgbClr val="3333CC"/>
                </a:solidFill>
                <a:latin typeface="Courier New" pitchFamily="49" charset="0"/>
              </a:rPr>
              <a:t>void</a:t>
            </a:r>
            <a:r>
              <a:rPr lang="es-ES" sz="1900" dirty="0">
                <a:latin typeface="Courier New" pitchFamily="49" charset="0"/>
              </a:rPr>
              <a:t> </a:t>
            </a:r>
            <a:r>
              <a:rPr lang="es-ES" sz="1900" dirty="0" err="1">
                <a:latin typeface="Courier New" pitchFamily="49" charset="0"/>
              </a:rPr>
              <a:t>downGear</a:t>
            </a:r>
            <a:r>
              <a:rPr lang="es-ES" sz="1900" dirty="0">
                <a:latin typeface="Courier New" pitchFamily="49" charset="0"/>
              </a:rPr>
              <a:t>() </a:t>
            </a:r>
          </a:p>
          <a:p>
            <a:pPr lvl="1">
              <a:lnSpc>
                <a:spcPct val="80000"/>
              </a:lnSpc>
              <a:buNone/>
            </a:pPr>
            <a:r>
              <a:rPr lang="es-ES" sz="1900" dirty="0">
                <a:latin typeface="Courier New" pitchFamily="49" charset="0"/>
              </a:rPr>
              <a:t>{</a:t>
            </a:r>
          </a:p>
          <a:p>
            <a:pPr lvl="1">
              <a:lnSpc>
                <a:spcPct val="80000"/>
              </a:lnSpc>
              <a:buNone/>
            </a:pPr>
            <a:r>
              <a:rPr lang="es-ES" sz="1900" dirty="0">
                <a:latin typeface="Courier New" pitchFamily="49" charset="0"/>
              </a:rPr>
              <a:t>	</a:t>
            </a:r>
            <a:r>
              <a:rPr lang="es-ES" sz="1900" dirty="0" err="1">
                <a:latin typeface="Courier New" pitchFamily="49" charset="0"/>
              </a:rPr>
              <a:t>gear</a:t>
            </a:r>
            <a:r>
              <a:rPr lang="es-ES" sz="1900" dirty="0">
                <a:latin typeface="Courier New" pitchFamily="49" charset="0"/>
              </a:rPr>
              <a:t> = </a:t>
            </a:r>
            <a:r>
              <a:rPr lang="es-ES" sz="1900" dirty="0" err="1">
                <a:latin typeface="Courier New" pitchFamily="49" charset="0"/>
              </a:rPr>
              <a:t>gear</a:t>
            </a:r>
            <a:r>
              <a:rPr lang="es-ES" sz="1900" dirty="0">
                <a:latin typeface="Courier New" pitchFamily="49" charset="0"/>
              </a:rPr>
              <a:t> - 1;     </a:t>
            </a:r>
          </a:p>
          <a:p>
            <a:pPr lvl="1">
              <a:lnSpc>
                <a:spcPct val="80000"/>
              </a:lnSpc>
              <a:buNone/>
            </a:pPr>
            <a:r>
              <a:rPr lang="es-ES" sz="1900" dirty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None/>
            </a:pPr>
            <a:r>
              <a:rPr lang="es-ES" sz="1900" dirty="0" err="1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s-ES" sz="19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1900" dirty="0" err="1">
                <a:solidFill>
                  <a:srgbClr val="3333CC"/>
                </a:solidFill>
                <a:latin typeface="Courier New" pitchFamily="49" charset="0"/>
              </a:rPr>
              <a:t>void</a:t>
            </a:r>
            <a:r>
              <a:rPr lang="es-ES" sz="1900" dirty="0">
                <a:latin typeface="Courier New" pitchFamily="49" charset="0"/>
              </a:rPr>
              <a:t> </a:t>
            </a:r>
            <a:r>
              <a:rPr lang="es-ES" sz="1900" dirty="0" err="1">
                <a:latin typeface="Courier New" pitchFamily="49" charset="0"/>
              </a:rPr>
              <a:t>accelerate</a:t>
            </a:r>
            <a:r>
              <a:rPr lang="es-ES" sz="1900" dirty="0">
                <a:latin typeface="Courier New" pitchFamily="49" charset="0"/>
              </a:rPr>
              <a:t>(</a:t>
            </a:r>
            <a:r>
              <a:rPr lang="es-ES" sz="1900" dirty="0" err="1">
                <a:latin typeface="Courier New" pitchFamily="49" charset="0"/>
              </a:rPr>
              <a:t>int</a:t>
            </a:r>
            <a:r>
              <a:rPr lang="es-ES" sz="1900" dirty="0">
                <a:latin typeface="Courier New" pitchFamily="49" charset="0"/>
              </a:rPr>
              <a:t> </a:t>
            </a:r>
            <a:r>
              <a:rPr lang="es-ES" sz="1900" dirty="0" err="1">
                <a:latin typeface="Courier New" pitchFamily="49" charset="0"/>
              </a:rPr>
              <a:t>increment</a:t>
            </a:r>
            <a:r>
              <a:rPr lang="es-ES" sz="1900" dirty="0">
                <a:latin typeface="Courier New" pitchFamily="49" charset="0"/>
              </a:rPr>
              <a:t>)       </a:t>
            </a:r>
          </a:p>
          <a:p>
            <a:pPr lvl="1">
              <a:lnSpc>
                <a:spcPct val="80000"/>
              </a:lnSpc>
              <a:buNone/>
            </a:pPr>
            <a:r>
              <a:rPr lang="es-ES" sz="1900" dirty="0">
                <a:latin typeface="Courier New" pitchFamily="49" charset="0"/>
              </a:rPr>
              <a:t>{</a:t>
            </a:r>
          </a:p>
          <a:p>
            <a:pPr lvl="1">
              <a:lnSpc>
                <a:spcPct val="80000"/>
              </a:lnSpc>
              <a:buNone/>
            </a:pPr>
            <a:r>
              <a:rPr lang="es-ES" sz="1900" dirty="0">
                <a:latin typeface="Courier New" pitchFamily="49" charset="0"/>
              </a:rPr>
              <a:t>	</a:t>
            </a:r>
            <a:r>
              <a:rPr lang="es-ES" sz="1900" dirty="0" err="1">
                <a:latin typeface="Courier New" pitchFamily="49" charset="0"/>
              </a:rPr>
              <a:t>speed</a:t>
            </a:r>
            <a:r>
              <a:rPr lang="es-ES" sz="1900" dirty="0">
                <a:latin typeface="Courier New" pitchFamily="49" charset="0"/>
              </a:rPr>
              <a:t> = </a:t>
            </a:r>
            <a:r>
              <a:rPr lang="es-ES" sz="1900" dirty="0" err="1">
                <a:latin typeface="Courier New" pitchFamily="49" charset="0"/>
              </a:rPr>
              <a:t>speed</a:t>
            </a:r>
            <a:r>
              <a:rPr lang="es-ES" sz="1900" dirty="0">
                <a:latin typeface="Courier New" pitchFamily="49" charset="0"/>
              </a:rPr>
              <a:t> + </a:t>
            </a:r>
            <a:r>
              <a:rPr lang="es-ES" sz="1900" dirty="0" err="1">
                <a:latin typeface="Courier New" pitchFamily="49" charset="0"/>
              </a:rPr>
              <a:t>increment</a:t>
            </a:r>
            <a:r>
              <a:rPr lang="es-ES" sz="1900" dirty="0">
                <a:latin typeface="Courier New" pitchFamily="49" charset="0"/>
              </a:rPr>
              <a:t>;        </a:t>
            </a:r>
          </a:p>
          <a:p>
            <a:pPr lvl="1">
              <a:lnSpc>
                <a:spcPct val="80000"/>
              </a:lnSpc>
              <a:buNone/>
            </a:pPr>
            <a:r>
              <a:rPr lang="es-ES" sz="1900" dirty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None/>
            </a:pPr>
            <a:r>
              <a:rPr lang="es-ES" sz="1900" dirty="0">
                <a:latin typeface="Courier New" pitchFamily="49" charset="0"/>
              </a:rPr>
              <a:t>       </a:t>
            </a:r>
          </a:p>
          <a:p>
            <a:pPr lvl="1">
              <a:lnSpc>
                <a:spcPct val="80000"/>
              </a:lnSpc>
              <a:buNone/>
            </a:pPr>
            <a:r>
              <a:rPr lang="es-ES" sz="1900" dirty="0" err="1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s-ES" sz="19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1900" dirty="0" err="1">
                <a:solidFill>
                  <a:srgbClr val="3333CC"/>
                </a:solidFill>
                <a:latin typeface="Courier New" pitchFamily="49" charset="0"/>
              </a:rPr>
              <a:t>void</a:t>
            </a:r>
            <a:r>
              <a:rPr lang="es-ES" sz="1900" dirty="0">
                <a:latin typeface="Courier New" pitchFamily="49" charset="0"/>
              </a:rPr>
              <a:t> </a:t>
            </a:r>
            <a:r>
              <a:rPr lang="es-ES" sz="1900" dirty="0" err="1">
                <a:latin typeface="Courier New" pitchFamily="49" charset="0"/>
              </a:rPr>
              <a:t>brake</a:t>
            </a:r>
            <a:r>
              <a:rPr lang="es-ES" sz="1900" dirty="0">
                <a:latin typeface="Courier New" pitchFamily="49" charset="0"/>
              </a:rPr>
              <a:t>(</a:t>
            </a:r>
            <a:r>
              <a:rPr lang="es-ES" sz="1900" dirty="0" err="1">
                <a:latin typeface="Courier New" pitchFamily="49" charset="0"/>
              </a:rPr>
              <a:t>int</a:t>
            </a:r>
            <a:r>
              <a:rPr lang="es-ES" sz="1900" dirty="0">
                <a:latin typeface="Courier New" pitchFamily="49" charset="0"/>
              </a:rPr>
              <a:t> </a:t>
            </a:r>
            <a:r>
              <a:rPr lang="es-ES" sz="1900" dirty="0" err="1">
                <a:latin typeface="Courier New" pitchFamily="49" charset="0"/>
              </a:rPr>
              <a:t>decrement</a:t>
            </a:r>
            <a:r>
              <a:rPr lang="es-ES" sz="1900" dirty="0">
                <a:latin typeface="Courier New" pitchFamily="49" charset="0"/>
              </a:rPr>
              <a:t>)</a:t>
            </a:r>
          </a:p>
          <a:p>
            <a:pPr lvl="1">
              <a:lnSpc>
                <a:spcPct val="80000"/>
              </a:lnSpc>
              <a:buNone/>
            </a:pPr>
            <a:r>
              <a:rPr lang="es-ES" sz="1900" dirty="0">
                <a:latin typeface="Courier New" pitchFamily="49" charset="0"/>
              </a:rPr>
              <a:t>{</a:t>
            </a:r>
          </a:p>
          <a:p>
            <a:pPr lvl="1">
              <a:lnSpc>
                <a:spcPct val="80000"/>
              </a:lnSpc>
              <a:buNone/>
            </a:pPr>
            <a:r>
              <a:rPr lang="es-ES" sz="1900" dirty="0">
                <a:latin typeface="Courier New" pitchFamily="49" charset="0"/>
              </a:rPr>
              <a:t>	</a:t>
            </a:r>
            <a:r>
              <a:rPr lang="es-ES" sz="1900" dirty="0" err="1">
                <a:latin typeface="Courier New" pitchFamily="49" charset="0"/>
              </a:rPr>
              <a:t>speed</a:t>
            </a:r>
            <a:r>
              <a:rPr lang="es-ES" sz="1900" dirty="0">
                <a:latin typeface="Courier New" pitchFamily="49" charset="0"/>
              </a:rPr>
              <a:t> = </a:t>
            </a:r>
            <a:r>
              <a:rPr lang="es-ES" sz="1900" dirty="0" err="1">
                <a:latin typeface="Courier New" pitchFamily="49" charset="0"/>
              </a:rPr>
              <a:t>speed</a:t>
            </a:r>
            <a:r>
              <a:rPr lang="es-ES" sz="1900" dirty="0">
                <a:latin typeface="Courier New" pitchFamily="49" charset="0"/>
              </a:rPr>
              <a:t> - </a:t>
            </a:r>
            <a:r>
              <a:rPr lang="es-ES" sz="1900" dirty="0" err="1">
                <a:latin typeface="Courier New" pitchFamily="49" charset="0"/>
              </a:rPr>
              <a:t>decrement</a:t>
            </a:r>
            <a:r>
              <a:rPr lang="es-ES" sz="1900" dirty="0">
                <a:latin typeface="Courier New" pitchFamily="49" charset="0"/>
              </a:rPr>
              <a:t>;</a:t>
            </a:r>
          </a:p>
          <a:p>
            <a:pPr lvl="1">
              <a:lnSpc>
                <a:spcPct val="80000"/>
              </a:lnSpc>
              <a:buNone/>
            </a:pPr>
            <a:r>
              <a:rPr lang="es-ES" sz="1900" dirty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None/>
            </a:pPr>
            <a:r>
              <a:rPr lang="es-ES" sz="1900" dirty="0">
                <a:latin typeface="Courier New" pitchFamily="49" charset="0"/>
              </a:rPr>
              <a:t>	</a:t>
            </a:r>
          </a:p>
          <a:p>
            <a:pPr lvl="1">
              <a:lnSpc>
                <a:spcPct val="80000"/>
              </a:lnSpc>
              <a:buNone/>
            </a:pPr>
            <a:r>
              <a:rPr lang="es-ES" sz="1900" dirty="0" err="1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s-ES" sz="19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190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s-ES" sz="1900" dirty="0">
                <a:latin typeface="Courier New" pitchFamily="49" charset="0"/>
              </a:rPr>
              <a:t> </a:t>
            </a:r>
            <a:r>
              <a:rPr lang="es-ES" sz="1900" dirty="0" err="1">
                <a:latin typeface="Courier New" pitchFamily="49" charset="0"/>
              </a:rPr>
              <a:t>getSpeed</a:t>
            </a:r>
            <a:r>
              <a:rPr lang="es-ES" sz="1900" dirty="0">
                <a:latin typeface="Courier New" pitchFamily="49" charset="0"/>
              </a:rPr>
              <a:t>()</a:t>
            </a:r>
          </a:p>
          <a:p>
            <a:pPr lvl="1">
              <a:lnSpc>
                <a:spcPct val="80000"/>
              </a:lnSpc>
              <a:buNone/>
            </a:pPr>
            <a:r>
              <a:rPr lang="es-ES" sz="1900" dirty="0">
                <a:latin typeface="Courier New" pitchFamily="49" charset="0"/>
              </a:rPr>
              <a:t>{</a:t>
            </a:r>
          </a:p>
          <a:p>
            <a:pPr lvl="1">
              <a:lnSpc>
                <a:spcPct val="80000"/>
              </a:lnSpc>
              <a:buNone/>
            </a:pPr>
            <a:r>
              <a:rPr lang="es-ES" sz="1900" dirty="0">
                <a:latin typeface="Courier New" pitchFamily="49" charset="0"/>
              </a:rPr>
              <a:t>	</a:t>
            </a:r>
            <a:r>
              <a:rPr lang="es-ES" sz="1900" dirty="0" err="1">
                <a:latin typeface="Courier New" pitchFamily="49" charset="0"/>
              </a:rPr>
              <a:t>return</a:t>
            </a:r>
            <a:r>
              <a:rPr lang="es-ES" sz="1900" dirty="0">
                <a:latin typeface="Courier New" pitchFamily="49" charset="0"/>
              </a:rPr>
              <a:t> </a:t>
            </a:r>
            <a:r>
              <a:rPr lang="es-ES" sz="1900" dirty="0" err="1">
                <a:latin typeface="Courier New" pitchFamily="49" charset="0"/>
              </a:rPr>
              <a:t>speed</a:t>
            </a:r>
            <a:r>
              <a:rPr lang="es-ES" sz="1900" dirty="0">
                <a:latin typeface="Courier New" pitchFamily="49" charset="0"/>
              </a:rPr>
              <a:t>;</a:t>
            </a:r>
          </a:p>
          <a:p>
            <a:pPr lvl="1">
              <a:lnSpc>
                <a:spcPct val="80000"/>
              </a:lnSpc>
              <a:buNone/>
            </a:pPr>
            <a:r>
              <a:rPr lang="es-ES" sz="1900" dirty="0">
                <a:latin typeface="Courier New" pitchFamily="49" charset="0"/>
              </a:rPr>
              <a:t>}    </a:t>
            </a:r>
          </a:p>
          <a:p>
            <a:pPr>
              <a:lnSpc>
                <a:spcPct val="80000"/>
              </a:lnSpc>
              <a:buNone/>
            </a:pPr>
            <a:r>
              <a:rPr lang="es-ES" sz="1900" dirty="0" smtClean="0">
                <a:latin typeface="Courier New" pitchFamily="49" charset="0"/>
              </a:rPr>
              <a:t>}</a:t>
            </a:r>
            <a:endParaRPr lang="es-ES" sz="19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606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8711952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Using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latin typeface="Nexa Bold" pitchFamily="50" charset="0"/>
              </a:rPr>
              <a:t>the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class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 lnSpcReduction="10000"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700" dirty="0">
                <a:solidFill>
                  <a:srgbClr val="3333CC"/>
                </a:solidFill>
                <a:latin typeface="Courier New" pitchFamily="49" charset="0"/>
              </a:rPr>
              <a:t>public class</a:t>
            </a:r>
            <a:r>
              <a:rPr lang="en-US" sz="1700" dirty="0">
                <a:latin typeface="Courier New" pitchFamily="49" charset="0"/>
              </a:rPr>
              <a:t> Principal </a:t>
            </a:r>
          </a:p>
          <a:p>
            <a:pPr>
              <a:lnSpc>
                <a:spcPct val="80000"/>
              </a:lnSpc>
              <a:buNone/>
            </a:pPr>
            <a:r>
              <a:rPr lang="en-US" sz="1700" dirty="0">
                <a:latin typeface="Courier New" pitchFamily="49" charset="0"/>
              </a:rPr>
              <a:t>{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700" dirty="0">
                <a:solidFill>
                  <a:srgbClr val="3333CC"/>
                </a:solidFill>
                <a:latin typeface="Courier New" pitchFamily="49" charset="0"/>
              </a:rPr>
              <a:t>public static void</a:t>
            </a:r>
            <a:r>
              <a:rPr lang="en-US" sz="1700" dirty="0">
                <a:latin typeface="Courier New" pitchFamily="49" charset="0"/>
              </a:rPr>
              <a:t> main(String[] </a:t>
            </a:r>
            <a:r>
              <a:rPr lang="en-US" sz="1700" dirty="0" err="1">
                <a:latin typeface="Courier New" pitchFamily="49" charset="0"/>
              </a:rPr>
              <a:t>args</a:t>
            </a:r>
            <a:r>
              <a:rPr lang="en-US" sz="1700" dirty="0">
                <a:latin typeface="Courier New" pitchFamily="49" charset="0"/>
              </a:rPr>
              <a:t>) </a:t>
            </a:r>
          </a:p>
          <a:p>
            <a:pPr lvl="1">
              <a:lnSpc>
                <a:spcPct val="80000"/>
              </a:lnSpc>
              <a:buNone/>
            </a:pPr>
            <a:r>
              <a:rPr lang="es-ES" sz="1700" dirty="0">
                <a:latin typeface="Courier New" pitchFamily="49" charset="0"/>
              </a:rPr>
              <a:t>{		</a:t>
            </a:r>
          </a:p>
          <a:p>
            <a:pPr lvl="2">
              <a:lnSpc>
                <a:spcPct val="80000"/>
              </a:lnSpc>
              <a:buNone/>
            </a:pPr>
            <a:r>
              <a:rPr lang="es-ES" sz="1700" dirty="0" err="1">
                <a:latin typeface="Courier New" pitchFamily="49" charset="0"/>
              </a:rPr>
              <a:t>Bicycle</a:t>
            </a:r>
            <a:r>
              <a:rPr lang="es-ES" sz="1700" dirty="0">
                <a:latin typeface="Courier New" pitchFamily="49" charset="0"/>
              </a:rPr>
              <a:t> b1 = </a:t>
            </a:r>
            <a:r>
              <a:rPr lang="es-ES" sz="1700" dirty="0">
                <a:solidFill>
                  <a:srgbClr val="3333CC"/>
                </a:solidFill>
                <a:latin typeface="Courier New" pitchFamily="49" charset="0"/>
              </a:rPr>
              <a:t>new</a:t>
            </a:r>
            <a:r>
              <a:rPr lang="es-ES" sz="1700" dirty="0">
                <a:latin typeface="Courier New" pitchFamily="49" charset="0"/>
              </a:rPr>
              <a:t> </a:t>
            </a:r>
            <a:r>
              <a:rPr lang="es-ES" sz="1700" dirty="0" err="1">
                <a:latin typeface="Courier New" pitchFamily="49" charset="0"/>
              </a:rPr>
              <a:t>Bicycle</a:t>
            </a:r>
            <a:r>
              <a:rPr lang="es-ES" sz="1700" dirty="0">
                <a:latin typeface="Courier New" pitchFamily="49" charset="0"/>
              </a:rPr>
              <a:t> ();  	</a:t>
            </a:r>
          </a:p>
          <a:p>
            <a:pPr lvl="2">
              <a:lnSpc>
                <a:spcPct val="80000"/>
              </a:lnSpc>
              <a:buNone/>
            </a:pPr>
            <a:r>
              <a:rPr lang="es-ES" sz="1700" dirty="0" err="1">
                <a:latin typeface="Courier New" pitchFamily="49" charset="0"/>
              </a:rPr>
              <a:t>Bicycle</a:t>
            </a:r>
            <a:r>
              <a:rPr lang="es-ES" sz="1700" dirty="0">
                <a:latin typeface="Courier New" pitchFamily="49" charset="0"/>
              </a:rPr>
              <a:t> b2 = </a:t>
            </a:r>
            <a:r>
              <a:rPr lang="es-ES" sz="1700" dirty="0">
                <a:solidFill>
                  <a:srgbClr val="3333CC"/>
                </a:solidFill>
                <a:latin typeface="Courier New" pitchFamily="49" charset="0"/>
              </a:rPr>
              <a:t>new</a:t>
            </a:r>
            <a:r>
              <a:rPr lang="es-ES" sz="1700" dirty="0">
                <a:latin typeface="Courier New" pitchFamily="49" charset="0"/>
              </a:rPr>
              <a:t> </a:t>
            </a:r>
            <a:r>
              <a:rPr lang="es-ES" sz="1700" dirty="0" err="1">
                <a:latin typeface="Courier New" pitchFamily="49" charset="0"/>
              </a:rPr>
              <a:t>Bicycle</a:t>
            </a:r>
            <a:r>
              <a:rPr lang="es-ES" sz="1700" dirty="0">
                <a:latin typeface="Courier New" pitchFamily="49" charset="0"/>
              </a:rPr>
              <a:t> (); </a:t>
            </a:r>
          </a:p>
          <a:p>
            <a:pPr lvl="2">
              <a:lnSpc>
                <a:spcPct val="80000"/>
              </a:lnSpc>
              <a:buNone/>
            </a:pPr>
            <a:r>
              <a:rPr lang="es-ES" sz="1700" dirty="0">
                <a:latin typeface="Courier New" pitchFamily="49" charset="0"/>
              </a:rPr>
              <a:t>      	</a:t>
            </a:r>
          </a:p>
          <a:p>
            <a:pPr lvl="2">
              <a:lnSpc>
                <a:spcPct val="80000"/>
              </a:lnSpc>
              <a:buNone/>
            </a:pPr>
            <a:r>
              <a:rPr lang="es-ES" sz="1700" dirty="0">
                <a:latin typeface="Courier New" pitchFamily="49" charset="0"/>
              </a:rPr>
              <a:t>b2.accelerate(10);         	</a:t>
            </a:r>
          </a:p>
          <a:p>
            <a:pPr lvl="2">
              <a:lnSpc>
                <a:spcPct val="80000"/>
              </a:lnSpc>
              <a:buNone/>
            </a:pPr>
            <a:r>
              <a:rPr lang="es-ES" sz="1700" dirty="0">
                <a:latin typeface="Courier New" pitchFamily="49" charset="0"/>
              </a:rPr>
              <a:t>b2.upGear();         	</a:t>
            </a:r>
          </a:p>
          <a:p>
            <a:pPr lvl="2">
              <a:lnSpc>
                <a:spcPct val="80000"/>
              </a:lnSpc>
              <a:buNone/>
            </a:pPr>
            <a:r>
              <a:rPr lang="es-ES" sz="1700" dirty="0">
                <a:latin typeface="Courier New" pitchFamily="49" charset="0"/>
              </a:rPr>
              <a:t>b1.accelerate (10);         	</a:t>
            </a:r>
          </a:p>
          <a:p>
            <a:pPr lvl="2">
              <a:lnSpc>
                <a:spcPct val="80000"/>
              </a:lnSpc>
              <a:buNone/>
            </a:pPr>
            <a:r>
              <a:rPr lang="es-ES" sz="1700" dirty="0">
                <a:latin typeface="Courier New" pitchFamily="49" charset="0"/>
              </a:rPr>
              <a:t>b1.upGear();         </a:t>
            </a:r>
          </a:p>
          <a:p>
            <a:pPr lvl="2">
              <a:lnSpc>
                <a:spcPct val="80000"/>
              </a:lnSpc>
              <a:buNone/>
            </a:pPr>
            <a:r>
              <a:rPr lang="es-ES" sz="1700" dirty="0">
                <a:latin typeface="Courier New" pitchFamily="49" charset="0"/>
              </a:rPr>
              <a:t>b2.downGear();         	</a:t>
            </a:r>
          </a:p>
          <a:p>
            <a:pPr lvl="2">
              <a:lnSpc>
                <a:spcPct val="80000"/>
              </a:lnSpc>
              <a:buNone/>
            </a:pPr>
            <a:r>
              <a:rPr lang="es-ES" sz="1700" dirty="0">
                <a:latin typeface="Courier New" pitchFamily="49" charset="0"/>
              </a:rPr>
              <a:t>b2.brake(10);</a:t>
            </a:r>
          </a:p>
          <a:p>
            <a:pPr lvl="2">
              <a:lnSpc>
                <a:spcPct val="80000"/>
              </a:lnSpc>
              <a:buNone/>
            </a:pPr>
            <a:r>
              <a:rPr lang="es-ES" sz="1700" dirty="0">
                <a:latin typeface="Courier New" pitchFamily="49" charset="0"/>
              </a:rPr>
              <a:t>	  	</a:t>
            </a:r>
          </a:p>
          <a:p>
            <a:pPr lvl="2">
              <a:lnSpc>
                <a:spcPct val="80000"/>
              </a:lnSpc>
              <a:buNone/>
            </a:pPr>
            <a:r>
              <a:rPr lang="es-ES" sz="1700" dirty="0" err="1">
                <a:latin typeface="Courier New" pitchFamily="49" charset="0"/>
              </a:rPr>
              <a:t>System.out.println</a:t>
            </a:r>
            <a:r>
              <a:rPr lang="es-ES" sz="1700" dirty="0">
                <a:latin typeface="Courier New" pitchFamily="49" charset="0"/>
              </a:rPr>
              <a:t>(</a:t>
            </a:r>
            <a:r>
              <a:rPr lang="ja-JP" altLang="es-ES" sz="1700" dirty="0"/>
              <a:t>“</a:t>
            </a:r>
            <a:r>
              <a:rPr lang="es-ES" altLang="ja-JP" sz="1700" dirty="0" err="1">
                <a:latin typeface="Courier New" pitchFamily="49" charset="0"/>
              </a:rPr>
              <a:t>Bicycle</a:t>
            </a:r>
            <a:r>
              <a:rPr lang="es-ES" altLang="ja-JP" sz="1700" dirty="0">
                <a:latin typeface="Courier New" pitchFamily="49" charset="0"/>
              </a:rPr>
              <a:t> 1: </a:t>
            </a:r>
            <a:r>
              <a:rPr lang="es-ES" altLang="ja-JP" sz="1700" dirty="0" err="1">
                <a:latin typeface="Courier New" pitchFamily="49" charset="0"/>
              </a:rPr>
              <a:t>Speed</a:t>
            </a:r>
            <a:r>
              <a:rPr lang="es-ES" altLang="ja-JP" sz="1700" dirty="0">
                <a:latin typeface="Courier New" pitchFamily="49" charset="0"/>
              </a:rPr>
              <a:t> </a:t>
            </a:r>
            <a:r>
              <a:rPr lang="es-ES" altLang="ja-JP" sz="1700" dirty="0" err="1">
                <a:latin typeface="Courier New" pitchFamily="49" charset="0"/>
              </a:rPr>
              <a:t>values</a:t>
            </a:r>
            <a:r>
              <a:rPr lang="es-ES" altLang="ja-JP" sz="1700" dirty="0">
                <a:latin typeface="Courier New" pitchFamily="49" charset="0"/>
              </a:rPr>
              <a:t> </a:t>
            </a:r>
            <a:r>
              <a:rPr lang="ja-JP" altLang="es-ES" sz="1700" dirty="0"/>
              <a:t>“</a:t>
            </a:r>
            <a:r>
              <a:rPr lang="es-ES" altLang="ja-JP" sz="1700" dirty="0">
                <a:latin typeface="Courier New" pitchFamily="49" charset="0"/>
              </a:rPr>
              <a:t> + b1.getSpeed())	  	</a:t>
            </a:r>
          </a:p>
          <a:p>
            <a:pPr lvl="2">
              <a:lnSpc>
                <a:spcPct val="80000"/>
              </a:lnSpc>
              <a:buNone/>
            </a:pPr>
            <a:r>
              <a:rPr lang="es-ES" sz="1700" dirty="0" err="1">
                <a:latin typeface="Courier New" pitchFamily="49" charset="0"/>
              </a:rPr>
              <a:t>System.out.println</a:t>
            </a:r>
            <a:r>
              <a:rPr lang="es-ES" sz="1700" dirty="0">
                <a:latin typeface="Courier New" pitchFamily="49" charset="0"/>
              </a:rPr>
              <a:t>(</a:t>
            </a:r>
            <a:r>
              <a:rPr lang="ja-JP" altLang="es-ES" sz="1700" dirty="0"/>
              <a:t>“</a:t>
            </a:r>
            <a:r>
              <a:rPr lang="es-ES" altLang="ja-JP" sz="1700" dirty="0" err="1">
                <a:latin typeface="Courier New" pitchFamily="49" charset="0"/>
              </a:rPr>
              <a:t>Bicycle</a:t>
            </a:r>
            <a:r>
              <a:rPr lang="es-ES" altLang="ja-JP" sz="1700" dirty="0">
                <a:latin typeface="Courier New" pitchFamily="49" charset="0"/>
              </a:rPr>
              <a:t> 2: </a:t>
            </a:r>
            <a:r>
              <a:rPr lang="es-ES" altLang="ja-JP" sz="1700" dirty="0" err="1">
                <a:latin typeface="Courier New" pitchFamily="49" charset="0"/>
              </a:rPr>
              <a:t>Speed</a:t>
            </a:r>
            <a:r>
              <a:rPr lang="es-ES" altLang="ja-JP" sz="1700" dirty="0">
                <a:latin typeface="Courier New" pitchFamily="49" charset="0"/>
              </a:rPr>
              <a:t> </a:t>
            </a:r>
            <a:r>
              <a:rPr lang="es-ES" altLang="ja-JP" sz="1700" dirty="0" err="1">
                <a:latin typeface="Courier New" pitchFamily="49" charset="0"/>
              </a:rPr>
              <a:t>values</a:t>
            </a:r>
            <a:r>
              <a:rPr lang="es-ES" altLang="ja-JP" sz="1700" dirty="0">
                <a:latin typeface="Courier New" pitchFamily="49" charset="0"/>
              </a:rPr>
              <a:t>  </a:t>
            </a:r>
            <a:r>
              <a:rPr lang="ja-JP" altLang="es-ES" sz="1700" dirty="0"/>
              <a:t>“</a:t>
            </a:r>
            <a:r>
              <a:rPr lang="es-ES" altLang="ja-JP" sz="1700" dirty="0">
                <a:latin typeface="Courier New" pitchFamily="49" charset="0"/>
              </a:rPr>
              <a:t> + b2.getSpeed())</a:t>
            </a:r>
          </a:p>
          <a:p>
            <a:pPr lvl="1">
              <a:lnSpc>
                <a:spcPct val="80000"/>
              </a:lnSpc>
              <a:buNone/>
            </a:pPr>
            <a:r>
              <a:rPr lang="es-ES" sz="1700" dirty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None/>
            </a:pPr>
            <a:r>
              <a:rPr lang="es-ES" sz="17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3345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8711952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Showing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latin typeface="Nexa Bold" pitchFamily="50" charset="0"/>
              </a:rPr>
              <a:t>object</a:t>
            </a:r>
            <a:r>
              <a:rPr lang="es-ES" sz="3000" cap="all" dirty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state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 lnSpcReduction="10000"/>
          </a:bodyPr>
          <a:lstStyle/>
          <a:p>
            <a:pPr marL="0" lvl="0" indent="0" algn="ctr"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/>
              <a:t>A </a:t>
            </a:r>
            <a:r>
              <a:rPr lang="es-ES" dirty="0" err="1"/>
              <a:t>recurring</a:t>
            </a:r>
            <a:r>
              <a:rPr lang="es-ES" dirty="0"/>
              <a:t> </a:t>
            </a:r>
            <a:r>
              <a:rPr lang="es-ES" dirty="0" err="1"/>
              <a:t>issue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be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report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console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state</a:t>
            </a:r>
            <a:r>
              <a:rPr lang="es-ES" dirty="0"/>
              <a:t> of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object</a:t>
            </a:r>
            <a:endParaRPr lang="es-ES" dirty="0"/>
          </a:p>
          <a:p>
            <a:pPr marL="609600" indent="-609600"/>
            <a:endParaRPr lang="es-ES" dirty="0" smtClean="0"/>
          </a:p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/>
              <a:t>system.out.println</a:t>
            </a:r>
            <a:r>
              <a:rPr lang="es-ES" dirty="0"/>
              <a:t> (&lt;Var&gt;) </a:t>
            </a:r>
            <a:r>
              <a:rPr lang="es-ES" dirty="0" err="1"/>
              <a:t>prints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contents</a:t>
            </a:r>
            <a:r>
              <a:rPr lang="es-ES" dirty="0"/>
              <a:t> of a variable</a:t>
            </a:r>
          </a:p>
          <a:p>
            <a:pPr marL="1028700" lvl="2" indent="-342900"/>
            <a:r>
              <a:rPr lang="es-ES" dirty="0" err="1"/>
              <a:t>Primitive</a:t>
            </a:r>
            <a:r>
              <a:rPr lang="es-ES" dirty="0"/>
              <a:t> data </a:t>
            </a:r>
            <a:r>
              <a:rPr lang="es-ES" dirty="0" err="1"/>
              <a:t>type</a:t>
            </a:r>
            <a:endParaRPr lang="es-ES" dirty="0"/>
          </a:p>
          <a:p>
            <a:pPr lvl="3"/>
            <a:r>
              <a:rPr lang="es-ES" dirty="0" err="1"/>
              <a:t>Value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represents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</a:t>
            </a:r>
          </a:p>
          <a:p>
            <a:pPr marL="1028700" lvl="2" indent="-342900"/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type</a:t>
            </a:r>
            <a:endParaRPr lang="es-ES" dirty="0"/>
          </a:p>
          <a:p>
            <a:pPr lvl="3"/>
            <a:r>
              <a:rPr lang="es-ES" dirty="0" err="1"/>
              <a:t>Value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represents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ID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object</a:t>
            </a:r>
            <a:endParaRPr lang="es-ES" dirty="0"/>
          </a:p>
          <a:p>
            <a:pPr lvl="4"/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 smtClean="0"/>
              <a:t>state</a:t>
            </a:r>
            <a:endParaRPr lang="es-ES" dirty="0" smtClean="0"/>
          </a:p>
          <a:p>
            <a:pPr lvl="4"/>
            <a:endParaRPr lang="es-ES" dirty="0"/>
          </a:p>
          <a:p>
            <a:r>
              <a:rPr lang="es-ES" dirty="0"/>
              <a:t>So?</a:t>
            </a:r>
          </a:p>
        </p:txBody>
      </p:sp>
    </p:spTree>
    <p:extLst>
      <p:ext uri="{BB962C8B-B14F-4D97-AF65-F5344CB8AC3E}">
        <p14:creationId xmlns:p14="http://schemas.microsoft.com/office/powerpoint/2010/main" val="2707582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Introduction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(iii)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now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are </a:t>
            </a:r>
            <a:r>
              <a:rPr lang="es-ES" dirty="0" err="1"/>
              <a:t>going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dedicate</a:t>
            </a:r>
            <a:r>
              <a:rPr lang="es-ES" dirty="0"/>
              <a:t> </a:t>
            </a:r>
            <a:r>
              <a:rPr lang="es-ES" dirty="0" err="1"/>
              <a:t>ourselves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studying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aspects</a:t>
            </a:r>
            <a:r>
              <a:rPr lang="es-ES" dirty="0"/>
              <a:t> and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tools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OOP </a:t>
            </a:r>
            <a:r>
              <a:rPr lang="es-ES" dirty="0" err="1"/>
              <a:t>offers</a:t>
            </a:r>
            <a:r>
              <a:rPr lang="es-ES" dirty="0"/>
              <a:t> </a:t>
            </a:r>
            <a:r>
              <a:rPr lang="es-ES" dirty="0" err="1"/>
              <a:t>us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face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task</a:t>
            </a:r>
            <a:r>
              <a:rPr lang="es-ES" dirty="0"/>
              <a:t> of </a:t>
            </a:r>
            <a:r>
              <a:rPr lang="es-ES" dirty="0" err="1"/>
              <a:t>realizing</a:t>
            </a:r>
            <a:r>
              <a:rPr lang="es-ES" dirty="0"/>
              <a:t> </a:t>
            </a:r>
            <a:r>
              <a:rPr lang="es-ES" dirty="0" err="1"/>
              <a:t>programs</a:t>
            </a:r>
            <a:endParaRPr lang="es-ES" dirty="0"/>
          </a:p>
          <a:p>
            <a:pPr lvl="1"/>
            <a:r>
              <a:rPr lang="es-ES" dirty="0" err="1"/>
              <a:t>We</a:t>
            </a:r>
            <a:r>
              <a:rPr lang="es-ES" dirty="0"/>
              <a:t> are </a:t>
            </a:r>
            <a:r>
              <a:rPr lang="es-ES" dirty="0" err="1"/>
              <a:t>leaving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ja-JP" altLang="es-ES" dirty="0"/>
              <a:t>“</a:t>
            </a:r>
            <a:r>
              <a:rPr lang="es-ES" altLang="ja-JP" dirty="0" err="1"/>
              <a:t>main</a:t>
            </a:r>
            <a:r>
              <a:rPr lang="ja-JP" altLang="es-ES" dirty="0"/>
              <a:t>”</a:t>
            </a:r>
            <a:r>
              <a:rPr lang="es-ES" altLang="ja-JP" dirty="0"/>
              <a:t> </a:t>
            </a:r>
          </a:p>
          <a:p>
            <a:pPr lvl="1"/>
            <a:r>
              <a:rPr lang="es-ES" dirty="0" err="1"/>
              <a:t>Let's</a:t>
            </a:r>
            <a:r>
              <a:rPr lang="es-ES" dirty="0"/>
              <a:t> </a:t>
            </a:r>
            <a:r>
              <a:rPr lang="es-ES" dirty="0" err="1"/>
              <a:t>think</a:t>
            </a:r>
            <a:r>
              <a:rPr lang="es-ES" dirty="0"/>
              <a:t> </a:t>
            </a:r>
            <a:r>
              <a:rPr lang="es-ES" dirty="0" err="1"/>
              <a:t>about</a:t>
            </a:r>
            <a:r>
              <a:rPr lang="es-ES" dirty="0"/>
              <a:t> </a:t>
            </a:r>
            <a:r>
              <a:rPr lang="es-ES" dirty="0" err="1"/>
              <a:t>classes</a:t>
            </a:r>
            <a:r>
              <a:rPr lang="es-ES" dirty="0"/>
              <a:t> and </a:t>
            </a:r>
            <a:r>
              <a:rPr lang="es-ES" dirty="0" err="1"/>
              <a:t>objects</a:t>
            </a:r>
            <a:r>
              <a:rPr lang="es-ES" dirty="0"/>
              <a:t>, </a:t>
            </a:r>
            <a:r>
              <a:rPr lang="es-ES" dirty="0" err="1"/>
              <a:t>distributing</a:t>
            </a:r>
            <a:r>
              <a:rPr lang="es-ES" dirty="0"/>
              <a:t> </a:t>
            </a:r>
            <a:r>
              <a:rPr lang="es-ES" dirty="0" err="1"/>
              <a:t>algorithms</a:t>
            </a:r>
            <a:r>
              <a:rPr lang="es-ES" dirty="0"/>
              <a:t> and data </a:t>
            </a:r>
            <a:r>
              <a:rPr lang="es-ES" dirty="0" err="1"/>
              <a:t>along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methods</a:t>
            </a:r>
            <a:r>
              <a:rPr lang="es-ES" dirty="0"/>
              <a:t> and </a:t>
            </a:r>
            <a:r>
              <a:rPr lang="es-ES" dirty="0" err="1"/>
              <a:t>attributes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6229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8711952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Solution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1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90000"/>
              </a:lnSpc>
            </a:pPr>
            <a:r>
              <a:rPr lang="es-ES" dirty="0"/>
              <a:t>Use </a:t>
            </a:r>
            <a:r>
              <a:rPr lang="es-ES" dirty="0" err="1"/>
              <a:t>methods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look </a:t>
            </a:r>
            <a:r>
              <a:rPr lang="es-ES" dirty="0" err="1"/>
              <a:t>for</a:t>
            </a:r>
            <a:r>
              <a:rPr lang="es-ES" dirty="0"/>
              <a:t> individual </a:t>
            </a:r>
            <a:r>
              <a:rPr lang="es-ES" dirty="0" err="1"/>
              <a:t>values</a:t>
            </a:r>
            <a:r>
              <a:rPr lang="es-ES" dirty="0"/>
              <a:t> of </a:t>
            </a:r>
            <a:r>
              <a:rPr lang="es-ES" dirty="0" err="1"/>
              <a:t>attributes</a:t>
            </a:r>
            <a:r>
              <a:rPr lang="es-ES" dirty="0"/>
              <a:t>:</a:t>
            </a:r>
          </a:p>
          <a:p>
            <a:pPr marL="609600" indent="-609600">
              <a:lnSpc>
                <a:spcPct val="90000"/>
              </a:lnSpc>
            </a:pPr>
            <a:endParaRPr lang="es-ES" dirty="0"/>
          </a:p>
          <a:p>
            <a:pPr marL="609600" indent="-609600">
              <a:lnSpc>
                <a:spcPct val="90000"/>
              </a:lnSpc>
              <a:buNone/>
            </a:pPr>
            <a:r>
              <a:rPr lang="es-ES" sz="1600" dirty="0" err="1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s-ES" sz="16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1600" dirty="0" err="1">
                <a:solidFill>
                  <a:srgbClr val="3333CC"/>
                </a:solidFill>
                <a:latin typeface="Courier New" pitchFamily="49" charset="0"/>
              </a:rPr>
              <a:t>static</a:t>
            </a:r>
            <a:r>
              <a:rPr lang="es-ES" sz="16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1600" dirty="0" err="1">
                <a:solidFill>
                  <a:srgbClr val="3333CC"/>
                </a:solidFill>
                <a:latin typeface="Courier New" pitchFamily="49" charset="0"/>
              </a:rPr>
              <a:t>void</a:t>
            </a:r>
            <a:r>
              <a:rPr lang="es-ES" sz="1600" dirty="0">
                <a:latin typeface="Courier New" pitchFamily="49" charset="0"/>
              </a:rPr>
              <a:t> </a:t>
            </a:r>
            <a:r>
              <a:rPr lang="es-ES" sz="1600" dirty="0" err="1">
                <a:latin typeface="Courier New" pitchFamily="49" charset="0"/>
              </a:rPr>
              <a:t>main</a:t>
            </a:r>
            <a:r>
              <a:rPr lang="es-ES" sz="1600" dirty="0">
                <a:latin typeface="Courier New" pitchFamily="49" charset="0"/>
              </a:rPr>
              <a:t> (</a:t>
            </a:r>
            <a:r>
              <a:rPr lang="es-ES" sz="1600" dirty="0" err="1">
                <a:latin typeface="Courier New" pitchFamily="49" charset="0"/>
              </a:rPr>
              <a:t>String</a:t>
            </a:r>
            <a:r>
              <a:rPr lang="es-ES" sz="1600" dirty="0">
                <a:latin typeface="Courier New" pitchFamily="49" charset="0"/>
              </a:rPr>
              <a:t> </a:t>
            </a:r>
            <a:r>
              <a:rPr lang="es-ES" sz="1600" dirty="0" err="1">
                <a:latin typeface="Courier New" pitchFamily="49" charset="0"/>
              </a:rPr>
              <a:t>args</a:t>
            </a:r>
            <a:r>
              <a:rPr lang="es-ES" sz="1600" dirty="0">
                <a:latin typeface="Courier New" pitchFamily="49" charset="0"/>
              </a:rPr>
              <a:t>[])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s-ES" sz="1600" dirty="0">
                <a:latin typeface="Courier New" pitchFamily="49" charset="0"/>
              </a:rPr>
              <a:t>{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s-ES" sz="1600" dirty="0">
                <a:latin typeface="Courier New" pitchFamily="49" charset="0"/>
              </a:rPr>
              <a:t>		</a:t>
            </a:r>
            <a:r>
              <a:rPr lang="es-ES" sz="1600" dirty="0" err="1">
                <a:latin typeface="Courier New" pitchFamily="49" charset="0"/>
              </a:rPr>
              <a:t>Bicycle</a:t>
            </a:r>
            <a:r>
              <a:rPr lang="es-ES" sz="1600" dirty="0">
                <a:latin typeface="Courier New" pitchFamily="49" charset="0"/>
              </a:rPr>
              <a:t> b1,b2,…,</a:t>
            </a:r>
            <a:r>
              <a:rPr lang="es-ES" sz="1600" dirty="0" err="1">
                <a:latin typeface="Courier New" pitchFamily="49" charset="0"/>
              </a:rPr>
              <a:t>bn</a:t>
            </a:r>
            <a:r>
              <a:rPr lang="es-ES" sz="1600" dirty="0">
                <a:latin typeface="Courier New" pitchFamily="49" charset="0"/>
              </a:rPr>
              <a:t>;</a:t>
            </a:r>
          </a:p>
          <a:p>
            <a:pPr marL="609600" indent="-609600">
              <a:lnSpc>
                <a:spcPct val="90000"/>
              </a:lnSpc>
              <a:buNone/>
            </a:pPr>
            <a:endParaRPr lang="es-ES" sz="1600" dirty="0">
              <a:latin typeface="Courier New" pitchFamily="49" charset="0"/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s-ES" sz="1600" dirty="0">
                <a:latin typeface="Courier New" pitchFamily="49" charset="0"/>
              </a:rPr>
              <a:t>		</a:t>
            </a:r>
            <a:r>
              <a:rPr lang="es-ES" sz="1600" dirty="0" err="1">
                <a:latin typeface="Courier New" pitchFamily="49" charset="0"/>
              </a:rPr>
              <a:t>System.out.println</a:t>
            </a:r>
            <a:r>
              <a:rPr lang="es-ES" sz="1600" dirty="0">
                <a:latin typeface="Courier New" pitchFamily="49" charset="0"/>
              </a:rPr>
              <a:t>(</a:t>
            </a:r>
            <a:r>
              <a:rPr lang="ja-JP" altLang="es-ES" sz="1600" dirty="0"/>
              <a:t>“</a:t>
            </a:r>
            <a:r>
              <a:rPr lang="es-ES" altLang="ja-JP" sz="1600" dirty="0" err="1">
                <a:latin typeface="Courier New" pitchFamily="49" charset="0"/>
              </a:rPr>
              <a:t>Bicycle</a:t>
            </a:r>
            <a:r>
              <a:rPr lang="es-ES" altLang="ja-JP" sz="1600" dirty="0">
                <a:latin typeface="Courier New" pitchFamily="49" charset="0"/>
              </a:rPr>
              <a:t> 1: </a:t>
            </a:r>
            <a:r>
              <a:rPr lang="es-ES" altLang="ja-JP" sz="1600" dirty="0" err="1">
                <a:latin typeface="Courier New" pitchFamily="49" charset="0"/>
              </a:rPr>
              <a:t>Speed</a:t>
            </a:r>
            <a:r>
              <a:rPr lang="es-ES" altLang="ja-JP" sz="1600" dirty="0">
                <a:latin typeface="Courier New" pitchFamily="49" charset="0"/>
              </a:rPr>
              <a:t> </a:t>
            </a:r>
            <a:r>
              <a:rPr lang="es-ES" altLang="ja-JP" sz="1600" dirty="0" err="1">
                <a:latin typeface="Courier New" pitchFamily="49" charset="0"/>
              </a:rPr>
              <a:t>values</a:t>
            </a:r>
            <a:r>
              <a:rPr lang="es-ES" altLang="ja-JP" sz="1600" dirty="0">
                <a:latin typeface="Courier New" pitchFamily="49" charset="0"/>
              </a:rPr>
              <a:t>  </a:t>
            </a:r>
            <a:r>
              <a:rPr lang="ja-JP" altLang="es-ES" sz="1600" dirty="0"/>
              <a:t>“</a:t>
            </a:r>
            <a:r>
              <a:rPr lang="es-ES" altLang="ja-JP" sz="1600" dirty="0">
                <a:latin typeface="Courier New" pitchFamily="49" charset="0"/>
              </a:rPr>
              <a:t> + b1.getSpeed())	  	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s-ES" sz="1600" dirty="0">
                <a:latin typeface="Courier New" pitchFamily="49" charset="0"/>
              </a:rPr>
              <a:t>		</a:t>
            </a:r>
            <a:r>
              <a:rPr lang="es-ES" sz="1600" dirty="0" err="1">
                <a:latin typeface="Courier New" pitchFamily="49" charset="0"/>
              </a:rPr>
              <a:t>System.out.println</a:t>
            </a:r>
            <a:r>
              <a:rPr lang="es-ES" sz="1600" dirty="0">
                <a:latin typeface="Courier New" pitchFamily="49" charset="0"/>
              </a:rPr>
              <a:t>(</a:t>
            </a:r>
            <a:r>
              <a:rPr lang="ja-JP" altLang="es-ES" sz="1600" dirty="0"/>
              <a:t>“</a:t>
            </a:r>
            <a:r>
              <a:rPr lang="es-ES" altLang="ja-JP" sz="1600" dirty="0" err="1">
                <a:latin typeface="Courier New" pitchFamily="49" charset="0"/>
              </a:rPr>
              <a:t>Bicycle</a:t>
            </a:r>
            <a:r>
              <a:rPr lang="es-ES" altLang="ja-JP" sz="1600" dirty="0">
                <a:latin typeface="Courier New" pitchFamily="49" charset="0"/>
              </a:rPr>
              <a:t> 2: </a:t>
            </a:r>
            <a:r>
              <a:rPr lang="es-ES" altLang="ja-JP" sz="1600" dirty="0" err="1">
                <a:latin typeface="Courier New" pitchFamily="49" charset="0"/>
              </a:rPr>
              <a:t>Speed</a:t>
            </a:r>
            <a:r>
              <a:rPr lang="es-ES" altLang="ja-JP" sz="1600" dirty="0">
                <a:latin typeface="Courier New" pitchFamily="49" charset="0"/>
              </a:rPr>
              <a:t> </a:t>
            </a:r>
            <a:r>
              <a:rPr lang="es-ES" altLang="ja-JP" sz="1600" dirty="0" err="1">
                <a:latin typeface="Courier New" pitchFamily="49" charset="0"/>
              </a:rPr>
              <a:t>values</a:t>
            </a:r>
            <a:r>
              <a:rPr lang="es-ES" altLang="ja-JP" sz="1600" dirty="0">
                <a:latin typeface="Courier New" pitchFamily="49" charset="0"/>
              </a:rPr>
              <a:t>  </a:t>
            </a:r>
            <a:r>
              <a:rPr lang="ja-JP" altLang="es-ES" sz="1600" dirty="0"/>
              <a:t>“</a:t>
            </a:r>
            <a:r>
              <a:rPr lang="es-ES" altLang="ja-JP" sz="1600" dirty="0">
                <a:latin typeface="Courier New" pitchFamily="49" charset="0"/>
              </a:rPr>
              <a:t> + b2.getSpeed())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s-ES" sz="1600" dirty="0">
                <a:latin typeface="Courier New" pitchFamily="49" charset="0"/>
              </a:rPr>
              <a:t>		………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s-ES" sz="1600" dirty="0">
                <a:latin typeface="Courier New" pitchFamily="49" charset="0"/>
              </a:rPr>
              <a:t>		</a:t>
            </a:r>
            <a:r>
              <a:rPr lang="es-ES" sz="1600" dirty="0" err="1">
                <a:latin typeface="Courier New" pitchFamily="49" charset="0"/>
              </a:rPr>
              <a:t>System.out.println</a:t>
            </a:r>
            <a:r>
              <a:rPr lang="es-ES" sz="1600" dirty="0">
                <a:latin typeface="Courier New" pitchFamily="49" charset="0"/>
              </a:rPr>
              <a:t>(</a:t>
            </a:r>
            <a:r>
              <a:rPr lang="ja-JP" altLang="es-ES" sz="1600" dirty="0"/>
              <a:t>“</a:t>
            </a:r>
            <a:r>
              <a:rPr lang="es-ES" altLang="ja-JP" sz="1600" dirty="0" err="1">
                <a:latin typeface="Courier New" pitchFamily="49" charset="0"/>
              </a:rPr>
              <a:t>Bicycle</a:t>
            </a:r>
            <a:r>
              <a:rPr lang="es-ES" altLang="ja-JP" sz="1600" dirty="0">
                <a:latin typeface="Courier New" pitchFamily="49" charset="0"/>
              </a:rPr>
              <a:t> n: </a:t>
            </a:r>
            <a:r>
              <a:rPr lang="es-ES" altLang="ja-JP" sz="1600" dirty="0" err="1">
                <a:latin typeface="Courier New" pitchFamily="49" charset="0"/>
              </a:rPr>
              <a:t>Speed</a:t>
            </a:r>
            <a:r>
              <a:rPr lang="es-ES" altLang="ja-JP" sz="1600" dirty="0">
                <a:latin typeface="Courier New" pitchFamily="49" charset="0"/>
              </a:rPr>
              <a:t> </a:t>
            </a:r>
            <a:r>
              <a:rPr lang="es-ES" altLang="ja-JP" sz="1600" dirty="0" err="1">
                <a:latin typeface="Courier New" pitchFamily="49" charset="0"/>
              </a:rPr>
              <a:t>values</a:t>
            </a:r>
            <a:r>
              <a:rPr lang="es-ES" altLang="ja-JP" sz="1600" dirty="0">
                <a:latin typeface="Courier New" pitchFamily="49" charset="0"/>
              </a:rPr>
              <a:t>  </a:t>
            </a:r>
            <a:r>
              <a:rPr lang="ja-JP" altLang="es-ES" sz="1600" dirty="0"/>
              <a:t>“</a:t>
            </a:r>
            <a:r>
              <a:rPr lang="es-ES" altLang="ja-JP" sz="1600" dirty="0">
                <a:latin typeface="Courier New" pitchFamily="49" charset="0"/>
              </a:rPr>
              <a:t> + </a:t>
            </a:r>
            <a:r>
              <a:rPr lang="es-ES" altLang="ja-JP" sz="1600" dirty="0" err="1">
                <a:latin typeface="Courier New" pitchFamily="49" charset="0"/>
              </a:rPr>
              <a:t>bn.getSpeed</a:t>
            </a:r>
            <a:r>
              <a:rPr lang="es-ES" altLang="ja-JP" sz="1600" dirty="0">
                <a:latin typeface="Courier New" pitchFamily="49" charset="0"/>
              </a:rPr>
              <a:t>())	  	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s-ES" sz="1600" dirty="0">
                <a:latin typeface="Courier New" pitchFamily="49" charset="0"/>
              </a:rPr>
              <a:t>}</a:t>
            </a:r>
          </a:p>
          <a:p>
            <a:pPr marL="609600" indent="-609600">
              <a:lnSpc>
                <a:spcPct val="90000"/>
              </a:lnSpc>
            </a:pPr>
            <a:endParaRPr lang="es-ES" sz="1200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s-ES" dirty="0" err="1"/>
              <a:t>Redundant</a:t>
            </a:r>
            <a:r>
              <a:rPr lang="es-ES" dirty="0"/>
              <a:t> </a:t>
            </a:r>
            <a:r>
              <a:rPr lang="es-ES" dirty="0" err="1"/>
              <a:t>code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4271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8711952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Solution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2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90000"/>
              </a:lnSpc>
            </a:pPr>
            <a:r>
              <a:rPr lang="es-ES" dirty="0" err="1"/>
              <a:t>Create</a:t>
            </a:r>
            <a:r>
              <a:rPr lang="es-ES" dirty="0"/>
              <a:t> a </a:t>
            </a:r>
            <a:r>
              <a:rPr lang="es-ES" dirty="0" err="1"/>
              <a:t>method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returns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state</a:t>
            </a:r>
            <a:endParaRPr lang="es-ES" dirty="0"/>
          </a:p>
          <a:p>
            <a:pPr>
              <a:lnSpc>
                <a:spcPct val="90000"/>
              </a:lnSpc>
            </a:pPr>
            <a:endParaRPr lang="es-ES" dirty="0"/>
          </a:p>
          <a:p>
            <a:pPr marL="0" indent="0">
              <a:lnSpc>
                <a:spcPct val="90000"/>
              </a:lnSpc>
              <a:buNone/>
            </a:pPr>
            <a:r>
              <a:rPr lang="es-ES" sz="1600" dirty="0" err="1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s-ES" sz="16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1600" dirty="0" err="1">
                <a:solidFill>
                  <a:srgbClr val="3333CC"/>
                </a:solidFill>
                <a:latin typeface="Courier New" pitchFamily="49" charset="0"/>
              </a:rPr>
              <a:t>class</a:t>
            </a:r>
            <a:r>
              <a:rPr lang="es-ES" sz="1600" dirty="0">
                <a:latin typeface="Courier New" pitchFamily="49" charset="0"/>
              </a:rPr>
              <a:t> </a:t>
            </a:r>
            <a:r>
              <a:rPr lang="es-ES" sz="1600" dirty="0" err="1">
                <a:latin typeface="Courier New" pitchFamily="49" charset="0"/>
              </a:rPr>
              <a:t>Bicycle</a:t>
            </a:r>
            <a:endParaRPr lang="es-ES" sz="1600" dirty="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s-ES" sz="1600" dirty="0">
                <a:latin typeface="Courier New" pitchFamily="49" charset="0"/>
              </a:rPr>
              <a:t>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ES" sz="1600" dirty="0">
                <a:latin typeface="Courier New" pitchFamily="49" charset="0"/>
              </a:rPr>
              <a:t>	/* </a:t>
            </a:r>
            <a:r>
              <a:rPr lang="es-ES" sz="1600" dirty="0" err="1">
                <a:latin typeface="Courier New" pitchFamily="49" charset="0"/>
              </a:rPr>
              <a:t>Attributes</a:t>
            </a:r>
            <a:r>
              <a:rPr lang="es-ES" sz="1600" dirty="0">
                <a:latin typeface="Courier New" pitchFamily="49" charset="0"/>
              </a:rPr>
              <a:t>, </a:t>
            </a:r>
            <a:r>
              <a:rPr lang="es-ES" sz="1600" dirty="0" err="1">
                <a:latin typeface="Courier New" pitchFamily="49" charset="0"/>
              </a:rPr>
              <a:t>Constructors</a:t>
            </a:r>
            <a:r>
              <a:rPr lang="es-ES" sz="1600" dirty="0">
                <a:latin typeface="Courier New" pitchFamily="49" charset="0"/>
              </a:rPr>
              <a:t>  and </a:t>
            </a:r>
            <a:r>
              <a:rPr lang="es-ES" sz="1600" dirty="0" err="1">
                <a:latin typeface="Courier New" pitchFamily="49" charset="0"/>
              </a:rPr>
              <a:t>Methods</a:t>
            </a:r>
            <a:r>
              <a:rPr lang="es-ES" sz="1600" dirty="0">
                <a:latin typeface="Courier New" pitchFamily="49" charset="0"/>
              </a:rPr>
              <a:t> */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ES" sz="1600" dirty="0">
                <a:solidFill>
                  <a:srgbClr val="3333CC"/>
                </a:solidFill>
                <a:latin typeface="Courier New" pitchFamily="49" charset="0"/>
              </a:rPr>
              <a:t>	</a:t>
            </a:r>
            <a:r>
              <a:rPr lang="es-ES" sz="1600" dirty="0" err="1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s-ES" sz="16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1600" dirty="0" err="1">
                <a:solidFill>
                  <a:srgbClr val="3333CC"/>
                </a:solidFill>
                <a:latin typeface="Courier New" pitchFamily="49" charset="0"/>
              </a:rPr>
              <a:t>String</a:t>
            </a:r>
            <a:r>
              <a:rPr lang="es-ES" sz="1600" dirty="0">
                <a:latin typeface="Courier New" pitchFamily="49" charset="0"/>
              </a:rPr>
              <a:t> </a:t>
            </a:r>
            <a:r>
              <a:rPr lang="es-ES" sz="1600" b="1" dirty="0" err="1">
                <a:latin typeface="Courier New" pitchFamily="49" charset="0"/>
              </a:rPr>
              <a:t>getString</a:t>
            </a:r>
            <a:r>
              <a:rPr lang="es-ES" sz="1600" dirty="0">
                <a:latin typeface="Courier New" pitchFamily="49" charset="0"/>
              </a:rPr>
              <a:t> ()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ES" sz="1600" dirty="0">
                <a:latin typeface="Courier New" pitchFamily="49" charset="0"/>
              </a:rPr>
              <a:t>	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ES" sz="1600" dirty="0">
                <a:solidFill>
                  <a:srgbClr val="3333CC"/>
                </a:solidFill>
                <a:latin typeface="Courier New" pitchFamily="49" charset="0"/>
              </a:rPr>
              <a:t>		</a:t>
            </a:r>
            <a:r>
              <a:rPr lang="es-ES" sz="1600" dirty="0" err="1">
                <a:solidFill>
                  <a:srgbClr val="3333CC"/>
                </a:solidFill>
                <a:latin typeface="Courier New" pitchFamily="49" charset="0"/>
              </a:rPr>
              <a:t>return</a:t>
            </a:r>
            <a:r>
              <a:rPr lang="es-ES" sz="1600" dirty="0">
                <a:latin typeface="Courier New" pitchFamily="49" charset="0"/>
              </a:rPr>
              <a:t> </a:t>
            </a:r>
            <a:r>
              <a:rPr lang="ja-JP" altLang="es-ES" sz="1600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es-ES" altLang="ja-JP" sz="1600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Speed</a:t>
            </a:r>
            <a:r>
              <a:rPr lang="es-ES" altLang="ja-JP" sz="1600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: </a:t>
            </a:r>
            <a:r>
              <a:rPr lang="ja-JP" altLang="es-ES" sz="1600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es-ES" altLang="ja-JP" sz="1600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</a:t>
            </a:r>
            <a:r>
              <a:rPr lang="es-ES" altLang="ja-JP" sz="1600" dirty="0">
                <a:latin typeface="Courier New" pitchFamily="49" charset="0"/>
              </a:rPr>
              <a:t>+ </a:t>
            </a:r>
            <a:r>
              <a:rPr lang="es-ES" altLang="ja-JP" sz="1600" dirty="0" err="1">
                <a:latin typeface="Courier New" pitchFamily="49" charset="0"/>
              </a:rPr>
              <a:t>speed</a:t>
            </a:r>
            <a:r>
              <a:rPr lang="es-ES" altLang="ja-JP" sz="1600" dirty="0">
                <a:solidFill>
                  <a:srgbClr val="953735"/>
                </a:solidFill>
                <a:latin typeface="Courier New" pitchFamily="49" charset="0"/>
              </a:rPr>
              <a:t> + </a:t>
            </a:r>
            <a:r>
              <a:rPr lang="ja-JP" altLang="es-ES" sz="1600" dirty="0">
                <a:solidFill>
                  <a:srgbClr val="953735"/>
                </a:solidFill>
              </a:rPr>
              <a:t>“</a:t>
            </a:r>
            <a:r>
              <a:rPr lang="es-ES" altLang="ja-JP" sz="1600" dirty="0">
                <a:solidFill>
                  <a:srgbClr val="953735"/>
                </a:solidFill>
                <a:latin typeface="Courier New" pitchFamily="49" charset="0"/>
              </a:rPr>
              <a:t> and </a:t>
            </a:r>
            <a:r>
              <a:rPr lang="es-ES" altLang="ja-JP" sz="1600" dirty="0" err="1">
                <a:solidFill>
                  <a:srgbClr val="953735"/>
                </a:solidFill>
                <a:latin typeface="Courier New" pitchFamily="49" charset="0"/>
              </a:rPr>
              <a:t>gear</a:t>
            </a:r>
            <a:r>
              <a:rPr lang="es-ES" altLang="ja-JP" sz="1600" dirty="0">
                <a:solidFill>
                  <a:srgbClr val="953735"/>
                </a:solidFill>
                <a:latin typeface="Courier New" pitchFamily="49" charset="0"/>
              </a:rPr>
              <a:t> </a:t>
            </a:r>
            <a:r>
              <a:rPr lang="ja-JP" altLang="es-ES" sz="1600" dirty="0">
                <a:solidFill>
                  <a:srgbClr val="953735"/>
                </a:solidFill>
              </a:rPr>
              <a:t>”</a:t>
            </a:r>
            <a:r>
              <a:rPr lang="es-ES" altLang="ja-JP" sz="1600" dirty="0">
                <a:solidFill>
                  <a:srgbClr val="953735"/>
                </a:solidFill>
                <a:latin typeface="Courier New" pitchFamily="49" charset="0"/>
              </a:rPr>
              <a:t> </a:t>
            </a:r>
            <a:r>
              <a:rPr lang="es-ES" altLang="ja-JP" sz="1600" dirty="0">
                <a:latin typeface="Courier New" pitchFamily="49" charset="0"/>
              </a:rPr>
              <a:t>+ </a:t>
            </a:r>
            <a:r>
              <a:rPr lang="es-ES" altLang="ja-JP" sz="1600" dirty="0" err="1">
                <a:latin typeface="Courier New" pitchFamily="49" charset="0"/>
              </a:rPr>
              <a:t>gear</a:t>
            </a:r>
            <a:r>
              <a:rPr lang="es-ES" altLang="ja-JP" sz="1600" dirty="0">
                <a:latin typeface="Courier New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ES" sz="1600" dirty="0">
                <a:latin typeface="Courier New" pitchFamily="49" charset="0"/>
              </a:rPr>
              <a:t>	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ES" sz="1600" dirty="0"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s-ES" sz="1400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names</a:t>
            </a:r>
            <a:r>
              <a:rPr lang="es-ES" dirty="0"/>
              <a:t>:</a:t>
            </a:r>
          </a:p>
          <a:p>
            <a:pPr lvl="1">
              <a:lnSpc>
                <a:spcPct val="90000"/>
              </a:lnSpc>
            </a:pPr>
            <a:r>
              <a:rPr lang="es-ES" sz="2000" dirty="0" err="1"/>
              <a:t>getState</a:t>
            </a:r>
            <a:endParaRPr lang="es-ES" sz="2000" dirty="0"/>
          </a:p>
          <a:p>
            <a:pPr lvl="1">
              <a:lnSpc>
                <a:spcPct val="90000"/>
              </a:lnSpc>
            </a:pPr>
            <a:r>
              <a:rPr lang="es-ES" sz="2000" dirty="0" err="1"/>
              <a:t>toString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809290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8711952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Solution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2 (ii)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/>
              <a:t>And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...</a:t>
            </a:r>
          </a:p>
          <a:p>
            <a:pPr marL="609600" indent="-609600"/>
            <a:endParaRPr lang="es-ES" dirty="0"/>
          </a:p>
          <a:p>
            <a:pPr marL="609600" indent="-609600">
              <a:buNone/>
            </a:pPr>
            <a:r>
              <a:rPr lang="es-ES" sz="1600" dirty="0" err="1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s-ES" sz="16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1600" dirty="0" err="1">
                <a:solidFill>
                  <a:srgbClr val="3333CC"/>
                </a:solidFill>
                <a:latin typeface="Courier New" pitchFamily="49" charset="0"/>
              </a:rPr>
              <a:t>static</a:t>
            </a:r>
            <a:r>
              <a:rPr lang="es-ES" sz="16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1600" dirty="0" err="1">
                <a:solidFill>
                  <a:srgbClr val="3333CC"/>
                </a:solidFill>
                <a:latin typeface="Courier New" pitchFamily="49" charset="0"/>
              </a:rPr>
              <a:t>void</a:t>
            </a:r>
            <a:r>
              <a:rPr lang="es-ES" sz="1600" dirty="0">
                <a:latin typeface="Courier New" pitchFamily="49" charset="0"/>
              </a:rPr>
              <a:t> </a:t>
            </a:r>
            <a:r>
              <a:rPr lang="es-ES" sz="1600" dirty="0" err="1">
                <a:latin typeface="Courier New" pitchFamily="49" charset="0"/>
              </a:rPr>
              <a:t>main</a:t>
            </a:r>
            <a:r>
              <a:rPr lang="es-ES" sz="1600" dirty="0">
                <a:latin typeface="Courier New" pitchFamily="49" charset="0"/>
              </a:rPr>
              <a:t> (</a:t>
            </a:r>
            <a:r>
              <a:rPr lang="es-ES" sz="1600" dirty="0" err="1">
                <a:latin typeface="Courier New" pitchFamily="49" charset="0"/>
              </a:rPr>
              <a:t>String</a:t>
            </a:r>
            <a:r>
              <a:rPr lang="es-ES" sz="1600" dirty="0">
                <a:latin typeface="Courier New" pitchFamily="49" charset="0"/>
              </a:rPr>
              <a:t> </a:t>
            </a:r>
            <a:r>
              <a:rPr lang="es-ES" sz="1600" dirty="0" err="1">
                <a:latin typeface="Courier New" pitchFamily="49" charset="0"/>
              </a:rPr>
              <a:t>args</a:t>
            </a:r>
            <a:r>
              <a:rPr lang="es-ES" sz="1600" dirty="0">
                <a:latin typeface="Courier New" pitchFamily="49" charset="0"/>
              </a:rPr>
              <a:t>[])</a:t>
            </a:r>
          </a:p>
          <a:p>
            <a:pPr marL="609600" indent="-609600">
              <a:buNone/>
            </a:pPr>
            <a:r>
              <a:rPr lang="es-ES" sz="1600" dirty="0">
                <a:latin typeface="Courier New" pitchFamily="49" charset="0"/>
              </a:rPr>
              <a:t>{</a:t>
            </a:r>
          </a:p>
          <a:p>
            <a:pPr marL="609600" indent="-609600">
              <a:buNone/>
            </a:pPr>
            <a:r>
              <a:rPr lang="es-ES" sz="1600" dirty="0">
                <a:latin typeface="Courier New" pitchFamily="49" charset="0"/>
              </a:rPr>
              <a:t>		</a:t>
            </a:r>
            <a:r>
              <a:rPr lang="es-ES" sz="1600" dirty="0" err="1">
                <a:latin typeface="Courier New" pitchFamily="49" charset="0"/>
              </a:rPr>
              <a:t>Bicycle</a:t>
            </a:r>
            <a:r>
              <a:rPr lang="es-ES" sz="1600" dirty="0">
                <a:latin typeface="Courier New" pitchFamily="49" charset="0"/>
              </a:rPr>
              <a:t> b1,b2,…,</a:t>
            </a:r>
            <a:r>
              <a:rPr lang="es-ES" sz="1600" dirty="0" err="1">
                <a:latin typeface="Courier New" pitchFamily="49" charset="0"/>
              </a:rPr>
              <a:t>bn</a:t>
            </a:r>
            <a:r>
              <a:rPr lang="es-ES" sz="1600" dirty="0">
                <a:latin typeface="Courier New" pitchFamily="49" charset="0"/>
              </a:rPr>
              <a:t>;</a:t>
            </a:r>
          </a:p>
          <a:p>
            <a:pPr marL="609600" indent="-609600">
              <a:buNone/>
            </a:pPr>
            <a:endParaRPr lang="es-ES" sz="1600" dirty="0">
              <a:latin typeface="Courier New" pitchFamily="49" charset="0"/>
            </a:endParaRPr>
          </a:p>
          <a:p>
            <a:pPr marL="609600" indent="-609600">
              <a:buNone/>
            </a:pPr>
            <a:r>
              <a:rPr lang="es-ES" sz="1600" dirty="0">
                <a:latin typeface="Courier New" pitchFamily="49" charset="0"/>
              </a:rPr>
              <a:t>		</a:t>
            </a:r>
            <a:r>
              <a:rPr lang="es-ES" sz="1600" dirty="0" err="1">
                <a:latin typeface="Courier New" pitchFamily="49" charset="0"/>
              </a:rPr>
              <a:t>System.out.println</a:t>
            </a:r>
            <a:r>
              <a:rPr lang="es-ES" sz="1600" dirty="0">
                <a:latin typeface="Courier New" pitchFamily="49" charset="0"/>
              </a:rPr>
              <a:t>(b1.getString());	</a:t>
            </a:r>
          </a:p>
          <a:p>
            <a:pPr marL="609600" indent="-609600">
              <a:buNone/>
            </a:pPr>
            <a:r>
              <a:rPr lang="es-ES" sz="1600" dirty="0">
                <a:latin typeface="Courier New" pitchFamily="49" charset="0"/>
              </a:rPr>
              <a:t>		</a:t>
            </a:r>
            <a:r>
              <a:rPr lang="es-ES" sz="1600" dirty="0" err="1">
                <a:latin typeface="Courier New" pitchFamily="49" charset="0"/>
              </a:rPr>
              <a:t>System.out.println</a:t>
            </a:r>
            <a:r>
              <a:rPr lang="es-ES" sz="1600" dirty="0">
                <a:latin typeface="Courier New" pitchFamily="49" charset="0"/>
              </a:rPr>
              <a:t>(b2. </a:t>
            </a:r>
            <a:r>
              <a:rPr lang="es-ES" sz="1600" dirty="0" err="1">
                <a:latin typeface="Courier New" pitchFamily="49" charset="0"/>
              </a:rPr>
              <a:t>getString</a:t>
            </a:r>
            <a:r>
              <a:rPr lang="es-ES" sz="1600" dirty="0">
                <a:latin typeface="Courier New" pitchFamily="49" charset="0"/>
              </a:rPr>
              <a:t>());</a:t>
            </a:r>
          </a:p>
          <a:p>
            <a:pPr marL="609600" indent="-609600">
              <a:buNone/>
            </a:pPr>
            <a:r>
              <a:rPr lang="es-ES" sz="1600" dirty="0">
                <a:latin typeface="Courier New" pitchFamily="49" charset="0"/>
              </a:rPr>
              <a:t>		………</a:t>
            </a:r>
          </a:p>
          <a:p>
            <a:pPr marL="609600" indent="-609600">
              <a:buNone/>
            </a:pPr>
            <a:r>
              <a:rPr lang="es-ES" sz="1600" dirty="0">
                <a:latin typeface="Courier New" pitchFamily="49" charset="0"/>
              </a:rPr>
              <a:t>		</a:t>
            </a:r>
            <a:r>
              <a:rPr lang="es-ES" sz="1600" dirty="0" err="1">
                <a:latin typeface="Courier New" pitchFamily="49" charset="0"/>
              </a:rPr>
              <a:t>System.out.println</a:t>
            </a:r>
            <a:r>
              <a:rPr lang="es-ES" sz="1600" dirty="0">
                <a:latin typeface="Courier New" pitchFamily="49" charset="0"/>
              </a:rPr>
              <a:t>(</a:t>
            </a:r>
            <a:r>
              <a:rPr lang="es-ES" sz="1600" dirty="0" err="1">
                <a:latin typeface="Courier New" pitchFamily="49" charset="0"/>
              </a:rPr>
              <a:t>bn.getString</a:t>
            </a:r>
            <a:r>
              <a:rPr lang="es-ES" sz="1600" dirty="0">
                <a:latin typeface="Courier New" pitchFamily="49" charset="0"/>
              </a:rPr>
              <a:t>());</a:t>
            </a:r>
          </a:p>
          <a:p>
            <a:pPr marL="609600" indent="-609600">
              <a:buNone/>
            </a:pPr>
            <a:r>
              <a:rPr lang="es-ES" sz="16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9832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8711952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Attributes</a:t>
            </a:r>
            <a:r>
              <a:rPr lang="es-ES" sz="3000" cap="all" dirty="0" smtClean="0">
                <a:latin typeface="Nexa Bold" pitchFamily="50" charset="0"/>
              </a:rPr>
              <a:t> and</a:t>
            </a:r>
            <a:r>
              <a:rPr lang="es-ES" sz="3000" cap="all" dirty="0">
                <a:latin typeface="Nexa Bold" pitchFamily="50" charset="0"/>
              </a:rPr>
              <a:t> </a:t>
            </a:r>
            <a:r>
              <a:rPr lang="es-ES" sz="3000" cap="all" dirty="0" smtClean="0">
                <a:latin typeface="Nexa Bold" pitchFamily="50" charset="0"/>
              </a:rPr>
              <a:t>local 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variables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defRPr/>
            </a:pPr>
            <a:r>
              <a:rPr lang="es-ES" dirty="0" err="1">
                <a:ea typeface="ＭＳ Ｐゴシック" charset="0"/>
              </a:rPr>
              <a:t>An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attribute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is</a:t>
            </a:r>
            <a:r>
              <a:rPr lang="es-ES" dirty="0">
                <a:ea typeface="ＭＳ Ｐゴシック" charset="0"/>
              </a:rPr>
              <a:t> a </a:t>
            </a:r>
            <a:r>
              <a:rPr lang="es-ES" dirty="0" err="1">
                <a:ea typeface="ＭＳ Ｐゴシック" charset="0"/>
              </a:rPr>
              <a:t>declared</a:t>
            </a:r>
            <a:r>
              <a:rPr lang="es-ES" dirty="0">
                <a:ea typeface="ＭＳ Ｐゴシック" charset="0"/>
              </a:rPr>
              <a:t> variable </a:t>
            </a:r>
            <a:r>
              <a:rPr lang="es-ES" dirty="0" err="1">
                <a:ea typeface="ＭＳ Ｐゴシック" charset="0"/>
              </a:rPr>
              <a:t>within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the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body</a:t>
            </a:r>
            <a:r>
              <a:rPr lang="es-ES" dirty="0">
                <a:ea typeface="ＭＳ Ｐゴシック" charset="0"/>
              </a:rPr>
              <a:t> of a </a:t>
            </a:r>
            <a:r>
              <a:rPr lang="es-ES" dirty="0" err="1">
                <a:ea typeface="ＭＳ Ｐゴシック" charset="0"/>
              </a:rPr>
              <a:t>class</a:t>
            </a:r>
            <a:endParaRPr lang="es-ES" dirty="0">
              <a:ea typeface="ＭＳ Ｐゴシック" charset="0"/>
            </a:endParaRPr>
          </a:p>
          <a:p>
            <a:pPr>
              <a:defRPr/>
            </a:pPr>
            <a:endParaRPr lang="es-ES" dirty="0">
              <a:ea typeface="ＭＳ Ｐゴシック" charset="0"/>
            </a:endParaRPr>
          </a:p>
          <a:p>
            <a:pPr>
              <a:defRPr/>
            </a:pPr>
            <a:r>
              <a:rPr lang="es-ES" dirty="0">
                <a:ea typeface="ＭＳ Ｐゴシック" charset="0"/>
              </a:rPr>
              <a:t>A local variable </a:t>
            </a:r>
            <a:r>
              <a:rPr lang="es-ES" dirty="0" err="1">
                <a:ea typeface="ＭＳ Ｐゴシック" charset="0"/>
              </a:rPr>
              <a:t>is</a:t>
            </a:r>
            <a:r>
              <a:rPr lang="es-ES" dirty="0">
                <a:ea typeface="ＭＳ Ｐゴシック" charset="0"/>
              </a:rPr>
              <a:t> a </a:t>
            </a:r>
            <a:r>
              <a:rPr lang="es-ES" dirty="0" err="1">
                <a:ea typeface="ＭＳ Ｐゴシック" charset="0"/>
              </a:rPr>
              <a:t>declared</a:t>
            </a:r>
            <a:r>
              <a:rPr lang="es-ES" dirty="0">
                <a:ea typeface="ＭＳ Ｐゴシック" charset="0"/>
              </a:rPr>
              <a:t> variable </a:t>
            </a:r>
            <a:r>
              <a:rPr lang="es-ES" dirty="0" err="1">
                <a:ea typeface="ＭＳ Ｐゴシック" charset="0"/>
              </a:rPr>
              <a:t>within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the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body</a:t>
            </a:r>
            <a:r>
              <a:rPr lang="es-ES" dirty="0">
                <a:ea typeface="ＭＳ Ｐゴシック" charset="0"/>
              </a:rPr>
              <a:t> of a </a:t>
            </a:r>
            <a:r>
              <a:rPr lang="es-ES" dirty="0" err="1">
                <a:ea typeface="ＭＳ Ｐゴシック" charset="0"/>
              </a:rPr>
              <a:t>method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or</a:t>
            </a:r>
            <a:r>
              <a:rPr lang="es-ES" dirty="0">
                <a:ea typeface="ＭＳ Ｐゴシック" charset="0"/>
              </a:rPr>
              <a:t> a </a:t>
            </a:r>
            <a:r>
              <a:rPr lang="es-ES" dirty="0" err="1">
                <a:ea typeface="ＭＳ Ｐゴシック" charset="0"/>
              </a:rPr>
              <a:t>parameter</a:t>
            </a:r>
            <a:r>
              <a:rPr lang="es-ES" dirty="0">
                <a:ea typeface="ＭＳ Ｐゴシック" charset="0"/>
              </a:rPr>
              <a:t> of </a:t>
            </a:r>
            <a:r>
              <a:rPr lang="es-ES" dirty="0" err="1">
                <a:ea typeface="ＭＳ Ｐゴシック" charset="0"/>
              </a:rPr>
              <a:t>the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same</a:t>
            </a:r>
            <a:r>
              <a:rPr lang="es-ES" dirty="0">
                <a:ea typeface="ＭＳ Ｐゴシック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2783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8711952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Attributes</a:t>
            </a:r>
            <a:r>
              <a:rPr lang="es-ES" sz="3000" cap="all" dirty="0" smtClean="0">
                <a:latin typeface="Nexa Bold" pitchFamily="50" charset="0"/>
              </a:rPr>
              <a:t> and</a:t>
            </a:r>
            <a:r>
              <a:rPr lang="es-ES" sz="3000" cap="all" dirty="0">
                <a:latin typeface="Nexa Bold" pitchFamily="50" charset="0"/>
              </a:rPr>
              <a:t> </a:t>
            </a:r>
            <a:r>
              <a:rPr lang="es-ES" sz="3000" cap="all" dirty="0" smtClean="0">
                <a:latin typeface="Nexa Bold" pitchFamily="50" charset="0"/>
              </a:rPr>
              <a:t>local 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variables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80000"/>
              </a:lnSpc>
              <a:buNone/>
            </a:pPr>
            <a:r>
              <a:rPr lang="es-ES" sz="1700" dirty="0" err="1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s-ES" sz="17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1700" dirty="0" err="1">
                <a:solidFill>
                  <a:srgbClr val="3333CC"/>
                </a:solidFill>
                <a:latin typeface="Courier New" pitchFamily="49" charset="0"/>
              </a:rPr>
              <a:t>class</a:t>
            </a:r>
            <a:r>
              <a:rPr lang="es-ES" sz="1700" dirty="0">
                <a:latin typeface="Courier New" pitchFamily="49" charset="0"/>
              </a:rPr>
              <a:t> </a:t>
            </a:r>
            <a:r>
              <a:rPr lang="es-ES" sz="1700" dirty="0" err="1">
                <a:latin typeface="Courier New" pitchFamily="49" charset="0"/>
              </a:rPr>
              <a:t>Bicycle</a:t>
            </a:r>
            <a:r>
              <a:rPr lang="es-ES" sz="1700" dirty="0"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es-ES" sz="1700" dirty="0">
                <a:latin typeface="Courier New" pitchFamily="49" charset="0"/>
              </a:rPr>
              <a:t>{	</a:t>
            </a:r>
          </a:p>
          <a:p>
            <a:pPr lvl="1">
              <a:lnSpc>
                <a:spcPct val="80000"/>
              </a:lnSpc>
              <a:buNone/>
            </a:pPr>
            <a:r>
              <a:rPr lang="es-ES" sz="1700" dirty="0">
                <a:latin typeface="Courier New" pitchFamily="49" charset="0"/>
              </a:rPr>
              <a:t>/* </a:t>
            </a:r>
            <a:r>
              <a:rPr lang="es-ES" sz="1700" dirty="0" err="1">
                <a:latin typeface="Courier New" pitchFamily="49" charset="0"/>
              </a:rPr>
              <a:t>Attributes</a:t>
            </a:r>
            <a:r>
              <a:rPr lang="es-ES" sz="1700" dirty="0">
                <a:latin typeface="Courier New" pitchFamily="49" charset="0"/>
              </a:rPr>
              <a:t> */       </a:t>
            </a:r>
          </a:p>
          <a:p>
            <a:pPr lvl="1">
              <a:lnSpc>
                <a:spcPct val="80000"/>
              </a:lnSpc>
              <a:buNone/>
            </a:pPr>
            <a:r>
              <a:rPr lang="es-ES" sz="1700" dirty="0" err="1">
                <a:solidFill>
                  <a:srgbClr val="009900"/>
                </a:solidFill>
                <a:latin typeface="Courier New" pitchFamily="49" charset="0"/>
              </a:rPr>
              <a:t>private</a:t>
            </a:r>
            <a:r>
              <a:rPr lang="es-ES" sz="1700" dirty="0">
                <a:solidFill>
                  <a:srgbClr val="009900"/>
                </a:solidFill>
                <a:latin typeface="Courier New" pitchFamily="49" charset="0"/>
              </a:rPr>
              <a:t> </a:t>
            </a:r>
            <a:r>
              <a:rPr lang="es-ES" sz="1700" dirty="0" err="1">
                <a:solidFill>
                  <a:srgbClr val="009900"/>
                </a:solidFill>
                <a:latin typeface="Courier New" pitchFamily="49" charset="0"/>
              </a:rPr>
              <a:t>int</a:t>
            </a:r>
            <a:r>
              <a:rPr lang="es-ES" sz="1700" dirty="0">
                <a:solidFill>
                  <a:srgbClr val="009900"/>
                </a:solidFill>
                <a:latin typeface="Courier New" pitchFamily="49" charset="0"/>
              </a:rPr>
              <a:t> </a:t>
            </a:r>
            <a:r>
              <a:rPr lang="es-ES" sz="1700" dirty="0" err="1">
                <a:solidFill>
                  <a:srgbClr val="009900"/>
                </a:solidFill>
                <a:latin typeface="Courier New" pitchFamily="49" charset="0"/>
              </a:rPr>
              <a:t>speed</a:t>
            </a:r>
            <a:r>
              <a:rPr lang="es-ES" sz="1700" dirty="0">
                <a:solidFill>
                  <a:srgbClr val="009900"/>
                </a:solidFill>
                <a:latin typeface="Courier New" pitchFamily="49" charset="0"/>
              </a:rPr>
              <a:t>;       </a:t>
            </a:r>
          </a:p>
          <a:p>
            <a:pPr lvl="1">
              <a:lnSpc>
                <a:spcPct val="80000"/>
              </a:lnSpc>
              <a:buNone/>
            </a:pPr>
            <a:r>
              <a:rPr lang="es-ES" sz="1700" dirty="0" err="1">
                <a:solidFill>
                  <a:srgbClr val="009900"/>
                </a:solidFill>
                <a:latin typeface="Courier New" pitchFamily="49" charset="0"/>
              </a:rPr>
              <a:t>private</a:t>
            </a:r>
            <a:r>
              <a:rPr lang="es-ES" sz="1700" dirty="0">
                <a:solidFill>
                  <a:srgbClr val="009900"/>
                </a:solidFill>
                <a:latin typeface="Courier New" pitchFamily="49" charset="0"/>
              </a:rPr>
              <a:t> </a:t>
            </a:r>
            <a:r>
              <a:rPr lang="es-ES" sz="1700" dirty="0" err="1">
                <a:solidFill>
                  <a:srgbClr val="009900"/>
                </a:solidFill>
                <a:latin typeface="Courier New" pitchFamily="49" charset="0"/>
              </a:rPr>
              <a:t>int</a:t>
            </a:r>
            <a:r>
              <a:rPr lang="es-ES" sz="1700" dirty="0">
                <a:solidFill>
                  <a:srgbClr val="009900"/>
                </a:solidFill>
                <a:latin typeface="Courier New" pitchFamily="49" charset="0"/>
              </a:rPr>
              <a:t> </a:t>
            </a:r>
            <a:r>
              <a:rPr lang="es-ES" sz="1700" dirty="0" err="1">
                <a:solidFill>
                  <a:srgbClr val="009900"/>
                </a:solidFill>
                <a:latin typeface="Courier New" pitchFamily="49" charset="0"/>
              </a:rPr>
              <a:t>gear</a:t>
            </a:r>
            <a:r>
              <a:rPr lang="es-ES" sz="1700" dirty="0">
                <a:solidFill>
                  <a:srgbClr val="009900"/>
                </a:solidFill>
                <a:latin typeface="Courier New" pitchFamily="49" charset="0"/>
              </a:rPr>
              <a:t>;</a:t>
            </a:r>
            <a:r>
              <a:rPr lang="es-ES" sz="1700" dirty="0">
                <a:latin typeface="Courier New" pitchFamily="49" charset="0"/>
              </a:rPr>
              <a:t>	</a:t>
            </a:r>
          </a:p>
          <a:p>
            <a:pPr lvl="1">
              <a:lnSpc>
                <a:spcPct val="80000"/>
              </a:lnSpc>
              <a:buNone/>
            </a:pPr>
            <a:r>
              <a:rPr lang="es-ES" sz="1700" dirty="0">
                <a:latin typeface="Courier New" pitchFamily="49" charset="0"/>
              </a:rPr>
              <a:t>	</a:t>
            </a:r>
            <a:r>
              <a:rPr lang="pt-BR" sz="1700" dirty="0">
                <a:latin typeface="Courier New" pitchFamily="49" charset="0"/>
              </a:rPr>
              <a:t>       </a:t>
            </a:r>
          </a:p>
          <a:p>
            <a:pPr lvl="1">
              <a:lnSpc>
                <a:spcPct val="80000"/>
              </a:lnSpc>
              <a:buNone/>
            </a:pPr>
            <a:r>
              <a:rPr lang="pt-BR" sz="1700" dirty="0">
                <a:solidFill>
                  <a:srgbClr val="3333CC"/>
                </a:solidFill>
                <a:latin typeface="Courier New" pitchFamily="49" charset="0"/>
              </a:rPr>
              <a:t>public int</a:t>
            </a:r>
            <a:r>
              <a:rPr lang="pt-BR" sz="1700" dirty="0">
                <a:latin typeface="Courier New" pitchFamily="49" charset="0"/>
              </a:rPr>
              <a:t> upGear() </a:t>
            </a:r>
            <a:r>
              <a:rPr lang="es-ES" sz="1700" dirty="0">
                <a:latin typeface="Courier New" pitchFamily="49" charset="0"/>
              </a:rPr>
              <a:t>       </a:t>
            </a:r>
          </a:p>
          <a:p>
            <a:pPr lvl="1">
              <a:lnSpc>
                <a:spcPct val="80000"/>
              </a:lnSpc>
              <a:buNone/>
            </a:pPr>
            <a:r>
              <a:rPr lang="es-ES" sz="1700" dirty="0">
                <a:latin typeface="Courier New" pitchFamily="49" charset="0"/>
              </a:rPr>
              <a:t>{	    </a:t>
            </a:r>
          </a:p>
          <a:p>
            <a:pPr lvl="2">
              <a:lnSpc>
                <a:spcPct val="80000"/>
              </a:lnSpc>
              <a:buNone/>
            </a:pPr>
            <a:r>
              <a:rPr lang="es-ES" sz="1700" dirty="0" err="1">
                <a:solidFill>
                  <a:srgbClr val="003399"/>
                </a:solidFill>
                <a:latin typeface="Courier New" pitchFamily="49" charset="0"/>
              </a:rPr>
              <a:t>int</a:t>
            </a:r>
            <a:r>
              <a:rPr lang="es-ES" sz="1700" dirty="0">
                <a:solidFill>
                  <a:srgbClr val="003399"/>
                </a:solidFill>
                <a:latin typeface="Courier New" pitchFamily="49" charset="0"/>
              </a:rPr>
              <a:t> </a:t>
            </a:r>
            <a:r>
              <a:rPr lang="es-ES" sz="1700" dirty="0" err="1">
                <a:solidFill>
                  <a:srgbClr val="003399"/>
                </a:solidFill>
                <a:latin typeface="Courier New" pitchFamily="49" charset="0"/>
              </a:rPr>
              <a:t>lostSpeed</a:t>
            </a:r>
            <a:r>
              <a:rPr lang="es-ES" sz="1700" dirty="0">
                <a:solidFill>
                  <a:srgbClr val="003399"/>
                </a:solidFill>
                <a:latin typeface="Courier New" pitchFamily="49" charset="0"/>
              </a:rPr>
              <a:t> = </a:t>
            </a:r>
            <a:r>
              <a:rPr lang="es-ES" sz="1700" dirty="0" err="1">
                <a:solidFill>
                  <a:srgbClr val="003399"/>
                </a:solidFill>
                <a:latin typeface="Courier New" pitchFamily="49" charset="0"/>
              </a:rPr>
              <a:t>speed</a:t>
            </a:r>
            <a:r>
              <a:rPr lang="es-ES" sz="1700" dirty="0">
                <a:solidFill>
                  <a:srgbClr val="003399"/>
                </a:solidFill>
                <a:latin typeface="Courier New" pitchFamily="49" charset="0"/>
              </a:rPr>
              <a:t> / (6 – </a:t>
            </a:r>
            <a:r>
              <a:rPr lang="es-ES" sz="1700" dirty="0" err="1">
                <a:solidFill>
                  <a:srgbClr val="003399"/>
                </a:solidFill>
                <a:latin typeface="Courier New" pitchFamily="49" charset="0"/>
              </a:rPr>
              <a:t>gear</a:t>
            </a:r>
            <a:r>
              <a:rPr lang="es-ES" sz="1700" dirty="0">
                <a:solidFill>
                  <a:srgbClr val="003399"/>
                </a:solidFill>
                <a:latin typeface="Courier New" pitchFamily="49" charset="0"/>
              </a:rPr>
              <a:t>); // variable local</a:t>
            </a:r>
            <a:r>
              <a:rPr lang="es-ES" sz="1700" dirty="0">
                <a:solidFill>
                  <a:schemeClr val="bg2"/>
                </a:solidFill>
                <a:latin typeface="Courier New" pitchFamily="49" charset="0"/>
              </a:rPr>
              <a:t>	</a:t>
            </a:r>
            <a:r>
              <a:rPr lang="es-ES" sz="1700" dirty="0">
                <a:solidFill>
                  <a:srgbClr val="CCCC00"/>
                </a:solidFill>
                <a:latin typeface="Courier New" pitchFamily="49" charset="0"/>
              </a:rPr>
              <a:t>    </a:t>
            </a:r>
          </a:p>
          <a:p>
            <a:pPr lvl="2">
              <a:lnSpc>
                <a:spcPct val="80000"/>
              </a:lnSpc>
              <a:buNone/>
            </a:pPr>
            <a:r>
              <a:rPr lang="es-ES" sz="1700" dirty="0" err="1">
                <a:solidFill>
                  <a:srgbClr val="3333CC"/>
                </a:solidFill>
                <a:latin typeface="Courier New" pitchFamily="49" charset="0"/>
              </a:rPr>
              <a:t>if</a:t>
            </a:r>
            <a:r>
              <a:rPr lang="es-ES" sz="1700" dirty="0">
                <a:latin typeface="Courier New" pitchFamily="49" charset="0"/>
              </a:rPr>
              <a:t> (</a:t>
            </a:r>
            <a:r>
              <a:rPr lang="es-ES" sz="1700" dirty="0" err="1">
                <a:latin typeface="Courier New" pitchFamily="49" charset="0"/>
              </a:rPr>
              <a:t>gear</a:t>
            </a:r>
            <a:r>
              <a:rPr lang="es-ES" sz="1700" dirty="0">
                <a:latin typeface="Courier New" pitchFamily="49" charset="0"/>
              </a:rPr>
              <a:t> &lt; 6)	    </a:t>
            </a:r>
          </a:p>
          <a:p>
            <a:pPr lvl="2">
              <a:lnSpc>
                <a:spcPct val="80000"/>
              </a:lnSpc>
              <a:buNone/>
            </a:pPr>
            <a:r>
              <a:rPr lang="pt-BR" sz="1700" dirty="0">
                <a:latin typeface="Courier New" pitchFamily="49" charset="0"/>
              </a:rPr>
              <a:t>{		</a:t>
            </a:r>
          </a:p>
          <a:p>
            <a:pPr lvl="3">
              <a:lnSpc>
                <a:spcPct val="80000"/>
              </a:lnSpc>
              <a:buNone/>
            </a:pPr>
            <a:r>
              <a:rPr lang="pt-BR" sz="1700" dirty="0">
                <a:latin typeface="Courier New" pitchFamily="49" charset="0"/>
              </a:rPr>
              <a:t>gear++;		</a:t>
            </a:r>
          </a:p>
          <a:p>
            <a:pPr lvl="3">
              <a:lnSpc>
                <a:spcPct val="80000"/>
              </a:lnSpc>
              <a:buNone/>
            </a:pPr>
            <a:r>
              <a:rPr lang="pt-BR" sz="1700" dirty="0">
                <a:latin typeface="Courier New" pitchFamily="49" charset="0"/>
              </a:rPr>
              <a:t>speed -= </a:t>
            </a:r>
            <a:r>
              <a:rPr lang="es-ES" sz="1700" dirty="0" err="1">
                <a:solidFill>
                  <a:srgbClr val="003399"/>
                </a:solidFill>
                <a:latin typeface="Courier New" pitchFamily="49" charset="0"/>
              </a:rPr>
              <a:t>lostSpeed</a:t>
            </a:r>
            <a:r>
              <a:rPr lang="es-ES" sz="1700" dirty="0">
                <a:solidFill>
                  <a:srgbClr val="003399"/>
                </a:solidFill>
                <a:latin typeface="Courier New" pitchFamily="49" charset="0"/>
              </a:rPr>
              <a:t> </a:t>
            </a:r>
            <a:r>
              <a:rPr lang="pt-BR" sz="1700" dirty="0">
                <a:latin typeface="Courier New" pitchFamily="49" charset="0"/>
              </a:rPr>
              <a:t>;	   </a:t>
            </a:r>
          </a:p>
          <a:p>
            <a:pPr lvl="2">
              <a:lnSpc>
                <a:spcPct val="80000"/>
              </a:lnSpc>
              <a:buNone/>
            </a:pPr>
            <a:r>
              <a:rPr lang="pt-BR" sz="1700" dirty="0">
                <a:latin typeface="Courier New" pitchFamily="49" charset="0"/>
              </a:rPr>
              <a:t>}       </a:t>
            </a:r>
          </a:p>
          <a:p>
            <a:pPr lvl="1">
              <a:lnSpc>
                <a:spcPct val="80000"/>
              </a:lnSpc>
              <a:buNone/>
            </a:pPr>
            <a:r>
              <a:rPr lang="pt-BR" sz="1700" dirty="0">
                <a:latin typeface="Courier New" pitchFamily="49" charset="0"/>
              </a:rPr>
              <a:t>}      </a:t>
            </a:r>
          </a:p>
          <a:p>
            <a:pPr>
              <a:lnSpc>
                <a:spcPct val="80000"/>
              </a:lnSpc>
              <a:buNone/>
            </a:pPr>
            <a:r>
              <a:rPr lang="pt-BR" sz="1700" dirty="0">
                <a:latin typeface="Courier New" pitchFamily="49" charset="0"/>
              </a:rPr>
              <a:t>}</a:t>
            </a:r>
            <a:r>
              <a:rPr lang="es-ES" sz="1700" dirty="0">
                <a:latin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6994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8711952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Attributes</a:t>
            </a:r>
            <a:r>
              <a:rPr lang="es-ES" sz="3000" cap="all" dirty="0" smtClean="0">
                <a:latin typeface="Nexa Bold" pitchFamily="50" charset="0"/>
              </a:rPr>
              <a:t> and</a:t>
            </a:r>
            <a:r>
              <a:rPr lang="es-ES" sz="3000" cap="all" dirty="0">
                <a:latin typeface="Nexa Bold" pitchFamily="50" charset="0"/>
              </a:rPr>
              <a:t> </a:t>
            </a:r>
            <a:r>
              <a:rPr lang="es-ES" sz="3000" cap="all" dirty="0" smtClean="0">
                <a:latin typeface="Nexa Bold" pitchFamily="50" charset="0"/>
              </a:rPr>
              <a:t>local 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variables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 lnSpcReduction="10000"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b="1" dirty="0" err="1"/>
              <a:t>Warning</a:t>
            </a:r>
            <a:r>
              <a:rPr lang="es-ES" b="1" dirty="0"/>
              <a:t>!</a:t>
            </a:r>
            <a:endParaRPr lang="es-ES" dirty="0"/>
          </a:p>
          <a:p>
            <a:pPr>
              <a:buNone/>
            </a:pPr>
            <a:endParaRPr lang="es-ES" sz="1700" dirty="0" smtClean="0">
              <a:solidFill>
                <a:srgbClr val="3333CC"/>
              </a:solidFill>
              <a:latin typeface="Courier New" pitchFamily="49" charset="0"/>
            </a:endParaRPr>
          </a:p>
          <a:p>
            <a:pPr>
              <a:buNone/>
            </a:pPr>
            <a:r>
              <a:rPr lang="es-ES" sz="1600" dirty="0" err="1" smtClean="0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s-ES" sz="1600" dirty="0" smtClean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1600" dirty="0" err="1">
                <a:solidFill>
                  <a:srgbClr val="3333CC"/>
                </a:solidFill>
                <a:latin typeface="Courier New" pitchFamily="49" charset="0"/>
              </a:rPr>
              <a:t>class</a:t>
            </a:r>
            <a:r>
              <a:rPr lang="es-ES" sz="1600" dirty="0">
                <a:latin typeface="Courier New" pitchFamily="49" charset="0"/>
              </a:rPr>
              <a:t> </a:t>
            </a:r>
            <a:r>
              <a:rPr lang="es-ES" sz="1600" dirty="0" err="1">
                <a:latin typeface="Courier New" pitchFamily="49" charset="0"/>
              </a:rPr>
              <a:t>Bicycle</a:t>
            </a:r>
            <a:r>
              <a:rPr lang="es-ES" sz="1600" dirty="0">
                <a:latin typeface="Courier New" pitchFamily="49" charset="0"/>
              </a:rPr>
              <a:t> </a:t>
            </a:r>
          </a:p>
          <a:p>
            <a:pPr>
              <a:buNone/>
            </a:pPr>
            <a:r>
              <a:rPr lang="es-ES" sz="1600" dirty="0">
                <a:latin typeface="Courier New" pitchFamily="49" charset="0"/>
              </a:rPr>
              <a:t>{	</a:t>
            </a:r>
          </a:p>
          <a:p>
            <a:pPr lvl="1">
              <a:buNone/>
            </a:pPr>
            <a:r>
              <a:rPr lang="es-ES" sz="1600" dirty="0">
                <a:latin typeface="Courier New" pitchFamily="49" charset="0"/>
              </a:rPr>
              <a:t>/* </a:t>
            </a:r>
            <a:r>
              <a:rPr lang="es-ES" sz="1600" dirty="0" err="1">
                <a:latin typeface="Courier New" pitchFamily="49" charset="0"/>
              </a:rPr>
              <a:t>Attributes</a:t>
            </a:r>
            <a:r>
              <a:rPr lang="es-ES" sz="1600" dirty="0">
                <a:latin typeface="Courier New" pitchFamily="49" charset="0"/>
              </a:rPr>
              <a:t>*/       </a:t>
            </a:r>
          </a:p>
          <a:p>
            <a:pPr lvl="1">
              <a:buNone/>
            </a:pPr>
            <a:r>
              <a:rPr lang="es-ES" sz="1600" b="1" dirty="0" err="1">
                <a:solidFill>
                  <a:srgbClr val="009900"/>
                </a:solidFill>
                <a:latin typeface="Courier New" pitchFamily="49" charset="0"/>
              </a:rPr>
              <a:t>private</a:t>
            </a:r>
            <a:r>
              <a:rPr lang="es-ES" sz="1600" b="1" dirty="0">
                <a:solidFill>
                  <a:srgbClr val="009900"/>
                </a:solidFill>
                <a:latin typeface="Courier New" pitchFamily="49" charset="0"/>
              </a:rPr>
              <a:t> </a:t>
            </a:r>
            <a:r>
              <a:rPr lang="es-ES" sz="1600" b="1" dirty="0" err="1">
                <a:solidFill>
                  <a:srgbClr val="009900"/>
                </a:solidFill>
                <a:latin typeface="Courier New" pitchFamily="49" charset="0"/>
              </a:rPr>
              <a:t>int</a:t>
            </a:r>
            <a:r>
              <a:rPr lang="es-ES" sz="1600" b="1" dirty="0">
                <a:solidFill>
                  <a:srgbClr val="009900"/>
                </a:solidFill>
                <a:latin typeface="Courier New" pitchFamily="49" charset="0"/>
              </a:rPr>
              <a:t> </a:t>
            </a:r>
            <a:r>
              <a:rPr lang="es-ES" sz="1600" b="1" dirty="0" err="1">
                <a:solidFill>
                  <a:srgbClr val="009900"/>
                </a:solidFill>
                <a:latin typeface="Courier New" pitchFamily="49" charset="0"/>
              </a:rPr>
              <a:t>speed</a:t>
            </a:r>
            <a:endParaRPr lang="es-ES" sz="1600" b="1" dirty="0">
              <a:latin typeface="Courier New" pitchFamily="49" charset="0"/>
            </a:endParaRPr>
          </a:p>
          <a:p>
            <a:pPr lvl="1">
              <a:buNone/>
            </a:pPr>
            <a:r>
              <a:rPr lang="es-ES" sz="1600" dirty="0">
                <a:latin typeface="Courier New" pitchFamily="49" charset="0"/>
              </a:rPr>
              <a:t>	</a:t>
            </a:r>
            <a:r>
              <a:rPr lang="pt-BR" sz="1600" dirty="0">
                <a:latin typeface="Courier New" pitchFamily="49" charset="0"/>
              </a:rPr>
              <a:t>       </a:t>
            </a:r>
          </a:p>
          <a:p>
            <a:pPr lvl="1">
              <a:buNone/>
            </a:pPr>
            <a:r>
              <a:rPr lang="pt-BR" sz="1600" dirty="0">
                <a:solidFill>
                  <a:srgbClr val="3333CC"/>
                </a:solidFill>
                <a:latin typeface="Courier New" pitchFamily="49" charset="0"/>
              </a:rPr>
              <a:t>public void</a:t>
            </a:r>
            <a:r>
              <a:rPr lang="pt-BR" sz="1600" dirty="0">
                <a:latin typeface="Courier New" pitchFamily="49" charset="0"/>
              </a:rPr>
              <a:t> detenerse() </a:t>
            </a:r>
            <a:r>
              <a:rPr lang="es-ES" sz="1600" dirty="0">
                <a:latin typeface="Courier New" pitchFamily="49" charset="0"/>
              </a:rPr>
              <a:t>       </a:t>
            </a:r>
          </a:p>
          <a:p>
            <a:pPr lvl="1">
              <a:buNone/>
            </a:pPr>
            <a:r>
              <a:rPr lang="es-ES" sz="1600" dirty="0">
                <a:latin typeface="Courier New" pitchFamily="49" charset="0"/>
              </a:rPr>
              <a:t>{	    </a:t>
            </a:r>
          </a:p>
          <a:p>
            <a:pPr lvl="2">
              <a:buNone/>
            </a:pPr>
            <a:r>
              <a:rPr lang="es-ES" sz="1600" b="1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s-ES" sz="16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s-ES" sz="1600" b="1" dirty="0" err="1">
                <a:solidFill>
                  <a:schemeClr val="accent2"/>
                </a:solidFill>
                <a:latin typeface="Courier New" pitchFamily="49" charset="0"/>
              </a:rPr>
              <a:t>speed</a:t>
            </a:r>
            <a:r>
              <a:rPr lang="es-ES" sz="1600" b="1" dirty="0">
                <a:solidFill>
                  <a:schemeClr val="accent2"/>
                </a:solidFill>
                <a:latin typeface="Courier New" pitchFamily="49" charset="0"/>
              </a:rPr>
              <a:t>;</a:t>
            </a:r>
          </a:p>
          <a:p>
            <a:pPr lvl="2">
              <a:buNone/>
            </a:pPr>
            <a:r>
              <a:rPr lang="es-ES" sz="1600" dirty="0" err="1">
                <a:solidFill>
                  <a:schemeClr val="accent2"/>
                </a:solidFill>
                <a:latin typeface="Courier New" pitchFamily="49" charset="0"/>
              </a:rPr>
              <a:t>speed</a:t>
            </a:r>
            <a:r>
              <a:rPr lang="es-ES" sz="1600" dirty="0">
                <a:solidFill>
                  <a:schemeClr val="accent2"/>
                </a:solidFill>
                <a:latin typeface="Courier New" pitchFamily="49" charset="0"/>
              </a:rPr>
              <a:t>  = 0; // </a:t>
            </a:r>
            <a:r>
              <a:rPr lang="es-ES" sz="1600" dirty="0" err="1">
                <a:solidFill>
                  <a:schemeClr val="accent2"/>
                </a:solidFill>
                <a:latin typeface="Courier New" pitchFamily="49" charset="0"/>
              </a:rPr>
              <a:t>assigning</a:t>
            </a:r>
            <a:r>
              <a:rPr lang="es-ES" sz="1600" dirty="0">
                <a:solidFill>
                  <a:schemeClr val="accent2"/>
                </a:solidFill>
                <a:latin typeface="Courier New" pitchFamily="49" charset="0"/>
              </a:rPr>
              <a:t> 0 </a:t>
            </a:r>
            <a:r>
              <a:rPr lang="es-ES" sz="1600" dirty="0" err="1">
                <a:solidFill>
                  <a:schemeClr val="accent2"/>
                </a:solidFill>
                <a:latin typeface="Courier New" pitchFamily="49" charset="0"/>
              </a:rPr>
              <a:t>to</a:t>
            </a:r>
            <a:r>
              <a:rPr lang="es-ES" sz="1600" dirty="0">
                <a:solidFill>
                  <a:schemeClr val="accent2"/>
                </a:solidFill>
                <a:latin typeface="Courier New" pitchFamily="49" charset="0"/>
              </a:rPr>
              <a:t> local variable and </a:t>
            </a:r>
            <a:r>
              <a:rPr lang="es-ES" sz="1600" dirty="0" err="1">
                <a:solidFill>
                  <a:schemeClr val="accent2"/>
                </a:solidFill>
                <a:latin typeface="Courier New" pitchFamily="49" charset="0"/>
              </a:rPr>
              <a:t>not</a:t>
            </a:r>
            <a:r>
              <a:rPr lang="es-ES" sz="160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s-ES" sz="1600" dirty="0" err="1">
                <a:solidFill>
                  <a:schemeClr val="accent2"/>
                </a:solidFill>
                <a:latin typeface="Courier New" pitchFamily="49" charset="0"/>
              </a:rPr>
              <a:t>attribute</a:t>
            </a:r>
            <a:r>
              <a:rPr lang="es-ES" sz="1600" dirty="0">
                <a:solidFill>
                  <a:schemeClr val="accent2"/>
                </a:solidFill>
                <a:latin typeface="Courier New" pitchFamily="49" charset="0"/>
              </a:rPr>
              <a:t>!</a:t>
            </a:r>
            <a:endParaRPr lang="es-ES" sz="1600" dirty="0">
              <a:solidFill>
                <a:srgbClr val="CCCC00"/>
              </a:solidFill>
              <a:latin typeface="Courier New" pitchFamily="49" charset="0"/>
            </a:endParaRPr>
          </a:p>
          <a:p>
            <a:pPr lvl="1">
              <a:buNone/>
            </a:pPr>
            <a:r>
              <a:rPr lang="pt-BR" sz="1600" dirty="0">
                <a:latin typeface="Courier New" pitchFamily="49" charset="0"/>
              </a:rPr>
              <a:t>}      </a:t>
            </a:r>
          </a:p>
          <a:p>
            <a:pPr>
              <a:buNone/>
            </a:pPr>
            <a:r>
              <a:rPr lang="pt-BR" sz="1600" dirty="0">
                <a:latin typeface="Courier New" pitchFamily="49" charset="0"/>
              </a:rPr>
              <a:t>}</a:t>
            </a:r>
            <a:r>
              <a:rPr lang="es-ES" sz="1600" dirty="0">
                <a:latin typeface="Courier New" pitchFamily="49" charset="0"/>
              </a:rPr>
              <a:t> 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" dirty="0" smtClean="0"/>
              <a:t>Rule</a:t>
            </a:r>
            <a:r>
              <a:rPr lang="es-ES" dirty="0"/>
              <a:t>: Local variables </a:t>
            </a:r>
            <a:r>
              <a:rPr lang="es-ES" dirty="0" err="1"/>
              <a:t>hide</a:t>
            </a:r>
            <a:r>
              <a:rPr lang="es-ES" dirty="0"/>
              <a:t> </a:t>
            </a:r>
            <a:r>
              <a:rPr lang="es-ES" dirty="0" err="1"/>
              <a:t>attributes</a:t>
            </a:r>
            <a:r>
              <a:rPr lang="es-E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15222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exercise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Let</a:t>
            </a:r>
            <a:r>
              <a:rPr lang="es-ES" altLang="es-ES" dirty="0" err="1"/>
              <a:t>’</a:t>
            </a:r>
            <a:r>
              <a:rPr lang="es-ES" dirty="0" err="1"/>
              <a:t>s</a:t>
            </a:r>
            <a:r>
              <a:rPr lang="es-ES" dirty="0"/>
              <a:t> </a:t>
            </a:r>
            <a:r>
              <a:rPr lang="es-ES" dirty="0" err="1"/>
              <a:t>build</a:t>
            </a:r>
            <a:r>
              <a:rPr lang="es-ES" dirty="0"/>
              <a:t> a Car </a:t>
            </a:r>
            <a:r>
              <a:rPr lang="es-ES" dirty="0" err="1"/>
              <a:t>class</a:t>
            </a:r>
            <a:r>
              <a:rPr lang="es-ES" dirty="0"/>
              <a:t>,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every</a:t>
            </a:r>
            <a:r>
              <a:rPr lang="es-ES" dirty="0"/>
              <a:t> car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world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Attributes</a:t>
            </a:r>
            <a:r>
              <a:rPr lang="es-ES" dirty="0"/>
              <a:t>?</a:t>
            </a:r>
          </a:p>
          <a:p>
            <a:pPr lvl="1"/>
            <a:r>
              <a:rPr lang="es-ES" dirty="0"/>
              <a:t>¿</a:t>
            </a:r>
            <a:r>
              <a:rPr lang="es-ES" dirty="0" err="1"/>
              <a:t>Methods</a:t>
            </a:r>
            <a:r>
              <a:rPr lang="es-ES" dirty="0"/>
              <a:t>?</a:t>
            </a:r>
          </a:p>
          <a:p>
            <a:endParaRPr lang="es-ES" dirty="0" smtClean="0"/>
          </a:p>
          <a:p>
            <a:r>
              <a:rPr lang="es-ES" dirty="0" err="1" smtClean="0"/>
              <a:t>Let</a:t>
            </a:r>
            <a:r>
              <a:rPr lang="es-ES" altLang="es-ES" dirty="0" err="1" smtClean="0"/>
              <a:t>’</a:t>
            </a:r>
            <a:r>
              <a:rPr lang="es-ES" dirty="0" err="1" smtClean="0"/>
              <a:t>s</a:t>
            </a:r>
            <a:r>
              <a:rPr lang="es-ES" dirty="0" smtClean="0"/>
              <a:t> </a:t>
            </a:r>
            <a:r>
              <a:rPr lang="es-ES" dirty="0"/>
              <a:t>use </a:t>
            </a:r>
            <a:r>
              <a:rPr lang="es-ES" dirty="0" err="1"/>
              <a:t>it</a:t>
            </a:r>
            <a:r>
              <a:rPr lang="es-ES" dirty="0"/>
              <a:t> in </a:t>
            </a:r>
            <a:r>
              <a:rPr lang="ja-JP" altLang="es-ES" dirty="0"/>
              <a:t>“</a:t>
            </a:r>
            <a:r>
              <a:rPr lang="es-ES" altLang="ja-JP" dirty="0" err="1"/>
              <a:t>main</a:t>
            </a:r>
            <a:r>
              <a:rPr lang="ja-JP" altLang="es-ES" dirty="0"/>
              <a:t>”</a:t>
            </a:r>
            <a:r>
              <a:rPr lang="es-ES" altLang="ja-JP" dirty="0"/>
              <a:t>.</a:t>
            </a:r>
          </a:p>
          <a:p>
            <a:pPr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0434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Using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objects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already</a:t>
            </a:r>
            <a:r>
              <a:rPr lang="es-ES" dirty="0"/>
              <a:t> </a:t>
            </a:r>
            <a:r>
              <a:rPr lang="es-ES" dirty="0" err="1"/>
              <a:t>seen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variables of a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type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keep</a:t>
            </a:r>
            <a:r>
              <a:rPr lang="es-ES" dirty="0"/>
              <a:t> </a:t>
            </a:r>
            <a:r>
              <a:rPr lang="es-ES" dirty="0" err="1"/>
              <a:t>references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 smtClean="0"/>
              <a:t>objects</a:t>
            </a:r>
            <a:r>
              <a:rPr lang="es-ES" dirty="0" smtClean="0"/>
              <a:t>.</a:t>
            </a:r>
            <a:endParaRPr lang="es-ES" dirty="0"/>
          </a:p>
          <a:p>
            <a:endParaRPr lang="es-ES" dirty="0" smtClean="0"/>
          </a:p>
          <a:p>
            <a:r>
              <a:rPr lang="es-ES" dirty="0" err="1" smtClean="0"/>
              <a:t>Now</a:t>
            </a:r>
            <a:r>
              <a:rPr lang="es-ES" dirty="0" smtClean="0"/>
              <a:t> </a:t>
            </a:r>
            <a:r>
              <a:rPr lang="es-ES" dirty="0" err="1"/>
              <a:t>how</a:t>
            </a:r>
            <a:r>
              <a:rPr lang="es-ES" dirty="0"/>
              <a:t> do I use </a:t>
            </a:r>
            <a:r>
              <a:rPr lang="es-ES" dirty="0" err="1"/>
              <a:t>these</a:t>
            </a:r>
            <a:r>
              <a:rPr lang="es-ES" dirty="0"/>
              <a:t> </a:t>
            </a:r>
            <a:r>
              <a:rPr lang="es-ES" dirty="0" err="1"/>
              <a:t>objects</a:t>
            </a:r>
            <a:r>
              <a:rPr lang="es-ES" dirty="0"/>
              <a:t>??</a:t>
            </a:r>
          </a:p>
          <a:p>
            <a:pPr lvl="1"/>
            <a:r>
              <a:rPr lang="es-ES" dirty="0" err="1"/>
              <a:t>How</a:t>
            </a:r>
            <a:r>
              <a:rPr lang="es-ES" dirty="0"/>
              <a:t> do I </a:t>
            </a:r>
            <a:r>
              <a:rPr lang="es-ES" dirty="0" err="1"/>
              <a:t>send</a:t>
            </a:r>
            <a:r>
              <a:rPr lang="es-ES" dirty="0"/>
              <a:t> </a:t>
            </a:r>
            <a:r>
              <a:rPr lang="es-ES" dirty="0" err="1"/>
              <a:t>messages</a:t>
            </a:r>
            <a:r>
              <a:rPr lang="es-ES" dirty="0"/>
              <a:t>?</a:t>
            </a:r>
          </a:p>
          <a:p>
            <a:pPr lvl="1"/>
            <a:r>
              <a:rPr lang="es-ES" dirty="0" err="1"/>
              <a:t>How</a:t>
            </a:r>
            <a:r>
              <a:rPr lang="es-ES" dirty="0"/>
              <a:t> do I </a:t>
            </a:r>
            <a:r>
              <a:rPr lang="es-ES" dirty="0" err="1"/>
              <a:t>access</a:t>
            </a:r>
            <a:r>
              <a:rPr lang="es-ES" dirty="0"/>
              <a:t> </a:t>
            </a:r>
            <a:r>
              <a:rPr lang="es-ES" dirty="0" err="1"/>
              <a:t>its</a:t>
            </a:r>
            <a:r>
              <a:rPr lang="es-ES" dirty="0"/>
              <a:t> </a:t>
            </a:r>
            <a:r>
              <a:rPr lang="es-ES" dirty="0" err="1"/>
              <a:t>attributes</a:t>
            </a:r>
            <a:r>
              <a:rPr lang="es-ES" dirty="0"/>
              <a:t>?</a:t>
            </a:r>
          </a:p>
          <a:p>
            <a:endParaRPr lang="es-ES" dirty="0" smtClean="0"/>
          </a:p>
          <a:p>
            <a:r>
              <a:rPr lang="es-ES" dirty="0" err="1" smtClean="0"/>
              <a:t>How</a:t>
            </a:r>
            <a:r>
              <a:rPr lang="es-ES" dirty="0" smtClean="0"/>
              <a:t> </a:t>
            </a:r>
            <a:r>
              <a:rPr lang="es-ES" dirty="0"/>
              <a:t>do I </a:t>
            </a:r>
            <a:r>
              <a:rPr lang="es-ES" dirty="0" err="1"/>
              <a:t>access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altLang="es-ES" dirty="0" err="1"/>
              <a:t>’</a:t>
            </a:r>
            <a:r>
              <a:rPr lang="es-ES" dirty="0" err="1"/>
              <a:t>s</a:t>
            </a:r>
            <a:r>
              <a:rPr lang="es-ES" dirty="0"/>
              <a:t> </a:t>
            </a:r>
            <a:r>
              <a:rPr lang="es-ES" dirty="0" err="1"/>
              <a:t>members</a:t>
            </a:r>
            <a:r>
              <a:rPr lang="es-ES" dirty="0"/>
              <a:t>?.</a:t>
            </a:r>
          </a:p>
          <a:p>
            <a:endParaRPr lang="es-ES" dirty="0"/>
          </a:p>
          <a:p>
            <a:pPr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0360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Member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latin typeface="Nexa Bold" pitchFamily="50" charset="0"/>
              </a:rPr>
              <a:t>access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operator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90000"/>
              </a:lnSpc>
            </a:pP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dot</a:t>
            </a:r>
            <a:r>
              <a:rPr lang="es-ES" dirty="0"/>
              <a:t> </a:t>
            </a:r>
            <a:r>
              <a:rPr lang="ja-JP" altLang="es-ES" b="1" i="1" dirty="0"/>
              <a:t>“</a:t>
            </a:r>
            <a:r>
              <a:rPr lang="es-ES" altLang="ja-JP" b="1" i="1" dirty="0"/>
              <a:t>.</a:t>
            </a:r>
            <a:r>
              <a:rPr lang="ja-JP" altLang="es-ES" b="1" i="1" dirty="0"/>
              <a:t>”</a:t>
            </a:r>
            <a:r>
              <a:rPr lang="es-ES" altLang="ja-JP" dirty="0"/>
              <a:t> </a:t>
            </a:r>
            <a:r>
              <a:rPr lang="es-ES" altLang="ja-JP" dirty="0" err="1"/>
              <a:t>is</a:t>
            </a:r>
            <a:r>
              <a:rPr lang="es-ES" altLang="ja-JP" dirty="0"/>
              <a:t> </a:t>
            </a:r>
            <a:r>
              <a:rPr lang="es-ES" altLang="ja-JP" dirty="0" err="1"/>
              <a:t>the</a:t>
            </a:r>
            <a:r>
              <a:rPr lang="es-ES" altLang="ja-JP" dirty="0"/>
              <a:t> </a:t>
            </a:r>
            <a:r>
              <a:rPr lang="es-ES" altLang="ja-JP" dirty="0" err="1"/>
              <a:t>access</a:t>
            </a:r>
            <a:r>
              <a:rPr lang="es-ES" altLang="ja-JP" dirty="0"/>
              <a:t> </a:t>
            </a:r>
            <a:r>
              <a:rPr lang="es-ES" altLang="ja-JP" dirty="0" err="1"/>
              <a:t>operator</a:t>
            </a:r>
            <a:r>
              <a:rPr lang="es-ES" altLang="ja-JP" dirty="0"/>
              <a:t> </a:t>
            </a:r>
            <a:r>
              <a:rPr lang="es-ES" altLang="ja-JP" dirty="0" err="1"/>
              <a:t>for</a:t>
            </a:r>
            <a:r>
              <a:rPr lang="es-ES" altLang="ja-JP" dirty="0"/>
              <a:t> </a:t>
            </a:r>
            <a:r>
              <a:rPr lang="es-ES" altLang="ja-JP" dirty="0" err="1"/>
              <a:t>the</a:t>
            </a:r>
            <a:r>
              <a:rPr lang="es-ES" altLang="ja-JP" dirty="0"/>
              <a:t> </a:t>
            </a:r>
            <a:r>
              <a:rPr lang="es-ES" altLang="ja-JP" dirty="0" err="1"/>
              <a:t>object’s</a:t>
            </a:r>
            <a:r>
              <a:rPr lang="es-ES" altLang="ja-JP" dirty="0"/>
              <a:t> </a:t>
            </a:r>
            <a:r>
              <a:rPr lang="es-ES" altLang="ja-JP" dirty="0" err="1"/>
              <a:t>members</a:t>
            </a:r>
            <a:r>
              <a:rPr lang="es-ES" altLang="ja-JP" dirty="0"/>
              <a:t>. </a:t>
            </a:r>
          </a:p>
          <a:p>
            <a:pPr>
              <a:lnSpc>
                <a:spcPct val="90000"/>
              </a:lnSpc>
            </a:pPr>
            <a:endParaRPr lang="es-ES" dirty="0" smtClean="0"/>
          </a:p>
          <a:p>
            <a:pPr>
              <a:lnSpc>
                <a:spcPct val="90000"/>
              </a:lnSpc>
            </a:pP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/>
              <a:t>need</a:t>
            </a:r>
            <a:r>
              <a:rPr lang="es-ES" dirty="0"/>
              <a:t> 3 </a:t>
            </a:r>
            <a:r>
              <a:rPr lang="es-ES" dirty="0" err="1"/>
              <a:t>things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use </a:t>
            </a:r>
            <a:r>
              <a:rPr lang="es-ES" dirty="0" err="1"/>
              <a:t>objects</a:t>
            </a:r>
            <a:r>
              <a:rPr lang="es-ES" dirty="0"/>
              <a:t>:</a:t>
            </a:r>
          </a:p>
          <a:p>
            <a:pPr lvl="1">
              <a:lnSpc>
                <a:spcPct val="90000"/>
              </a:lnSpc>
            </a:pPr>
            <a:r>
              <a:rPr lang="es-ES" b="1" dirty="0" smtClean="0"/>
              <a:t>Reference</a:t>
            </a:r>
            <a:endParaRPr lang="es-ES" dirty="0"/>
          </a:p>
          <a:p>
            <a:pPr lvl="1">
              <a:lnSpc>
                <a:spcPct val="90000"/>
              </a:lnSpc>
            </a:pPr>
            <a:r>
              <a:rPr lang="es-ES" b="1" dirty="0" err="1"/>
              <a:t>Operator</a:t>
            </a:r>
            <a:r>
              <a:rPr lang="es-ES" b="1" dirty="0"/>
              <a:t> </a:t>
            </a:r>
            <a:r>
              <a:rPr lang="ja-JP" altLang="es-ES" b="1" dirty="0"/>
              <a:t>“</a:t>
            </a:r>
            <a:r>
              <a:rPr lang="es-ES" altLang="ja-JP" b="1" dirty="0"/>
              <a:t>.</a:t>
            </a:r>
            <a:r>
              <a:rPr lang="ja-JP" altLang="es-ES" b="1" dirty="0"/>
              <a:t>”</a:t>
            </a:r>
            <a:endParaRPr lang="es-ES" altLang="ja-JP" b="1" dirty="0"/>
          </a:p>
          <a:p>
            <a:pPr lvl="1">
              <a:lnSpc>
                <a:spcPct val="90000"/>
              </a:lnSpc>
            </a:pPr>
            <a:r>
              <a:rPr lang="es-ES" b="1" dirty="0" err="1"/>
              <a:t>Name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member</a:t>
            </a:r>
            <a:endParaRPr lang="es-ES" dirty="0"/>
          </a:p>
          <a:p>
            <a:pPr lvl="2">
              <a:lnSpc>
                <a:spcPct val="90000"/>
              </a:lnSpc>
            </a:pPr>
            <a:r>
              <a:rPr lang="es-ES" dirty="0" err="1"/>
              <a:t>Attribute</a:t>
            </a:r>
            <a:endParaRPr lang="es-ES" dirty="0"/>
          </a:p>
          <a:p>
            <a:pPr lvl="2">
              <a:lnSpc>
                <a:spcPct val="90000"/>
              </a:lnSpc>
            </a:pP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method</a:t>
            </a:r>
            <a:r>
              <a:rPr lang="es-ES" dirty="0"/>
              <a:t> </a:t>
            </a:r>
            <a:r>
              <a:rPr lang="es-ES" dirty="0" smtClean="0"/>
              <a:t>and </a:t>
            </a:r>
            <a:r>
              <a:rPr lang="es-ES" dirty="0" err="1"/>
              <a:t>its</a:t>
            </a:r>
            <a:r>
              <a:rPr lang="es-ES" dirty="0"/>
              <a:t> </a:t>
            </a:r>
            <a:r>
              <a:rPr lang="es-ES" dirty="0" err="1"/>
              <a:t>arguments</a:t>
            </a:r>
            <a:endParaRPr lang="es-ES" dirty="0"/>
          </a:p>
          <a:p>
            <a:endParaRPr lang="es-ES" dirty="0"/>
          </a:p>
          <a:p>
            <a:pPr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1260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quick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question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 marL="0" indent="0">
              <a:buNone/>
            </a:pPr>
            <a:r>
              <a:rPr lang="es-ES" dirty="0"/>
              <a:t>Can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access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members</a:t>
            </a:r>
            <a:r>
              <a:rPr lang="es-ES" dirty="0"/>
              <a:t>?</a:t>
            </a:r>
          </a:p>
          <a:p>
            <a:endParaRPr lang="es-ES" dirty="0" smtClean="0"/>
          </a:p>
          <a:p>
            <a:pPr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815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Classes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(i)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Theoretical</a:t>
            </a:r>
            <a:r>
              <a:rPr lang="es-ES" dirty="0"/>
              <a:t> </a:t>
            </a:r>
            <a:r>
              <a:rPr lang="es-ES" dirty="0" err="1"/>
              <a:t>Definition</a:t>
            </a:r>
            <a:r>
              <a:rPr lang="es-ES" dirty="0"/>
              <a:t>: A concept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encompasses</a:t>
            </a:r>
            <a:r>
              <a:rPr lang="es-ES" dirty="0"/>
              <a:t> a set of </a:t>
            </a:r>
            <a:r>
              <a:rPr lang="es-ES" dirty="0" err="1"/>
              <a:t>objects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similar </a:t>
            </a:r>
            <a:r>
              <a:rPr lang="es-ES" dirty="0" err="1"/>
              <a:t>characteristics</a:t>
            </a:r>
            <a:r>
              <a:rPr lang="es-ES" dirty="0"/>
              <a:t>.</a:t>
            </a:r>
          </a:p>
          <a:p>
            <a:endParaRPr lang="es-ES" dirty="0" smtClean="0"/>
          </a:p>
          <a:p>
            <a:r>
              <a:rPr lang="es-ES" dirty="0" err="1" smtClean="0"/>
              <a:t>Practical</a:t>
            </a:r>
            <a:r>
              <a:rPr lang="es-ES" dirty="0" smtClean="0"/>
              <a:t> </a:t>
            </a:r>
            <a:r>
              <a:rPr lang="es-ES" dirty="0" err="1"/>
              <a:t>Definition</a:t>
            </a:r>
            <a:r>
              <a:rPr lang="es-ES" dirty="0"/>
              <a:t>: A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a "</a:t>
            </a:r>
            <a:r>
              <a:rPr lang="es-ES" dirty="0" err="1"/>
              <a:t>template</a:t>
            </a:r>
            <a:r>
              <a:rPr lang="es-ES" dirty="0"/>
              <a:t>"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which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create</a:t>
            </a:r>
            <a:r>
              <a:rPr lang="es-ES" dirty="0"/>
              <a:t> </a:t>
            </a:r>
            <a:r>
              <a:rPr lang="es-ES" dirty="0" err="1"/>
              <a:t>objects</a:t>
            </a:r>
            <a:endParaRPr lang="es-ES" altLang="ja-JP" dirty="0"/>
          </a:p>
          <a:p>
            <a:pPr lvl="1"/>
            <a:r>
              <a:rPr lang="es-ES" dirty="0"/>
              <a:t>In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template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define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common</a:t>
            </a:r>
            <a:r>
              <a:rPr lang="es-ES" dirty="0"/>
              <a:t> </a:t>
            </a:r>
            <a:r>
              <a:rPr lang="es-ES" dirty="0" err="1"/>
              <a:t>characteristics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29299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answer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 marL="0" indent="0">
              <a:buNone/>
            </a:pPr>
            <a:r>
              <a:rPr lang="es-ES" b="1" dirty="0"/>
              <a:t>No!</a:t>
            </a:r>
          </a:p>
          <a:p>
            <a:pPr marL="0" indent="0">
              <a:buNone/>
            </a:pP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depends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where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want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access</a:t>
            </a:r>
            <a:r>
              <a:rPr lang="es-ES" dirty="0"/>
              <a:t> and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visibility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member</a:t>
            </a:r>
            <a:r>
              <a:rPr lang="es-ES" dirty="0"/>
              <a:t> has.</a:t>
            </a:r>
          </a:p>
          <a:p>
            <a:endParaRPr lang="es-ES" dirty="0" smtClean="0"/>
          </a:p>
          <a:p>
            <a:pPr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7747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Accessing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members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90000"/>
              </a:lnSpc>
            </a:pPr>
            <a:r>
              <a:rPr lang="pt-BR" dirty="0"/>
              <a:t>There are 2 basic visibilities:</a:t>
            </a:r>
            <a:endParaRPr lang="es-ES" dirty="0"/>
          </a:p>
          <a:p>
            <a:pPr lvl="1">
              <a:lnSpc>
                <a:spcPct val="90000"/>
              </a:lnSpc>
            </a:pPr>
            <a:r>
              <a:rPr lang="es-ES" b="1" dirty="0" err="1">
                <a:solidFill>
                  <a:srgbClr val="3333CC"/>
                </a:solidFill>
              </a:rPr>
              <a:t>private</a:t>
            </a:r>
            <a:r>
              <a:rPr lang="es-ES" dirty="0"/>
              <a:t>: </a:t>
            </a:r>
            <a:r>
              <a:rPr lang="es-ES" dirty="0" err="1"/>
              <a:t>Members</a:t>
            </a:r>
            <a:r>
              <a:rPr lang="es-ES" dirty="0"/>
              <a:t> </a:t>
            </a:r>
            <a:r>
              <a:rPr lang="es-ES" dirty="0" err="1"/>
              <a:t>declared</a:t>
            </a:r>
            <a:r>
              <a:rPr lang="es-ES" dirty="0"/>
              <a:t> </a:t>
            </a:r>
            <a:r>
              <a:rPr lang="es-ES" dirty="0" err="1"/>
              <a:t>private</a:t>
            </a:r>
            <a:r>
              <a:rPr lang="es-ES" dirty="0"/>
              <a:t> are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accessible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classes</a:t>
            </a:r>
            <a:r>
              <a:rPr lang="es-ES" dirty="0"/>
              <a:t>, </a:t>
            </a:r>
            <a:r>
              <a:rPr lang="es-ES" dirty="0" err="1"/>
              <a:t>they</a:t>
            </a:r>
            <a:r>
              <a:rPr lang="es-ES" dirty="0"/>
              <a:t> can </a:t>
            </a:r>
            <a:r>
              <a:rPr lang="es-ES" dirty="0" err="1"/>
              <a:t>only</a:t>
            </a:r>
            <a:r>
              <a:rPr lang="es-ES" dirty="0"/>
              <a:t> be </a:t>
            </a:r>
            <a:r>
              <a:rPr lang="es-ES" dirty="0" err="1"/>
              <a:t>accessed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defines </a:t>
            </a:r>
            <a:r>
              <a:rPr lang="es-ES" dirty="0" err="1"/>
              <a:t>them</a:t>
            </a:r>
            <a:r>
              <a:rPr lang="es-ES" dirty="0"/>
              <a:t>.</a:t>
            </a:r>
          </a:p>
          <a:p>
            <a:pPr lvl="1">
              <a:lnSpc>
                <a:spcPct val="90000"/>
              </a:lnSpc>
            </a:pPr>
            <a:r>
              <a:rPr lang="es-ES" b="1" dirty="0" err="1">
                <a:solidFill>
                  <a:srgbClr val="3333CC"/>
                </a:solidFill>
              </a:rPr>
              <a:t>public</a:t>
            </a:r>
            <a:r>
              <a:rPr lang="es-ES" dirty="0"/>
              <a:t>: </a:t>
            </a:r>
            <a:r>
              <a:rPr lang="es-ES" dirty="0" err="1"/>
              <a:t>Members</a:t>
            </a:r>
            <a:r>
              <a:rPr lang="es-ES" dirty="0"/>
              <a:t> </a:t>
            </a:r>
            <a:r>
              <a:rPr lang="es-ES" dirty="0" err="1"/>
              <a:t>declared</a:t>
            </a:r>
            <a:r>
              <a:rPr lang="es-ES" dirty="0"/>
              <a:t> </a:t>
            </a:r>
            <a:r>
              <a:rPr lang="es-ES" dirty="0" err="1"/>
              <a:t>public</a:t>
            </a:r>
            <a:r>
              <a:rPr lang="es-ES" dirty="0"/>
              <a:t> are </a:t>
            </a:r>
            <a:r>
              <a:rPr lang="es-ES" dirty="0" err="1"/>
              <a:t>accessible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classes</a:t>
            </a:r>
            <a:r>
              <a:rPr lang="es-ES" dirty="0"/>
              <a:t>. </a:t>
            </a:r>
          </a:p>
          <a:p>
            <a:pPr>
              <a:lnSpc>
                <a:spcPct val="90000"/>
              </a:lnSpc>
            </a:pPr>
            <a:endParaRPr lang="es-ES" dirty="0" smtClean="0"/>
          </a:p>
          <a:p>
            <a:pPr>
              <a:lnSpc>
                <a:spcPct val="90000"/>
              </a:lnSpc>
            </a:pPr>
            <a:r>
              <a:rPr lang="es-ES" dirty="0" err="1" smtClean="0"/>
              <a:t>Visibility</a:t>
            </a:r>
            <a:r>
              <a:rPr lang="es-ES" dirty="0" smtClean="0"/>
              <a:t> </a:t>
            </a:r>
            <a:r>
              <a:rPr lang="es-ES" dirty="0" err="1"/>
              <a:t>is</a:t>
            </a:r>
            <a:r>
              <a:rPr lang="es-ES" dirty="0"/>
              <a:t> a </a:t>
            </a:r>
            <a:r>
              <a:rPr lang="es-ES" dirty="0" err="1"/>
              <a:t>member</a:t>
            </a:r>
            <a:r>
              <a:rPr lang="es-ES" dirty="0"/>
              <a:t> </a:t>
            </a:r>
            <a:r>
              <a:rPr lang="es-ES" dirty="0" err="1"/>
              <a:t>modifier</a:t>
            </a:r>
            <a:r>
              <a:rPr lang="es-ES" dirty="0"/>
              <a:t>.</a:t>
            </a:r>
          </a:p>
          <a:p>
            <a:endParaRPr lang="es-ES" dirty="0" smtClean="0"/>
          </a:p>
          <a:p>
            <a:pPr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3309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Applying</a:t>
            </a:r>
            <a:r>
              <a:rPr lang="es-ES" sz="3000" cap="all" dirty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modifiers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80000"/>
              </a:lnSpc>
              <a:buNone/>
            </a:pPr>
            <a:r>
              <a:rPr lang="es-ES" sz="1800" dirty="0" err="1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s-ES" sz="18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1800" dirty="0" err="1">
                <a:solidFill>
                  <a:srgbClr val="3333CC"/>
                </a:solidFill>
                <a:latin typeface="Courier New" pitchFamily="49" charset="0"/>
              </a:rPr>
              <a:t>class</a:t>
            </a:r>
            <a:r>
              <a:rPr lang="es-ES" sz="1800" dirty="0">
                <a:latin typeface="Courier New" pitchFamily="49" charset="0"/>
              </a:rPr>
              <a:t> </a:t>
            </a:r>
            <a:r>
              <a:rPr lang="es-ES" sz="1800" dirty="0" err="1">
                <a:latin typeface="Courier New" pitchFamily="49" charset="0"/>
              </a:rPr>
              <a:t>Bicycle</a:t>
            </a:r>
            <a:endParaRPr lang="es-ES" sz="1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s-ES" sz="1800" dirty="0">
                <a:latin typeface="Courier New" pitchFamily="49" charset="0"/>
              </a:rPr>
              <a:t>{	</a:t>
            </a:r>
          </a:p>
          <a:p>
            <a:pPr lvl="1">
              <a:lnSpc>
                <a:spcPct val="80000"/>
              </a:lnSpc>
              <a:buNone/>
            </a:pPr>
            <a:r>
              <a:rPr lang="es-ES" sz="1800" b="1" dirty="0" err="1">
                <a:solidFill>
                  <a:srgbClr val="3333CC"/>
                </a:solidFill>
                <a:latin typeface="Courier New" pitchFamily="49" charset="0"/>
              </a:rPr>
              <a:t>private</a:t>
            </a:r>
            <a:r>
              <a:rPr lang="es-ES" sz="18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180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s-ES" sz="1800" dirty="0">
                <a:latin typeface="Courier New" pitchFamily="49" charset="0"/>
              </a:rPr>
              <a:t> </a:t>
            </a:r>
            <a:r>
              <a:rPr lang="es-ES" sz="1800" dirty="0" err="1">
                <a:latin typeface="Courier New" pitchFamily="49" charset="0"/>
              </a:rPr>
              <a:t>speed</a:t>
            </a:r>
            <a:r>
              <a:rPr lang="es-ES" sz="1800" dirty="0">
                <a:latin typeface="Courier New" pitchFamily="49" charset="0"/>
              </a:rPr>
              <a:t>;       </a:t>
            </a:r>
          </a:p>
          <a:p>
            <a:pPr lvl="1">
              <a:lnSpc>
                <a:spcPct val="80000"/>
              </a:lnSpc>
              <a:buNone/>
            </a:pPr>
            <a:r>
              <a:rPr lang="es-ES" sz="1800" b="1" dirty="0" err="1">
                <a:solidFill>
                  <a:srgbClr val="3333CC"/>
                </a:solidFill>
                <a:latin typeface="Courier New" pitchFamily="49" charset="0"/>
              </a:rPr>
              <a:t>private</a:t>
            </a:r>
            <a:r>
              <a:rPr lang="es-ES" sz="18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180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s-ES" sz="1800" dirty="0">
                <a:latin typeface="Courier New" pitchFamily="49" charset="0"/>
              </a:rPr>
              <a:t> </a:t>
            </a:r>
            <a:r>
              <a:rPr lang="es-ES" sz="1800" dirty="0" err="1">
                <a:latin typeface="Courier New" pitchFamily="49" charset="0"/>
              </a:rPr>
              <a:t>gear</a:t>
            </a:r>
            <a:r>
              <a:rPr lang="es-ES" sz="1800" dirty="0">
                <a:latin typeface="Courier New" pitchFamily="49" charset="0"/>
              </a:rPr>
              <a:t>;</a:t>
            </a:r>
          </a:p>
          <a:p>
            <a:pPr lvl="1">
              <a:lnSpc>
                <a:spcPct val="80000"/>
              </a:lnSpc>
              <a:buNone/>
            </a:pPr>
            <a:r>
              <a:rPr lang="es-ES" sz="1800" dirty="0">
                <a:latin typeface="Courier New" pitchFamily="49" charset="0"/>
              </a:rPr>
              <a:t>		</a:t>
            </a:r>
          </a:p>
          <a:p>
            <a:pPr lvl="1">
              <a:lnSpc>
                <a:spcPct val="80000"/>
              </a:lnSpc>
              <a:buNone/>
            </a:pPr>
            <a:r>
              <a:rPr lang="es-ES" sz="1800" b="1" dirty="0" err="1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s-ES" sz="18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1800" dirty="0" err="1">
                <a:latin typeface="Courier New" pitchFamily="49" charset="0"/>
              </a:rPr>
              <a:t>void</a:t>
            </a:r>
            <a:r>
              <a:rPr lang="es-ES" sz="1800" dirty="0">
                <a:latin typeface="Courier New" pitchFamily="49" charset="0"/>
              </a:rPr>
              <a:t> </a:t>
            </a:r>
            <a:r>
              <a:rPr lang="es-ES" sz="1800" dirty="0" err="1">
                <a:latin typeface="Courier New" pitchFamily="49" charset="0"/>
              </a:rPr>
              <a:t>accelerate</a:t>
            </a:r>
            <a:r>
              <a:rPr lang="es-ES" sz="1800" dirty="0">
                <a:latin typeface="Courier New" pitchFamily="49" charset="0"/>
              </a:rPr>
              <a:t> (</a:t>
            </a:r>
            <a:r>
              <a:rPr lang="es-ES" sz="180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s-ES" sz="1800" dirty="0">
                <a:latin typeface="Courier New" pitchFamily="49" charset="0"/>
              </a:rPr>
              <a:t> </a:t>
            </a:r>
            <a:r>
              <a:rPr lang="es-ES" sz="1800" dirty="0" err="1">
                <a:latin typeface="Courier New" pitchFamily="49" charset="0"/>
              </a:rPr>
              <a:t>howMuch</a:t>
            </a:r>
            <a:r>
              <a:rPr lang="es-ES" sz="1800" dirty="0">
                <a:latin typeface="Courier New" pitchFamily="49" charset="0"/>
              </a:rPr>
              <a:t>)</a:t>
            </a:r>
          </a:p>
          <a:p>
            <a:pPr lvl="1">
              <a:lnSpc>
                <a:spcPct val="80000"/>
              </a:lnSpc>
              <a:buNone/>
            </a:pPr>
            <a:r>
              <a:rPr lang="es-ES" sz="1800" dirty="0">
                <a:latin typeface="Courier New" pitchFamily="49" charset="0"/>
              </a:rPr>
              <a:t>{}</a:t>
            </a:r>
          </a:p>
          <a:p>
            <a:pPr>
              <a:lnSpc>
                <a:spcPct val="80000"/>
              </a:lnSpc>
              <a:buNone/>
            </a:pPr>
            <a:r>
              <a:rPr lang="es-ES" sz="1800" dirty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None/>
            </a:pPr>
            <a:endParaRPr lang="es-ES" sz="1800" dirty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s-ES" dirty="0" err="1"/>
              <a:t>Private</a:t>
            </a:r>
            <a:r>
              <a:rPr lang="es-ES" dirty="0"/>
              <a:t> </a:t>
            </a:r>
            <a:r>
              <a:rPr lang="es-ES" dirty="0" err="1"/>
              <a:t>attributes</a:t>
            </a:r>
            <a:endParaRPr lang="es-ES" b="1" dirty="0"/>
          </a:p>
          <a:p>
            <a:pPr>
              <a:lnSpc>
                <a:spcPct val="80000"/>
              </a:lnSpc>
            </a:pP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methods</a:t>
            </a:r>
            <a:endParaRPr lang="es-ES" b="1" dirty="0"/>
          </a:p>
          <a:p>
            <a:endParaRPr lang="es-ES" dirty="0" smtClean="0"/>
          </a:p>
          <a:p>
            <a:pPr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21082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Understanding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modifiers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1800" dirty="0" smtClean="0">
                <a:solidFill>
                  <a:srgbClr val="3333CC"/>
                </a:solidFill>
                <a:latin typeface="Courier New" pitchFamily="49" charset="0"/>
              </a:rPr>
              <a:t>public class</a:t>
            </a:r>
            <a:r>
              <a:rPr lang="en-US" sz="1800" dirty="0" smtClean="0">
                <a:latin typeface="Courier New" pitchFamily="49" charset="0"/>
              </a:rPr>
              <a:t> Principal </a:t>
            </a:r>
          </a:p>
          <a:p>
            <a:pPr>
              <a:lnSpc>
                <a:spcPct val="90000"/>
              </a:lnSpc>
              <a:buNone/>
            </a:pPr>
            <a:r>
              <a:rPr lang="en-US" sz="1800" dirty="0" smtClean="0">
                <a:latin typeface="Courier New" pitchFamily="49" charset="0"/>
              </a:rPr>
              <a:t>{</a:t>
            </a:r>
          </a:p>
          <a:p>
            <a:pPr marL="762000" lvl="1" indent="-304800">
              <a:lnSpc>
                <a:spcPct val="90000"/>
              </a:lnSpc>
              <a:buNone/>
            </a:pPr>
            <a:r>
              <a:rPr lang="en-US" sz="1800" dirty="0" smtClean="0">
                <a:solidFill>
                  <a:srgbClr val="3333CC"/>
                </a:solidFill>
                <a:latin typeface="Courier New" pitchFamily="49" charset="0"/>
              </a:rPr>
              <a:t>public static void</a:t>
            </a:r>
            <a:r>
              <a:rPr lang="en-US" sz="1800" dirty="0" smtClean="0">
                <a:latin typeface="Courier New" pitchFamily="49" charset="0"/>
              </a:rPr>
              <a:t> main(String[] </a:t>
            </a:r>
            <a:r>
              <a:rPr lang="en-US" sz="1800" dirty="0" err="1" smtClean="0">
                <a:latin typeface="Courier New" pitchFamily="49" charset="0"/>
              </a:rPr>
              <a:t>args</a:t>
            </a:r>
            <a:r>
              <a:rPr lang="en-US" sz="1800" dirty="0" smtClean="0">
                <a:latin typeface="Courier New" pitchFamily="49" charset="0"/>
              </a:rPr>
              <a:t>) </a:t>
            </a:r>
          </a:p>
          <a:p>
            <a:pPr marL="762000" lvl="1" indent="-304800">
              <a:lnSpc>
                <a:spcPct val="90000"/>
              </a:lnSpc>
              <a:buNone/>
            </a:pPr>
            <a:r>
              <a:rPr lang="en-US" sz="1800" dirty="0" smtClean="0">
                <a:latin typeface="Courier New" pitchFamily="49" charset="0"/>
              </a:rPr>
              <a:t>{		</a:t>
            </a:r>
          </a:p>
          <a:p>
            <a:pPr marL="1181100" lvl="2" indent="-266700">
              <a:lnSpc>
                <a:spcPct val="90000"/>
              </a:lnSpc>
              <a:buNone/>
            </a:pPr>
            <a:r>
              <a:rPr lang="en-US" sz="1800" dirty="0" smtClean="0">
                <a:latin typeface="Courier New" pitchFamily="49" charset="0"/>
              </a:rPr>
              <a:t>Bicycle</a:t>
            </a:r>
            <a:r>
              <a:rPr lang="es-ES" sz="1800" dirty="0" smtClean="0">
                <a:latin typeface="Courier New" pitchFamily="49" charset="0"/>
              </a:rPr>
              <a:t> b1 = new </a:t>
            </a:r>
            <a:r>
              <a:rPr lang="es-ES" sz="1800" dirty="0" err="1" smtClean="0">
                <a:latin typeface="Courier New" pitchFamily="49" charset="0"/>
              </a:rPr>
              <a:t>Bicycle</a:t>
            </a:r>
            <a:r>
              <a:rPr lang="es-ES" sz="1800" dirty="0" smtClean="0">
                <a:latin typeface="Courier New" pitchFamily="49" charset="0"/>
              </a:rPr>
              <a:t> ();         	</a:t>
            </a:r>
          </a:p>
          <a:p>
            <a:pPr marL="1181100" lvl="2" indent="-266700">
              <a:lnSpc>
                <a:spcPct val="90000"/>
              </a:lnSpc>
              <a:buNone/>
            </a:pPr>
            <a:r>
              <a:rPr lang="es-ES" sz="1800" b="1" dirty="0" smtClean="0">
                <a:latin typeface="Courier New" pitchFamily="49" charset="0"/>
              </a:rPr>
              <a:t>b1.speed = 10;	</a:t>
            </a:r>
            <a:r>
              <a:rPr lang="es-ES" sz="1800" dirty="0" smtClean="0">
                <a:latin typeface="Courier New" pitchFamily="49" charset="0"/>
              </a:rPr>
              <a:t>	</a:t>
            </a:r>
          </a:p>
          <a:p>
            <a:pPr marL="1181100" lvl="2" indent="-266700">
              <a:lnSpc>
                <a:spcPct val="90000"/>
              </a:lnSpc>
              <a:buNone/>
            </a:pPr>
            <a:r>
              <a:rPr lang="es-ES" sz="1800" b="1" dirty="0" smtClean="0">
                <a:latin typeface="Courier New" pitchFamily="49" charset="0"/>
              </a:rPr>
              <a:t>b1.accelerate(10);</a:t>
            </a:r>
            <a:r>
              <a:rPr lang="es-ES" sz="1800" dirty="0" smtClean="0">
                <a:latin typeface="Courier New" pitchFamily="49" charset="0"/>
              </a:rPr>
              <a:t>    </a:t>
            </a:r>
          </a:p>
          <a:p>
            <a:pPr marL="762000" lvl="1" indent="-304800">
              <a:lnSpc>
                <a:spcPct val="90000"/>
              </a:lnSpc>
              <a:buNone/>
            </a:pPr>
            <a:r>
              <a:rPr lang="es-ES" sz="1800" dirty="0" smtClean="0"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None/>
            </a:pPr>
            <a:r>
              <a:rPr lang="es-ES" sz="1800" dirty="0" smtClean="0">
                <a:latin typeface="Courier New" pitchFamily="49" charset="0"/>
              </a:rPr>
              <a:t>} </a:t>
            </a:r>
          </a:p>
          <a:p>
            <a:pPr>
              <a:lnSpc>
                <a:spcPct val="90000"/>
              </a:lnSpc>
              <a:buNone/>
            </a:pPr>
            <a:endParaRPr lang="es-ES" sz="1800" dirty="0" smtClean="0">
              <a:latin typeface="Courier New" pitchFamily="49" charset="0"/>
            </a:endParaRPr>
          </a:p>
          <a:p>
            <a:r>
              <a:rPr lang="es-ES" dirty="0" smtClean="0"/>
              <a:t>Can </a:t>
            </a:r>
            <a:r>
              <a:rPr lang="es-ES" dirty="0" err="1" smtClean="0"/>
              <a:t>not</a:t>
            </a:r>
            <a:r>
              <a:rPr lang="es-ES" dirty="0" smtClean="0"/>
              <a:t> </a:t>
            </a:r>
            <a:r>
              <a:rPr lang="es-ES" dirty="0" err="1" smtClean="0"/>
              <a:t>access</a:t>
            </a:r>
            <a:r>
              <a:rPr lang="es-ES" dirty="0" smtClean="0"/>
              <a:t> </a:t>
            </a:r>
            <a:r>
              <a:rPr lang="es-ES" dirty="0" err="1" smtClean="0"/>
              <a:t>attribute</a:t>
            </a:r>
            <a:r>
              <a:rPr lang="es-ES" dirty="0" smtClean="0"/>
              <a:t> </a:t>
            </a:r>
            <a:r>
              <a:rPr lang="es-ES" dirty="0" err="1" smtClean="0"/>
              <a:t>speed</a:t>
            </a:r>
            <a:r>
              <a:rPr lang="es-ES" dirty="0" smtClean="0"/>
              <a:t> </a:t>
            </a:r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Main</a:t>
            </a:r>
            <a:r>
              <a:rPr lang="es-ES" dirty="0" smtClean="0"/>
              <a:t> </a:t>
            </a:r>
            <a:r>
              <a:rPr lang="es-ES" dirty="0" err="1" smtClean="0"/>
              <a:t>class</a:t>
            </a:r>
            <a:r>
              <a:rPr lang="es-ES" dirty="0" smtClean="0"/>
              <a:t> </a:t>
            </a:r>
            <a:r>
              <a:rPr lang="es-ES" dirty="0" err="1" smtClean="0"/>
              <a:t>because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private</a:t>
            </a:r>
            <a:endParaRPr lang="es-ES" dirty="0" smtClean="0"/>
          </a:p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method</a:t>
            </a:r>
            <a:r>
              <a:rPr lang="es-ES" dirty="0" smtClean="0"/>
              <a:t> </a:t>
            </a:r>
            <a:r>
              <a:rPr lang="es-ES" dirty="0" err="1" smtClean="0"/>
              <a:t>accelerate</a:t>
            </a:r>
            <a:r>
              <a:rPr lang="es-ES" dirty="0" smtClean="0"/>
              <a:t> can be </a:t>
            </a:r>
            <a:r>
              <a:rPr lang="es-ES" dirty="0" err="1" smtClean="0"/>
              <a:t>accessed</a:t>
            </a:r>
            <a:r>
              <a:rPr lang="es-ES" dirty="0" smtClean="0"/>
              <a:t> </a:t>
            </a:r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Main</a:t>
            </a:r>
            <a:r>
              <a:rPr lang="es-ES" dirty="0" smtClean="0"/>
              <a:t> </a:t>
            </a:r>
            <a:r>
              <a:rPr lang="es-ES" dirty="0" err="1" smtClean="0"/>
              <a:t>class</a:t>
            </a:r>
            <a:r>
              <a:rPr lang="es-ES" dirty="0" smtClean="0"/>
              <a:t> </a:t>
            </a:r>
            <a:r>
              <a:rPr lang="es-ES" dirty="0" err="1" smtClean="0"/>
              <a:t>because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public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pPr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70040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Accesing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members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90000"/>
              </a:lnSpc>
              <a:buNone/>
            </a:pPr>
            <a:endParaRPr lang="es-ES" dirty="0"/>
          </a:p>
          <a:p>
            <a:endParaRPr lang="es-ES" dirty="0" smtClean="0"/>
          </a:p>
          <a:p>
            <a:pPr>
              <a:buNone/>
            </a:pPr>
            <a:endParaRPr lang="es-E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405064" y="1676400"/>
            <a:ext cx="4343400" cy="274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s-ES" sz="1600" dirty="0" err="1" smtClean="0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s-ES" sz="1600" dirty="0" smtClean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1600" dirty="0" err="1" smtClean="0">
                <a:solidFill>
                  <a:srgbClr val="3333CC"/>
                </a:solidFill>
                <a:latin typeface="Courier New" pitchFamily="49" charset="0"/>
              </a:rPr>
              <a:t>class</a:t>
            </a:r>
            <a:r>
              <a:rPr lang="es-ES" sz="1600" dirty="0" smtClean="0">
                <a:latin typeface="Courier New" pitchFamily="49" charset="0"/>
              </a:rPr>
              <a:t> </a:t>
            </a:r>
            <a:r>
              <a:rPr lang="es-ES" sz="1600" dirty="0" err="1" smtClean="0">
                <a:latin typeface="Courier New" pitchFamily="49" charset="0"/>
              </a:rPr>
              <a:t>Bicycle</a:t>
            </a:r>
            <a:endParaRPr lang="es-ES" sz="16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 dirty="0" smtClean="0">
                <a:latin typeface="Courier New" pitchFamily="49" charset="0"/>
              </a:rPr>
              <a:t>{	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1600" b="1" dirty="0" err="1" smtClean="0">
                <a:solidFill>
                  <a:srgbClr val="CC3300"/>
                </a:solidFill>
                <a:latin typeface="Courier New" pitchFamily="49" charset="0"/>
              </a:rPr>
              <a:t>private</a:t>
            </a:r>
            <a:r>
              <a:rPr lang="es-ES" sz="1600" dirty="0" smtClean="0">
                <a:solidFill>
                  <a:srgbClr val="CC3300"/>
                </a:solidFill>
                <a:latin typeface="Courier New" pitchFamily="49" charset="0"/>
              </a:rPr>
              <a:t> </a:t>
            </a:r>
            <a:r>
              <a:rPr lang="es-ES" sz="1600" dirty="0" err="1" smtClean="0">
                <a:solidFill>
                  <a:srgbClr val="CC3300"/>
                </a:solidFill>
                <a:latin typeface="Courier New" pitchFamily="49" charset="0"/>
              </a:rPr>
              <a:t>int</a:t>
            </a:r>
            <a:r>
              <a:rPr lang="es-ES" sz="1600" dirty="0" smtClean="0">
                <a:solidFill>
                  <a:srgbClr val="CC3300"/>
                </a:solidFill>
                <a:latin typeface="Courier New" pitchFamily="49" charset="0"/>
              </a:rPr>
              <a:t> </a:t>
            </a:r>
            <a:r>
              <a:rPr lang="es-ES" sz="1600" dirty="0" err="1" smtClean="0">
                <a:solidFill>
                  <a:srgbClr val="CC3300"/>
                </a:solidFill>
                <a:latin typeface="Courier New" pitchFamily="49" charset="0"/>
              </a:rPr>
              <a:t>speed</a:t>
            </a:r>
            <a:r>
              <a:rPr lang="es-ES" sz="1600" dirty="0" smtClean="0">
                <a:solidFill>
                  <a:srgbClr val="CC3300"/>
                </a:solidFill>
                <a:latin typeface="Courier New" pitchFamily="49" charset="0"/>
              </a:rPr>
              <a:t>;      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1600" b="1" dirty="0" err="1" smtClean="0">
                <a:solidFill>
                  <a:srgbClr val="CC3300"/>
                </a:solidFill>
                <a:latin typeface="Courier New" pitchFamily="49" charset="0"/>
              </a:rPr>
              <a:t>private</a:t>
            </a:r>
            <a:r>
              <a:rPr lang="es-ES" sz="1600" dirty="0" smtClean="0">
                <a:solidFill>
                  <a:srgbClr val="CC3300"/>
                </a:solidFill>
                <a:latin typeface="Courier New" pitchFamily="49" charset="0"/>
              </a:rPr>
              <a:t> </a:t>
            </a:r>
            <a:r>
              <a:rPr lang="es-ES" sz="1600" dirty="0" err="1" smtClean="0">
                <a:solidFill>
                  <a:srgbClr val="CC3300"/>
                </a:solidFill>
                <a:latin typeface="Courier New" pitchFamily="49" charset="0"/>
              </a:rPr>
              <a:t>int</a:t>
            </a:r>
            <a:r>
              <a:rPr lang="es-ES" sz="1600" dirty="0" smtClean="0">
                <a:solidFill>
                  <a:srgbClr val="CC3300"/>
                </a:solidFill>
                <a:latin typeface="Courier New" pitchFamily="49" charset="0"/>
              </a:rPr>
              <a:t> </a:t>
            </a:r>
            <a:r>
              <a:rPr lang="es-ES" sz="1600" dirty="0" err="1" smtClean="0">
                <a:solidFill>
                  <a:srgbClr val="CC3300"/>
                </a:solidFill>
                <a:latin typeface="Courier New" pitchFamily="49" charset="0"/>
              </a:rPr>
              <a:t>gear</a:t>
            </a:r>
            <a:r>
              <a:rPr lang="es-ES" sz="1600" dirty="0" smtClean="0">
                <a:solidFill>
                  <a:srgbClr val="CC3300"/>
                </a:solidFill>
                <a:latin typeface="Courier New" pitchFamily="49" charset="0"/>
              </a:rPr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1600" dirty="0" smtClean="0">
                <a:latin typeface="Courier New" pitchFamily="49" charset="0"/>
              </a:rPr>
              <a:t>		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1600" b="1" dirty="0" err="1" smtClean="0">
                <a:solidFill>
                  <a:srgbClr val="008000"/>
                </a:solidFill>
                <a:latin typeface="Courier New" pitchFamily="49" charset="0"/>
              </a:rPr>
              <a:t>public</a:t>
            </a:r>
            <a:r>
              <a:rPr lang="es-ES" sz="1600" dirty="0" smtClean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s-ES" sz="1600" dirty="0" err="1" smtClean="0">
                <a:solidFill>
                  <a:srgbClr val="008000"/>
                </a:solidFill>
                <a:latin typeface="Courier New" pitchFamily="49" charset="0"/>
              </a:rPr>
              <a:t>void</a:t>
            </a:r>
            <a:r>
              <a:rPr lang="es-ES" sz="1600" dirty="0" smtClean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s-ES" sz="1600" dirty="0" err="1" smtClean="0">
                <a:solidFill>
                  <a:srgbClr val="008000"/>
                </a:solidFill>
                <a:latin typeface="Courier New" pitchFamily="49" charset="0"/>
              </a:rPr>
              <a:t>accelerate</a:t>
            </a:r>
            <a:r>
              <a:rPr lang="es-ES" sz="1600" dirty="0" smtClean="0">
                <a:solidFill>
                  <a:srgbClr val="008000"/>
                </a:solidFill>
                <a:latin typeface="Courier New" pitchFamily="49" charset="0"/>
              </a:rPr>
              <a:t> (</a:t>
            </a:r>
            <a:r>
              <a:rPr lang="es-ES" sz="1600" dirty="0" err="1" smtClean="0">
                <a:solidFill>
                  <a:srgbClr val="008000"/>
                </a:solidFill>
                <a:latin typeface="Courier New" pitchFamily="49" charset="0"/>
              </a:rPr>
              <a:t>int</a:t>
            </a:r>
            <a:r>
              <a:rPr lang="es-ES" sz="1600" dirty="0" smtClean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s-ES" sz="1600" dirty="0" err="1" smtClean="0">
                <a:solidFill>
                  <a:srgbClr val="008000"/>
                </a:solidFill>
                <a:latin typeface="Courier New" pitchFamily="49" charset="0"/>
              </a:rPr>
              <a:t>howMuch</a:t>
            </a:r>
            <a:r>
              <a:rPr lang="es-ES" sz="1600" dirty="0" smtClean="0">
                <a:solidFill>
                  <a:srgbClr val="008000"/>
                </a:solidFill>
                <a:latin typeface="Courier New" pitchFamily="49" charset="0"/>
              </a:rPr>
              <a:t>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1600" dirty="0" smtClean="0">
                <a:solidFill>
                  <a:srgbClr val="008000"/>
                </a:solidFill>
                <a:latin typeface="Courier New" pitchFamily="49" charset="0"/>
              </a:rPr>
              <a:t>{}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 dirty="0" smtClean="0">
                <a:latin typeface="Courier New" pitchFamily="49" charset="0"/>
              </a:rPr>
              <a:t>}</a:t>
            </a:r>
            <a:endParaRPr lang="es-ES" sz="1600" dirty="0" smtClean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42664" y="1676400"/>
            <a:ext cx="39624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600" dirty="0">
                <a:solidFill>
                  <a:srgbClr val="3333CC"/>
                </a:solidFill>
                <a:latin typeface="Courier New" pitchFamily="49" charset="0"/>
              </a:rPr>
              <a:t>public class</a:t>
            </a:r>
            <a:r>
              <a:rPr lang="en-US" sz="1600" dirty="0">
                <a:latin typeface="Courier New" pitchFamily="49" charset="0"/>
              </a:rPr>
              <a:t> Principal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1600" dirty="0">
                <a:solidFill>
                  <a:srgbClr val="3333CC"/>
                </a:solidFill>
                <a:latin typeface="Courier New" pitchFamily="49" charset="0"/>
              </a:rPr>
              <a:t>public static void</a:t>
            </a:r>
            <a:r>
              <a:rPr lang="en-US" sz="1600" dirty="0">
                <a:latin typeface="Courier New" pitchFamily="49" charset="0"/>
              </a:rPr>
              <a:t> main(String[] </a:t>
            </a:r>
            <a:r>
              <a:rPr lang="en-US" sz="1600" dirty="0" err="1">
                <a:latin typeface="Courier New" pitchFamily="49" charset="0"/>
              </a:rPr>
              <a:t>args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</a:rPr>
              <a:t>{		</a:t>
            </a:r>
          </a:p>
          <a:p>
            <a:pPr marL="1143000" lvl="2" indent="-228600"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</a:rPr>
              <a:t>Bicycle</a:t>
            </a:r>
            <a:r>
              <a:rPr lang="es-ES" sz="1600" dirty="0">
                <a:latin typeface="Courier New" pitchFamily="49" charset="0"/>
              </a:rPr>
              <a:t> b1 = new </a:t>
            </a:r>
            <a:r>
              <a:rPr lang="es-ES" sz="1600" dirty="0" err="1">
                <a:latin typeface="Courier New" pitchFamily="49" charset="0"/>
              </a:rPr>
              <a:t>Bicycle</a:t>
            </a:r>
            <a:r>
              <a:rPr lang="es-ES" sz="1600" dirty="0">
                <a:latin typeface="Courier New" pitchFamily="49" charset="0"/>
              </a:rPr>
              <a:t> ();         </a:t>
            </a:r>
          </a:p>
          <a:p>
            <a:pPr marL="1143000" lvl="2" indent="-228600">
              <a:spcBef>
                <a:spcPct val="20000"/>
              </a:spcBef>
            </a:pPr>
            <a:r>
              <a:rPr lang="es-ES" sz="1600" b="1" dirty="0">
                <a:solidFill>
                  <a:srgbClr val="CC3300"/>
                </a:solidFill>
                <a:latin typeface="Courier New" pitchFamily="49" charset="0"/>
              </a:rPr>
              <a:t>b1.speed = 10</a:t>
            </a:r>
            <a:r>
              <a:rPr lang="es-ES" sz="1600" dirty="0">
                <a:solidFill>
                  <a:srgbClr val="CC3300"/>
                </a:solidFill>
                <a:latin typeface="Courier New" pitchFamily="49" charset="0"/>
              </a:rPr>
              <a:t>	</a:t>
            </a:r>
          </a:p>
          <a:p>
            <a:pPr marL="1143000" lvl="2" indent="-228600">
              <a:spcBef>
                <a:spcPct val="20000"/>
              </a:spcBef>
            </a:pPr>
            <a:r>
              <a:rPr lang="es-ES" sz="1600" b="1" dirty="0">
                <a:solidFill>
                  <a:srgbClr val="008000"/>
                </a:solidFill>
                <a:latin typeface="Courier New" pitchFamily="49" charset="0"/>
              </a:rPr>
              <a:t>b1.accelerate(10);</a:t>
            </a:r>
            <a:r>
              <a:rPr lang="es-ES" sz="1600" dirty="0">
                <a:latin typeface="Courier New" pitchFamily="49" charset="0"/>
              </a:rPr>
              <a:t>    </a:t>
            </a:r>
          </a:p>
          <a:p>
            <a:pPr marL="742950" lvl="1" indent="-285750">
              <a:spcBef>
                <a:spcPct val="20000"/>
              </a:spcBef>
            </a:pPr>
            <a:r>
              <a:rPr lang="es-ES" sz="1600" dirty="0">
                <a:latin typeface="Courier New" pitchFamily="49" charset="0"/>
              </a:rPr>
              <a:t>}</a:t>
            </a:r>
          </a:p>
          <a:p>
            <a:pPr marL="342900" indent="-342900">
              <a:spcBef>
                <a:spcPct val="20000"/>
              </a:spcBef>
            </a:pPr>
            <a:r>
              <a:rPr lang="es-ES" sz="1600" dirty="0">
                <a:latin typeface="Courier New" pitchFamily="49" charset="0"/>
              </a:rPr>
              <a:t>} </a:t>
            </a:r>
          </a:p>
        </p:txBody>
      </p:sp>
      <p:sp>
        <p:nvSpPr>
          <p:cNvPr id="2" name="Rectangle 1"/>
          <p:cNvSpPr/>
          <p:nvPr/>
        </p:nvSpPr>
        <p:spPr>
          <a:xfrm>
            <a:off x="442664" y="5157192"/>
            <a:ext cx="4572000" cy="76450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s-ES" sz="2400" dirty="0" err="1"/>
              <a:t>Private</a:t>
            </a:r>
            <a:r>
              <a:rPr lang="es-ES" sz="2400" dirty="0"/>
              <a:t> </a:t>
            </a:r>
            <a:r>
              <a:rPr lang="es-ES" sz="2400" dirty="0" err="1"/>
              <a:t>Attributes</a:t>
            </a:r>
            <a:endParaRPr lang="es-ES" sz="2400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s-ES" sz="2400" dirty="0" err="1"/>
              <a:t>Public</a:t>
            </a:r>
            <a:r>
              <a:rPr lang="es-ES" sz="2400" dirty="0"/>
              <a:t> </a:t>
            </a:r>
            <a:r>
              <a:rPr lang="es-ES" sz="2400" dirty="0" err="1"/>
              <a:t>Methods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156837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Accesing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members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90000"/>
              </a:lnSpc>
              <a:buNone/>
            </a:pPr>
            <a:endParaRPr lang="es-ES" dirty="0"/>
          </a:p>
          <a:p>
            <a:endParaRPr lang="es-ES" dirty="0" smtClean="0"/>
          </a:p>
          <a:p>
            <a:pPr>
              <a:buNone/>
            </a:pPr>
            <a:endParaRPr lang="es-ES" dirty="0"/>
          </a:p>
        </p:txBody>
      </p:sp>
      <p:sp>
        <p:nvSpPr>
          <p:cNvPr id="2" name="Rectangle 1"/>
          <p:cNvSpPr/>
          <p:nvPr/>
        </p:nvSpPr>
        <p:spPr>
          <a:xfrm>
            <a:off x="442664" y="5157192"/>
            <a:ext cx="4572000" cy="76450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s-ES" sz="2400" dirty="0" err="1" smtClean="0"/>
              <a:t>Public</a:t>
            </a:r>
            <a:r>
              <a:rPr lang="es-ES" sz="2400" dirty="0" smtClean="0"/>
              <a:t> </a:t>
            </a:r>
            <a:r>
              <a:rPr lang="es-ES" sz="2400" dirty="0" err="1"/>
              <a:t>Attributes</a:t>
            </a:r>
            <a:endParaRPr lang="es-ES" sz="2400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s-ES" sz="2400" dirty="0" err="1" smtClean="0"/>
              <a:t>Private</a:t>
            </a:r>
            <a:r>
              <a:rPr lang="es-ES" sz="2400" dirty="0" smtClean="0"/>
              <a:t> </a:t>
            </a:r>
            <a:r>
              <a:rPr lang="es-ES" sz="2400" dirty="0" err="1"/>
              <a:t>Methods</a:t>
            </a:r>
            <a:endParaRPr lang="es-ES" sz="2400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405064" y="1676400"/>
            <a:ext cx="4343400" cy="274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s-ES" sz="1600" dirty="0" err="1" smtClean="0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s-ES" sz="1600" dirty="0" smtClean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1600" dirty="0" err="1" smtClean="0">
                <a:solidFill>
                  <a:srgbClr val="3333CC"/>
                </a:solidFill>
                <a:latin typeface="Courier New" pitchFamily="49" charset="0"/>
              </a:rPr>
              <a:t>class</a:t>
            </a:r>
            <a:r>
              <a:rPr lang="es-ES" sz="1600" dirty="0" smtClean="0">
                <a:latin typeface="Courier New" pitchFamily="49" charset="0"/>
              </a:rPr>
              <a:t> </a:t>
            </a:r>
            <a:r>
              <a:rPr lang="es-ES" sz="1600" dirty="0" err="1" smtClean="0">
                <a:latin typeface="Courier New" pitchFamily="49" charset="0"/>
              </a:rPr>
              <a:t>Bicycle</a:t>
            </a:r>
            <a:endParaRPr lang="es-ES" sz="16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 dirty="0" smtClean="0">
                <a:latin typeface="Courier New" pitchFamily="49" charset="0"/>
              </a:rPr>
              <a:t>{	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1600" b="1" dirty="0" err="1" smtClean="0">
                <a:solidFill>
                  <a:srgbClr val="008000"/>
                </a:solidFill>
                <a:latin typeface="Courier New" pitchFamily="49" charset="0"/>
              </a:rPr>
              <a:t>public</a:t>
            </a:r>
            <a:r>
              <a:rPr lang="es-ES" sz="1600" dirty="0" smtClean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s-ES" sz="1600" dirty="0" err="1" smtClean="0">
                <a:solidFill>
                  <a:srgbClr val="008000"/>
                </a:solidFill>
                <a:latin typeface="Courier New" pitchFamily="49" charset="0"/>
              </a:rPr>
              <a:t>int</a:t>
            </a:r>
            <a:r>
              <a:rPr lang="es-ES" sz="1600" dirty="0" smtClean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s-ES" sz="1600" dirty="0" err="1" smtClean="0">
                <a:solidFill>
                  <a:srgbClr val="008000"/>
                </a:solidFill>
                <a:latin typeface="Courier New" pitchFamily="49" charset="0"/>
              </a:rPr>
              <a:t>speed</a:t>
            </a:r>
            <a:r>
              <a:rPr lang="es-ES" sz="1600" dirty="0" smtClean="0">
                <a:solidFill>
                  <a:srgbClr val="008000"/>
                </a:solidFill>
                <a:latin typeface="Courier New" pitchFamily="49" charset="0"/>
              </a:rPr>
              <a:t>;      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1600" b="1" dirty="0" err="1" smtClean="0">
                <a:solidFill>
                  <a:srgbClr val="008000"/>
                </a:solidFill>
                <a:latin typeface="Courier New" pitchFamily="49" charset="0"/>
              </a:rPr>
              <a:t>public</a:t>
            </a:r>
            <a:r>
              <a:rPr lang="es-ES" sz="1600" dirty="0" smtClean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s-ES" sz="1600" dirty="0" err="1" smtClean="0">
                <a:solidFill>
                  <a:srgbClr val="008000"/>
                </a:solidFill>
                <a:latin typeface="Courier New" pitchFamily="49" charset="0"/>
              </a:rPr>
              <a:t>int</a:t>
            </a:r>
            <a:r>
              <a:rPr lang="es-ES" sz="1600" dirty="0" smtClean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s-ES" sz="1600" dirty="0" err="1" smtClean="0">
                <a:solidFill>
                  <a:srgbClr val="008000"/>
                </a:solidFill>
                <a:latin typeface="Courier New" pitchFamily="49" charset="0"/>
              </a:rPr>
              <a:t>gear</a:t>
            </a:r>
            <a:r>
              <a:rPr lang="es-ES" sz="1600" dirty="0" smtClean="0">
                <a:solidFill>
                  <a:srgbClr val="008000"/>
                </a:solidFill>
                <a:latin typeface="Courier New" pitchFamily="49" charset="0"/>
              </a:rPr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1600" dirty="0" smtClean="0">
                <a:latin typeface="Courier New" pitchFamily="49" charset="0"/>
              </a:rPr>
              <a:t>		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1600" b="1" dirty="0" err="1" smtClean="0">
                <a:solidFill>
                  <a:srgbClr val="CC3300"/>
                </a:solidFill>
                <a:latin typeface="Courier New" pitchFamily="49" charset="0"/>
              </a:rPr>
              <a:t>private</a:t>
            </a:r>
            <a:r>
              <a:rPr lang="es-ES" sz="1600" dirty="0" smtClean="0">
                <a:solidFill>
                  <a:srgbClr val="CC3300"/>
                </a:solidFill>
                <a:latin typeface="Courier New" pitchFamily="49" charset="0"/>
              </a:rPr>
              <a:t> </a:t>
            </a:r>
            <a:r>
              <a:rPr lang="es-ES" sz="1600" dirty="0" err="1" smtClean="0">
                <a:solidFill>
                  <a:srgbClr val="CC3300"/>
                </a:solidFill>
                <a:latin typeface="Courier New" pitchFamily="49" charset="0"/>
              </a:rPr>
              <a:t>void</a:t>
            </a:r>
            <a:r>
              <a:rPr lang="es-ES" sz="1600" dirty="0" smtClean="0">
                <a:solidFill>
                  <a:srgbClr val="CC3300"/>
                </a:solidFill>
                <a:latin typeface="Courier New" pitchFamily="49" charset="0"/>
              </a:rPr>
              <a:t> </a:t>
            </a:r>
            <a:r>
              <a:rPr lang="es-ES" sz="1600" dirty="0" err="1" smtClean="0">
                <a:solidFill>
                  <a:srgbClr val="CC3300"/>
                </a:solidFill>
                <a:latin typeface="Courier New" pitchFamily="49" charset="0"/>
              </a:rPr>
              <a:t>accelerate</a:t>
            </a:r>
            <a:r>
              <a:rPr lang="es-ES" sz="1600" dirty="0" smtClean="0">
                <a:solidFill>
                  <a:srgbClr val="CC3300"/>
                </a:solidFill>
                <a:latin typeface="Courier New" pitchFamily="49" charset="0"/>
              </a:rPr>
              <a:t> (</a:t>
            </a:r>
            <a:r>
              <a:rPr lang="es-ES" sz="1600" dirty="0" err="1" smtClean="0">
                <a:solidFill>
                  <a:srgbClr val="CC3300"/>
                </a:solidFill>
                <a:latin typeface="Courier New" pitchFamily="49" charset="0"/>
              </a:rPr>
              <a:t>int</a:t>
            </a:r>
            <a:r>
              <a:rPr lang="es-ES" sz="1600" dirty="0" smtClean="0">
                <a:solidFill>
                  <a:srgbClr val="CC3300"/>
                </a:solidFill>
                <a:latin typeface="Courier New" pitchFamily="49" charset="0"/>
              </a:rPr>
              <a:t> </a:t>
            </a:r>
            <a:r>
              <a:rPr lang="es-ES" sz="1600" dirty="0" err="1" smtClean="0">
                <a:solidFill>
                  <a:srgbClr val="CC3300"/>
                </a:solidFill>
                <a:latin typeface="Courier New" pitchFamily="49" charset="0"/>
              </a:rPr>
              <a:t>howMuch</a:t>
            </a:r>
            <a:r>
              <a:rPr lang="es-ES" sz="1600" dirty="0" smtClean="0">
                <a:solidFill>
                  <a:srgbClr val="CC3300"/>
                </a:solidFill>
                <a:latin typeface="Courier New" pitchFamily="49" charset="0"/>
              </a:rPr>
              <a:t>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1600" dirty="0" smtClean="0">
                <a:solidFill>
                  <a:srgbClr val="CC3300"/>
                </a:solidFill>
                <a:latin typeface="Courier New" pitchFamily="49" charset="0"/>
              </a:rPr>
              <a:t>{}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42664" y="1676400"/>
            <a:ext cx="39624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600" dirty="0">
                <a:solidFill>
                  <a:srgbClr val="3333CC"/>
                </a:solidFill>
                <a:latin typeface="Courier New" pitchFamily="49" charset="0"/>
              </a:rPr>
              <a:t>public class</a:t>
            </a:r>
            <a:r>
              <a:rPr lang="en-US" sz="1600" dirty="0">
                <a:latin typeface="Courier New" pitchFamily="49" charset="0"/>
              </a:rPr>
              <a:t> Principal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1600" dirty="0">
                <a:solidFill>
                  <a:srgbClr val="3333CC"/>
                </a:solidFill>
                <a:latin typeface="Courier New" pitchFamily="49" charset="0"/>
              </a:rPr>
              <a:t>public static void</a:t>
            </a:r>
            <a:r>
              <a:rPr lang="en-US" sz="1600" dirty="0">
                <a:latin typeface="Courier New" pitchFamily="49" charset="0"/>
              </a:rPr>
              <a:t> main(String[] </a:t>
            </a:r>
            <a:r>
              <a:rPr lang="en-US" sz="1600" dirty="0" err="1">
                <a:latin typeface="Courier New" pitchFamily="49" charset="0"/>
              </a:rPr>
              <a:t>args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</a:rPr>
              <a:t>{		</a:t>
            </a:r>
          </a:p>
          <a:p>
            <a:pPr marL="1143000" lvl="2" indent="-228600"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</a:rPr>
              <a:t>Bicycle</a:t>
            </a:r>
            <a:r>
              <a:rPr lang="es-ES" sz="1600" dirty="0">
                <a:latin typeface="Courier New" pitchFamily="49" charset="0"/>
              </a:rPr>
              <a:t> b1 = new </a:t>
            </a:r>
            <a:r>
              <a:rPr lang="es-ES" sz="1600" dirty="0" err="1">
                <a:latin typeface="Courier New" pitchFamily="49" charset="0"/>
              </a:rPr>
              <a:t>Bicycle</a:t>
            </a:r>
            <a:r>
              <a:rPr lang="es-ES" sz="1600" dirty="0">
                <a:latin typeface="Courier New" pitchFamily="49" charset="0"/>
              </a:rPr>
              <a:t> ();         </a:t>
            </a:r>
          </a:p>
          <a:p>
            <a:pPr marL="1143000" lvl="2" indent="-228600">
              <a:spcBef>
                <a:spcPct val="20000"/>
              </a:spcBef>
            </a:pPr>
            <a:r>
              <a:rPr lang="es-ES" sz="1600" b="1" dirty="0">
                <a:solidFill>
                  <a:srgbClr val="008000"/>
                </a:solidFill>
                <a:latin typeface="Courier New" pitchFamily="49" charset="0"/>
              </a:rPr>
              <a:t>b1.speed = 10</a:t>
            </a:r>
            <a:r>
              <a:rPr lang="es-ES" sz="1600" dirty="0">
                <a:solidFill>
                  <a:srgbClr val="008000"/>
                </a:solidFill>
                <a:latin typeface="Courier New" pitchFamily="49" charset="0"/>
              </a:rPr>
              <a:t>	</a:t>
            </a:r>
          </a:p>
          <a:p>
            <a:pPr marL="1143000" lvl="2" indent="-228600">
              <a:spcBef>
                <a:spcPct val="20000"/>
              </a:spcBef>
            </a:pPr>
            <a:r>
              <a:rPr lang="es-ES" sz="1600" b="1" dirty="0">
                <a:solidFill>
                  <a:srgbClr val="CC3300"/>
                </a:solidFill>
                <a:latin typeface="Courier New" pitchFamily="49" charset="0"/>
              </a:rPr>
              <a:t>b1.accelerate(10);</a:t>
            </a:r>
            <a:r>
              <a:rPr lang="es-ES" sz="1600" dirty="0">
                <a:latin typeface="Courier New" pitchFamily="49" charset="0"/>
              </a:rPr>
              <a:t>    </a:t>
            </a:r>
          </a:p>
          <a:p>
            <a:pPr marL="742950" lvl="1" indent="-285750">
              <a:spcBef>
                <a:spcPct val="20000"/>
              </a:spcBef>
            </a:pPr>
            <a:r>
              <a:rPr lang="es-ES" sz="1600" dirty="0">
                <a:latin typeface="Courier New" pitchFamily="49" charset="0"/>
              </a:rPr>
              <a:t>}</a:t>
            </a:r>
          </a:p>
          <a:p>
            <a:pPr marL="342900" indent="-342900">
              <a:spcBef>
                <a:spcPct val="20000"/>
              </a:spcBef>
            </a:pPr>
            <a:r>
              <a:rPr lang="es-ES" sz="1600" dirty="0">
                <a:latin typeface="Courier New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435680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Accesing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members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90000"/>
              </a:lnSpc>
              <a:buNone/>
            </a:pPr>
            <a:endParaRPr lang="es-ES" dirty="0"/>
          </a:p>
          <a:p>
            <a:endParaRPr lang="es-ES" dirty="0" smtClean="0"/>
          </a:p>
          <a:p>
            <a:pPr>
              <a:buNone/>
            </a:pPr>
            <a:endParaRPr lang="es-ES" dirty="0"/>
          </a:p>
        </p:txBody>
      </p:sp>
      <p:sp>
        <p:nvSpPr>
          <p:cNvPr id="2" name="Rectangle 1"/>
          <p:cNvSpPr/>
          <p:nvPr/>
        </p:nvSpPr>
        <p:spPr>
          <a:xfrm>
            <a:off x="442664" y="5157192"/>
            <a:ext cx="4572000" cy="76450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s-ES" sz="2400" dirty="0" err="1" smtClean="0"/>
              <a:t>Private</a:t>
            </a:r>
            <a:r>
              <a:rPr lang="es-ES" sz="2400" dirty="0" smtClean="0"/>
              <a:t> </a:t>
            </a:r>
            <a:r>
              <a:rPr lang="es-ES" sz="2400" dirty="0" err="1"/>
              <a:t>Attributes</a:t>
            </a:r>
            <a:endParaRPr lang="es-ES" sz="2400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s-ES" sz="2400" dirty="0" err="1" smtClean="0"/>
              <a:t>Private</a:t>
            </a:r>
            <a:r>
              <a:rPr lang="es-ES" sz="2400" dirty="0" smtClean="0"/>
              <a:t> </a:t>
            </a:r>
            <a:r>
              <a:rPr lang="es-ES" sz="2400" dirty="0" err="1"/>
              <a:t>Methods</a:t>
            </a:r>
            <a:endParaRPr lang="es-ES" sz="2400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4405064" y="1676400"/>
            <a:ext cx="4343400" cy="274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s-ES" sz="1600" smtClean="0">
                <a:solidFill>
                  <a:srgbClr val="3333CC"/>
                </a:solidFill>
                <a:latin typeface="Courier New" pitchFamily="49" charset="0"/>
              </a:rPr>
              <a:t>public class</a:t>
            </a:r>
            <a:r>
              <a:rPr lang="es-ES" sz="1600" smtClean="0">
                <a:latin typeface="Courier New" pitchFamily="49" charset="0"/>
              </a:rPr>
              <a:t> Bicycle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 smtClean="0">
                <a:latin typeface="Courier New" pitchFamily="49" charset="0"/>
              </a:rPr>
              <a:t>{	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1600" b="1" smtClean="0">
                <a:solidFill>
                  <a:srgbClr val="CC3300"/>
                </a:solidFill>
                <a:latin typeface="Courier New" pitchFamily="49" charset="0"/>
              </a:rPr>
              <a:t>private</a:t>
            </a:r>
            <a:r>
              <a:rPr lang="es-ES" sz="1600" smtClean="0">
                <a:solidFill>
                  <a:srgbClr val="CC3300"/>
                </a:solidFill>
                <a:latin typeface="Courier New" pitchFamily="49" charset="0"/>
              </a:rPr>
              <a:t> int speed;      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1600" b="1" smtClean="0">
                <a:solidFill>
                  <a:srgbClr val="CC3300"/>
                </a:solidFill>
                <a:latin typeface="Courier New" pitchFamily="49" charset="0"/>
              </a:rPr>
              <a:t>private</a:t>
            </a:r>
            <a:r>
              <a:rPr lang="es-ES" sz="1600" smtClean="0">
                <a:solidFill>
                  <a:srgbClr val="CC3300"/>
                </a:solidFill>
                <a:latin typeface="Courier New" pitchFamily="49" charset="0"/>
              </a:rPr>
              <a:t> int gear;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1600" smtClean="0">
                <a:solidFill>
                  <a:srgbClr val="CC3300"/>
                </a:solidFill>
                <a:latin typeface="Courier New" pitchFamily="49" charset="0"/>
              </a:rPr>
              <a:t>		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1600" b="1" smtClean="0">
                <a:solidFill>
                  <a:srgbClr val="CC3300"/>
                </a:solidFill>
                <a:latin typeface="Courier New" pitchFamily="49" charset="0"/>
              </a:rPr>
              <a:t>private</a:t>
            </a:r>
            <a:r>
              <a:rPr lang="es-ES" sz="1600" smtClean="0">
                <a:solidFill>
                  <a:srgbClr val="CC3300"/>
                </a:solidFill>
                <a:latin typeface="Courier New" pitchFamily="49" charset="0"/>
              </a:rPr>
              <a:t> void accelerate (int howMuch)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1600" smtClean="0">
                <a:solidFill>
                  <a:srgbClr val="CC3300"/>
                </a:solidFill>
                <a:latin typeface="Courier New" pitchFamily="49" charset="0"/>
              </a:rPr>
              <a:t>{}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 smtClean="0">
                <a:latin typeface="Courier New" pitchFamily="49" charset="0"/>
              </a:rPr>
              <a:t>}</a:t>
            </a:r>
            <a:endParaRPr lang="es-ES" sz="1600" smtClean="0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442664" y="1676400"/>
            <a:ext cx="39624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600" dirty="0">
                <a:solidFill>
                  <a:srgbClr val="3333CC"/>
                </a:solidFill>
                <a:latin typeface="Courier New" pitchFamily="49" charset="0"/>
              </a:rPr>
              <a:t>public class</a:t>
            </a:r>
            <a:r>
              <a:rPr lang="en-US" sz="1600" dirty="0">
                <a:latin typeface="Courier New" pitchFamily="49" charset="0"/>
              </a:rPr>
              <a:t> Principal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1600" dirty="0">
                <a:solidFill>
                  <a:srgbClr val="3333CC"/>
                </a:solidFill>
                <a:latin typeface="Courier New" pitchFamily="49" charset="0"/>
              </a:rPr>
              <a:t>public static void</a:t>
            </a:r>
            <a:r>
              <a:rPr lang="en-US" sz="1600" dirty="0">
                <a:latin typeface="Courier New" pitchFamily="49" charset="0"/>
              </a:rPr>
              <a:t> main(String[] </a:t>
            </a:r>
            <a:r>
              <a:rPr lang="en-US" sz="1600" dirty="0" err="1">
                <a:latin typeface="Courier New" pitchFamily="49" charset="0"/>
              </a:rPr>
              <a:t>args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</a:rPr>
              <a:t>{		</a:t>
            </a:r>
          </a:p>
          <a:p>
            <a:pPr marL="1143000" lvl="2" indent="-228600"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</a:rPr>
              <a:t>Bicycle</a:t>
            </a:r>
            <a:r>
              <a:rPr lang="es-ES" sz="1600" dirty="0">
                <a:latin typeface="Courier New" pitchFamily="49" charset="0"/>
              </a:rPr>
              <a:t> b1 = new </a:t>
            </a:r>
            <a:r>
              <a:rPr lang="es-ES" sz="1600" dirty="0" err="1">
                <a:latin typeface="Courier New" pitchFamily="49" charset="0"/>
              </a:rPr>
              <a:t>Bicycle</a:t>
            </a:r>
            <a:r>
              <a:rPr lang="es-ES" sz="1600" dirty="0">
                <a:latin typeface="Courier New" pitchFamily="49" charset="0"/>
              </a:rPr>
              <a:t> ();         </a:t>
            </a:r>
          </a:p>
          <a:p>
            <a:pPr marL="1143000" lvl="2" indent="-228600">
              <a:spcBef>
                <a:spcPct val="20000"/>
              </a:spcBef>
            </a:pPr>
            <a:r>
              <a:rPr lang="es-ES" sz="1600" b="1" dirty="0">
                <a:solidFill>
                  <a:srgbClr val="CC3300"/>
                </a:solidFill>
                <a:latin typeface="Courier New" pitchFamily="49" charset="0"/>
              </a:rPr>
              <a:t>b1.speed = 10</a:t>
            </a:r>
            <a:r>
              <a:rPr lang="es-ES" sz="1600" dirty="0">
                <a:solidFill>
                  <a:srgbClr val="CC3300"/>
                </a:solidFill>
                <a:latin typeface="Courier New" pitchFamily="49" charset="0"/>
              </a:rPr>
              <a:t>	</a:t>
            </a:r>
          </a:p>
          <a:p>
            <a:pPr marL="1143000" lvl="2" indent="-228600">
              <a:spcBef>
                <a:spcPct val="20000"/>
              </a:spcBef>
            </a:pPr>
            <a:r>
              <a:rPr lang="es-ES" sz="1600" b="1" dirty="0">
                <a:solidFill>
                  <a:srgbClr val="CC3300"/>
                </a:solidFill>
                <a:latin typeface="Courier New" pitchFamily="49" charset="0"/>
              </a:rPr>
              <a:t>b1.accelerate(10);</a:t>
            </a:r>
            <a:r>
              <a:rPr lang="es-ES" sz="1600" dirty="0">
                <a:latin typeface="Courier New" pitchFamily="49" charset="0"/>
              </a:rPr>
              <a:t>    </a:t>
            </a:r>
          </a:p>
          <a:p>
            <a:pPr marL="742950" lvl="1" indent="-285750">
              <a:spcBef>
                <a:spcPct val="20000"/>
              </a:spcBef>
            </a:pPr>
            <a:r>
              <a:rPr lang="es-ES" sz="1600" dirty="0">
                <a:latin typeface="Courier New" pitchFamily="49" charset="0"/>
              </a:rPr>
              <a:t>}</a:t>
            </a:r>
          </a:p>
          <a:p>
            <a:pPr marL="342900" indent="-342900">
              <a:spcBef>
                <a:spcPct val="20000"/>
              </a:spcBef>
            </a:pPr>
            <a:r>
              <a:rPr lang="es-ES" sz="1600" dirty="0">
                <a:latin typeface="Courier New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951620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Accesing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members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90000"/>
              </a:lnSpc>
              <a:buNone/>
            </a:pPr>
            <a:endParaRPr lang="es-ES" dirty="0"/>
          </a:p>
          <a:p>
            <a:endParaRPr lang="es-ES" dirty="0" smtClean="0"/>
          </a:p>
          <a:p>
            <a:pPr>
              <a:buNone/>
            </a:pPr>
            <a:endParaRPr lang="es-ES" dirty="0"/>
          </a:p>
        </p:txBody>
      </p:sp>
      <p:sp>
        <p:nvSpPr>
          <p:cNvPr id="2" name="Rectangle 1"/>
          <p:cNvSpPr/>
          <p:nvPr/>
        </p:nvSpPr>
        <p:spPr>
          <a:xfrm>
            <a:off x="442664" y="5157192"/>
            <a:ext cx="4572000" cy="76450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s-ES" sz="2400" dirty="0" err="1" smtClean="0"/>
              <a:t>Public</a:t>
            </a:r>
            <a:r>
              <a:rPr lang="es-ES" sz="2400" dirty="0" smtClean="0"/>
              <a:t> </a:t>
            </a:r>
            <a:r>
              <a:rPr lang="es-ES" sz="2400" dirty="0" err="1"/>
              <a:t>Attributes</a:t>
            </a:r>
            <a:endParaRPr lang="es-ES" sz="2400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s-ES" sz="2400" dirty="0" err="1" smtClean="0"/>
              <a:t>Public</a:t>
            </a:r>
            <a:r>
              <a:rPr lang="es-ES" sz="2400" dirty="0" smtClean="0"/>
              <a:t> </a:t>
            </a:r>
            <a:r>
              <a:rPr lang="es-ES" sz="2400" dirty="0" err="1"/>
              <a:t>Methods</a:t>
            </a:r>
            <a:endParaRPr lang="es-ES" sz="2400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405064" y="1676400"/>
            <a:ext cx="4343400" cy="274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s-ES" sz="1600" smtClean="0">
                <a:solidFill>
                  <a:srgbClr val="3333CC"/>
                </a:solidFill>
                <a:latin typeface="Courier New" pitchFamily="49" charset="0"/>
              </a:rPr>
              <a:t>public class</a:t>
            </a:r>
            <a:r>
              <a:rPr lang="es-ES" sz="1600" smtClean="0">
                <a:latin typeface="Courier New" pitchFamily="49" charset="0"/>
              </a:rPr>
              <a:t> Bicycle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 smtClean="0">
                <a:latin typeface="Courier New" pitchFamily="49" charset="0"/>
              </a:rPr>
              <a:t>{	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1600" b="1" smtClean="0">
                <a:solidFill>
                  <a:srgbClr val="008000"/>
                </a:solidFill>
                <a:latin typeface="Courier New" pitchFamily="49" charset="0"/>
              </a:rPr>
              <a:t>public</a:t>
            </a:r>
            <a:r>
              <a:rPr lang="es-ES" sz="1600" smtClean="0">
                <a:solidFill>
                  <a:srgbClr val="008000"/>
                </a:solidFill>
                <a:latin typeface="Courier New" pitchFamily="49" charset="0"/>
              </a:rPr>
              <a:t> int speed;      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1600" b="1" smtClean="0">
                <a:solidFill>
                  <a:srgbClr val="008000"/>
                </a:solidFill>
                <a:latin typeface="Courier New" pitchFamily="49" charset="0"/>
              </a:rPr>
              <a:t>public</a:t>
            </a:r>
            <a:r>
              <a:rPr lang="es-ES" sz="1600" smtClean="0">
                <a:solidFill>
                  <a:srgbClr val="008000"/>
                </a:solidFill>
                <a:latin typeface="Courier New" pitchFamily="49" charset="0"/>
              </a:rPr>
              <a:t> int gear;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1600" smtClean="0">
                <a:latin typeface="Courier New" pitchFamily="49" charset="0"/>
              </a:rPr>
              <a:t>		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1600" b="1" smtClean="0">
                <a:solidFill>
                  <a:srgbClr val="008000"/>
                </a:solidFill>
                <a:latin typeface="Courier New" pitchFamily="49" charset="0"/>
              </a:rPr>
              <a:t>public</a:t>
            </a:r>
            <a:r>
              <a:rPr lang="es-ES" sz="1600" smtClean="0">
                <a:solidFill>
                  <a:srgbClr val="008000"/>
                </a:solidFill>
                <a:latin typeface="Courier New" pitchFamily="49" charset="0"/>
              </a:rPr>
              <a:t> void accelerate (int howMuch)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1600" smtClean="0">
                <a:solidFill>
                  <a:srgbClr val="008000"/>
                </a:solidFill>
                <a:latin typeface="Courier New" pitchFamily="49" charset="0"/>
              </a:rPr>
              <a:t>{}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 smtClean="0">
                <a:latin typeface="Courier New" pitchFamily="49" charset="0"/>
              </a:rPr>
              <a:t>}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42664" y="1676400"/>
            <a:ext cx="39624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600" dirty="0">
                <a:solidFill>
                  <a:srgbClr val="3333CC"/>
                </a:solidFill>
                <a:latin typeface="Courier New" pitchFamily="49" charset="0"/>
              </a:rPr>
              <a:t>public class</a:t>
            </a:r>
            <a:r>
              <a:rPr lang="en-US" sz="1600" dirty="0">
                <a:latin typeface="Courier New" pitchFamily="49" charset="0"/>
              </a:rPr>
              <a:t> Principal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1600" dirty="0">
                <a:solidFill>
                  <a:srgbClr val="3333CC"/>
                </a:solidFill>
                <a:latin typeface="Courier New" pitchFamily="49" charset="0"/>
              </a:rPr>
              <a:t>public static void</a:t>
            </a:r>
            <a:r>
              <a:rPr lang="en-US" sz="1600" dirty="0">
                <a:latin typeface="Courier New" pitchFamily="49" charset="0"/>
              </a:rPr>
              <a:t> main(String[] </a:t>
            </a:r>
            <a:r>
              <a:rPr lang="en-US" sz="1600" dirty="0" err="1">
                <a:latin typeface="Courier New" pitchFamily="49" charset="0"/>
              </a:rPr>
              <a:t>args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</a:rPr>
              <a:t>{		</a:t>
            </a:r>
          </a:p>
          <a:p>
            <a:pPr marL="1143000" lvl="2" indent="-228600"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</a:rPr>
              <a:t>Bicycle</a:t>
            </a:r>
            <a:r>
              <a:rPr lang="es-ES" sz="1600" dirty="0">
                <a:latin typeface="Courier New" pitchFamily="49" charset="0"/>
              </a:rPr>
              <a:t> b1 = new </a:t>
            </a:r>
            <a:r>
              <a:rPr lang="es-ES" sz="1600" dirty="0" err="1">
                <a:latin typeface="Courier New" pitchFamily="49" charset="0"/>
              </a:rPr>
              <a:t>Bicycle</a:t>
            </a:r>
            <a:r>
              <a:rPr lang="es-ES" sz="1600" dirty="0">
                <a:latin typeface="Courier New" pitchFamily="49" charset="0"/>
              </a:rPr>
              <a:t> ();         </a:t>
            </a:r>
          </a:p>
          <a:p>
            <a:pPr marL="1143000" lvl="2" indent="-228600">
              <a:spcBef>
                <a:spcPct val="20000"/>
              </a:spcBef>
            </a:pPr>
            <a:r>
              <a:rPr lang="es-ES" sz="1600" b="1" dirty="0">
                <a:solidFill>
                  <a:srgbClr val="008000"/>
                </a:solidFill>
                <a:latin typeface="Courier New" pitchFamily="49" charset="0"/>
              </a:rPr>
              <a:t>b1.speed = 10</a:t>
            </a:r>
            <a:r>
              <a:rPr lang="es-ES" sz="1600" dirty="0">
                <a:solidFill>
                  <a:srgbClr val="008000"/>
                </a:solidFill>
                <a:latin typeface="Courier New" pitchFamily="49" charset="0"/>
              </a:rPr>
              <a:t>	</a:t>
            </a:r>
          </a:p>
          <a:p>
            <a:pPr marL="1143000" lvl="2" indent="-228600">
              <a:spcBef>
                <a:spcPct val="20000"/>
              </a:spcBef>
            </a:pPr>
            <a:r>
              <a:rPr lang="es-ES" sz="1600" b="1" dirty="0">
                <a:solidFill>
                  <a:srgbClr val="008000"/>
                </a:solidFill>
                <a:latin typeface="Courier New" pitchFamily="49" charset="0"/>
              </a:rPr>
              <a:t>b1.accelerate(10);</a:t>
            </a:r>
            <a:r>
              <a:rPr lang="es-ES" sz="1600" dirty="0">
                <a:latin typeface="Courier New" pitchFamily="49" charset="0"/>
              </a:rPr>
              <a:t>    </a:t>
            </a:r>
          </a:p>
          <a:p>
            <a:pPr marL="742950" lvl="1" indent="-285750">
              <a:spcBef>
                <a:spcPct val="20000"/>
              </a:spcBef>
            </a:pPr>
            <a:r>
              <a:rPr lang="es-ES" sz="1600" dirty="0">
                <a:latin typeface="Courier New" pitchFamily="49" charset="0"/>
              </a:rPr>
              <a:t>}</a:t>
            </a:r>
          </a:p>
          <a:p>
            <a:pPr marL="342900" indent="-342900">
              <a:spcBef>
                <a:spcPct val="20000"/>
              </a:spcBef>
            </a:pPr>
            <a:r>
              <a:rPr lang="es-ES" sz="1600" dirty="0">
                <a:latin typeface="Courier New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267580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Accesing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members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90000"/>
              </a:lnSpc>
              <a:buNone/>
            </a:pPr>
            <a:endParaRPr lang="es-ES" dirty="0"/>
          </a:p>
          <a:p>
            <a:endParaRPr lang="es-ES" dirty="0" smtClean="0"/>
          </a:p>
          <a:p>
            <a:pPr>
              <a:buNone/>
            </a:pPr>
            <a:endParaRPr lang="es-E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32000" y="1449360"/>
            <a:ext cx="8280000" cy="52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s-ES" dirty="0" smtClean="0">
              <a:ea typeface="ＭＳ Ｐゴシック" charset="0"/>
            </a:endParaRPr>
          </a:p>
          <a:p>
            <a:pPr>
              <a:defRPr/>
            </a:pPr>
            <a:r>
              <a:rPr lang="es-ES" dirty="0" smtClean="0">
                <a:ea typeface="ＭＳ Ｐゴシック" charset="0"/>
              </a:rPr>
              <a:t>And </a:t>
            </a:r>
            <a:r>
              <a:rPr lang="es-ES" dirty="0" err="1">
                <a:ea typeface="ＭＳ Ｐゴシック" charset="0"/>
              </a:rPr>
              <a:t>why</a:t>
            </a:r>
            <a:r>
              <a:rPr lang="es-ES" dirty="0">
                <a:ea typeface="ＭＳ Ｐゴシック" charset="0"/>
              </a:rPr>
              <a:t> do I </a:t>
            </a:r>
            <a:r>
              <a:rPr lang="es-ES" dirty="0" err="1">
                <a:ea typeface="ＭＳ Ｐゴシック" charset="0"/>
              </a:rPr>
              <a:t>complicate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it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with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access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permissions</a:t>
            </a:r>
            <a:r>
              <a:rPr lang="es-ES" dirty="0">
                <a:ea typeface="ＭＳ Ｐゴシック" charset="0"/>
              </a:rPr>
              <a:t>?</a:t>
            </a:r>
          </a:p>
          <a:p>
            <a:pPr>
              <a:defRPr/>
            </a:pPr>
            <a:endParaRPr lang="es-ES" dirty="0" smtClean="0">
              <a:ea typeface="ＭＳ Ｐゴシック" charset="0"/>
            </a:endParaRPr>
          </a:p>
          <a:p>
            <a:pPr>
              <a:defRPr/>
            </a:pPr>
            <a:r>
              <a:rPr lang="es-ES" dirty="0" err="1" smtClean="0">
                <a:ea typeface="ＭＳ Ｐゴシック" charset="0"/>
              </a:rPr>
              <a:t>Why</a:t>
            </a:r>
            <a:r>
              <a:rPr lang="es-ES" dirty="0" smtClean="0">
                <a:ea typeface="ＭＳ Ｐゴシック" charset="0"/>
              </a:rPr>
              <a:t> </a:t>
            </a:r>
            <a:r>
              <a:rPr lang="es-ES" dirty="0">
                <a:ea typeface="ＭＳ Ｐゴシック" charset="0"/>
              </a:rPr>
              <a:t>do I </a:t>
            </a:r>
            <a:r>
              <a:rPr lang="es-ES" dirty="0" err="1">
                <a:ea typeface="ＭＳ Ｐゴシック" charset="0"/>
              </a:rPr>
              <a:t>not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 smtClean="0">
                <a:ea typeface="ＭＳ Ｐゴシック" charset="0"/>
              </a:rPr>
              <a:t>make</a:t>
            </a:r>
            <a:r>
              <a:rPr lang="es-ES" dirty="0" smtClean="0">
                <a:ea typeface="ＭＳ Ｐゴシック" charset="0"/>
              </a:rPr>
              <a:t> </a:t>
            </a:r>
            <a:r>
              <a:rPr lang="es-ES" dirty="0" err="1" smtClean="0">
                <a:ea typeface="ＭＳ Ｐゴシック" charset="0"/>
              </a:rPr>
              <a:t>them</a:t>
            </a:r>
            <a:r>
              <a:rPr lang="es-ES" dirty="0" smtClean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all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public</a:t>
            </a:r>
            <a:r>
              <a:rPr lang="es-ES" dirty="0">
                <a:ea typeface="ＭＳ Ｐゴシック" charset="0"/>
              </a:rPr>
              <a:t>?</a:t>
            </a:r>
          </a:p>
          <a:p>
            <a:endParaRPr lang="es-ES" dirty="0" smtClean="0"/>
          </a:p>
          <a:p>
            <a:pPr>
              <a:buFont typeface="Arial" pitchFamily="34" charset="0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58091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Accesing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members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90000"/>
              </a:lnSpc>
              <a:buNone/>
            </a:pPr>
            <a:endParaRPr lang="es-ES" dirty="0"/>
          </a:p>
          <a:p>
            <a:endParaRPr lang="es-ES" dirty="0" smtClean="0"/>
          </a:p>
          <a:p>
            <a:pPr>
              <a:buNone/>
            </a:pPr>
            <a:endParaRPr lang="es-E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32000" y="1449360"/>
            <a:ext cx="8280000" cy="52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s-ES" dirty="0" smtClean="0">
              <a:ea typeface="ＭＳ Ｐゴシック" charset="0"/>
            </a:endParaRPr>
          </a:p>
          <a:p>
            <a:pPr>
              <a:lnSpc>
                <a:spcPct val="80000"/>
              </a:lnSpc>
              <a:defRPr/>
            </a:pPr>
            <a:r>
              <a:rPr lang="es-ES" dirty="0" err="1">
                <a:ea typeface="ＭＳ Ｐゴシック" charset="0"/>
              </a:rPr>
              <a:t>What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happens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if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we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know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that</a:t>
            </a:r>
            <a:r>
              <a:rPr lang="es-ES" dirty="0">
                <a:ea typeface="ＭＳ Ｐゴシック" charset="0"/>
              </a:rPr>
              <a:t> a </a:t>
            </a:r>
            <a:r>
              <a:rPr lang="es-ES" dirty="0" err="1">
                <a:ea typeface="ＭＳ Ｐゴシック" charset="0"/>
              </a:rPr>
              <a:t>bicycle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only</a:t>
            </a:r>
            <a:r>
              <a:rPr lang="es-ES" dirty="0">
                <a:ea typeface="ＭＳ Ｐゴシック" charset="0"/>
              </a:rPr>
              <a:t> has 6 </a:t>
            </a:r>
            <a:r>
              <a:rPr lang="es-ES" dirty="0" err="1">
                <a:ea typeface="ＭＳ Ｐゴシック" charset="0"/>
              </a:rPr>
              <a:t>gears</a:t>
            </a:r>
            <a:endParaRPr lang="es-ES" dirty="0">
              <a:ea typeface="ＭＳ Ｐゴシック" charset="0"/>
            </a:endParaRPr>
          </a:p>
          <a:p>
            <a:pPr marL="0" indent="0">
              <a:lnSpc>
                <a:spcPct val="80000"/>
              </a:lnSpc>
              <a:buNone/>
              <a:defRPr/>
            </a:pPr>
            <a:endParaRPr lang="en-US" dirty="0">
              <a:ea typeface="ＭＳ Ｐゴシック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n-US" sz="1700" dirty="0">
                <a:solidFill>
                  <a:srgbClr val="3333CC"/>
                </a:solidFill>
                <a:latin typeface="Courier New" charset="0"/>
                <a:ea typeface="ＭＳ Ｐゴシック" charset="0"/>
              </a:rPr>
              <a:t>public class </a:t>
            </a:r>
            <a:r>
              <a:rPr lang="en-US" sz="1700" dirty="0">
                <a:latin typeface="Courier New" charset="0"/>
                <a:ea typeface="ＭＳ Ｐゴシック" charset="0"/>
              </a:rPr>
              <a:t>Principal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1700" dirty="0">
                <a:latin typeface="Courier New" charset="0"/>
                <a:ea typeface="ＭＳ Ｐゴシック" charset="0"/>
              </a:rPr>
              <a:t>{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n-US" sz="1700" dirty="0">
                <a:solidFill>
                  <a:srgbClr val="3333CC"/>
                </a:solidFill>
                <a:latin typeface="Courier New" charset="0"/>
                <a:ea typeface="ＭＳ Ｐゴシック" charset="0"/>
              </a:rPr>
              <a:t>public static void</a:t>
            </a:r>
            <a:r>
              <a:rPr lang="en-US" sz="1700" dirty="0">
                <a:latin typeface="Courier New" charset="0"/>
                <a:ea typeface="ＭＳ Ｐゴシック" charset="0"/>
              </a:rPr>
              <a:t> main(String[] </a:t>
            </a:r>
            <a:r>
              <a:rPr lang="en-US" sz="1700" dirty="0" err="1">
                <a:latin typeface="Courier New" charset="0"/>
                <a:ea typeface="ＭＳ Ｐゴシック" charset="0"/>
              </a:rPr>
              <a:t>args</a:t>
            </a:r>
            <a:r>
              <a:rPr lang="en-US" sz="1700" dirty="0">
                <a:latin typeface="Courier New" charset="0"/>
                <a:ea typeface="ＭＳ Ｐゴシック" charset="0"/>
              </a:rPr>
              <a:t>) 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n-US" sz="1700" dirty="0">
                <a:latin typeface="Courier New" charset="0"/>
                <a:ea typeface="ＭＳ Ｐゴシック" charset="0"/>
              </a:rPr>
              <a:t>{		</a:t>
            </a:r>
          </a:p>
          <a:p>
            <a:pPr lvl="2">
              <a:lnSpc>
                <a:spcPct val="80000"/>
              </a:lnSpc>
              <a:buNone/>
              <a:defRPr/>
            </a:pPr>
            <a:r>
              <a:rPr lang="en-US" sz="1700" dirty="0">
                <a:latin typeface="Courier New" charset="0"/>
                <a:ea typeface="ＭＳ Ｐゴシック" charset="0"/>
              </a:rPr>
              <a:t>Bicycle b1 = </a:t>
            </a:r>
            <a:r>
              <a:rPr lang="en-US" sz="1700" dirty="0">
                <a:solidFill>
                  <a:srgbClr val="3333CC"/>
                </a:solidFill>
                <a:latin typeface="Courier New" charset="0"/>
                <a:ea typeface="ＭＳ Ｐゴシック" charset="0"/>
              </a:rPr>
              <a:t>new</a:t>
            </a:r>
            <a:r>
              <a:rPr lang="en-US" sz="1700" dirty="0">
                <a:latin typeface="Courier New" charset="0"/>
                <a:ea typeface="ＭＳ Ｐゴシック" charset="0"/>
              </a:rPr>
              <a:t> Bicycle ();         	</a:t>
            </a:r>
          </a:p>
          <a:p>
            <a:pPr lvl="2">
              <a:lnSpc>
                <a:spcPct val="80000"/>
              </a:lnSpc>
              <a:buNone/>
              <a:defRPr/>
            </a:pPr>
            <a:r>
              <a:rPr lang="en-US" sz="1700" b="1" dirty="0">
                <a:solidFill>
                  <a:srgbClr val="CC3300"/>
                </a:solidFill>
                <a:latin typeface="Courier New" charset="0"/>
                <a:ea typeface="ＭＳ Ｐゴシック" charset="0"/>
              </a:rPr>
              <a:t>b1.gear = 7</a:t>
            </a:r>
            <a:r>
              <a:rPr lang="es-ES" sz="1700" dirty="0">
                <a:solidFill>
                  <a:srgbClr val="CC3300"/>
                </a:solidFill>
                <a:latin typeface="Courier New" charset="0"/>
                <a:ea typeface="ＭＳ Ｐゴシック" charset="0"/>
              </a:rPr>
              <a:t>    </a:t>
            </a:r>
            <a:r>
              <a:rPr lang="es-ES" sz="1700" dirty="0">
                <a:latin typeface="Courier New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s-ES" sz="1700" dirty="0">
                <a:latin typeface="Courier New" charset="0"/>
                <a:ea typeface="ＭＳ Ｐゴシック" charset="0"/>
              </a:rPr>
              <a:t>}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700" dirty="0">
                <a:latin typeface="Courier New" charset="0"/>
                <a:ea typeface="ＭＳ Ｐゴシック" charset="0"/>
              </a:rPr>
              <a:t>} </a:t>
            </a:r>
          </a:p>
          <a:p>
            <a:pPr>
              <a:lnSpc>
                <a:spcPct val="80000"/>
              </a:lnSpc>
              <a:defRPr/>
            </a:pPr>
            <a:endParaRPr lang="es-ES" dirty="0" smtClean="0">
              <a:ea typeface="ＭＳ Ｐゴシック" charset="0"/>
            </a:endParaRPr>
          </a:p>
          <a:p>
            <a:pPr>
              <a:lnSpc>
                <a:spcPct val="80000"/>
              </a:lnSpc>
              <a:defRPr/>
            </a:pPr>
            <a:r>
              <a:rPr lang="es-ES" dirty="0" err="1" smtClean="0">
                <a:ea typeface="ＭＳ Ｐゴシック" charset="0"/>
              </a:rPr>
              <a:t>While</a:t>
            </a:r>
            <a:r>
              <a:rPr lang="es-ES" dirty="0" smtClean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the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code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is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correct</a:t>
            </a:r>
            <a:r>
              <a:rPr lang="es-ES" dirty="0">
                <a:ea typeface="ＭＳ Ｐゴシック" charset="0"/>
              </a:rPr>
              <a:t> and </a:t>
            </a:r>
            <a:r>
              <a:rPr lang="es-ES" dirty="0" err="1">
                <a:ea typeface="ＭＳ Ｐゴシック" charset="0"/>
              </a:rPr>
              <a:t>the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program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would</a:t>
            </a:r>
            <a:r>
              <a:rPr lang="es-ES" dirty="0">
                <a:ea typeface="ＭＳ Ｐゴシック" charset="0"/>
              </a:rPr>
              <a:t> compile, and </a:t>
            </a:r>
            <a:r>
              <a:rPr lang="es-ES" dirty="0" err="1">
                <a:ea typeface="ＭＳ Ｐゴシック" charset="0"/>
              </a:rPr>
              <a:t>even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execute</a:t>
            </a:r>
            <a:r>
              <a:rPr lang="es-ES" dirty="0">
                <a:ea typeface="ＭＳ Ｐゴシック" charset="0"/>
              </a:rPr>
              <a:t>, </a:t>
            </a:r>
            <a:r>
              <a:rPr lang="es-ES" dirty="0" err="1">
                <a:ea typeface="ＭＳ Ｐゴシック" charset="0"/>
              </a:rPr>
              <a:t>but</a:t>
            </a:r>
            <a:r>
              <a:rPr lang="es-ES" dirty="0">
                <a:ea typeface="ＭＳ Ｐゴシック" charset="0"/>
              </a:rPr>
              <a:t> ...</a:t>
            </a:r>
          </a:p>
          <a:p>
            <a:pPr>
              <a:lnSpc>
                <a:spcPct val="80000"/>
              </a:lnSpc>
              <a:defRPr/>
            </a:pPr>
            <a:endParaRPr lang="es-ES" dirty="0" smtClean="0">
              <a:ea typeface="ＭＳ Ｐゴシック" charset="0"/>
            </a:endParaRPr>
          </a:p>
          <a:p>
            <a:pPr>
              <a:lnSpc>
                <a:spcPct val="80000"/>
              </a:lnSpc>
              <a:defRPr/>
            </a:pPr>
            <a:r>
              <a:rPr lang="es-ES" dirty="0" err="1" smtClean="0">
                <a:ea typeface="ＭＳ Ｐゴシック" charset="0"/>
              </a:rPr>
              <a:t>I'm</a:t>
            </a:r>
            <a:r>
              <a:rPr lang="es-ES" dirty="0" smtClean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setting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an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invalid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state</a:t>
            </a:r>
            <a:r>
              <a:rPr lang="es-ES" dirty="0">
                <a:ea typeface="ＭＳ Ｐゴシック" charset="0"/>
              </a:rPr>
              <a:t>. </a:t>
            </a:r>
          </a:p>
          <a:p>
            <a:endParaRPr lang="es-ES" dirty="0" smtClean="0"/>
          </a:p>
          <a:p>
            <a:pPr>
              <a:buFont typeface="Arial" pitchFamily="34" charset="0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7751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Why</a:t>
            </a:r>
            <a:r>
              <a:rPr lang="es-ES" sz="3000" cap="all" dirty="0" smtClean="0">
                <a:latin typeface="Nexa Bold" pitchFamily="50" charset="0"/>
              </a:rPr>
              <a:t> a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template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?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Let</a:t>
            </a:r>
            <a:r>
              <a:rPr lang="es-ES" altLang="es-ES" dirty="0" err="1"/>
              <a:t>’</a:t>
            </a:r>
            <a:r>
              <a:rPr lang="es-ES" dirty="0" err="1"/>
              <a:t>s</a:t>
            </a:r>
            <a:r>
              <a:rPr lang="es-ES" dirty="0"/>
              <a:t> </a:t>
            </a:r>
            <a:r>
              <a:rPr lang="es-ES" dirty="0" err="1"/>
              <a:t>consider</a:t>
            </a:r>
            <a:r>
              <a:rPr lang="es-ES" dirty="0"/>
              <a:t> </a:t>
            </a:r>
            <a:r>
              <a:rPr lang="ja-JP" altLang="es-ES" dirty="0"/>
              <a:t>“</a:t>
            </a:r>
            <a:r>
              <a:rPr lang="es-ES" altLang="ja-JP" dirty="0" err="1"/>
              <a:t>Bicycle</a:t>
            </a:r>
            <a:r>
              <a:rPr lang="ja-JP" altLang="es-ES" dirty="0"/>
              <a:t>”</a:t>
            </a:r>
            <a:r>
              <a:rPr lang="es-ES" altLang="ja-JP" dirty="0"/>
              <a:t> </a:t>
            </a:r>
            <a:r>
              <a:rPr lang="es-ES" altLang="ja-JP" dirty="0" err="1"/>
              <a:t>class</a:t>
            </a:r>
            <a:endParaRPr lang="es-ES" altLang="ja-JP" dirty="0"/>
          </a:p>
          <a:p>
            <a:pPr lvl="1"/>
            <a:r>
              <a:rPr lang="es-ES" dirty="0"/>
              <a:t>I can </a:t>
            </a:r>
            <a:r>
              <a:rPr lang="es-ES" dirty="0" err="1"/>
              <a:t>creat</a:t>
            </a:r>
            <a:r>
              <a:rPr lang="es-ES" dirty="0"/>
              <a:t> 1, 10, 2000 </a:t>
            </a:r>
            <a:r>
              <a:rPr lang="es-ES" dirty="0" err="1"/>
              <a:t>bikes</a:t>
            </a:r>
            <a:endParaRPr lang="es-ES" dirty="0"/>
          </a:p>
          <a:p>
            <a:pPr lvl="2"/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its</a:t>
            </a:r>
            <a:r>
              <a:rPr lang="es-ES" dirty="0"/>
              <a:t> </a:t>
            </a:r>
            <a:r>
              <a:rPr lang="es-ES" dirty="0" err="1"/>
              <a:t>state</a:t>
            </a:r>
            <a:r>
              <a:rPr lang="es-ES" dirty="0"/>
              <a:t>. </a:t>
            </a:r>
          </a:p>
          <a:p>
            <a:pPr lvl="1"/>
            <a:r>
              <a:rPr lang="es-ES" dirty="0" err="1"/>
              <a:t>If</a:t>
            </a:r>
            <a:r>
              <a:rPr lang="es-ES" dirty="0"/>
              <a:t> I </a:t>
            </a:r>
            <a:r>
              <a:rPr lang="es-ES" dirty="0" err="1"/>
              <a:t>had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describe 2000 </a:t>
            </a:r>
            <a:r>
              <a:rPr lang="es-ES" dirty="0" err="1"/>
              <a:t>bikes</a:t>
            </a:r>
            <a:r>
              <a:rPr lang="es-ES" dirty="0"/>
              <a:t> </a:t>
            </a:r>
            <a:r>
              <a:rPr lang="es-ES" dirty="0" err="1"/>
              <a:t>separately</a:t>
            </a:r>
            <a:r>
              <a:rPr lang="es-ES" dirty="0"/>
              <a:t> (</a:t>
            </a:r>
            <a:r>
              <a:rPr lang="es-ES" dirty="0" err="1"/>
              <a:t>without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template</a:t>
            </a:r>
            <a:r>
              <a:rPr lang="es-ES" dirty="0"/>
              <a:t>) I </a:t>
            </a:r>
            <a:r>
              <a:rPr lang="es-ES" dirty="0" err="1"/>
              <a:t>would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a </a:t>
            </a:r>
            <a:r>
              <a:rPr lang="es-ES" dirty="0" err="1"/>
              <a:t>lot</a:t>
            </a:r>
            <a:r>
              <a:rPr lang="es-ES" dirty="0"/>
              <a:t> of </a:t>
            </a:r>
            <a:r>
              <a:rPr lang="es-ES" dirty="0" err="1"/>
              <a:t>work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do.</a:t>
            </a:r>
          </a:p>
          <a:p>
            <a:endParaRPr lang="es-ES" b="1" dirty="0" smtClean="0"/>
          </a:p>
          <a:p>
            <a:r>
              <a:rPr lang="es-ES" b="1" dirty="0" err="1" smtClean="0"/>
              <a:t>We</a:t>
            </a:r>
            <a:r>
              <a:rPr lang="es-ES" b="1" dirty="0" smtClean="0"/>
              <a:t> </a:t>
            </a:r>
            <a:r>
              <a:rPr lang="es-ES" b="1" dirty="0" err="1"/>
              <a:t>design</a:t>
            </a:r>
            <a:r>
              <a:rPr lang="es-ES" b="1" dirty="0"/>
              <a:t> once and </a:t>
            </a:r>
            <a:r>
              <a:rPr lang="es-ES" b="1" dirty="0" err="1"/>
              <a:t>construct</a:t>
            </a:r>
            <a:r>
              <a:rPr lang="es-ES" b="1" dirty="0"/>
              <a:t> as </a:t>
            </a:r>
            <a:r>
              <a:rPr lang="es-ES" b="1" dirty="0" err="1"/>
              <a:t>many</a:t>
            </a:r>
            <a:r>
              <a:rPr lang="es-ES" b="1" dirty="0"/>
              <a:t> </a:t>
            </a:r>
            <a:r>
              <a:rPr lang="es-ES" b="1" dirty="0" err="1"/>
              <a:t>objects</a:t>
            </a:r>
            <a:r>
              <a:rPr lang="es-ES" b="1" dirty="0"/>
              <a:t> as </a:t>
            </a:r>
            <a:r>
              <a:rPr lang="es-ES" b="1" dirty="0" err="1"/>
              <a:t>we</a:t>
            </a:r>
            <a:r>
              <a:rPr lang="es-ES" b="1" dirty="0"/>
              <a:t> </a:t>
            </a:r>
            <a:r>
              <a:rPr lang="es-ES" b="1" dirty="0" err="1"/>
              <a:t>want</a:t>
            </a:r>
            <a:r>
              <a:rPr lang="es-ES" b="1" dirty="0"/>
              <a:t> </a:t>
            </a:r>
            <a:r>
              <a:rPr lang="es-ES" b="1" dirty="0" err="1"/>
              <a:t>to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3306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Accesing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members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90000"/>
              </a:lnSpc>
              <a:buNone/>
            </a:pPr>
            <a:endParaRPr lang="es-ES" dirty="0"/>
          </a:p>
          <a:p>
            <a:endParaRPr lang="es-ES" dirty="0" smtClean="0"/>
          </a:p>
          <a:p>
            <a:pPr>
              <a:buNone/>
            </a:pPr>
            <a:endParaRPr lang="es-E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32000" y="1449360"/>
            <a:ext cx="8280000" cy="52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s-ES" dirty="0" smtClean="0">
              <a:ea typeface="ＭＳ Ｐゴシック" charset="0"/>
            </a:endParaRPr>
          </a:p>
          <a:p>
            <a:r>
              <a:rPr lang="es-ES" dirty="0" err="1"/>
              <a:t>If</a:t>
            </a:r>
            <a:r>
              <a:rPr lang="es-ES" dirty="0"/>
              <a:t> I </a:t>
            </a:r>
            <a:r>
              <a:rPr lang="es-ES" dirty="0" err="1"/>
              <a:t>deny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access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its</a:t>
            </a:r>
            <a:r>
              <a:rPr lang="es-ES" dirty="0"/>
              <a:t> </a:t>
            </a:r>
            <a:r>
              <a:rPr lang="es-ES" dirty="0" err="1"/>
              <a:t>attributes</a:t>
            </a:r>
            <a:r>
              <a:rPr lang="es-ES" dirty="0"/>
              <a:t>, and I do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indirectly</a:t>
            </a:r>
            <a:r>
              <a:rPr lang="es-ES" dirty="0"/>
              <a:t> </a:t>
            </a:r>
            <a:r>
              <a:rPr lang="es-ES" dirty="0" err="1"/>
              <a:t>through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methods</a:t>
            </a:r>
            <a:r>
              <a:rPr lang="es-ES" dirty="0"/>
              <a:t> </a:t>
            </a:r>
            <a:r>
              <a:rPr lang="es-ES" dirty="0" err="1"/>
              <a:t>downGear</a:t>
            </a:r>
            <a:r>
              <a:rPr lang="es-ES" dirty="0"/>
              <a:t> () and </a:t>
            </a:r>
            <a:r>
              <a:rPr lang="es-ES" dirty="0" err="1"/>
              <a:t>upGear</a:t>
            </a:r>
            <a:r>
              <a:rPr lang="es-ES" dirty="0"/>
              <a:t> (), I can control </a:t>
            </a:r>
            <a:r>
              <a:rPr lang="es-ES" dirty="0" err="1"/>
              <a:t>people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exceed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allowed</a:t>
            </a:r>
            <a:r>
              <a:rPr lang="es-ES" dirty="0"/>
              <a:t> </a:t>
            </a:r>
            <a:r>
              <a:rPr lang="es-ES" dirty="0" err="1"/>
              <a:t>range</a:t>
            </a:r>
            <a:r>
              <a:rPr lang="es-ES" dirty="0"/>
              <a:t>. </a:t>
            </a:r>
          </a:p>
          <a:p>
            <a:endParaRPr lang="es-ES" dirty="0" smtClean="0"/>
          </a:p>
          <a:p>
            <a:r>
              <a:rPr lang="es-ES" dirty="0" err="1" smtClean="0"/>
              <a:t>Besides</a:t>
            </a:r>
            <a:endParaRPr lang="es-ES" dirty="0"/>
          </a:p>
          <a:p>
            <a:pPr lvl="1"/>
            <a:r>
              <a:rPr lang="es-ES" dirty="0"/>
              <a:t>I can </a:t>
            </a:r>
            <a:r>
              <a:rPr lang="es-ES" dirty="0" err="1"/>
              <a:t>neglect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detail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gears</a:t>
            </a:r>
            <a:r>
              <a:rPr lang="es-ES" dirty="0"/>
              <a:t> are </a:t>
            </a:r>
            <a:r>
              <a:rPr lang="es-ES" dirty="0" err="1"/>
              <a:t>between</a:t>
            </a:r>
            <a:r>
              <a:rPr lang="es-ES" dirty="0"/>
              <a:t> 1 and 6, </a:t>
            </a:r>
            <a:r>
              <a:rPr lang="es-ES" dirty="0" err="1"/>
              <a:t>only</a:t>
            </a:r>
            <a:r>
              <a:rPr lang="es-ES" dirty="0"/>
              <a:t> up and </a:t>
            </a:r>
            <a:r>
              <a:rPr lang="es-ES" dirty="0" err="1"/>
              <a:t>down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prevents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jumping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first</a:t>
            </a:r>
            <a:r>
              <a:rPr lang="es-ES" dirty="0"/>
              <a:t> </a:t>
            </a:r>
            <a:r>
              <a:rPr lang="es-ES" dirty="0" err="1"/>
              <a:t>gear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sixth</a:t>
            </a:r>
            <a:r>
              <a:rPr lang="es-ES" dirty="0"/>
              <a:t>, </a:t>
            </a:r>
            <a:r>
              <a:rPr lang="es-ES" dirty="0" err="1"/>
              <a:t>I'm</a:t>
            </a:r>
            <a:r>
              <a:rPr lang="es-ES" dirty="0"/>
              <a:t> </a:t>
            </a:r>
            <a:r>
              <a:rPr lang="es-ES" dirty="0" err="1"/>
              <a:t>forcing</a:t>
            </a:r>
            <a:r>
              <a:rPr lang="es-ES" dirty="0"/>
              <a:t>,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go</a:t>
            </a:r>
            <a:r>
              <a:rPr lang="es-ES" dirty="0"/>
              <a:t> up and </a:t>
            </a:r>
            <a:r>
              <a:rPr lang="es-ES" dirty="0" err="1"/>
              <a:t>down</a:t>
            </a:r>
            <a:r>
              <a:rPr lang="es-ES" dirty="0"/>
              <a:t> </a:t>
            </a:r>
            <a:r>
              <a:rPr lang="es-ES" dirty="0" err="1"/>
              <a:t>gears</a:t>
            </a:r>
            <a:r>
              <a:rPr lang="es-ES" dirty="0"/>
              <a:t> </a:t>
            </a:r>
            <a:r>
              <a:rPr lang="es-ES" dirty="0" err="1"/>
              <a:t>one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one</a:t>
            </a:r>
            <a:r>
              <a:rPr lang="es-ES" dirty="0"/>
              <a:t>.</a:t>
            </a:r>
          </a:p>
          <a:p>
            <a:endParaRPr lang="es-ES" sz="2200" dirty="0" smtClean="0"/>
          </a:p>
          <a:p>
            <a:pPr>
              <a:buFont typeface="Arial" pitchFamily="34" charset="0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9901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encapsulation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90000"/>
              </a:lnSpc>
              <a:buNone/>
            </a:pPr>
            <a:endParaRPr lang="es-ES" dirty="0"/>
          </a:p>
          <a:p>
            <a:endParaRPr lang="es-ES" dirty="0" smtClean="0"/>
          </a:p>
          <a:p>
            <a:pPr>
              <a:buNone/>
            </a:pPr>
            <a:endParaRPr lang="es-E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32000" y="1449360"/>
            <a:ext cx="8280000" cy="52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s-ES" dirty="0" smtClean="0">
              <a:ea typeface="ＭＳ Ｐゴシック" charset="0"/>
            </a:endParaRPr>
          </a:p>
          <a:p>
            <a:r>
              <a:rPr lang="es-ES" dirty="0" err="1"/>
              <a:t>These</a:t>
            </a:r>
            <a:r>
              <a:rPr lang="es-ES" dirty="0"/>
              <a:t> </a:t>
            </a:r>
            <a:r>
              <a:rPr lang="es-ES" dirty="0" err="1"/>
              <a:t>access-to-members</a:t>
            </a:r>
            <a:r>
              <a:rPr lang="es-ES" dirty="0"/>
              <a:t> </a:t>
            </a:r>
            <a:r>
              <a:rPr lang="es-ES" dirty="0" err="1"/>
              <a:t>permissions</a:t>
            </a:r>
            <a:r>
              <a:rPr lang="es-ES" dirty="0"/>
              <a:t> are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foundation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encapsulation</a:t>
            </a:r>
            <a:r>
              <a:rPr lang="es-ES" dirty="0"/>
              <a:t> </a:t>
            </a:r>
            <a:r>
              <a:rPr lang="es-ES" dirty="0" err="1"/>
              <a:t>mechanism</a:t>
            </a:r>
            <a:r>
              <a:rPr lang="es-ES" dirty="0"/>
              <a:t>, </a:t>
            </a:r>
            <a:r>
              <a:rPr lang="es-ES" dirty="0" err="1"/>
              <a:t>which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hide</a:t>
            </a:r>
            <a:r>
              <a:rPr lang="es-ES" dirty="0"/>
              <a:t> </a:t>
            </a:r>
            <a:r>
              <a:rPr lang="es-ES" dirty="0" err="1"/>
              <a:t>details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implementation</a:t>
            </a:r>
            <a:endParaRPr lang="es-ES" b="1" dirty="0"/>
          </a:p>
          <a:p>
            <a:pPr lvl="1"/>
            <a:r>
              <a:rPr lang="es-ES" dirty="0" err="1"/>
              <a:t>We</a:t>
            </a:r>
            <a:r>
              <a:rPr lang="es-ES" dirty="0"/>
              <a:t> use </a:t>
            </a:r>
            <a:r>
              <a:rPr lang="es-ES" dirty="0" err="1"/>
              <a:t>methods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manage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state</a:t>
            </a:r>
            <a:r>
              <a:rPr lang="es-ES" dirty="0"/>
              <a:t> of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 and do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modify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directly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its</a:t>
            </a:r>
            <a:r>
              <a:rPr lang="es-ES" dirty="0"/>
              <a:t> </a:t>
            </a:r>
            <a:r>
              <a:rPr lang="es-ES" dirty="0" err="1"/>
              <a:t>attributes</a:t>
            </a:r>
            <a:r>
              <a:rPr lang="es-ES" dirty="0"/>
              <a:t>. </a:t>
            </a:r>
          </a:p>
          <a:p>
            <a:endParaRPr lang="es-ES" dirty="0" smtClean="0"/>
          </a:p>
          <a:p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/>
              <a:t>has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following</a:t>
            </a:r>
            <a:r>
              <a:rPr lang="es-ES" dirty="0"/>
              <a:t> </a:t>
            </a:r>
            <a:r>
              <a:rPr lang="es-ES" dirty="0" err="1"/>
              <a:t>benefits</a:t>
            </a:r>
            <a:r>
              <a:rPr lang="es-E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90714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Encapsulation</a:t>
            </a:r>
            <a:r>
              <a:rPr lang="es-ES" sz="3000" cap="all" dirty="0" smtClean="0">
                <a:latin typeface="Nexa Bold" pitchFamily="50" charset="0"/>
              </a:rPr>
              <a:t>: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benefits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90000"/>
              </a:lnSpc>
              <a:buNone/>
            </a:pPr>
            <a:endParaRPr lang="es-ES" dirty="0"/>
          </a:p>
          <a:p>
            <a:endParaRPr lang="es-ES" dirty="0" smtClean="0"/>
          </a:p>
          <a:p>
            <a:pPr>
              <a:buNone/>
            </a:pPr>
            <a:endParaRPr lang="es-E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32000" y="1449360"/>
            <a:ext cx="8280000" cy="52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s-ES" dirty="0" smtClean="0"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s-ES" dirty="0" err="1"/>
              <a:t>We</a:t>
            </a:r>
            <a:r>
              <a:rPr lang="es-ES" dirty="0"/>
              <a:t> do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know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internal</a:t>
            </a:r>
            <a:r>
              <a:rPr lang="es-ES" dirty="0"/>
              <a:t> rules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logic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 </a:t>
            </a:r>
            <a:r>
              <a:rPr lang="es-ES" dirty="0" err="1"/>
              <a:t>carries</a:t>
            </a:r>
            <a:r>
              <a:rPr lang="es-ES" dirty="0"/>
              <a:t>,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only</a:t>
            </a:r>
            <a:r>
              <a:rPr lang="es-ES" dirty="0"/>
              <a:t> use </a:t>
            </a:r>
            <a:r>
              <a:rPr lang="es-ES" dirty="0" err="1"/>
              <a:t>it</a:t>
            </a:r>
            <a:r>
              <a:rPr lang="es-ES" dirty="0"/>
              <a:t> and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know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methods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do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work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need</a:t>
            </a:r>
            <a:r>
              <a:rPr lang="es-ES" dirty="0"/>
              <a:t>.</a:t>
            </a:r>
          </a:p>
          <a:p>
            <a:pPr>
              <a:lnSpc>
                <a:spcPct val="90000"/>
              </a:lnSpc>
            </a:pPr>
            <a:endParaRPr lang="es-ES" dirty="0" smtClean="0"/>
          </a:p>
          <a:p>
            <a:pPr>
              <a:lnSpc>
                <a:spcPct val="90000"/>
              </a:lnSpc>
            </a:pPr>
            <a:r>
              <a:rPr lang="es-ES" dirty="0" err="1" smtClean="0"/>
              <a:t>Example</a:t>
            </a:r>
            <a:r>
              <a:rPr lang="es-ES" dirty="0"/>
              <a:t>:</a:t>
            </a:r>
          </a:p>
          <a:p>
            <a:pPr lvl="1">
              <a:lnSpc>
                <a:spcPct val="90000"/>
              </a:lnSpc>
            </a:pPr>
            <a:r>
              <a:rPr lang="es-ES" b="1" dirty="0" err="1"/>
              <a:t>scanner.nextInt</a:t>
            </a:r>
            <a:r>
              <a:rPr lang="es-ES" b="1" dirty="0"/>
              <a:t>();</a:t>
            </a:r>
          </a:p>
          <a:p>
            <a:pPr lvl="1">
              <a:lnSpc>
                <a:spcPct val="90000"/>
              </a:lnSpc>
            </a:pPr>
            <a:r>
              <a:rPr lang="es-ES" dirty="0" err="1"/>
              <a:t>Does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of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know</a:t>
            </a:r>
            <a:r>
              <a:rPr lang="es-ES" dirty="0"/>
              <a:t> </a:t>
            </a:r>
            <a:r>
              <a:rPr lang="es-ES" dirty="0" err="1"/>
              <a:t>how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works</a:t>
            </a:r>
            <a:r>
              <a:rPr lang="es-ES" dirty="0"/>
              <a:t> </a:t>
            </a:r>
            <a:r>
              <a:rPr lang="es-ES" dirty="0" err="1"/>
              <a:t>internally</a:t>
            </a:r>
            <a:r>
              <a:rPr lang="es-ES" dirty="0"/>
              <a:t>?</a:t>
            </a:r>
          </a:p>
          <a:p>
            <a:pPr lvl="1">
              <a:lnSpc>
                <a:spcPct val="90000"/>
              </a:lnSpc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26296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Encapsulation</a:t>
            </a:r>
            <a:r>
              <a:rPr lang="es-ES" sz="3000" cap="all" dirty="0" smtClean="0">
                <a:latin typeface="Nexa Bold" pitchFamily="50" charset="0"/>
              </a:rPr>
              <a:t>: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benefits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90000"/>
              </a:lnSpc>
              <a:buNone/>
            </a:pPr>
            <a:endParaRPr lang="es-ES" dirty="0"/>
          </a:p>
          <a:p>
            <a:endParaRPr lang="es-ES" dirty="0" smtClean="0"/>
          </a:p>
          <a:p>
            <a:pPr>
              <a:buNone/>
            </a:pPr>
            <a:endParaRPr lang="es-E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32000" y="1449360"/>
            <a:ext cx="8280000" cy="52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s-ES" dirty="0" smtClean="0"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s-ES" dirty="0" err="1"/>
              <a:t>Avoid</a:t>
            </a:r>
            <a:r>
              <a:rPr lang="es-ES" dirty="0"/>
              <a:t> </a:t>
            </a:r>
            <a:r>
              <a:rPr lang="es-ES" dirty="0" err="1"/>
              <a:t>duplicating</a:t>
            </a:r>
            <a:r>
              <a:rPr lang="es-ES" dirty="0"/>
              <a:t> and </a:t>
            </a:r>
            <a:r>
              <a:rPr lang="es-ES" dirty="0" err="1"/>
              <a:t>spreading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corresponds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rule.</a:t>
            </a:r>
          </a:p>
          <a:p>
            <a:pPr>
              <a:lnSpc>
                <a:spcPct val="90000"/>
              </a:lnSpc>
            </a:pPr>
            <a:endParaRPr lang="es-ES" dirty="0"/>
          </a:p>
          <a:p>
            <a:pPr>
              <a:lnSpc>
                <a:spcPct val="90000"/>
              </a:lnSpc>
            </a:pPr>
            <a:r>
              <a:rPr lang="es-ES" dirty="0" err="1"/>
              <a:t>Example</a:t>
            </a:r>
            <a:r>
              <a:rPr lang="es-ES" dirty="0"/>
              <a:t>:</a:t>
            </a:r>
          </a:p>
          <a:p>
            <a:pPr>
              <a:lnSpc>
                <a:spcPct val="90000"/>
              </a:lnSpc>
              <a:buNone/>
            </a:pPr>
            <a:endParaRPr lang="en-US" sz="1700" dirty="0" smtClean="0">
              <a:solidFill>
                <a:srgbClr val="3333CC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sz="1700" dirty="0" smtClean="0">
                <a:solidFill>
                  <a:srgbClr val="3333CC"/>
                </a:solidFill>
                <a:latin typeface="Courier New" pitchFamily="49" charset="0"/>
              </a:rPr>
              <a:t>public </a:t>
            </a:r>
            <a:r>
              <a:rPr lang="en-US" sz="1700" dirty="0">
                <a:solidFill>
                  <a:srgbClr val="3333CC"/>
                </a:solidFill>
                <a:latin typeface="Courier New" pitchFamily="49" charset="0"/>
              </a:rPr>
              <a:t>static void</a:t>
            </a:r>
            <a:r>
              <a:rPr lang="en-US" sz="1700" dirty="0">
                <a:latin typeface="Courier New" pitchFamily="49" charset="0"/>
              </a:rPr>
              <a:t> main(String[] </a:t>
            </a:r>
            <a:r>
              <a:rPr lang="en-US" sz="1700" dirty="0" err="1">
                <a:latin typeface="Courier New" pitchFamily="49" charset="0"/>
              </a:rPr>
              <a:t>args</a:t>
            </a:r>
            <a:r>
              <a:rPr lang="en-US" sz="1700" dirty="0">
                <a:latin typeface="Courier New" pitchFamily="49" charset="0"/>
              </a:rPr>
              <a:t>) 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700" dirty="0">
                <a:latin typeface="Courier New" pitchFamily="49" charset="0"/>
              </a:rPr>
              <a:t>{	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700" dirty="0">
                <a:latin typeface="Courier New" pitchFamily="49" charset="0"/>
              </a:rPr>
              <a:t>	Bicycle b1 = </a:t>
            </a:r>
            <a:r>
              <a:rPr lang="en-US" sz="1700" dirty="0">
                <a:solidFill>
                  <a:srgbClr val="3333CC"/>
                </a:solidFill>
                <a:latin typeface="Courier New" pitchFamily="49" charset="0"/>
              </a:rPr>
              <a:t>new</a:t>
            </a:r>
            <a:r>
              <a:rPr lang="en-US" sz="1700" dirty="0">
                <a:latin typeface="Courier New" pitchFamily="49" charset="0"/>
              </a:rPr>
              <a:t> Bicycle();</a:t>
            </a:r>
          </a:p>
          <a:p>
            <a:pPr lvl="1">
              <a:lnSpc>
                <a:spcPct val="90000"/>
              </a:lnSpc>
              <a:buNone/>
            </a:pPr>
            <a:endParaRPr lang="en-US" sz="1700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sz="1700" dirty="0">
                <a:latin typeface="Courier New" pitchFamily="49" charset="0"/>
              </a:rPr>
              <a:t>	</a:t>
            </a:r>
            <a:r>
              <a:rPr lang="es-ES" sz="1700" dirty="0" err="1">
                <a:solidFill>
                  <a:srgbClr val="3333CC"/>
                </a:solidFill>
                <a:latin typeface="Courier New" pitchFamily="49" charset="0"/>
              </a:rPr>
              <a:t>if</a:t>
            </a:r>
            <a:r>
              <a:rPr lang="es-ES" sz="1700" dirty="0">
                <a:latin typeface="Courier New" pitchFamily="49" charset="0"/>
              </a:rPr>
              <a:t> (b1.getGear() &lt; 6)    </a:t>
            </a:r>
          </a:p>
          <a:p>
            <a:pPr lvl="1">
              <a:lnSpc>
                <a:spcPct val="90000"/>
              </a:lnSpc>
              <a:buNone/>
            </a:pPr>
            <a:r>
              <a:rPr lang="es-ES" sz="1700" dirty="0">
                <a:latin typeface="Courier New" pitchFamily="49" charset="0"/>
              </a:rPr>
              <a:t>		b1.setGear(b1.getGear()+1);</a:t>
            </a:r>
          </a:p>
          <a:p>
            <a:pPr lvl="1">
              <a:lnSpc>
                <a:spcPct val="90000"/>
              </a:lnSpc>
              <a:buNone/>
            </a:pPr>
            <a:r>
              <a:rPr lang="es-ES" sz="1700" dirty="0">
                <a:latin typeface="Courier New" pitchFamily="49" charset="0"/>
              </a:rPr>
              <a:t>	…</a:t>
            </a:r>
          </a:p>
          <a:p>
            <a:pPr lvl="1">
              <a:lnSpc>
                <a:spcPct val="90000"/>
              </a:lnSpc>
              <a:buNone/>
            </a:pPr>
            <a:r>
              <a:rPr lang="es-ES" sz="1700" dirty="0">
                <a:latin typeface="Courier New" pitchFamily="49" charset="0"/>
              </a:rPr>
              <a:t>	</a:t>
            </a:r>
            <a:r>
              <a:rPr lang="es-ES" sz="1700" dirty="0" err="1">
                <a:solidFill>
                  <a:srgbClr val="3333CC"/>
                </a:solidFill>
                <a:latin typeface="Courier New" pitchFamily="49" charset="0"/>
              </a:rPr>
              <a:t>if</a:t>
            </a:r>
            <a:r>
              <a:rPr lang="es-ES" sz="1700" dirty="0">
                <a:latin typeface="Courier New" pitchFamily="49" charset="0"/>
              </a:rPr>
              <a:t> (b1.getGear() &lt; 6)</a:t>
            </a:r>
          </a:p>
          <a:p>
            <a:pPr lvl="1">
              <a:lnSpc>
                <a:spcPct val="90000"/>
              </a:lnSpc>
              <a:buNone/>
            </a:pPr>
            <a:r>
              <a:rPr lang="es-ES" sz="1700" dirty="0">
                <a:latin typeface="Courier New" pitchFamily="49" charset="0"/>
              </a:rPr>
              <a:t>		b1. </a:t>
            </a:r>
            <a:r>
              <a:rPr lang="es-ES" sz="1700" dirty="0" err="1">
                <a:latin typeface="Courier New" pitchFamily="49" charset="0"/>
              </a:rPr>
              <a:t>setGear</a:t>
            </a:r>
            <a:r>
              <a:rPr lang="es-ES" sz="1700" dirty="0">
                <a:latin typeface="Courier New" pitchFamily="49" charset="0"/>
              </a:rPr>
              <a:t>(b1.getGear()+1);</a:t>
            </a:r>
          </a:p>
          <a:p>
            <a:pPr lvl="1">
              <a:lnSpc>
                <a:spcPct val="90000"/>
              </a:lnSpc>
              <a:buNone/>
            </a:pPr>
            <a:r>
              <a:rPr lang="es-ES" sz="1700" dirty="0">
                <a:latin typeface="Courier New" pitchFamily="49" charset="0"/>
              </a:rPr>
              <a:t>}</a:t>
            </a:r>
          </a:p>
          <a:p>
            <a:pPr lvl="1">
              <a:lnSpc>
                <a:spcPct val="90000"/>
              </a:lnSpc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37066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Encapsulation</a:t>
            </a:r>
            <a:r>
              <a:rPr lang="es-ES" sz="3000" cap="all" dirty="0" smtClean="0">
                <a:latin typeface="Nexa Bold" pitchFamily="50" charset="0"/>
              </a:rPr>
              <a:t>: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benefits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90000"/>
              </a:lnSpc>
              <a:buNone/>
            </a:pPr>
            <a:endParaRPr lang="es-ES" dirty="0"/>
          </a:p>
          <a:p>
            <a:endParaRPr lang="es-ES" dirty="0" smtClean="0"/>
          </a:p>
          <a:p>
            <a:pPr>
              <a:buNone/>
            </a:pPr>
            <a:endParaRPr lang="es-E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32000" y="1449360"/>
            <a:ext cx="8280000" cy="52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s-ES" dirty="0" smtClean="0">
              <a:ea typeface="ＭＳ Ｐゴシック" charset="0"/>
            </a:endParaRPr>
          </a:p>
          <a:p>
            <a:r>
              <a:rPr lang="es-ES" dirty="0" err="1"/>
              <a:t>Everything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in </a:t>
            </a:r>
            <a:r>
              <a:rPr lang="es-ES" dirty="0" err="1"/>
              <a:t>one</a:t>
            </a:r>
            <a:r>
              <a:rPr lang="es-ES" dirty="0"/>
              <a:t> place : </a:t>
            </a:r>
            <a:r>
              <a:rPr lang="es-ES" b="1" dirty="0" err="1"/>
              <a:t>the</a:t>
            </a:r>
            <a:r>
              <a:rPr lang="es-ES" b="1" dirty="0"/>
              <a:t> </a:t>
            </a:r>
            <a:r>
              <a:rPr lang="es-ES" b="1" dirty="0" err="1"/>
              <a:t>method</a:t>
            </a:r>
            <a:endParaRPr lang="es-ES" b="1" dirty="0"/>
          </a:p>
          <a:p>
            <a:endParaRPr lang="es-ES" dirty="0"/>
          </a:p>
          <a:p>
            <a:r>
              <a:rPr lang="es-ES" dirty="0" err="1"/>
              <a:t>Example</a:t>
            </a:r>
            <a:r>
              <a:rPr lang="es-ES" dirty="0"/>
              <a:t>:</a:t>
            </a:r>
          </a:p>
          <a:p>
            <a:pPr lvl="1">
              <a:buNone/>
            </a:pPr>
            <a:endParaRPr lang="en-US" sz="1700" dirty="0" smtClean="0">
              <a:solidFill>
                <a:srgbClr val="3333CC"/>
              </a:solidFill>
              <a:latin typeface="Courier New" pitchFamily="49" charset="0"/>
            </a:endParaRPr>
          </a:p>
          <a:p>
            <a:pPr lvl="1">
              <a:buNone/>
            </a:pPr>
            <a:r>
              <a:rPr lang="en-US" sz="1700" dirty="0" smtClean="0">
                <a:solidFill>
                  <a:srgbClr val="3333CC"/>
                </a:solidFill>
                <a:latin typeface="Courier New" pitchFamily="49" charset="0"/>
              </a:rPr>
              <a:t>public </a:t>
            </a:r>
            <a:r>
              <a:rPr lang="en-US" sz="1700" dirty="0">
                <a:solidFill>
                  <a:srgbClr val="3333CC"/>
                </a:solidFill>
                <a:latin typeface="Courier New" pitchFamily="49" charset="0"/>
              </a:rPr>
              <a:t>static void</a:t>
            </a:r>
            <a:r>
              <a:rPr lang="en-US" sz="1700" dirty="0">
                <a:latin typeface="Courier New" pitchFamily="49" charset="0"/>
              </a:rPr>
              <a:t> main(String[] </a:t>
            </a:r>
            <a:r>
              <a:rPr lang="en-US" sz="1700" dirty="0" err="1">
                <a:latin typeface="Courier New" pitchFamily="49" charset="0"/>
              </a:rPr>
              <a:t>args</a:t>
            </a:r>
            <a:r>
              <a:rPr lang="en-US" sz="1700" dirty="0">
                <a:latin typeface="Courier New" pitchFamily="49" charset="0"/>
              </a:rPr>
              <a:t>) </a:t>
            </a:r>
          </a:p>
          <a:p>
            <a:pPr lvl="1">
              <a:buNone/>
            </a:pPr>
            <a:r>
              <a:rPr lang="en-US" sz="1700" dirty="0">
                <a:latin typeface="Courier New" pitchFamily="49" charset="0"/>
              </a:rPr>
              <a:t>{	</a:t>
            </a:r>
          </a:p>
          <a:p>
            <a:pPr lvl="1">
              <a:buNone/>
            </a:pPr>
            <a:r>
              <a:rPr lang="en-US" sz="1700" dirty="0">
                <a:latin typeface="Courier New" pitchFamily="49" charset="0"/>
              </a:rPr>
              <a:t>	Bicycle b1 = </a:t>
            </a:r>
            <a:r>
              <a:rPr lang="en-US" sz="1700" dirty="0">
                <a:solidFill>
                  <a:srgbClr val="3333CC"/>
                </a:solidFill>
                <a:latin typeface="Courier New" pitchFamily="49" charset="0"/>
              </a:rPr>
              <a:t>new</a:t>
            </a:r>
            <a:r>
              <a:rPr lang="en-US" sz="1700" dirty="0">
                <a:latin typeface="Courier New" pitchFamily="49" charset="0"/>
              </a:rPr>
              <a:t> Bicycle();</a:t>
            </a:r>
          </a:p>
          <a:p>
            <a:pPr lvl="1">
              <a:buNone/>
            </a:pPr>
            <a:endParaRPr lang="en-US" sz="1700" dirty="0">
              <a:latin typeface="Courier New" pitchFamily="49" charset="0"/>
            </a:endParaRPr>
          </a:p>
          <a:p>
            <a:pPr lvl="1">
              <a:buNone/>
            </a:pPr>
            <a:r>
              <a:rPr lang="en-US" sz="1700" dirty="0">
                <a:latin typeface="Courier New" pitchFamily="49" charset="0"/>
              </a:rPr>
              <a:t>	</a:t>
            </a:r>
            <a:r>
              <a:rPr lang="es-ES" sz="1700" dirty="0">
                <a:latin typeface="Courier New" pitchFamily="49" charset="0"/>
              </a:rPr>
              <a:t>b1.upGear();</a:t>
            </a:r>
          </a:p>
          <a:p>
            <a:pPr lvl="1">
              <a:buNone/>
            </a:pPr>
            <a:r>
              <a:rPr lang="es-ES" sz="1700" dirty="0">
                <a:latin typeface="Courier New" pitchFamily="49" charset="0"/>
              </a:rPr>
              <a:t>	…</a:t>
            </a:r>
          </a:p>
          <a:p>
            <a:pPr lvl="1">
              <a:buNone/>
            </a:pPr>
            <a:r>
              <a:rPr lang="en-US" sz="1700" dirty="0">
                <a:latin typeface="Courier New" pitchFamily="49" charset="0"/>
              </a:rPr>
              <a:t>	</a:t>
            </a:r>
            <a:r>
              <a:rPr lang="es-ES" sz="1700" dirty="0">
                <a:latin typeface="Courier New" pitchFamily="49" charset="0"/>
              </a:rPr>
              <a:t>b1.upGear();</a:t>
            </a:r>
          </a:p>
          <a:p>
            <a:pPr lvl="1">
              <a:buNone/>
            </a:pPr>
            <a:r>
              <a:rPr lang="es-ES" sz="1700" dirty="0">
                <a:latin typeface="Courier New" pitchFamily="49" charset="0"/>
              </a:rPr>
              <a:t>}</a:t>
            </a:r>
          </a:p>
          <a:p>
            <a:pPr lvl="1">
              <a:lnSpc>
                <a:spcPct val="90000"/>
              </a:lnSpc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9188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Encapsulation</a:t>
            </a:r>
            <a:r>
              <a:rPr lang="es-ES" sz="3000" cap="all" dirty="0" smtClean="0">
                <a:latin typeface="Nexa Bold" pitchFamily="50" charset="0"/>
              </a:rPr>
              <a:t>: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benefits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90000"/>
              </a:lnSpc>
              <a:buNone/>
            </a:pPr>
            <a:endParaRPr lang="es-ES" dirty="0"/>
          </a:p>
          <a:p>
            <a:endParaRPr lang="es-ES" dirty="0" smtClean="0"/>
          </a:p>
          <a:p>
            <a:pPr>
              <a:buNone/>
            </a:pPr>
            <a:endParaRPr lang="es-E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32000" y="1449360"/>
            <a:ext cx="8280000" cy="52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s-ES" dirty="0" smtClean="0">
              <a:ea typeface="ＭＳ Ｐゴシック" charset="0"/>
            </a:endParaRPr>
          </a:p>
          <a:p>
            <a:pPr>
              <a:defRPr/>
            </a:pPr>
            <a:r>
              <a:rPr lang="es-ES" dirty="0" err="1">
                <a:ea typeface="ＭＳ Ｐゴシック" charset="0"/>
              </a:rPr>
              <a:t>If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tomorrow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the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gears</a:t>
            </a:r>
            <a:r>
              <a:rPr lang="es-ES" dirty="0">
                <a:ea typeface="ＭＳ Ｐゴシック" charset="0"/>
              </a:rPr>
              <a:t> rules </a:t>
            </a:r>
            <a:r>
              <a:rPr lang="es-ES" dirty="0" err="1">
                <a:ea typeface="ＭＳ Ｐゴシック" charset="0"/>
              </a:rPr>
              <a:t>change</a:t>
            </a:r>
            <a:r>
              <a:rPr lang="es-ES" dirty="0">
                <a:ea typeface="ＭＳ Ｐゴシック" charset="0"/>
              </a:rPr>
              <a:t> (ex .: </a:t>
            </a:r>
            <a:r>
              <a:rPr lang="es-ES" dirty="0" err="1">
                <a:ea typeface="ＭＳ Ｐゴシック" charset="0"/>
              </a:rPr>
              <a:t>Bikes</a:t>
            </a:r>
            <a:r>
              <a:rPr lang="es-ES" dirty="0">
                <a:ea typeface="ＭＳ Ｐゴシック" charset="0"/>
              </a:rPr>
              <a:t> come </a:t>
            </a:r>
            <a:r>
              <a:rPr lang="es-ES" dirty="0" err="1">
                <a:ea typeface="ＭＳ Ｐゴシック" charset="0"/>
              </a:rPr>
              <a:t>with</a:t>
            </a:r>
            <a:r>
              <a:rPr lang="es-ES" dirty="0">
                <a:ea typeface="ＭＳ Ｐゴシック" charset="0"/>
              </a:rPr>
              <a:t> 7 </a:t>
            </a:r>
            <a:r>
              <a:rPr lang="es-ES" dirty="0" err="1">
                <a:ea typeface="ＭＳ Ｐゴシック" charset="0"/>
              </a:rPr>
              <a:t>gears</a:t>
            </a:r>
            <a:r>
              <a:rPr lang="es-ES" dirty="0">
                <a:ea typeface="ＭＳ Ｐゴシック" charset="0"/>
              </a:rPr>
              <a:t>), </a:t>
            </a:r>
            <a:r>
              <a:rPr lang="es-ES" dirty="0" err="1">
                <a:ea typeface="ＭＳ Ｐゴシック" charset="0"/>
              </a:rPr>
              <a:t>the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only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part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that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changes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is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the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method</a:t>
            </a:r>
            <a:r>
              <a:rPr lang="es-ES" dirty="0">
                <a:ea typeface="ＭＳ Ｐゴシック" charset="0"/>
              </a:rPr>
              <a:t>.</a:t>
            </a:r>
          </a:p>
          <a:p>
            <a:pPr lvl="1">
              <a:defRPr/>
            </a:pPr>
            <a:r>
              <a:rPr lang="es-ES" dirty="0" err="1">
                <a:ea typeface="ＭＳ Ｐゴシック" charset="0"/>
              </a:rPr>
              <a:t>Remaining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unchanged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the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rest</a:t>
            </a:r>
            <a:r>
              <a:rPr lang="es-ES" dirty="0">
                <a:ea typeface="ＭＳ Ｐゴシック" charset="0"/>
              </a:rPr>
              <a:t> of </a:t>
            </a:r>
            <a:r>
              <a:rPr lang="es-ES" dirty="0" err="1">
                <a:ea typeface="ＭＳ Ｐゴシック" charset="0"/>
              </a:rPr>
              <a:t>the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Program</a:t>
            </a:r>
            <a:endParaRPr lang="es-ES" dirty="0">
              <a:ea typeface="ＭＳ Ｐゴシック" charset="0"/>
            </a:endParaRPr>
          </a:p>
          <a:p>
            <a:pPr lvl="1">
              <a:defRPr/>
            </a:pPr>
            <a:r>
              <a:rPr lang="es-ES" dirty="0" err="1">
                <a:ea typeface="ＭＳ Ｐゴシック" charset="0"/>
              </a:rPr>
              <a:t>Without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this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approach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you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would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have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to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change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every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part</a:t>
            </a:r>
            <a:r>
              <a:rPr lang="es-ES" dirty="0">
                <a:ea typeface="ＭＳ Ｐゴシック" charset="0"/>
              </a:rPr>
              <a:t> of </a:t>
            </a:r>
            <a:r>
              <a:rPr lang="es-ES" dirty="0" err="1">
                <a:ea typeface="ＭＳ Ｐゴシック" charset="0"/>
              </a:rPr>
              <a:t>the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code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where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you</a:t>
            </a:r>
            <a:r>
              <a:rPr lang="es-ES" dirty="0">
                <a:ea typeface="ＭＳ Ｐゴシック" charset="0"/>
              </a:rPr>
              <a:t> use </a:t>
            </a:r>
            <a:r>
              <a:rPr lang="es-ES" dirty="0" err="1">
                <a:ea typeface="ＭＳ Ｐゴシック" charset="0"/>
              </a:rPr>
              <a:t>it</a:t>
            </a:r>
            <a:r>
              <a:rPr lang="es-ES" dirty="0">
                <a:ea typeface="ＭＳ Ｐゴシック" charset="0"/>
              </a:rPr>
              <a:t>.</a:t>
            </a:r>
          </a:p>
          <a:p>
            <a:pPr lvl="1">
              <a:lnSpc>
                <a:spcPct val="90000"/>
              </a:lnSpc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29130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smtClean="0">
                <a:latin typeface="Nexa Bold" pitchFamily="50" charset="0"/>
              </a:rPr>
              <a:t>interface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90000"/>
              </a:lnSpc>
              <a:buNone/>
            </a:pPr>
            <a:endParaRPr lang="es-ES" dirty="0"/>
          </a:p>
          <a:p>
            <a:endParaRPr lang="es-ES" dirty="0" smtClean="0"/>
          </a:p>
          <a:p>
            <a:pPr>
              <a:buNone/>
            </a:pPr>
            <a:endParaRPr lang="es-E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32000" y="1449360"/>
            <a:ext cx="8280000" cy="52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s-ES" dirty="0" smtClean="0">
              <a:ea typeface="ＭＳ Ｐゴシック" charset="0"/>
            </a:endParaRPr>
          </a:p>
          <a:p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part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visible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rest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objects</a:t>
            </a:r>
            <a:r>
              <a:rPr lang="es-ES" dirty="0"/>
              <a:t>. </a:t>
            </a:r>
          </a:p>
          <a:p>
            <a:pPr lvl="1"/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,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set of visible </a:t>
            </a:r>
            <a:r>
              <a:rPr lang="es-ES" dirty="0" err="1"/>
              <a:t>members</a:t>
            </a:r>
            <a:r>
              <a:rPr lang="es-ES" dirty="0"/>
              <a:t> of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allow</a:t>
            </a:r>
            <a:r>
              <a:rPr lang="es-ES" dirty="0"/>
              <a:t> </a:t>
            </a:r>
            <a:r>
              <a:rPr lang="es-ES" dirty="0" err="1"/>
              <a:t>us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operate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. </a:t>
            </a:r>
          </a:p>
          <a:p>
            <a:endParaRPr lang="es-ES" b="1" dirty="0" smtClean="0"/>
          </a:p>
          <a:p>
            <a:r>
              <a:rPr lang="es-ES" b="1" dirty="0" err="1" smtClean="0"/>
              <a:t>Encapsulating</a:t>
            </a:r>
            <a:r>
              <a:rPr lang="es-ES" b="1" dirty="0" smtClean="0"/>
              <a:t> </a:t>
            </a:r>
            <a:r>
              <a:rPr lang="es-ES" b="1" dirty="0" err="1"/>
              <a:t>involves</a:t>
            </a:r>
            <a:r>
              <a:rPr lang="es-ES" b="1" dirty="0"/>
              <a:t> </a:t>
            </a:r>
            <a:r>
              <a:rPr lang="es-ES" b="1" dirty="0" err="1"/>
              <a:t>exposing</a:t>
            </a:r>
            <a:r>
              <a:rPr lang="es-ES" b="1" dirty="0"/>
              <a:t> </a:t>
            </a:r>
            <a:r>
              <a:rPr lang="es-ES" b="1" dirty="0" err="1"/>
              <a:t>an</a:t>
            </a:r>
            <a:r>
              <a:rPr lang="es-ES" b="1" dirty="0"/>
              <a:t> interface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6131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The</a:t>
            </a:r>
            <a:r>
              <a:rPr lang="es-ES" sz="3000" cap="all" dirty="0" smtClean="0">
                <a:latin typeface="Nexa Bold" pitchFamily="50" charset="0"/>
              </a:rPr>
              <a:t> art of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encapsulation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90000"/>
              </a:lnSpc>
              <a:buNone/>
            </a:pPr>
            <a:endParaRPr lang="es-ES" dirty="0"/>
          </a:p>
          <a:p>
            <a:endParaRPr lang="es-ES" dirty="0" smtClean="0"/>
          </a:p>
          <a:p>
            <a:pPr>
              <a:buNone/>
            </a:pPr>
            <a:endParaRPr lang="es-E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32000" y="1449360"/>
            <a:ext cx="8280000" cy="52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s-ES" dirty="0" smtClean="0"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s-ES" dirty="0" err="1"/>
              <a:t>Objects</a:t>
            </a:r>
            <a:r>
              <a:rPr lang="es-ES" dirty="0"/>
              <a:t>:</a:t>
            </a:r>
            <a:endParaRPr lang="es-ES" b="1" dirty="0"/>
          </a:p>
          <a:p>
            <a:pPr lvl="1">
              <a:lnSpc>
                <a:spcPct val="90000"/>
              </a:lnSpc>
            </a:pPr>
            <a:r>
              <a:rPr lang="es-ES" dirty="0"/>
              <a:t>Has </a:t>
            </a:r>
            <a:r>
              <a:rPr lang="es-ES" dirty="0" err="1"/>
              <a:t>its</a:t>
            </a:r>
            <a:r>
              <a:rPr lang="es-ES" dirty="0"/>
              <a:t> </a:t>
            </a:r>
            <a:r>
              <a:rPr lang="es-ES" dirty="0" err="1"/>
              <a:t>own</a:t>
            </a:r>
            <a:r>
              <a:rPr lang="es-ES" dirty="0"/>
              <a:t> </a:t>
            </a:r>
            <a:r>
              <a:rPr lang="es-ES" dirty="0" err="1"/>
              <a:t>logic</a:t>
            </a:r>
            <a:r>
              <a:rPr lang="es-ES" dirty="0"/>
              <a:t> and rules.</a:t>
            </a:r>
          </a:p>
          <a:p>
            <a:pPr lvl="2">
              <a:lnSpc>
                <a:spcPct val="90000"/>
              </a:lnSpc>
            </a:pPr>
            <a:r>
              <a:rPr lang="es-ES" dirty="0"/>
              <a:t>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Bicycle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I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include</a:t>
            </a:r>
            <a:r>
              <a:rPr lang="es-ES" dirty="0"/>
              <a:t> a </a:t>
            </a:r>
            <a:r>
              <a:rPr lang="es-ES" dirty="0" err="1"/>
              <a:t>method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calculate</a:t>
            </a:r>
            <a:r>
              <a:rPr lang="es-ES" dirty="0"/>
              <a:t> </a:t>
            </a:r>
            <a:r>
              <a:rPr lang="es-ES" dirty="0" err="1"/>
              <a:t>taxes</a:t>
            </a:r>
            <a:r>
              <a:rPr lang="es-ES" dirty="0"/>
              <a:t>.</a:t>
            </a:r>
          </a:p>
          <a:p>
            <a:pPr lvl="1">
              <a:lnSpc>
                <a:spcPct val="90000"/>
              </a:lnSpc>
            </a:pP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should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manipulate</a:t>
            </a:r>
            <a:r>
              <a:rPr lang="es-ES" dirty="0"/>
              <a:t> </a:t>
            </a:r>
            <a:r>
              <a:rPr lang="es-ES" dirty="0" err="1"/>
              <a:t>its</a:t>
            </a:r>
            <a:r>
              <a:rPr lang="es-ES" dirty="0"/>
              <a:t> </a:t>
            </a:r>
            <a:r>
              <a:rPr lang="es-ES" dirty="0" err="1"/>
              <a:t>details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outside</a:t>
            </a:r>
            <a:endParaRPr lang="es-ES" b="1" dirty="0"/>
          </a:p>
          <a:p>
            <a:pPr lvl="2">
              <a:lnSpc>
                <a:spcPct val="90000"/>
              </a:lnSpc>
            </a:pPr>
            <a:r>
              <a:rPr lang="es-ES" dirty="0" err="1"/>
              <a:t>Instead</a:t>
            </a:r>
            <a:r>
              <a:rPr lang="es-ES" dirty="0"/>
              <a:t> of:</a:t>
            </a:r>
          </a:p>
          <a:p>
            <a:pPr lvl="3">
              <a:lnSpc>
                <a:spcPct val="90000"/>
              </a:lnSpc>
            </a:pPr>
            <a:r>
              <a:rPr lang="es-ES" sz="1800" dirty="0" err="1">
                <a:latin typeface="Courier New" pitchFamily="49" charset="0"/>
              </a:rPr>
              <a:t>account.setBalance</a:t>
            </a:r>
            <a:r>
              <a:rPr lang="es-ES" sz="1800" dirty="0">
                <a:latin typeface="Courier New" pitchFamily="49" charset="0"/>
              </a:rPr>
              <a:t>(</a:t>
            </a:r>
            <a:r>
              <a:rPr lang="es-ES" sz="1800" dirty="0" err="1">
                <a:latin typeface="Courier New" pitchFamily="49" charset="0"/>
              </a:rPr>
              <a:t>account.getBalance</a:t>
            </a:r>
            <a:r>
              <a:rPr lang="es-ES" sz="1800" dirty="0">
                <a:latin typeface="Courier New" pitchFamily="49" charset="0"/>
              </a:rPr>
              <a:t>() + </a:t>
            </a:r>
            <a:r>
              <a:rPr lang="es-ES" sz="1800" dirty="0" err="1">
                <a:latin typeface="Courier New" pitchFamily="49" charset="0"/>
              </a:rPr>
              <a:t>amount</a:t>
            </a:r>
            <a:r>
              <a:rPr lang="es-ES" sz="1800" dirty="0">
                <a:latin typeface="Courier New" pitchFamily="49" charset="0"/>
              </a:rPr>
              <a:t>).</a:t>
            </a:r>
          </a:p>
          <a:p>
            <a:pPr lvl="2">
              <a:lnSpc>
                <a:spcPct val="90000"/>
              </a:lnSpc>
            </a:pPr>
            <a:r>
              <a:rPr lang="es-ES" dirty="0" err="1"/>
              <a:t>We</a:t>
            </a:r>
            <a:r>
              <a:rPr lang="es-ES" dirty="0"/>
              <a:t> do:</a:t>
            </a:r>
          </a:p>
          <a:p>
            <a:pPr lvl="3">
              <a:lnSpc>
                <a:spcPct val="90000"/>
              </a:lnSpc>
            </a:pPr>
            <a:r>
              <a:rPr lang="es-ES" sz="1800" dirty="0" err="1">
                <a:latin typeface="Courier New" pitchFamily="49" charset="0"/>
              </a:rPr>
              <a:t>account.deposit</a:t>
            </a:r>
            <a:r>
              <a:rPr lang="es-ES" sz="1800" dirty="0">
                <a:latin typeface="Courier New" pitchFamily="49" charset="0"/>
              </a:rPr>
              <a:t>(</a:t>
            </a:r>
            <a:r>
              <a:rPr lang="es-ES" sz="1800" dirty="0" err="1">
                <a:latin typeface="Courier New" pitchFamily="49" charset="0"/>
              </a:rPr>
              <a:t>amount</a:t>
            </a:r>
            <a:r>
              <a:rPr lang="es-ES" sz="1800" dirty="0">
                <a:latin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8899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The</a:t>
            </a:r>
            <a:r>
              <a:rPr lang="es-ES" sz="3000" cap="all" dirty="0" smtClean="0">
                <a:latin typeface="Nexa Bold" pitchFamily="50" charset="0"/>
              </a:rPr>
              <a:t> art of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encapsulation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90000"/>
              </a:lnSpc>
              <a:buNone/>
            </a:pPr>
            <a:endParaRPr lang="es-ES" dirty="0"/>
          </a:p>
          <a:p>
            <a:endParaRPr lang="es-ES" dirty="0" smtClean="0"/>
          </a:p>
          <a:p>
            <a:pPr>
              <a:buNone/>
            </a:pPr>
            <a:endParaRPr lang="es-E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32000" y="1449360"/>
            <a:ext cx="8280000" cy="52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s-ES" dirty="0" smtClean="0">
              <a:ea typeface="ＭＳ Ｐゴシック" charset="0"/>
            </a:endParaRPr>
          </a:p>
          <a:p>
            <a:r>
              <a:rPr lang="es-ES" dirty="0" err="1"/>
              <a:t>Designing</a:t>
            </a:r>
            <a:r>
              <a:rPr lang="es-ES" dirty="0"/>
              <a:t> a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trivial.</a:t>
            </a:r>
          </a:p>
          <a:p>
            <a:pPr lvl="1"/>
            <a:r>
              <a:rPr lang="es-ES" dirty="0"/>
              <a:t>So </a:t>
            </a:r>
            <a:r>
              <a:rPr lang="es-ES" dirty="0" err="1"/>
              <a:t>let's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patience</a:t>
            </a:r>
            <a:r>
              <a:rPr lang="es-ES" dirty="0"/>
              <a:t> and </a:t>
            </a:r>
            <a:r>
              <a:rPr lang="es-ES" dirty="0" err="1"/>
              <a:t>practice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540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 smtClean="0">
                <a:solidFill>
                  <a:srgbClr val="292929"/>
                </a:solidFill>
                <a:latin typeface="Nexa Bold" pitchFamily="50" charset="0"/>
              </a:rPr>
              <a:t>EXERCISING</a:t>
            </a:r>
            <a:endParaRPr lang="es-AR" sz="3000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340768"/>
            <a:ext cx="8280000" cy="5220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AR" sz="4600" b="1" dirty="0" smtClean="0">
                <a:solidFill>
                  <a:srgbClr val="146E83"/>
                </a:solidFill>
              </a:rPr>
              <a:t>EXERCISING</a:t>
            </a:r>
          </a:p>
        </p:txBody>
      </p:sp>
    </p:spTree>
    <p:extLst>
      <p:ext uri="{BB962C8B-B14F-4D97-AF65-F5344CB8AC3E}">
        <p14:creationId xmlns:p14="http://schemas.microsoft.com/office/powerpoint/2010/main" val="4240435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classes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(ii)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Design</a:t>
            </a:r>
            <a:r>
              <a:rPr lang="es-ES" dirty="0"/>
              <a:t> a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means</a:t>
            </a:r>
            <a:r>
              <a:rPr lang="es-ES" dirty="0"/>
              <a:t> </a:t>
            </a:r>
            <a:r>
              <a:rPr lang="es-ES" dirty="0" err="1"/>
              <a:t>defining</a:t>
            </a:r>
            <a:r>
              <a:rPr lang="es-ES" dirty="0"/>
              <a:t>:</a:t>
            </a:r>
          </a:p>
          <a:p>
            <a:pPr lvl="1"/>
            <a:r>
              <a:rPr lang="es-ES" b="1" dirty="0" err="1"/>
              <a:t>Attributes</a:t>
            </a:r>
            <a:endParaRPr lang="es-ES" b="1" dirty="0"/>
          </a:p>
          <a:p>
            <a:pPr lvl="1"/>
            <a:r>
              <a:rPr lang="es-ES" b="1" dirty="0" err="1"/>
              <a:t>Methods</a:t>
            </a:r>
            <a:endParaRPr lang="es-ES" b="1" dirty="0"/>
          </a:p>
          <a:p>
            <a:pPr lvl="1"/>
            <a:r>
              <a:rPr lang="es-ES" dirty="0" err="1"/>
              <a:t>How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b="1" dirty="0"/>
              <a:t> </a:t>
            </a:r>
            <a:r>
              <a:rPr lang="es-ES" b="1" dirty="0" err="1"/>
              <a:t>construct</a:t>
            </a:r>
            <a:r>
              <a:rPr lang="es-ES" b="1" dirty="0"/>
              <a:t> </a:t>
            </a:r>
            <a:r>
              <a:rPr lang="es-ES" b="1" dirty="0" err="1"/>
              <a:t>objects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064765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 smtClean="0">
                <a:solidFill>
                  <a:srgbClr val="292929"/>
                </a:solidFill>
                <a:latin typeface="Nexa Bold" pitchFamily="50" charset="0"/>
              </a:rPr>
              <a:t>THE </a:t>
            </a:r>
            <a:r>
              <a:rPr lang="es-AR" sz="3000" dirty="0" smtClean="0">
                <a:solidFill>
                  <a:srgbClr val="1FA0BE"/>
                </a:solidFill>
                <a:latin typeface="Nexa Bold" pitchFamily="50" charset="0"/>
              </a:rPr>
              <a:t>END</a:t>
            </a:r>
            <a:endParaRPr lang="es-AR" sz="3000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340768"/>
            <a:ext cx="8280000" cy="5220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AR" sz="4600" b="1" dirty="0" smtClean="0">
                <a:solidFill>
                  <a:srgbClr val="146E83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712851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classes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(iii)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/>
              <a:t>A </a:t>
            </a:r>
            <a:r>
              <a:rPr lang="es-ES" dirty="0" err="1"/>
              <a:t>class</a:t>
            </a:r>
            <a:r>
              <a:rPr lang="es-ES" dirty="0"/>
              <a:t> in Java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saved</a:t>
            </a:r>
            <a:r>
              <a:rPr lang="es-ES" dirty="0"/>
              <a:t> in a </a:t>
            </a:r>
            <a:r>
              <a:rPr lang="es-ES" dirty="0" err="1"/>
              <a:t>text</a:t>
            </a:r>
            <a:r>
              <a:rPr lang="es-ES" dirty="0"/>
              <a:t> file (</a:t>
            </a:r>
            <a:r>
              <a:rPr lang="es-ES" dirty="0" err="1"/>
              <a:t>which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can open </a:t>
            </a:r>
            <a:r>
              <a:rPr lang="es-ES" dirty="0" err="1"/>
              <a:t>with</a:t>
            </a:r>
            <a:r>
              <a:rPr lang="es-ES" dirty="0"/>
              <a:t> a </a:t>
            </a:r>
            <a:r>
              <a:rPr lang="es-ES" dirty="0" err="1"/>
              <a:t>text</a:t>
            </a:r>
            <a:r>
              <a:rPr lang="es-ES" dirty="0"/>
              <a:t> editor and </a:t>
            </a:r>
            <a:r>
              <a:rPr lang="es-ES" dirty="0" err="1"/>
              <a:t>see</a:t>
            </a:r>
            <a:r>
              <a:rPr lang="es-ES" dirty="0"/>
              <a:t> </a:t>
            </a:r>
            <a:r>
              <a:rPr lang="es-ES" dirty="0" err="1"/>
              <a:t>its</a:t>
            </a:r>
            <a:r>
              <a:rPr lang="es-ES" dirty="0"/>
              <a:t> </a:t>
            </a:r>
            <a:r>
              <a:rPr lang="es-ES" dirty="0" err="1"/>
              <a:t>contents</a:t>
            </a:r>
            <a:r>
              <a:rPr lang="es-ES" dirty="0"/>
              <a:t> </a:t>
            </a:r>
            <a:r>
              <a:rPr lang="es-ES" dirty="0" err="1"/>
              <a:t>perfectly</a:t>
            </a:r>
            <a:r>
              <a:rPr lang="es-ES" dirty="0"/>
              <a:t>).</a:t>
            </a:r>
          </a:p>
          <a:p>
            <a:endParaRPr lang="es-ES" dirty="0" smtClean="0"/>
          </a:p>
          <a:p>
            <a:r>
              <a:rPr lang="es-ES" dirty="0" err="1" smtClean="0"/>
              <a:t>Always</a:t>
            </a:r>
            <a:r>
              <a:rPr lang="es-ES" dirty="0" smtClean="0"/>
              <a:t> </a:t>
            </a:r>
            <a:r>
              <a:rPr lang="es-ES" dirty="0" err="1"/>
              <a:t>remember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file </a:t>
            </a:r>
            <a:r>
              <a:rPr lang="es-ES" dirty="0" err="1"/>
              <a:t>name</a:t>
            </a:r>
            <a:r>
              <a:rPr lang="es-ES" dirty="0"/>
              <a:t> has a .java </a:t>
            </a:r>
            <a:r>
              <a:rPr lang="es-ES" dirty="0" err="1"/>
              <a:t>extension</a:t>
            </a:r>
            <a:r>
              <a:rPr lang="es-ES" dirty="0"/>
              <a:t>. And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definition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containing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must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exactly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as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file.</a:t>
            </a:r>
          </a:p>
          <a:p>
            <a:endParaRPr lang="es-ES" dirty="0" smtClean="0"/>
          </a:p>
          <a:p>
            <a:r>
              <a:rPr lang="es-ES" dirty="0" smtClean="0"/>
              <a:t>So </a:t>
            </a:r>
            <a:r>
              <a:rPr lang="es-ES" dirty="0" err="1"/>
              <a:t>if</a:t>
            </a:r>
            <a:r>
              <a:rPr lang="es-ES" dirty="0"/>
              <a:t> I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file Person.java </a:t>
            </a:r>
            <a:r>
              <a:rPr lang="es-ES" dirty="0" err="1"/>
              <a:t>then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be </a:t>
            </a:r>
            <a:r>
              <a:rPr lang="es-ES" dirty="0" err="1"/>
              <a:t>called</a:t>
            </a:r>
            <a:r>
              <a:rPr lang="es-ES" dirty="0"/>
              <a:t> </a:t>
            </a:r>
            <a:r>
              <a:rPr lang="es-ES" dirty="0" err="1"/>
              <a:t>Person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6317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19982</TotalTime>
  <Words>2562</Words>
  <Application>Microsoft Macintosh PowerPoint</Application>
  <PresentationFormat>Presentación en pantalla (4:3)</PresentationFormat>
  <Paragraphs>874</Paragraphs>
  <Slides>80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80</vt:i4>
      </vt:variant>
    </vt:vector>
  </HeadingPairs>
  <TitlesOfParts>
    <vt:vector size="81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a Job</dc:title>
  <dc:creator>Sol</dc:creator>
  <cp:lastModifiedBy>Pablo Listingart</cp:lastModifiedBy>
  <cp:revision>129</cp:revision>
  <dcterms:created xsi:type="dcterms:W3CDTF">2017-01-23T17:53:54Z</dcterms:created>
  <dcterms:modified xsi:type="dcterms:W3CDTF">2017-04-17T18:15:04Z</dcterms:modified>
</cp:coreProperties>
</file>