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4" r:id="rId3"/>
    <p:sldId id="300" r:id="rId4"/>
    <p:sldId id="675" r:id="rId5"/>
    <p:sldId id="698" r:id="rId6"/>
    <p:sldId id="633" r:id="rId7"/>
    <p:sldId id="721" r:id="rId8"/>
    <p:sldId id="750" r:id="rId9"/>
    <p:sldId id="699" r:id="rId10"/>
    <p:sldId id="751" r:id="rId11"/>
    <p:sldId id="700" r:id="rId12"/>
    <p:sldId id="701" r:id="rId13"/>
    <p:sldId id="752" r:id="rId14"/>
    <p:sldId id="702" r:id="rId15"/>
    <p:sldId id="703" r:id="rId16"/>
    <p:sldId id="753" r:id="rId17"/>
    <p:sldId id="754" r:id="rId18"/>
    <p:sldId id="723" r:id="rId19"/>
    <p:sldId id="724" r:id="rId20"/>
    <p:sldId id="725" r:id="rId21"/>
    <p:sldId id="755" r:id="rId22"/>
    <p:sldId id="579" r:id="rId23"/>
    <p:sldId id="726" r:id="rId24"/>
    <p:sldId id="757" r:id="rId25"/>
    <p:sldId id="758" r:id="rId26"/>
    <p:sldId id="759" r:id="rId27"/>
    <p:sldId id="727" r:id="rId28"/>
    <p:sldId id="728" r:id="rId29"/>
    <p:sldId id="729" r:id="rId30"/>
    <p:sldId id="760" r:id="rId31"/>
    <p:sldId id="761" r:id="rId32"/>
    <p:sldId id="762" r:id="rId33"/>
    <p:sldId id="763" r:id="rId34"/>
    <p:sldId id="764" r:id="rId35"/>
    <p:sldId id="756" r:id="rId36"/>
    <p:sldId id="674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2192" y="-7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>
            <a:lvl1pPr algn="l">
              <a:defRPr sz="3000" cap="all" baseline="0">
                <a:latin typeface="Nexa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 marL="914400" indent="-457200">
              <a:buFont typeface="Wingdings" pitchFamily="2" charset="2"/>
              <a:buChar char="ü"/>
              <a:defRPr sz="2200" baseline="0"/>
            </a:lvl2pPr>
            <a:lvl3pPr marL="1143000" indent="-228600">
              <a:buFont typeface="Wingdings" pitchFamily="2" charset="2"/>
              <a:buChar char="ü"/>
              <a:defRPr sz="2200" baseline="0"/>
            </a:lvl3pPr>
            <a:lvl4pPr marL="1600200" indent="-228600">
              <a:buFont typeface="Wingdings" pitchFamily="2" charset="2"/>
              <a:buChar char="ü"/>
              <a:defRPr sz="2200" baseline="0"/>
            </a:lvl4pPr>
            <a:lvl5pPr marL="2057400" indent="-228600">
              <a:buFont typeface="Wingdings" pitchFamily="2" charset="2"/>
              <a:buChar char="ü"/>
              <a:defRPr sz="2200" baseline="0"/>
            </a:lvl5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17-04-28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Java programming 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err="1" smtClean="0">
                <a:solidFill>
                  <a:schemeClr val="tx1"/>
                </a:solidFill>
                <a:latin typeface="Nexa Bold" pitchFamily="50" charset="0"/>
              </a:rPr>
              <a:t>Oop</a:t>
            </a:r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 v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Why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does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it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fail</a:t>
            </a:r>
            <a:r>
              <a:rPr lang="es-ES" sz="3000" cap="all" dirty="0" smtClean="0">
                <a:latin typeface="Nexa Bold" pitchFamily="50" charset="0"/>
              </a:rPr>
              <a:t> 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main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altLang="ja-JP" dirty="0" smtClean="0"/>
              <a:t>"</a:t>
            </a:r>
            <a:r>
              <a:rPr lang="es-ES" altLang="ja-JP" dirty="0" err="1" smtClean="0"/>
              <a:t>main</a:t>
            </a:r>
            <a:r>
              <a:rPr lang="es-ES" altLang="ja-JP" dirty="0"/>
              <a:t>" </a:t>
            </a:r>
            <a:r>
              <a:rPr lang="es-ES" altLang="ja-JP" dirty="0" err="1"/>
              <a:t>we</a:t>
            </a:r>
            <a:r>
              <a:rPr lang="es-ES" altLang="ja-JP" dirty="0"/>
              <a:t> are </a:t>
            </a:r>
            <a:r>
              <a:rPr lang="es-ES" altLang="ja-JP" dirty="0" err="1"/>
              <a:t>not</a:t>
            </a:r>
            <a:r>
              <a:rPr lang="es-ES" altLang="ja-JP" dirty="0"/>
              <a:t> in </a:t>
            </a:r>
            <a:r>
              <a:rPr lang="es-ES" altLang="ja-JP" dirty="0" err="1"/>
              <a:t>the</a:t>
            </a:r>
            <a:r>
              <a:rPr lang="es-ES" altLang="ja-JP" dirty="0"/>
              <a:t> </a:t>
            </a:r>
            <a:r>
              <a:rPr lang="es-ES" altLang="ja-JP" dirty="0" err="1"/>
              <a:t>context</a:t>
            </a:r>
            <a:r>
              <a:rPr lang="es-ES" altLang="ja-JP" dirty="0"/>
              <a:t> of </a:t>
            </a:r>
            <a:r>
              <a:rPr lang="es-ES" altLang="ja-JP" dirty="0" err="1"/>
              <a:t>an</a:t>
            </a:r>
            <a:r>
              <a:rPr lang="es-ES" altLang="ja-JP" dirty="0"/>
              <a:t> </a:t>
            </a:r>
            <a:r>
              <a:rPr lang="es-ES" altLang="ja-JP" dirty="0" err="1"/>
              <a:t>object</a:t>
            </a:r>
            <a:endParaRPr lang="es-ES" altLang="ja-JP" b="1" dirty="0"/>
          </a:p>
          <a:p>
            <a:endParaRPr lang="es-ES" dirty="0" smtClean="0"/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talk</a:t>
            </a:r>
            <a:r>
              <a:rPr lang="es-ES" dirty="0"/>
              <a:t> of "</a:t>
            </a:r>
            <a:r>
              <a:rPr lang="es-ES" dirty="0" err="1"/>
              <a:t>num</a:t>
            </a:r>
            <a:r>
              <a:rPr lang="es-ES" dirty="0"/>
              <a:t>"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understood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endParaRPr lang="es-ES" altLang="ja-JP" dirty="0"/>
          </a:p>
          <a:p>
            <a:pPr lvl="1"/>
            <a:r>
              <a:rPr lang="es-ES" dirty="0"/>
              <a:t>I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specify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num</a:t>
            </a:r>
            <a:r>
              <a:rPr lang="es-ES" dirty="0"/>
              <a:t>" of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I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explicit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altLang="ja-JP" u="sng" dirty="0"/>
              <a:t>.</a:t>
            </a:r>
            <a:endParaRPr lang="es-ES" altLang="ja-JP" dirty="0"/>
          </a:p>
          <a:p>
            <a:endParaRPr lang="es-ES" dirty="0" smtClean="0"/>
          </a:p>
          <a:p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this</a:t>
            </a:r>
            <a:r>
              <a:rPr lang="es-ES" dirty="0"/>
              <a:t>"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sense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I am </a:t>
            </a:r>
            <a:r>
              <a:rPr lang="es-ES" dirty="0" err="1"/>
              <a:t>not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of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, so "</a:t>
            </a:r>
            <a:r>
              <a:rPr lang="es-ES" dirty="0" err="1"/>
              <a:t>this</a:t>
            </a:r>
            <a:r>
              <a:rPr lang="es-ES" dirty="0"/>
              <a:t>"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refer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anything</a:t>
            </a:r>
            <a:r>
              <a:rPr lang="es-ES" altLang="ja-JP" dirty="0"/>
              <a:t>.</a:t>
            </a:r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10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Final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900" dirty="0">
                <a:solidFill>
                  <a:srgbClr val="3333CC"/>
                </a:solidFill>
                <a:latin typeface="Courier New" charset="0"/>
              </a:rPr>
              <a:t>public class</a:t>
            </a:r>
            <a:r>
              <a:rPr lang="en-US" sz="1900" dirty="0">
                <a:latin typeface="Courier New" charset="0"/>
              </a:rPr>
              <a:t> Thing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{     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1900" dirty="0">
                <a:solidFill>
                  <a:srgbClr val="3333CC"/>
                </a:solidFill>
                <a:latin typeface="Courier New" charset="0"/>
              </a:rPr>
              <a:t>private </a:t>
            </a:r>
            <a:r>
              <a:rPr lang="en-U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n-US" sz="1900" dirty="0">
                <a:latin typeface="Courier New" charset="0"/>
              </a:rPr>
              <a:t> </a:t>
            </a:r>
            <a:r>
              <a:rPr lang="en-US" sz="1900" dirty="0" err="1">
                <a:latin typeface="Courier New" charset="0"/>
              </a:rPr>
              <a:t>num</a:t>
            </a:r>
            <a:r>
              <a:rPr lang="en-US" sz="1900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sz="1900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1900" dirty="0">
                <a:solidFill>
                  <a:srgbClr val="3333CC"/>
                </a:solidFill>
                <a:latin typeface="Courier New" charset="0"/>
              </a:rPr>
              <a:t>public static void</a:t>
            </a:r>
            <a:r>
              <a:rPr lang="en-US" sz="1900" dirty="0">
                <a:latin typeface="Courier New" charset="0"/>
              </a:rPr>
              <a:t> main(String[] </a:t>
            </a:r>
            <a:r>
              <a:rPr lang="en-US" sz="1900" dirty="0" err="1">
                <a:latin typeface="Courier New" charset="0"/>
              </a:rPr>
              <a:t>args</a:t>
            </a:r>
            <a:r>
              <a:rPr lang="en-US" sz="1900" dirty="0">
                <a:latin typeface="Courier New" charset="0"/>
              </a:rPr>
              <a:t>)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{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Thing c = </a:t>
            </a:r>
            <a:r>
              <a:rPr lang="en-U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n-US" sz="1900" dirty="0">
                <a:latin typeface="Courier New" charset="0"/>
              </a:rPr>
              <a:t> Thing();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n-US" sz="1900" dirty="0">
                <a:latin typeface="Courier New" charset="0"/>
              </a:rPr>
              <a:t>c.</a:t>
            </a:r>
            <a:r>
              <a:rPr lang="es-ES" sz="1900" dirty="0" err="1">
                <a:latin typeface="Courier New" charset="0"/>
              </a:rPr>
              <a:t>num</a:t>
            </a:r>
            <a:r>
              <a:rPr lang="es-ES" sz="1900" dirty="0">
                <a:latin typeface="Courier New" charset="0"/>
              </a:rPr>
              <a:t> = 5;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900" dirty="0" err="1">
                <a:latin typeface="Courier New" charset="0"/>
              </a:rPr>
              <a:t>c.assignZero</a:t>
            </a:r>
            <a:r>
              <a:rPr lang="es-ES" sz="1900" dirty="0">
                <a:latin typeface="Courier New" charset="0"/>
              </a:rPr>
              <a:t> ();     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void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assignZero</a:t>
            </a:r>
            <a:r>
              <a:rPr lang="es-ES" sz="1900" dirty="0">
                <a:latin typeface="Courier New" charset="0"/>
              </a:rPr>
              <a:t> ()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900" dirty="0" err="1">
                <a:latin typeface="Courier New" charset="0"/>
              </a:rPr>
              <a:t>num</a:t>
            </a:r>
            <a:r>
              <a:rPr lang="es-ES" sz="1900" dirty="0">
                <a:latin typeface="Courier New" charset="0"/>
              </a:rPr>
              <a:t> = 0; // </a:t>
            </a:r>
            <a:r>
              <a:rPr lang="es-ES" sz="1900" dirty="0" err="1">
                <a:latin typeface="Courier New" charset="0"/>
              </a:rPr>
              <a:t>this.num</a:t>
            </a:r>
            <a:r>
              <a:rPr lang="es-ES" sz="1900" dirty="0">
                <a:latin typeface="Courier New" charset="0"/>
              </a:rPr>
              <a:t> = 0; </a:t>
            </a:r>
            <a:r>
              <a:rPr lang="es-ES" sz="1900" dirty="0" err="1">
                <a:latin typeface="Courier New" charset="0"/>
              </a:rPr>
              <a:t>same</a:t>
            </a:r>
            <a:r>
              <a:rPr lang="es-ES" sz="1900" dirty="0">
                <a:latin typeface="Courier New" charset="0"/>
              </a:rPr>
              <a:t>     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8556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Context</a:t>
            </a:r>
            <a:r>
              <a:rPr lang="es-ES" sz="3000" cap="all" dirty="0" smtClean="0">
                <a:latin typeface="Nexa Bold" pitchFamily="50" charset="0"/>
              </a:rPr>
              <a:t> =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modifiers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+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Contexts</a:t>
            </a:r>
            <a:r>
              <a:rPr lang="es-ES" dirty="0"/>
              <a:t> are </a:t>
            </a:r>
            <a:r>
              <a:rPr lang="es-ES" dirty="0" err="1"/>
              <a:t>closely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modifier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determines </a:t>
            </a:r>
            <a:r>
              <a:rPr lang="es-ES" dirty="0" err="1"/>
              <a:t>whether</a:t>
            </a:r>
            <a:r>
              <a:rPr lang="es-ES" dirty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 smtClean="0"/>
              <a:t>method</a:t>
            </a:r>
            <a:r>
              <a:rPr lang="es-ES" dirty="0"/>
              <a:t>).</a:t>
            </a:r>
          </a:p>
          <a:p>
            <a:pPr lvl="1"/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modifier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b="1" dirty="0" err="1">
                <a:solidFill>
                  <a:srgbClr val="3333CC"/>
                </a:solidFill>
              </a:rPr>
              <a:t>static</a:t>
            </a:r>
            <a:r>
              <a:rPr lang="ja-JP" altLang="es-ES" dirty="0"/>
              <a:t>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211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Context</a:t>
            </a:r>
            <a:r>
              <a:rPr lang="es-ES" sz="3000" cap="all" dirty="0" smtClean="0">
                <a:latin typeface="Nexa Bold" pitchFamily="50" charset="0"/>
              </a:rPr>
              <a:t> =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modifiers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+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are </a:t>
            </a:r>
            <a:r>
              <a:rPr lang="es-ES" dirty="0" err="1"/>
              <a:t>declared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altLang="es-ES" dirty="0"/>
              <a:t>“</a:t>
            </a:r>
            <a:r>
              <a:rPr lang="es-ES" altLang="ja-JP" dirty="0" err="1"/>
              <a:t>static</a:t>
            </a:r>
            <a:r>
              <a:rPr lang="es-ES" altLang="es-ES" dirty="0"/>
              <a:t>”</a:t>
            </a:r>
            <a:endParaRPr lang="es-ES" altLang="ja-JP" b="1" dirty="0">
              <a:solidFill>
                <a:srgbClr val="3333CC"/>
              </a:solidFill>
            </a:endParaRPr>
          </a:p>
          <a:p>
            <a:pPr lvl="1"/>
            <a:r>
              <a:rPr lang="es-ES" dirty="0" err="1"/>
              <a:t>Sentences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b="1" dirty="0"/>
          </a:p>
          <a:p>
            <a:endParaRPr lang="es-ES" dirty="0" smtClean="0"/>
          </a:p>
          <a:p>
            <a:r>
              <a:rPr lang="es-ES" dirty="0" err="1" smtClean="0"/>
              <a:t>Instance</a:t>
            </a:r>
            <a:r>
              <a:rPr lang="es-ES" dirty="0" smtClean="0"/>
              <a:t> </a:t>
            </a:r>
            <a:r>
              <a:rPr lang="es-ES" dirty="0" err="1"/>
              <a:t>methods</a:t>
            </a:r>
            <a:r>
              <a:rPr lang="es-ES" dirty="0"/>
              <a:t> are </a:t>
            </a:r>
            <a:r>
              <a:rPr lang="es-ES" dirty="0" err="1"/>
              <a:t>declared</a:t>
            </a:r>
            <a:r>
              <a:rPr lang="es-ES" dirty="0"/>
              <a:t> </a:t>
            </a:r>
            <a:r>
              <a:rPr lang="es-ES" dirty="0" err="1"/>
              <a:t>omitting</a:t>
            </a:r>
            <a:r>
              <a:rPr lang="es-ES" dirty="0"/>
              <a:t> </a:t>
            </a:r>
            <a:r>
              <a:rPr lang="es-ES" dirty="0" err="1"/>
              <a:t>said</a:t>
            </a:r>
            <a:r>
              <a:rPr lang="es-ES" dirty="0"/>
              <a:t> </a:t>
            </a:r>
            <a:r>
              <a:rPr lang="es-ES" dirty="0" err="1"/>
              <a:t>modifier</a:t>
            </a:r>
            <a:endParaRPr lang="es-ES" dirty="0"/>
          </a:p>
          <a:p>
            <a:pPr lvl="1"/>
            <a:r>
              <a:rPr lang="es-ES" dirty="0" err="1"/>
              <a:t>Statements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215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Membership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modifier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static</a:t>
            </a:r>
            <a:r>
              <a:rPr lang="es-ES" dirty="0"/>
              <a:t>" </a:t>
            </a:r>
            <a:r>
              <a:rPr lang="es-ES" dirty="0" err="1"/>
              <a:t>modifier</a:t>
            </a:r>
            <a:r>
              <a:rPr lang="es-ES" dirty="0"/>
              <a:t> determines </a:t>
            </a:r>
            <a:r>
              <a:rPr lang="es-ES" dirty="0" err="1"/>
              <a:t>whether</a:t>
            </a:r>
            <a:r>
              <a:rPr lang="es-ES" dirty="0"/>
              <a:t> a </a:t>
            </a:r>
            <a:r>
              <a:rPr lang="es-ES" dirty="0" err="1"/>
              <a:t>member</a:t>
            </a:r>
            <a:r>
              <a:rPr lang="es-ES" dirty="0"/>
              <a:t> (</a:t>
            </a:r>
            <a:r>
              <a:rPr lang="es-ES" dirty="0" err="1"/>
              <a:t>either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)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altLang="ja-JP" dirty="0"/>
              <a:t>.</a:t>
            </a:r>
          </a:p>
          <a:p>
            <a:pPr lvl="1"/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modifier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of </a:t>
            </a:r>
            <a:r>
              <a:rPr lang="es-ES" dirty="0" err="1"/>
              <a:t>members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88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To</a:t>
            </a:r>
            <a:r>
              <a:rPr lang="es-ES" sz="3000" cap="all" dirty="0" smtClean="0">
                <a:latin typeface="Nexa Bold" pitchFamily="50" charset="0"/>
              </a:rPr>
              <a:t> sum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up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invoke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use </a:t>
            </a:r>
            <a:r>
              <a:rPr lang="es-ES" dirty="0" err="1"/>
              <a:t>attributes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, </a:t>
            </a:r>
            <a:r>
              <a:rPr lang="es-ES" dirty="0" err="1"/>
              <a:t>depending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specify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talking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. </a:t>
            </a:r>
            <a:r>
              <a:rPr lang="es-ES" dirty="0" err="1"/>
              <a:t>Whether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58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To</a:t>
            </a:r>
            <a:r>
              <a:rPr lang="es-ES" sz="3000" cap="all" dirty="0" smtClean="0">
                <a:latin typeface="Nexa Bold" pitchFamily="50" charset="0"/>
              </a:rPr>
              <a:t> sum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up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In a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members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explain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 (</a:t>
            </a:r>
            <a:r>
              <a:rPr lang="es-ES" dirty="0" err="1"/>
              <a:t>Explicit</a:t>
            </a:r>
            <a:r>
              <a:rPr lang="es-ES" dirty="0"/>
              <a:t> </a:t>
            </a:r>
            <a:r>
              <a:rPr lang="es-ES" dirty="0" err="1"/>
              <a:t>invocation</a:t>
            </a:r>
            <a:r>
              <a:rPr lang="es-ES" dirty="0"/>
              <a:t>).</a:t>
            </a:r>
            <a:endParaRPr lang="es-ES" b="1" dirty="0"/>
          </a:p>
          <a:p>
            <a:endParaRPr lang="es-ES" dirty="0" smtClean="0"/>
          </a:p>
          <a:p>
            <a:r>
              <a:rPr lang="es-ES" dirty="0" smtClean="0"/>
              <a:t>In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specify</a:t>
            </a:r>
            <a:r>
              <a:rPr lang="es-ES" dirty="0"/>
              <a:t> </a:t>
            </a:r>
            <a:r>
              <a:rPr lang="es-ES" dirty="0" err="1"/>
              <a:t>anything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members</a:t>
            </a:r>
            <a:r>
              <a:rPr lang="es-ES" dirty="0"/>
              <a:t> of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are </a:t>
            </a:r>
            <a:r>
              <a:rPr lang="es-ES" dirty="0" err="1"/>
              <a:t>accessed</a:t>
            </a:r>
            <a:r>
              <a:rPr lang="es-ES" dirty="0"/>
              <a:t> (</a:t>
            </a:r>
            <a:r>
              <a:rPr lang="es-ES" dirty="0" err="1"/>
              <a:t>implicit</a:t>
            </a:r>
            <a:r>
              <a:rPr lang="es-ES" dirty="0"/>
              <a:t> </a:t>
            </a:r>
            <a:r>
              <a:rPr lang="es-ES" dirty="0" err="1"/>
              <a:t>invocation</a:t>
            </a:r>
            <a:r>
              <a:rPr lang="es-ES" dirty="0" smtClean="0"/>
              <a:t>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688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To</a:t>
            </a:r>
            <a:r>
              <a:rPr lang="es-ES" sz="3000" cap="all" dirty="0" smtClean="0">
                <a:latin typeface="Nexa Bold" pitchFamily="50" charset="0"/>
              </a:rPr>
              <a:t> sum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up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executed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accessed</a:t>
            </a:r>
            <a:r>
              <a:rPr lang="es-ES" dirty="0"/>
              <a:t> </a:t>
            </a:r>
            <a:r>
              <a:rPr lang="es-ES" dirty="0" err="1"/>
              <a:t>requires</a:t>
            </a:r>
            <a:r>
              <a:rPr lang="es-ES" dirty="0"/>
              <a:t> a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and </a:t>
            </a:r>
            <a:r>
              <a:rPr lang="es-ES" dirty="0" err="1"/>
              <a:t>attributes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69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Identifiers</a:t>
            </a:r>
            <a:r>
              <a:rPr lang="es-ES" sz="3000" cap="all" dirty="0" smtClean="0">
                <a:latin typeface="Nexa Bold" pitchFamily="50" charset="0"/>
              </a:rPr>
              <a:t>: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Scope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rules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symbolic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(variable, </a:t>
            </a:r>
            <a:r>
              <a:rPr lang="es-ES" dirty="0" err="1"/>
              <a:t>class</a:t>
            </a:r>
            <a:r>
              <a:rPr lang="es-ES" dirty="0"/>
              <a:t>, etc.),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refer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and use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throughout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75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Specifically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…</a:t>
            </a:r>
          </a:p>
          <a:p>
            <a:pPr lvl="1"/>
            <a:r>
              <a:rPr lang="es-ES" dirty="0"/>
              <a:t>A </a:t>
            </a:r>
            <a:r>
              <a:rPr lang="es-ES" dirty="0" err="1"/>
              <a:t>class</a:t>
            </a:r>
            <a:endParaRPr lang="es-ES" dirty="0"/>
          </a:p>
          <a:p>
            <a:pPr lvl="1"/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(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) </a:t>
            </a:r>
          </a:p>
          <a:p>
            <a:pPr lvl="1"/>
            <a:r>
              <a:rPr lang="es-ES" dirty="0"/>
              <a:t>A </a:t>
            </a:r>
            <a:r>
              <a:rPr lang="es-ES" dirty="0" err="1"/>
              <a:t>method</a:t>
            </a:r>
            <a:r>
              <a:rPr lang="es-ES" dirty="0"/>
              <a:t> (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) </a:t>
            </a:r>
          </a:p>
          <a:p>
            <a:pPr lvl="1"/>
            <a:r>
              <a:rPr lang="es-ES" dirty="0"/>
              <a:t>Local Variable</a:t>
            </a:r>
          </a:p>
          <a:p>
            <a:pPr lvl="1"/>
            <a:r>
              <a:rPr lang="es-ES" dirty="0"/>
              <a:t>A </a:t>
            </a:r>
            <a:r>
              <a:rPr lang="es-ES" dirty="0" err="1"/>
              <a:t>Parameter</a:t>
            </a:r>
            <a:endParaRPr lang="es-ES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7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pPr>
              <a:lnSpc>
                <a:spcPct val="90000"/>
              </a:lnSpc>
            </a:pPr>
            <a:r>
              <a:rPr lang="es-ES" dirty="0" err="1"/>
              <a:t>Contexts</a:t>
            </a:r>
            <a:endParaRPr lang="es-ES" dirty="0"/>
          </a:p>
          <a:p>
            <a:pPr>
              <a:lnSpc>
                <a:spcPct val="90000"/>
              </a:lnSpc>
            </a:pPr>
            <a:r>
              <a:rPr lang="es-ES" dirty="0" err="1"/>
              <a:t>Identifiers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Scope</a:t>
            </a:r>
            <a:endParaRPr lang="es-ES" dirty="0"/>
          </a:p>
          <a:p>
            <a:pPr>
              <a:lnSpc>
                <a:spcPct val="90000"/>
              </a:lnSpc>
            </a:pPr>
            <a:r>
              <a:rPr lang="es-ES" dirty="0"/>
              <a:t>OO </a:t>
            </a:r>
            <a:r>
              <a:rPr lang="es-ES" dirty="0" err="1"/>
              <a:t>terminology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collaboration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 err="1"/>
              <a:t>Messages</a:t>
            </a:r>
            <a:endParaRPr lang="es-ES" dirty="0"/>
          </a:p>
          <a:p>
            <a:pPr marL="0" indent="0">
              <a:buNone/>
            </a:pPr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scope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scope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portion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in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said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be "</a:t>
            </a:r>
            <a:r>
              <a:rPr lang="es-ES" dirty="0" err="1"/>
              <a:t>seen</a:t>
            </a:r>
            <a:r>
              <a:rPr lang="es-ES" dirty="0"/>
              <a:t>" and, </a:t>
            </a:r>
            <a:r>
              <a:rPr lang="es-ES" dirty="0" err="1"/>
              <a:t>therefore</a:t>
            </a:r>
            <a:r>
              <a:rPr lang="es-ES" dirty="0"/>
              <a:t>, </a:t>
            </a:r>
            <a:r>
              <a:rPr lang="es-ES" dirty="0" err="1"/>
              <a:t>used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0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Scope</a:t>
            </a:r>
            <a:r>
              <a:rPr lang="es-ES" sz="3000" cap="all" dirty="0" smtClean="0">
                <a:latin typeface="Nexa Bold" pitchFamily="50" charset="0"/>
              </a:rPr>
              <a:t> of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identifiers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Local Variables and </a:t>
            </a:r>
            <a:r>
              <a:rPr lang="es-ES" dirty="0" err="1"/>
              <a:t>Parameters</a:t>
            </a:r>
            <a:endParaRPr lang="es-ES" dirty="0"/>
          </a:p>
          <a:p>
            <a:pPr lvl="1"/>
            <a:r>
              <a:rPr lang="es-ES" dirty="0" err="1"/>
              <a:t>They</a:t>
            </a:r>
            <a:r>
              <a:rPr lang="es-ES" dirty="0"/>
              <a:t> can be </a:t>
            </a:r>
            <a:r>
              <a:rPr lang="es-ES" dirty="0" err="1"/>
              <a:t>accessed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block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declared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/>
              <a:t>Members</a:t>
            </a:r>
            <a:endParaRPr lang="es-ES" dirty="0"/>
          </a:p>
          <a:p>
            <a:pPr lvl="1"/>
            <a:r>
              <a:rPr lang="es-ES" dirty="0" err="1"/>
              <a:t>They</a:t>
            </a:r>
            <a:r>
              <a:rPr lang="es-ES" dirty="0"/>
              <a:t> can be </a:t>
            </a:r>
            <a:r>
              <a:rPr lang="es-ES" dirty="0" err="1"/>
              <a:t>accessed</a:t>
            </a:r>
            <a:r>
              <a:rPr lang="es-ES" dirty="0"/>
              <a:t>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having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Accessibility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altered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modifiers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Classes</a:t>
            </a:r>
            <a:r>
              <a:rPr lang="es-ES" dirty="0" smtClean="0"/>
              <a:t> </a:t>
            </a:r>
            <a:r>
              <a:rPr lang="es-ES" dirty="0"/>
              <a:t>and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Members</a:t>
            </a:r>
            <a:endParaRPr lang="es-ES" sz="2200" dirty="0"/>
          </a:p>
          <a:p>
            <a:pPr lvl="1"/>
            <a:r>
              <a:rPr lang="es-ES" dirty="0" err="1"/>
              <a:t>They</a:t>
            </a:r>
            <a:r>
              <a:rPr lang="es-ES" dirty="0"/>
              <a:t> can be </a:t>
            </a:r>
            <a:r>
              <a:rPr lang="es-ES" dirty="0" err="1"/>
              <a:t>accessed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anywhere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Accessibility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altered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modifiers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46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OO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TERMINOLOGY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4600" b="1" cap="all" dirty="0" err="1">
                <a:solidFill>
                  <a:srgbClr val="146E83"/>
                </a:solidFill>
              </a:rPr>
              <a:t>Concepts</a:t>
            </a:r>
            <a:r>
              <a:rPr lang="es-ES" sz="4600" b="1" cap="all" dirty="0">
                <a:solidFill>
                  <a:srgbClr val="146E83"/>
                </a:solidFill>
              </a:rPr>
              <a:t> of </a:t>
            </a:r>
            <a:r>
              <a:rPr lang="es-ES" sz="4600" b="1" cap="all" dirty="0" err="1">
                <a:solidFill>
                  <a:srgbClr val="146E83"/>
                </a:solidFill>
              </a:rPr>
              <a:t>Message</a:t>
            </a:r>
            <a:r>
              <a:rPr lang="es-ES" sz="4600" b="1" cap="all" dirty="0">
                <a:solidFill>
                  <a:srgbClr val="146E83"/>
                </a:solidFill>
              </a:rPr>
              <a:t> </a:t>
            </a:r>
            <a:endParaRPr lang="es-ES" sz="4600" b="1" cap="all" dirty="0" smtClean="0">
              <a:solidFill>
                <a:srgbClr val="146E83"/>
              </a:solidFill>
            </a:endParaRPr>
          </a:p>
          <a:p>
            <a:pPr marL="0" indent="0" algn="ctr">
              <a:buNone/>
            </a:pPr>
            <a:r>
              <a:rPr lang="es-ES" sz="4600" b="1" cap="all" dirty="0" smtClean="0">
                <a:solidFill>
                  <a:srgbClr val="146E83"/>
                </a:solidFill>
              </a:rPr>
              <a:t>and </a:t>
            </a:r>
            <a:r>
              <a:rPr lang="es-ES" sz="4600" b="1" cap="all" dirty="0" err="1">
                <a:solidFill>
                  <a:srgbClr val="146E83"/>
                </a:solidFill>
              </a:rPr>
              <a:t>Collaboration</a:t>
            </a:r>
            <a:endParaRPr lang="es-ES" sz="4600" b="1" cap="all" dirty="0">
              <a:solidFill>
                <a:srgbClr val="146E83"/>
              </a:solidFill>
            </a:endParaRPr>
          </a:p>
          <a:p>
            <a:pPr marL="0" indent="0" algn="ctr">
              <a:buNone/>
            </a:pPr>
            <a:endParaRPr lang="es-AR" sz="4600" b="1" dirty="0" smtClean="0">
              <a:solidFill>
                <a:srgbClr val="146E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3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messages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interact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and do so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sending</a:t>
            </a:r>
            <a:r>
              <a:rPr lang="es-ES" dirty="0"/>
              <a:t> </a:t>
            </a:r>
            <a:r>
              <a:rPr lang="es-ES" dirty="0" err="1"/>
              <a:t>messages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requests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Objects</a:t>
            </a:r>
            <a:r>
              <a:rPr lang="es-ES" dirty="0" smtClean="0"/>
              <a:t>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messages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activating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. 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8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Message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components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identify</a:t>
            </a:r>
            <a:r>
              <a:rPr lang="es-ES" dirty="0"/>
              <a:t> 3 </a:t>
            </a:r>
            <a:r>
              <a:rPr lang="es-ES" dirty="0" err="1"/>
              <a:t>components</a:t>
            </a:r>
            <a:endParaRPr lang="es-ES" dirty="0"/>
          </a:p>
          <a:p>
            <a:pPr lvl="1"/>
            <a:r>
              <a:rPr lang="es-ES" sz="2400" b="1" dirty="0" err="1"/>
              <a:t>Sender</a:t>
            </a:r>
            <a:r>
              <a:rPr lang="es-ES" sz="2400" b="1" dirty="0"/>
              <a:t> </a:t>
            </a:r>
            <a:r>
              <a:rPr lang="es-ES" sz="2400" b="1" dirty="0" err="1"/>
              <a:t>Object</a:t>
            </a:r>
            <a:endParaRPr lang="es-ES" sz="2400" b="1" dirty="0"/>
          </a:p>
          <a:p>
            <a:pPr lvl="2"/>
            <a:r>
              <a:rPr lang="es-ES" sz="2400" dirty="0" err="1"/>
              <a:t>Requests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service</a:t>
            </a:r>
            <a:endParaRPr lang="es-ES" sz="2400" dirty="0"/>
          </a:p>
          <a:p>
            <a:pPr lvl="2"/>
            <a:r>
              <a:rPr lang="es-ES" sz="2400" dirty="0" err="1"/>
              <a:t>Composes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message</a:t>
            </a:r>
            <a:endParaRPr lang="es-ES" sz="2400" dirty="0"/>
          </a:p>
          <a:p>
            <a:pPr lvl="1"/>
            <a:r>
              <a:rPr lang="es-ES" sz="2400" b="1" dirty="0" err="1"/>
              <a:t>Message</a:t>
            </a:r>
            <a:endParaRPr lang="es-ES" sz="2400" b="1" dirty="0"/>
          </a:p>
          <a:p>
            <a:pPr lvl="1"/>
            <a:r>
              <a:rPr lang="es-ES" sz="2400" b="1" dirty="0"/>
              <a:t>Receiver </a:t>
            </a:r>
            <a:r>
              <a:rPr lang="es-ES" sz="2400" b="1" dirty="0" err="1"/>
              <a:t>Object</a:t>
            </a:r>
            <a:endParaRPr lang="es-ES" sz="2400" b="1" dirty="0"/>
          </a:p>
          <a:p>
            <a:pPr lvl="2"/>
            <a:r>
              <a:rPr lang="es-ES" sz="2400" dirty="0" err="1"/>
              <a:t>Executer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service</a:t>
            </a:r>
            <a:endParaRPr lang="es-ES" sz="2400" dirty="0"/>
          </a:p>
          <a:p>
            <a:pPr lvl="2"/>
            <a:r>
              <a:rPr lang="es-ES" sz="2400" dirty="0" err="1"/>
              <a:t>Receives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message</a:t>
            </a:r>
            <a:endParaRPr lang="es-ES" sz="2400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8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messages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A 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translates</a:t>
            </a:r>
            <a:r>
              <a:rPr lang="es-ES" dirty="0"/>
              <a:t> as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invocation</a:t>
            </a:r>
            <a:r>
              <a:rPr lang="es-ES" dirty="0"/>
              <a:t> of a </a:t>
            </a:r>
            <a:r>
              <a:rPr lang="es-ES" dirty="0" err="1"/>
              <a:t>method</a:t>
            </a:r>
            <a:r>
              <a:rPr lang="es-ES" dirty="0"/>
              <a:t> of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Executing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contained</a:t>
            </a:r>
            <a:r>
              <a:rPr lang="es-ES" dirty="0"/>
              <a:t> in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receiving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message</a:t>
            </a:r>
            <a:endParaRPr lang="es-ES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messages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Properly</a:t>
            </a:r>
            <a:r>
              <a:rPr lang="es-ES" dirty="0"/>
              <a:t> </a:t>
            </a:r>
            <a:r>
              <a:rPr lang="es-ES" dirty="0" err="1"/>
              <a:t>Speaking</a:t>
            </a:r>
            <a:endParaRPr lang="es-ES" dirty="0"/>
          </a:p>
          <a:p>
            <a:pPr lvl="1"/>
            <a:r>
              <a:rPr lang="es-ES" dirty="0" err="1"/>
              <a:t>Invoking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"m"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"x"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equivalent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sending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message</a:t>
            </a:r>
            <a:r>
              <a:rPr lang="es-ES" dirty="0"/>
              <a:t> "m"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"x"</a:t>
            </a:r>
            <a:endParaRPr lang="es-ES" altLang="ja-JP" b="1" dirty="0"/>
          </a:p>
          <a:p>
            <a:pPr>
              <a:buNone/>
            </a:pPr>
            <a:endParaRPr lang="es-ES" sz="2200" b="1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754519"/>
              </p:ext>
            </p:extLst>
          </p:nvPr>
        </p:nvGraphicFramePr>
        <p:xfrm>
          <a:off x="1790700" y="3505200"/>
          <a:ext cx="55626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Visio" r:id="rId3" imgW="2159000" imgH="977900" progId="Visio.Drawing.11">
                  <p:embed/>
                </p:oleObj>
              </mc:Choice>
              <mc:Fallback>
                <p:oleObj name="Visio" r:id="rId3" imgW="2159000" imgH="9779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505200"/>
                        <a:ext cx="55626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18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Messages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examples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When</a:t>
            </a:r>
            <a:r>
              <a:rPr lang="es-ES" dirty="0"/>
              <a:t> John </a:t>
            </a:r>
            <a:r>
              <a:rPr lang="es-ES" dirty="0" err="1"/>
              <a:t>turns</a:t>
            </a:r>
            <a:r>
              <a:rPr lang="es-ES" dirty="0"/>
              <a:t> off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television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his</a:t>
            </a:r>
            <a:r>
              <a:rPr lang="es-ES" dirty="0"/>
              <a:t> </a:t>
            </a:r>
            <a:r>
              <a:rPr lang="es-ES" dirty="0" err="1"/>
              <a:t>house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sleep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John (of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Person</a:t>
            </a:r>
            <a:r>
              <a:rPr lang="es-ES" dirty="0"/>
              <a:t>)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sending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TV </a:t>
            </a:r>
            <a:r>
              <a:rPr lang="es-ES" dirty="0" err="1"/>
              <a:t>object</a:t>
            </a:r>
            <a:r>
              <a:rPr lang="es-ES" dirty="0"/>
              <a:t> (TV </a:t>
            </a:r>
            <a:r>
              <a:rPr lang="es-ES" dirty="0" err="1"/>
              <a:t>class</a:t>
            </a:r>
            <a:r>
              <a:rPr lang="es-ES" dirty="0"/>
              <a:t>)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3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collaboration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>
                <a:ea typeface="ＭＳ Ｐゴシック" charset="0"/>
              </a:rPr>
              <a:t>From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delicate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interaction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between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objects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we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obtain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resolution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problem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that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program</a:t>
            </a:r>
            <a:r>
              <a:rPr lang="es-ES" dirty="0">
                <a:ea typeface="ＭＳ Ｐゴシック" charset="0"/>
              </a:rPr>
              <a:t> tries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solve</a:t>
            </a:r>
            <a:r>
              <a:rPr lang="es-ES" dirty="0">
                <a:ea typeface="ＭＳ Ｐゴシック" charset="0"/>
              </a:rPr>
              <a:t>. </a:t>
            </a:r>
          </a:p>
          <a:p>
            <a:pPr>
              <a:defRPr/>
            </a:pPr>
            <a:endParaRPr lang="es-ES" dirty="0">
              <a:ea typeface="ＭＳ Ｐゴシック" charset="0"/>
            </a:endParaRPr>
          </a:p>
          <a:p>
            <a:pPr>
              <a:defRPr/>
            </a:pPr>
            <a:r>
              <a:rPr lang="es-ES" dirty="0">
                <a:ea typeface="ＭＳ Ｐゴシック" charset="0"/>
              </a:rPr>
              <a:t>A </a:t>
            </a:r>
            <a:r>
              <a:rPr lang="es-ES" dirty="0" err="1">
                <a:ea typeface="ＭＳ Ｐゴシック" charset="0"/>
              </a:rPr>
              <a:t>program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a set of </a:t>
            </a:r>
            <a:r>
              <a:rPr lang="es-ES" dirty="0" err="1">
                <a:ea typeface="ＭＳ Ｐゴシック" charset="0"/>
              </a:rPr>
              <a:t>objects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b="1" dirty="0" err="1">
                <a:ea typeface="ＭＳ Ｐゴシック" charset="0"/>
              </a:rPr>
              <a:t>collaborating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with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each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other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accomplish</a:t>
            </a:r>
            <a:r>
              <a:rPr lang="es-ES" dirty="0">
                <a:ea typeface="ＭＳ Ｐゴシック" charset="0"/>
              </a:rPr>
              <a:t> a </a:t>
            </a:r>
            <a:r>
              <a:rPr lang="es-ES" dirty="0" err="1">
                <a:ea typeface="ＭＳ Ｐゴシック" charset="0"/>
              </a:rPr>
              <a:t>goal</a:t>
            </a:r>
            <a:r>
              <a:rPr lang="es-ES" dirty="0">
                <a:ea typeface="ＭＳ Ｐゴシック" charset="0"/>
              </a:rPr>
              <a:t>.</a:t>
            </a:r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/>
              <a:t>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as a </a:t>
            </a:r>
            <a:r>
              <a:rPr lang="es-ES" dirty="0" err="1"/>
              <a:t>big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r>
              <a:rPr lang="es-ES" dirty="0" err="1" smtClean="0"/>
              <a:t>Composed</a:t>
            </a:r>
            <a:r>
              <a:rPr lang="es-ES" dirty="0" smtClean="0"/>
              <a:t> </a:t>
            </a:r>
            <a:r>
              <a:rPr lang="es-ES" dirty="0"/>
              <a:t>of </a:t>
            </a:r>
            <a:r>
              <a:rPr lang="es-ES" dirty="0" err="1"/>
              <a:t>smaller</a:t>
            </a:r>
            <a:r>
              <a:rPr lang="es-ES" dirty="0"/>
              <a:t> </a:t>
            </a:r>
            <a:r>
              <a:rPr lang="es-ES" dirty="0" err="1"/>
              <a:t>ones</a:t>
            </a:r>
            <a:endParaRPr lang="es-ES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0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Design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techniques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goal</a:t>
            </a:r>
            <a:r>
              <a:rPr lang="es-ES" dirty="0"/>
              <a:t> of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as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learn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rules of </a:t>
            </a:r>
            <a:r>
              <a:rPr lang="es-ES" dirty="0" err="1"/>
              <a:t>languages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orchestrate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relationships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solves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efficiently</a:t>
            </a:r>
            <a:endParaRPr lang="es-ES" dirty="0"/>
          </a:p>
          <a:p>
            <a:pPr lvl="1"/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appropriate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 and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modeling</a:t>
            </a:r>
            <a:endParaRPr lang="es-ES" dirty="0"/>
          </a:p>
          <a:p>
            <a:pPr lvl="1"/>
            <a:r>
              <a:rPr lang="es-ES" b="1" i="1" dirty="0" err="1"/>
              <a:t>This</a:t>
            </a:r>
            <a:r>
              <a:rPr lang="es-ES" b="1" i="1" dirty="0"/>
              <a:t> </a:t>
            </a:r>
            <a:r>
              <a:rPr lang="es-ES" b="1" i="1" dirty="0" err="1"/>
              <a:t>takes</a:t>
            </a:r>
            <a:r>
              <a:rPr lang="es-ES" b="1" i="1" dirty="0"/>
              <a:t> time and </a:t>
            </a:r>
            <a:r>
              <a:rPr lang="es-ES" b="1" i="1" dirty="0" err="1"/>
              <a:t>practice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886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contexts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Let's</a:t>
            </a:r>
            <a:r>
              <a:rPr lang="es-ES" dirty="0"/>
              <a:t> introduce </a:t>
            </a:r>
            <a:r>
              <a:rPr lang="es-ES" dirty="0" err="1"/>
              <a:t>the</a:t>
            </a:r>
            <a:r>
              <a:rPr lang="es-ES" dirty="0"/>
              <a:t> concept of </a:t>
            </a:r>
            <a:r>
              <a:rPr lang="es-ES" dirty="0" err="1"/>
              <a:t>context</a:t>
            </a:r>
            <a:endParaRPr lang="es-ES" dirty="0"/>
          </a:p>
          <a:p>
            <a:pPr lvl="1"/>
            <a:r>
              <a:rPr lang="es-ES" dirty="0" err="1"/>
              <a:t>It</a:t>
            </a:r>
            <a:r>
              <a:rPr lang="es-ES" dirty="0"/>
              <a:t> has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"place"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sentences</a:t>
            </a:r>
            <a:r>
              <a:rPr lang="es-ES" dirty="0"/>
              <a:t> are </a:t>
            </a:r>
            <a:r>
              <a:rPr lang="es-ES" dirty="0" err="1"/>
              <a:t>written</a:t>
            </a:r>
            <a:endParaRPr lang="es-ES" altLang="ja-JP" dirty="0"/>
          </a:p>
          <a:p>
            <a:pPr lvl="2"/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Contexts</a:t>
            </a:r>
            <a:endParaRPr lang="es-ES" dirty="0"/>
          </a:p>
          <a:p>
            <a:pPr lvl="2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Contexts</a:t>
            </a:r>
            <a:endParaRPr lang="es-ES" dirty="0"/>
          </a:p>
          <a:p>
            <a:pPr lvl="1"/>
            <a:r>
              <a:rPr lang="es-ES" dirty="0" err="1"/>
              <a:t>Let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Collaboration</a:t>
            </a:r>
            <a:r>
              <a:rPr lang="es-ES" sz="3000" cap="all" dirty="0" smtClean="0">
                <a:latin typeface="Nexa Bold" pitchFamily="50" charset="0"/>
              </a:rPr>
              <a:t> 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code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FontTx/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Person</a:t>
            </a:r>
            <a:endParaRPr lang="es-ES" sz="1900" dirty="0">
              <a:latin typeface="Courier New" charset="0"/>
            </a:endParaRPr>
          </a:p>
          <a:p>
            <a:pPr marL="0" indent="0">
              <a:buFontTx/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 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void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turnOn</a:t>
            </a:r>
            <a:r>
              <a:rPr lang="es-ES" sz="1900" dirty="0">
                <a:latin typeface="Courier New" charset="0"/>
              </a:rPr>
              <a:t> (</a:t>
            </a:r>
            <a:r>
              <a:rPr lang="es-ES" sz="1900" dirty="0" err="1">
                <a:latin typeface="Courier New" charset="0"/>
              </a:rPr>
              <a:t>Television</a:t>
            </a:r>
            <a:r>
              <a:rPr lang="es-ES" sz="1900" dirty="0">
                <a:latin typeface="Courier New" charset="0"/>
              </a:rPr>
              <a:t> tv)</a:t>
            </a:r>
          </a:p>
          <a:p>
            <a:pPr marL="0" indent="0">
              <a:buFontTx/>
              <a:buNone/>
              <a:defRPr/>
            </a:pPr>
            <a:r>
              <a:rPr lang="es-ES" sz="1900" dirty="0">
                <a:latin typeface="Courier New" charset="0"/>
              </a:rPr>
              <a:t>   {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900" b="1" dirty="0" err="1">
                <a:latin typeface="Courier New" charset="0"/>
                <a:ea typeface="ＭＳ Ｐゴシック" charset="0"/>
              </a:rPr>
              <a:t>Tv.turnOn</a:t>
            </a:r>
            <a:r>
              <a:rPr lang="es-ES" sz="1900" b="1" dirty="0">
                <a:latin typeface="Courier New" charset="0"/>
                <a:ea typeface="ＭＳ Ｐゴシック" charset="0"/>
              </a:rPr>
              <a:t>();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  <a:ea typeface="ＭＳ Ｐゴシック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smtClean="0">
                <a:latin typeface="Courier New" charset="0"/>
                <a:ea typeface="ＭＳ Ｐゴシック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1900" dirty="0"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s-ES" b="1" dirty="0" err="1">
                <a:ea typeface="ＭＳ Ｐゴシック" charset="0"/>
              </a:rPr>
              <a:t>turnOn</a:t>
            </a:r>
            <a:r>
              <a:rPr lang="es-ES" b="1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an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instance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method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that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runs</a:t>
            </a:r>
            <a:r>
              <a:rPr lang="es-ES" dirty="0">
                <a:ea typeface="ＭＳ Ｐゴシック" charset="0"/>
              </a:rPr>
              <a:t> in </a:t>
            </a:r>
            <a:r>
              <a:rPr lang="es-ES" dirty="0" err="1">
                <a:ea typeface="ＭＳ Ｐゴシック" charset="0"/>
              </a:rPr>
              <a:t>an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object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context</a:t>
            </a:r>
            <a:r>
              <a:rPr lang="es-ES" dirty="0">
                <a:ea typeface="ＭＳ Ｐゴシック" charset="0"/>
              </a:rPr>
              <a:t>, </a:t>
            </a:r>
            <a:r>
              <a:rPr lang="es-ES" dirty="0" err="1">
                <a:ea typeface="ＭＳ Ｐゴシック" charset="0"/>
              </a:rPr>
              <a:t>Person</a:t>
            </a:r>
            <a:r>
              <a:rPr lang="es-ES" dirty="0">
                <a:ea typeface="ＭＳ Ｐゴシック" charset="0"/>
              </a:rPr>
              <a:t> in </a:t>
            </a:r>
            <a:r>
              <a:rPr lang="es-ES" dirty="0" err="1">
                <a:ea typeface="ＭＳ Ｐゴシック" charset="0"/>
              </a:rPr>
              <a:t>this</a:t>
            </a:r>
            <a:r>
              <a:rPr lang="es-ES" dirty="0">
                <a:ea typeface="ＭＳ Ｐゴシック" charset="0"/>
              </a:rPr>
              <a:t> case.</a:t>
            </a:r>
          </a:p>
          <a:p>
            <a:pPr>
              <a:defRPr/>
            </a:pPr>
            <a:r>
              <a:rPr lang="es-ES" b="1" dirty="0" err="1">
                <a:ea typeface="ＭＳ Ｐゴシック" charset="0"/>
              </a:rPr>
              <a:t>An</a:t>
            </a:r>
            <a:r>
              <a:rPr lang="es-ES" b="1" dirty="0">
                <a:ea typeface="ＭＳ Ｐゴシック" charset="0"/>
              </a:rPr>
              <a:t> </a:t>
            </a:r>
            <a:r>
              <a:rPr lang="es-ES" b="1" dirty="0" err="1">
                <a:ea typeface="ＭＳ Ｐゴシック" charset="0"/>
              </a:rPr>
              <a:t>instance</a:t>
            </a:r>
            <a:r>
              <a:rPr lang="es-ES" b="1" dirty="0">
                <a:ea typeface="ＭＳ Ｐゴシック" charset="0"/>
              </a:rPr>
              <a:t> of </a:t>
            </a:r>
            <a:r>
              <a:rPr lang="es-ES" b="1" dirty="0" err="1">
                <a:ea typeface="ＭＳ Ｐゴシック" charset="0"/>
              </a:rPr>
              <a:t>Person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going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send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the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message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object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b="1" dirty="0">
                <a:ea typeface="ＭＳ Ｐゴシック" charset="0"/>
              </a:rPr>
              <a:t>tv</a:t>
            </a:r>
            <a:r>
              <a:rPr lang="es-ES" dirty="0">
                <a:ea typeface="ＭＳ Ｐゴシック" charset="0"/>
              </a:rPr>
              <a:t>, </a:t>
            </a:r>
            <a:r>
              <a:rPr lang="es-ES" dirty="0" err="1">
                <a:ea typeface="ＭＳ Ｐゴシック" charset="0"/>
              </a:rPr>
              <a:t>sent</a:t>
            </a:r>
            <a:r>
              <a:rPr lang="es-ES" dirty="0">
                <a:ea typeface="ＭＳ Ｐゴシック" charset="0"/>
              </a:rPr>
              <a:t> as a </a:t>
            </a:r>
            <a:r>
              <a:rPr lang="es-ES" dirty="0" err="1">
                <a:ea typeface="ＭＳ Ｐゴシック" charset="0"/>
              </a:rPr>
              <a:t>parameter</a:t>
            </a:r>
            <a:r>
              <a:rPr lang="es-ES" dirty="0">
                <a:ea typeface="ＭＳ Ｐゴシック" charset="0"/>
              </a:rPr>
              <a:t>, so </a:t>
            </a:r>
            <a:r>
              <a:rPr lang="es-ES" dirty="0" err="1">
                <a:ea typeface="ＭＳ Ｐゴシック" charset="0"/>
              </a:rPr>
              <a:t>that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turns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on</a:t>
            </a:r>
            <a:r>
              <a:rPr lang="es-ES" dirty="0">
                <a:ea typeface="ＭＳ Ｐゴシック" charset="0"/>
              </a:rPr>
              <a:t>.</a:t>
            </a:r>
          </a:p>
          <a:p>
            <a:pPr>
              <a:defRPr/>
            </a:pPr>
            <a:endParaRPr lang="es-ES" dirty="0">
              <a:ea typeface="ＭＳ Ｐゴシック" charset="0"/>
            </a:endParaRPr>
          </a:p>
          <a:p>
            <a:pPr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Collaboration</a:t>
            </a:r>
            <a:r>
              <a:rPr lang="es-ES" sz="3000" cap="all" dirty="0" smtClean="0">
                <a:latin typeface="Nexa Bold" pitchFamily="50" charset="0"/>
              </a:rPr>
              <a:t> 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code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FontTx/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Person</a:t>
            </a:r>
            <a:endParaRPr lang="es-ES" sz="1900" dirty="0">
              <a:latin typeface="Courier New" pitchFamily="49" charset="0"/>
            </a:endParaRPr>
          </a:p>
          <a:p>
            <a:pPr marL="0" indent="0">
              <a:buFontTx/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 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turnOn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es-ES" sz="1900" dirty="0" err="1">
                <a:latin typeface="Courier New" pitchFamily="49" charset="0"/>
              </a:rPr>
              <a:t>Television</a:t>
            </a:r>
            <a:r>
              <a:rPr lang="es-ES" sz="1900" dirty="0">
                <a:latin typeface="Courier New" pitchFamily="49" charset="0"/>
              </a:rPr>
              <a:t> tv)</a:t>
            </a:r>
          </a:p>
          <a:p>
            <a:pPr marL="0" indent="0">
              <a:buFontTx/>
              <a:buNone/>
            </a:pPr>
            <a:r>
              <a:rPr lang="es-ES" sz="1900" dirty="0">
                <a:latin typeface="Courier New" pitchFamily="49" charset="0"/>
              </a:rPr>
              <a:t>   {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b="1" dirty="0" err="1">
                <a:solidFill>
                  <a:srgbClr val="CC3300"/>
                </a:solidFill>
                <a:latin typeface="Courier New" pitchFamily="49" charset="0"/>
              </a:rPr>
              <a:t>Tv</a:t>
            </a:r>
            <a:r>
              <a:rPr lang="es-ES" sz="1900" b="1" dirty="0" err="1">
                <a:latin typeface="Courier New" pitchFamily="49" charset="0"/>
              </a:rPr>
              <a:t>.</a:t>
            </a:r>
            <a:r>
              <a:rPr lang="es-ES" sz="1900" b="1" dirty="0" err="1">
                <a:solidFill>
                  <a:srgbClr val="008000"/>
                </a:solidFill>
                <a:latin typeface="Courier New" pitchFamily="49" charset="0"/>
              </a:rPr>
              <a:t>turnOn</a:t>
            </a:r>
            <a:r>
              <a:rPr lang="es-ES" sz="1900" b="1" dirty="0">
                <a:latin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endParaRPr lang="es-ES" dirty="0" smtClean="0">
              <a:solidFill>
                <a:srgbClr val="008000"/>
              </a:solidFill>
            </a:endParaRPr>
          </a:p>
          <a:p>
            <a:r>
              <a:rPr lang="es-ES" dirty="0" err="1" smtClean="0">
                <a:solidFill>
                  <a:srgbClr val="008000"/>
                </a:solidFill>
              </a:rPr>
              <a:t>Message</a:t>
            </a:r>
            <a:r>
              <a:rPr lang="es-ES" dirty="0" smtClean="0"/>
              <a:t> </a:t>
            </a:r>
            <a:r>
              <a:rPr lang="es-ES" dirty="0" err="1">
                <a:solidFill>
                  <a:srgbClr val="008000"/>
                </a:solidFill>
              </a:rPr>
              <a:t>turnOn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received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>
                <a:solidFill>
                  <a:srgbClr val="CC3300"/>
                </a:solidFill>
              </a:rPr>
              <a:t>referenced</a:t>
            </a:r>
            <a:r>
              <a:rPr lang="es-ES" dirty="0"/>
              <a:t> </a:t>
            </a:r>
            <a:r>
              <a:rPr lang="es-ES" dirty="0" err="1">
                <a:solidFill>
                  <a:srgbClr val="CC3300"/>
                </a:solidFill>
              </a:rPr>
              <a:t>object</a:t>
            </a:r>
            <a:r>
              <a:rPr lang="es-ES" dirty="0"/>
              <a:t>  </a:t>
            </a:r>
          </a:p>
          <a:p>
            <a:r>
              <a:rPr lang="es-ES" dirty="0" err="1" smtClean="0">
                <a:solidFill>
                  <a:srgbClr val="008000"/>
                </a:solidFill>
              </a:rPr>
              <a:t>Message</a:t>
            </a:r>
            <a:r>
              <a:rPr lang="es-ES" dirty="0" smtClean="0"/>
              <a:t> </a:t>
            </a:r>
            <a:r>
              <a:rPr lang="es-ES" dirty="0" err="1">
                <a:solidFill>
                  <a:srgbClr val="008000"/>
                </a:solidFill>
              </a:rPr>
              <a:t>turnOn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turnOn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executed</a:t>
            </a:r>
            <a:endParaRPr lang="es-ES" dirty="0"/>
          </a:p>
          <a:p>
            <a:pPr lvl="1"/>
            <a:r>
              <a:rPr lang="es-ES" dirty="0"/>
              <a:t>I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in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</a:t>
            </a:r>
            <a:r>
              <a:rPr lang="es-ES" altLang="es-ES" dirty="0" err="1"/>
              <a:t>’</a:t>
            </a:r>
            <a:r>
              <a:rPr lang="es-ES" dirty="0" err="1"/>
              <a:t>m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on</a:t>
            </a:r>
            <a:endParaRPr lang="es-ES" dirty="0"/>
          </a:p>
          <a:p>
            <a:pPr>
              <a:defRPr/>
            </a:pPr>
            <a:endParaRPr lang="es-ES" dirty="0">
              <a:ea typeface="ＭＳ Ｐゴシック" charset="0"/>
            </a:endParaRPr>
          </a:p>
          <a:p>
            <a:pPr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0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Collaboration</a:t>
            </a:r>
            <a:r>
              <a:rPr lang="es-ES" sz="3000" cap="all" dirty="0" smtClean="0">
                <a:latin typeface="Nexa Bold" pitchFamily="50" charset="0"/>
              </a:rPr>
              <a:t> 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code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endParaRPr lang="es-ES" dirty="0">
              <a:ea typeface="ＭＳ Ｐゴシック" charset="0"/>
            </a:endParaRPr>
          </a:p>
          <a:p>
            <a:pPr>
              <a:buNone/>
              <a:defRPr/>
            </a:pPr>
            <a:endParaRPr lang="es-ES" dirty="0">
              <a:latin typeface="Courier New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520" y="1556792"/>
            <a:ext cx="3733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</a:rPr>
              <a:t>Person</a:t>
            </a:r>
            <a:endParaRPr lang="es-ES" sz="1200" dirty="0">
              <a:latin typeface="Courier New" pitchFamily="49" charset="0"/>
            </a:endParaRPr>
          </a:p>
          <a:p>
            <a:pPr algn="l"/>
            <a:r>
              <a:rPr lang="es-ES" sz="1200" dirty="0">
                <a:latin typeface="Courier New" pitchFamily="49" charset="0"/>
              </a:rPr>
              <a:t>{</a:t>
            </a:r>
          </a:p>
          <a:p>
            <a:pPr algn="l"/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  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200" dirty="0">
                <a:latin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</a:rPr>
              <a:t>turnOn</a:t>
            </a:r>
            <a:r>
              <a:rPr lang="es-ES" sz="1200" dirty="0">
                <a:latin typeface="Courier New" pitchFamily="49" charset="0"/>
              </a:rPr>
              <a:t> (</a:t>
            </a:r>
            <a:r>
              <a:rPr lang="es-ES" sz="1200" dirty="0" err="1">
                <a:latin typeface="Courier New" pitchFamily="49" charset="0"/>
              </a:rPr>
              <a:t>Television</a:t>
            </a:r>
            <a:r>
              <a:rPr lang="es-ES" sz="1200" dirty="0">
                <a:latin typeface="Courier New" pitchFamily="49" charset="0"/>
              </a:rPr>
              <a:t> tv)</a:t>
            </a:r>
          </a:p>
          <a:p>
            <a:pPr algn="l"/>
            <a:r>
              <a:rPr lang="es-ES" sz="1200" dirty="0">
                <a:latin typeface="Courier New" pitchFamily="49" charset="0"/>
              </a:rPr>
              <a:t>   {</a:t>
            </a:r>
          </a:p>
          <a:p>
            <a:pPr algn="l"/>
            <a:r>
              <a:rPr lang="es-ES" sz="1200" b="1" dirty="0">
                <a:solidFill>
                  <a:srgbClr val="CC3300"/>
                </a:solidFill>
                <a:latin typeface="Courier New" pitchFamily="49" charset="0"/>
              </a:rPr>
              <a:t>	</a:t>
            </a:r>
            <a:r>
              <a:rPr lang="es-ES" sz="1200" b="1" dirty="0" err="1">
                <a:solidFill>
                  <a:srgbClr val="CC3300"/>
                </a:solidFill>
                <a:latin typeface="Courier New" pitchFamily="49" charset="0"/>
              </a:rPr>
              <a:t>tv</a:t>
            </a:r>
            <a:r>
              <a:rPr lang="es-ES" sz="1200" b="1" dirty="0" err="1">
                <a:latin typeface="Courier New" pitchFamily="49" charset="0"/>
              </a:rPr>
              <a:t>.</a:t>
            </a:r>
            <a:r>
              <a:rPr lang="es-ES" sz="1200" b="1" dirty="0" err="1">
                <a:solidFill>
                  <a:srgbClr val="008000"/>
                </a:solidFill>
                <a:latin typeface="Courier New" pitchFamily="49" charset="0"/>
              </a:rPr>
              <a:t>prender</a:t>
            </a:r>
            <a:r>
              <a:rPr lang="es-ES" sz="12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s-ES" sz="1200" dirty="0">
                <a:latin typeface="Courier New" pitchFamily="49" charset="0"/>
              </a:rPr>
              <a:t>   }</a:t>
            </a:r>
          </a:p>
          <a:p>
            <a:pPr algn="l"/>
            <a:r>
              <a:rPr lang="es-ES" sz="1200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09120" y="1556792"/>
            <a:ext cx="5257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200" dirty="0">
                <a:latin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</a:rPr>
              <a:t>Main</a:t>
            </a:r>
            <a:endParaRPr lang="es-ES" sz="1200" dirty="0">
              <a:latin typeface="Courier New" pitchFamily="49" charset="0"/>
            </a:endParaRPr>
          </a:p>
          <a:p>
            <a:pPr algn="l"/>
            <a:r>
              <a:rPr lang="es-ES" sz="1200" dirty="0">
                <a:latin typeface="Courier New" pitchFamily="49" charset="0"/>
              </a:rPr>
              <a:t>{</a:t>
            </a:r>
          </a:p>
          <a:p>
            <a:pPr algn="l"/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200" dirty="0">
                <a:latin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</a:rPr>
              <a:t>main</a:t>
            </a:r>
            <a:r>
              <a:rPr lang="es-ES" sz="1200" dirty="0">
                <a:latin typeface="Courier New" pitchFamily="49" charset="0"/>
              </a:rPr>
              <a:t> (</a:t>
            </a:r>
            <a:r>
              <a:rPr lang="es-ES" sz="1200" dirty="0" err="1">
                <a:latin typeface="Courier New" pitchFamily="49" charset="0"/>
              </a:rPr>
              <a:t>String</a:t>
            </a:r>
            <a:r>
              <a:rPr lang="es-ES" sz="1200" dirty="0">
                <a:latin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</a:rPr>
              <a:t>args</a:t>
            </a:r>
            <a:r>
              <a:rPr lang="es-ES" sz="1200" dirty="0">
                <a:latin typeface="Courier New" pitchFamily="49" charset="0"/>
              </a:rPr>
              <a:t>[])</a:t>
            </a:r>
          </a:p>
          <a:p>
            <a:pPr algn="l"/>
            <a:r>
              <a:rPr lang="es-ES" sz="1200" dirty="0">
                <a:latin typeface="Courier New" pitchFamily="49" charset="0"/>
              </a:rPr>
              <a:t>	{</a:t>
            </a:r>
          </a:p>
          <a:p>
            <a:pPr lvl="1" algn="l"/>
            <a:r>
              <a:rPr lang="es-ES" sz="1200" dirty="0">
                <a:latin typeface="Courier New" pitchFamily="49" charset="0"/>
              </a:rPr>
              <a:t>		</a:t>
            </a:r>
            <a:r>
              <a:rPr lang="es-ES" sz="1200" dirty="0" err="1">
                <a:latin typeface="Courier New" pitchFamily="49" charset="0"/>
              </a:rPr>
              <a:t>Television</a:t>
            </a:r>
            <a:r>
              <a:rPr lang="es-ES" sz="1200" dirty="0">
                <a:latin typeface="Courier New" pitchFamily="49" charset="0"/>
              </a:rPr>
              <a:t> tv = new </a:t>
            </a:r>
            <a:r>
              <a:rPr lang="es-ES" sz="1200" dirty="0" err="1">
                <a:latin typeface="Courier New" pitchFamily="49" charset="0"/>
              </a:rPr>
              <a:t>Television</a:t>
            </a:r>
            <a:r>
              <a:rPr lang="es-ES" sz="1200" dirty="0">
                <a:latin typeface="Courier New" pitchFamily="49" charset="0"/>
              </a:rPr>
              <a:t> ();</a:t>
            </a:r>
          </a:p>
          <a:p>
            <a:pPr lvl="1" algn="l"/>
            <a:r>
              <a:rPr lang="es-ES" sz="1200" dirty="0">
                <a:latin typeface="Courier New" pitchFamily="49" charset="0"/>
              </a:rPr>
              <a:t>		</a:t>
            </a:r>
            <a:r>
              <a:rPr lang="es-ES" sz="1200" dirty="0" err="1">
                <a:latin typeface="Courier New" pitchFamily="49" charset="0"/>
              </a:rPr>
              <a:t>Person</a:t>
            </a:r>
            <a:r>
              <a:rPr lang="es-ES" sz="1200" dirty="0">
                <a:latin typeface="Courier New" pitchFamily="49" charset="0"/>
              </a:rPr>
              <a:t> p = new </a:t>
            </a:r>
            <a:r>
              <a:rPr lang="es-ES" sz="1200" dirty="0" err="1">
                <a:latin typeface="Courier New" pitchFamily="49" charset="0"/>
              </a:rPr>
              <a:t>Person</a:t>
            </a:r>
            <a:r>
              <a:rPr lang="es-ES" sz="1200" dirty="0">
                <a:latin typeface="Courier New" pitchFamily="49" charset="0"/>
              </a:rPr>
              <a:t> (</a:t>
            </a:r>
            <a:r>
              <a:rPr lang="ja-JP" altLang="es-ES" sz="1200" dirty="0"/>
              <a:t>“</a:t>
            </a:r>
            <a:r>
              <a:rPr lang="es-ES" altLang="ja-JP" sz="1200" dirty="0" err="1">
                <a:latin typeface="Courier New" pitchFamily="49" charset="0"/>
              </a:rPr>
              <a:t>john</a:t>
            </a:r>
            <a:r>
              <a:rPr lang="ja-JP" altLang="es-ES" sz="1200" dirty="0"/>
              <a:t>”</a:t>
            </a:r>
            <a:r>
              <a:rPr lang="es-ES" altLang="ja-JP" sz="1200" dirty="0">
                <a:latin typeface="Courier New" pitchFamily="49" charset="0"/>
              </a:rPr>
              <a:t>);</a:t>
            </a:r>
          </a:p>
          <a:p>
            <a:pPr lvl="1" algn="l"/>
            <a:r>
              <a:rPr lang="es-ES" sz="1200" dirty="0">
                <a:latin typeface="Courier New" pitchFamily="49" charset="0"/>
              </a:rPr>
              <a:t>		</a:t>
            </a:r>
          </a:p>
          <a:p>
            <a:pPr lvl="1" algn="l"/>
            <a:r>
              <a:rPr lang="es-ES" sz="1200" dirty="0">
                <a:latin typeface="Courier New" pitchFamily="49" charset="0"/>
              </a:rPr>
              <a:t>		</a:t>
            </a:r>
            <a:r>
              <a:rPr lang="es-ES" sz="1200" b="1" dirty="0" err="1">
                <a:solidFill>
                  <a:srgbClr val="3333CC"/>
                </a:solidFill>
                <a:latin typeface="Courier New" pitchFamily="49" charset="0"/>
              </a:rPr>
              <a:t>per</a:t>
            </a:r>
            <a:r>
              <a:rPr lang="es-ES" sz="1200" dirty="0" err="1">
                <a:latin typeface="Courier New" pitchFamily="49" charset="0"/>
              </a:rPr>
              <a:t>.turnOn</a:t>
            </a:r>
            <a:r>
              <a:rPr lang="es-ES" sz="1200" dirty="0">
                <a:latin typeface="Courier New" pitchFamily="49" charset="0"/>
              </a:rPr>
              <a:t>(tv);</a:t>
            </a:r>
          </a:p>
          <a:p>
            <a:pPr algn="l"/>
            <a:r>
              <a:rPr lang="es-ES" sz="1200" dirty="0">
                <a:latin typeface="Courier New" pitchFamily="49" charset="0"/>
              </a:rPr>
              <a:t>	}</a:t>
            </a:r>
          </a:p>
          <a:p>
            <a:pPr algn="l"/>
            <a:r>
              <a:rPr lang="es-ES" sz="1200" dirty="0">
                <a:latin typeface="Courier New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2000" y="1565176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itchFamily="34" charset="0"/>
              <a:buNone/>
              <a:defRPr/>
            </a:pPr>
            <a:endParaRPr lang="es-AR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endParaRPr lang="es-ES" dirty="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endParaRPr lang="es-ES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endParaRPr lang="es-ES" dirty="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endParaRPr lang="es-ES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endParaRPr lang="es-ES" dirty="0" smtClean="0">
              <a:solidFill>
                <a:srgbClr val="008000"/>
              </a:solidFill>
            </a:endParaRPr>
          </a:p>
          <a:p>
            <a:r>
              <a:rPr lang="es-ES" dirty="0" err="1" smtClean="0">
                <a:solidFill>
                  <a:srgbClr val="008000"/>
                </a:solidFill>
              </a:rPr>
              <a:t>Message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008000"/>
                </a:solidFill>
              </a:rPr>
              <a:t>turnOn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sent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CC3300"/>
                </a:solidFill>
              </a:rPr>
              <a:t>referenced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CC3300"/>
                </a:solidFill>
              </a:rPr>
              <a:t>object</a:t>
            </a:r>
            <a:r>
              <a:rPr lang="es-ES" dirty="0" smtClean="0"/>
              <a:t> (</a:t>
            </a:r>
            <a:r>
              <a:rPr lang="ja-JP" altLang="es-ES" dirty="0" smtClean="0"/>
              <a:t>“</a:t>
            </a:r>
            <a:r>
              <a:rPr lang="es-ES" altLang="ja-JP" dirty="0" smtClean="0">
                <a:solidFill>
                  <a:srgbClr val="CC3300"/>
                </a:solidFill>
              </a:rPr>
              <a:t>tv</a:t>
            </a:r>
            <a:r>
              <a:rPr lang="ja-JP" altLang="es-ES" dirty="0" smtClean="0"/>
              <a:t>”</a:t>
            </a:r>
            <a:r>
              <a:rPr lang="es-ES" altLang="ja-JP" dirty="0" smtClean="0"/>
              <a:t>)</a:t>
            </a:r>
          </a:p>
          <a:p>
            <a:r>
              <a:rPr lang="es-ES" dirty="0" err="1" smtClean="0">
                <a:solidFill>
                  <a:srgbClr val="008000"/>
                </a:solidFill>
              </a:rPr>
              <a:t>Message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008000"/>
                </a:solidFill>
              </a:rPr>
              <a:t>turnOn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sent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3333CC"/>
                </a:solidFill>
              </a:rPr>
              <a:t>object</a:t>
            </a:r>
            <a:r>
              <a:rPr lang="es-ES" dirty="0" smtClean="0">
                <a:solidFill>
                  <a:srgbClr val="3333CC"/>
                </a:solidFill>
              </a:rPr>
              <a:t> </a:t>
            </a:r>
            <a:r>
              <a:rPr lang="es-ES" dirty="0" err="1" smtClean="0">
                <a:solidFill>
                  <a:srgbClr val="3333CC"/>
                </a:solidFill>
              </a:rPr>
              <a:t>whose</a:t>
            </a:r>
            <a:r>
              <a:rPr lang="es-ES" dirty="0" smtClean="0">
                <a:solidFill>
                  <a:srgbClr val="3333CC"/>
                </a:solidFill>
              </a:rPr>
              <a:t> </a:t>
            </a:r>
            <a:r>
              <a:rPr lang="es-ES" dirty="0" err="1" smtClean="0">
                <a:solidFill>
                  <a:srgbClr val="3333CC"/>
                </a:solidFill>
              </a:rPr>
              <a:t>method</a:t>
            </a:r>
            <a:r>
              <a:rPr lang="es-ES" dirty="0" smtClean="0">
                <a:solidFill>
                  <a:srgbClr val="3333CC"/>
                </a:solidFill>
              </a:rPr>
              <a:t> </a:t>
            </a:r>
            <a:r>
              <a:rPr lang="es-ES" dirty="0" err="1" smtClean="0">
                <a:solidFill>
                  <a:srgbClr val="3333CC"/>
                </a:solidFill>
              </a:rPr>
              <a:t>turnOn</a:t>
            </a:r>
            <a:r>
              <a:rPr lang="es-ES" dirty="0" smtClean="0">
                <a:solidFill>
                  <a:srgbClr val="3333CC"/>
                </a:solidFill>
              </a:rPr>
              <a:t> </a:t>
            </a:r>
            <a:r>
              <a:rPr lang="es-ES" dirty="0" err="1" smtClean="0">
                <a:solidFill>
                  <a:srgbClr val="3333CC"/>
                </a:solidFill>
              </a:rPr>
              <a:t>is</a:t>
            </a:r>
            <a:r>
              <a:rPr lang="es-ES" dirty="0" smtClean="0">
                <a:solidFill>
                  <a:srgbClr val="3333CC"/>
                </a:solidFill>
              </a:rPr>
              <a:t> </a:t>
            </a:r>
            <a:r>
              <a:rPr lang="es-ES" dirty="0" err="1" smtClean="0">
                <a:solidFill>
                  <a:srgbClr val="3333CC"/>
                </a:solidFill>
              </a:rPr>
              <a:t>executed</a:t>
            </a:r>
            <a:endParaRPr lang="es-ES" dirty="0" smtClean="0">
              <a:solidFill>
                <a:srgbClr val="3333CC"/>
              </a:solidFill>
            </a:endParaRPr>
          </a:p>
          <a:p>
            <a:endParaRPr lang="es-ES" dirty="0" smtClean="0"/>
          </a:p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person</a:t>
            </a:r>
            <a:r>
              <a:rPr lang="es-ES" dirty="0" smtClean="0"/>
              <a:t> </a:t>
            </a:r>
            <a:r>
              <a:rPr lang="es-ES" dirty="0" err="1" smtClean="0"/>
              <a:t>who</a:t>
            </a:r>
            <a:r>
              <a:rPr lang="es-ES" dirty="0" smtClean="0"/>
              <a:t> </a:t>
            </a:r>
            <a:r>
              <a:rPr lang="es-ES" dirty="0" err="1" smtClean="0"/>
              <a:t>sends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message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TV?</a:t>
            </a:r>
          </a:p>
          <a:p>
            <a:pPr>
              <a:lnSpc>
                <a:spcPct val="90000"/>
              </a:lnSpc>
              <a:buFont typeface="Arial" pitchFamily="34" charset="0"/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6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32000" y="1565176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itchFamily="34" charset="0"/>
              <a:buNone/>
              <a:defRPr/>
            </a:pPr>
            <a:endParaRPr lang="es-AR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endParaRPr lang="es-ES" dirty="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endParaRPr lang="es-ES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endParaRPr lang="es-ES" dirty="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endParaRPr lang="es-ES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endParaRPr lang="es-ES" dirty="0" smtClean="0">
              <a:solidFill>
                <a:srgbClr val="008000"/>
              </a:solidFill>
            </a:endParaRPr>
          </a:p>
          <a:p>
            <a:r>
              <a:rPr lang="es-ES" dirty="0" err="1">
                <a:solidFill>
                  <a:srgbClr val="008000"/>
                </a:solidFill>
              </a:rPr>
              <a:t>Message</a:t>
            </a:r>
            <a:r>
              <a:rPr lang="es-ES" dirty="0"/>
              <a:t> </a:t>
            </a:r>
            <a:r>
              <a:rPr lang="es-ES" dirty="0" err="1">
                <a:solidFill>
                  <a:srgbClr val="008000"/>
                </a:solidFill>
              </a:rPr>
              <a:t>turnOn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>
                <a:solidFill>
                  <a:srgbClr val="CC3300"/>
                </a:solidFill>
              </a:rPr>
              <a:t>referenced</a:t>
            </a:r>
            <a:r>
              <a:rPr lang="es-ES" dirty="0"/>
              <a:t> </a:t>
            </a:r>
            <a:r>
              <a:rPr lang="es-ES" dirty="0" err="1">
                <a:solidFill>
                  <a:srgbClr val="CC3300"/>
                </a:solidFill>
              </a:rPr>
              <a:t>object</a:t>
            </a:r>
            <a:r>
              <a:rPr lang="es-ES" dirty="0">
                <a:solidFill>
                  <a:srgbClr val="CC3300"/>
                </a:solidFill>
              </a:rPr>
              <a:t> </a:t>
            </a:r>
            <a:r>
              <a:rPr lang="es-ES" dirty="0"/>
              <a:t>(</a:t>
            </a:r>
            <a:r>
              <a:rPr lang="ja-JP" altLang="es-ES" dirty="0"/>
              <a:t>“</a:t>
            </a:r>
            <a:r>
              <a:rPr lang="es-ES" altLang="ja-JP" dirty="0">
                <a:solidFill>
                  <a:srgbClr val="CC3300"/>
                </a:solidFill>
              </a:rPr>
              <a:t>p</a:t>
            </a:r>
            <a:r>
              <a:rPr lang="ja-JP" altLang="es-ES" dirty="0"/>
              <a:t>”</a:t>
            </a:r>
            <a:r>
              <a:rPr lang="es-ES" altLang="ja-JP" dirty="0"/>
              <a:t>)</a:t>
            </a:r>
          </a:p>
          <a:p>
            <a:r>
              <a:rPr lang="es-ES" dirty="0" err="1" smtClean="0">
                <a:solidFill>
                  <a:srgbClr val="008000"/>
                </a:solidFill>
              </a:rPr>
              <a:t>Message</a:t>
            </a:r>
            <a:r>
              <a:rPr lang="es-ES" dirty="0" smtClean="0"/>
              <a:t> </a:t>
            </a:r>
            <a:r>
              <a:rPr lang="es-ES" dirty="0" err="1">
                <a:solidFill>
                  <a:srgbClr val="008000"/>
                </a:solidFill>
              </a:rPr>
              <a:t>turnOn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requested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…¿?</a:t>
            </a:r>
          </a:p>
          <a:p>
            <a:pPr lvl="1"/>
            <a:r>
              <a:rPr lang="es-ES" dirty="0" err="1"/>
              <a:t>I</a:t>
            </a:r>
            <a:r>
              <a:rPr lang="es-ES" altLang="es-ES" dirty="0" err="1"/>
              <a:t>’</a:t>
            </a:r>
            <a:r>
              <a:rPr lang="es-ES" dirty="0" err="1"/>
              <a:t>m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in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pPr lvl="2"/>
            <a:r>
              <a:rPr lang="es-ES" dirty="0" err="1"/>
              <a:t>I</a:t>
            </a:r>
            <a:r>
              <a:rPr lang="es-ES" altLang="es-ES" dirty="0" err="1"/>
              <a:t>’</a:t>
            </a:r>
            <a:r>
              <a:rPr lang="es-ES" dirty="0" err="1"/>
              <a:t>m</a:t>
            </a:r>
            <a:r>
              <a:rPr lang="es-ES" dirty="0"/>
              <a:t> in a </a:t>
            </a:r>
            <a:r>
              <a:rPr lang="es-ES" b="1" dirty="0" err="1"/>
              <a:t>static</a:t>
            </a:r>
            <a:r>
              <a:rPr lang="es-ES" b="1" dirty="0"/>
              <a:t> 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r>
              <a:rPr lang="ja-JP" altLang="es-ES" dirty="0"/>
              <a:t>“</a:t>
            </a:r>
            <a:r>
              <a:rPr lang="es-ES" altLang="ja-JP" dirty="0" err="1"/>
              <a:t>we</a:t>
            </a:r>
            <a:r>
              <a:rPr lang="ja-JP" altLang="es-ES" dirty="0"/>
              <a:t>”</a:t>
            </a:r>
            <a:r>
              <a:rPr lang="es-ES" altLang="ja-JP" dirty="0"/>
              <a:t> (</a:t>
            </a:r>
            <a:r>
              <a:rPr lang="es-ES" altLang="ja-JP" dirty="0" err="1"/>
              <a:t>or</a:t>
            </a:r>
            <a:r>
              <a:rPr lang="es-ES" altLang="ja-JP" dirty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god</a:t>
            </a:r>
            <a:r>
              <a:rPr lang="ja-JP" altLang="es-ES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or</a:t>
            </a:r>
            <a:r>
              <a:rPr lang="es-ES" altLang="ja-JP" dirty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nobody</a:t>
            </a:r>
            <a:r>
              <a:rPr lang="ja-JP" altLang="es-ES" dirty="0"/>
              <a:t>”</a:t>
            </a:r>
            <a:r>
              <a:rPr lang="es-ES" altLang="ja-JP" dirty="0"/>
              <a:t>)</a:t>
            </a:r>
          </a:p>
          <a:p>
            <a:pPr lvl="2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indicated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>
                <a:solidFill>
                  <a:srgbClr val="008000"/>
                </a:solidFill>
              </a:rPr>
              <a:t> </a:t>
            </a:r>
            <a:r>
              <a:rPr lang="es-ES" dirty="0" err="1">
                <a:solidFill>
                  <a:srgbClr val="008000"/>
                </a:solidFill>
              </a:rPr>
              <a:t>message</a:t>
            </a:r>
            <a:r>
              <a:rPr lang="es-ES" dirty="0">
                <a:solidFill>
                  <a:srgbClr val="008000"/>
                </a:solidFill>
              </a:rPr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>
                <a:solidFill>
                  <a:srgbClr val="CC3300"/>
                </a:solidFill>
              </a:rPr>
              <a:t> </a:t>
            </a:r>
            <a:r>
              <a:rPr lang="es-ES" dirty="0" err="1">
                <a:solidFill>
                  <a:srgbClr val="CC3300"/>
                </a:solidFill>
              </a:rPr>
              <a:t>object</a:t>
            </a:r>
            <a:r>
              <a:rPr lang="es-ES" dirty="0"/>
              <a:t>.</a:t>
            </a:r>
          </a:p>
          <a:p>
            <a:pPr>
              <a:buFont typeface="Arial" pitchFamily="34" charset="0"/>
              <a:buNone/>
              <a:defRPr/>
            </a:pPr>
            <a:endParaRPr lang="es-ES" dirty="0">
              <a:latin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endParaRPr lang="es-ES" dirty="0">
              <a:ea typeface="ＭＳ Ｐゴシック" charset="0"/>
            </a:endParaRPr>
          </a:p>
          <a:p>
            <a:pPr>
              <a:buNone/>
              <a:defRPr/>
            </a:pPr>
            <a:endParaRPr lang="es-ES" dirty="0">
              <a:latin typeface="Courier New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Collaboration</a:t>
            </a:r>
            <a:r>
              <a:rPr lang="es-ES" sz="3000" cap="all" dirty="0" smtClean="0">
                <a:latin typeface="Nexa Bold" pitchFamily="50" charset="0"/>
              </a:rPr>
              <a:t> 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code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65112" y="1562670"/>
            <a:ext cx="3733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</a:rPr>
              <a:t>Person</a:t>
            </a:r>
            <a:endParaRPr lang="es-ES" sz="1200" dirty="0">
              <a:latin typeface="Courier New" pitchFamily="49" charset="0"/>
            </a:endParaRPr>
          </a:p>
          <a:p>
            <a:pPr algn="l"/>
            <a:r>
              <a:rPr lang="es-ES" sz="1200" dirty="0">
                <a:latin typeface="Courier New" pitchFamily="49" charset="0"/>
              </a:rPr>
              <a:t>{</a:t>
            </a:r>
          </a:p>
          <a:p>
            <a:pPr algn="l"/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  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200" dirty="0">
                <a:latin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</a:rPr>
              <a:t>turnOn</a:t>
            </a:r>
            <a:r>
              <a:rPr lang="es-ES" sz="1200" dirty="0">
                <a:latin typeface="Courier New" pitchFamily="49" charset="0"/>
              </a:rPr>
              <a:t> (</a:t>
            </a:r>
            <a:r>
              <a:rPr lang="es-ES" sz="1200" dirty="0" err="1">
                <a:latin typeface="Courier New" pitchFamily="49" charset="0"/>
              </a:rPr>
              <a:t>Television</a:t>
            </a:r>
            <a:r>
              <a:rPr lang="es-ES" sz="1200" dirty="0">
                <a:latin typeface="Courier New" pitchFamily="49" charset="0"/>
              </a:rPr>
              <a:t> tv)</a:t>
            </a:r>
          </a:p>
          <a:p>
            <a:pPr algn="l"/>
            <a:r>
              <a:rPr lang="es-ES" sz="1200" dirty="0">
                <a:latin typeface="Courier New" pitchFamily="49" charset="0"/>
              </a:rPr>
              <a:t>   {</a:t>
            </a:r>
          </a:p>
          <a:p>
            <a:pPr algn="l"/>
            <a:r>
              <a:rPr lang="es-ES" sz="1200" dirty="0">
                <a:latin typeface="Courier New" pitchFamily="49" charset="0"/>
              </a:rPr>
              <a:t>	</a:t>
            </a:r>
            <a:r>
              <a:rPr lang="es-ES" sz="1200" dirty="0" err="1">
                <a:latin typeface="Courier New" pitchFamily="49" charset="0"/>
              </a:rPr>
              <a:t>tv.turnOn</a:t>
            </a:r>
            <a:r>
              <a:rPr lang="es-ES" sz="1200" dirty="0">
                <a:latin typeface="Courier New" pitchFamily="49" charset="0"/>
              </a:rPr>
              <a:t> ();</a:t>
            </a:r>
          </a:p>
          <a:p>
            <a:pPr algn="l"/>
            <a:r>
              <a:rPr lang="es-ES" sz="1200" dirty="0">
                <a:latin typeface="Courier New" pitchFamily="49" charset="0"/>
              </a:rPr>
              <a:t>   }</a:t>
            </a:r>
          </a:p>
          <a:p>
            <a:pPr algn="l"/>
            <a:r>
              <a:rPr lang="es-ES" sz="1200" dirty="0">
                <a:latin typeface="Courier New" pitchFamily="49" charset="0"/>
              </a:rPr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922712" y="1562670"/>
            <a:ext cx="5257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s-ES" sz="120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s-ES" sz="1200">
                <a:latin typeface="Courier New" pitchFamily="49" charset="0"/>
              </a:rPr>
              <a:t> Main</a:t>
            </a:r>
          </a:p>
          <a:p>
            <a:pPr algn="l"/>
            <a:r>
              <a:rPr lang="es-ES" sz="1200">
                <a:latin typeface="Courier New" pitchFamily="49" charset="0"/>
              </a:rPr>
              <a:t>{</a:t>
            </a:r>
          </a:p>
          <a:p>
            <a:pPr algn="l"/>
            <a:r>
              <a:rPr lang="es-ES" sz="1200">
                <a:solidFill>
                  <a:srgbClr val="3333CC"/>
                </a:solidFill>
                <a:latin typeface="Courier New" pitchFamily="49" charset="0"/>
              </a:rPr>
              <a:t>	public </a:t>
            </a:r>
            <a:r>
              <a:rPr lang="es-ES" sz="1200" b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200">
                <a:solidFill>
                  <a:srgbClr val="3333CC"/>
                </a:solidFill>
                <a:latin typeface="Courier New" pitchFamily="49" charset="0"/>
              </a:rPr>
              <a:t> void</a:t>
            </a:r>
            <a:r>
              <a:rPr lang="es-ES" sz="1200">
                <a:latin typeface="Courier New" pitchFamily="49" charset="0"/>
              </a:rPr>
              <a:t> main (String args[])</a:t>
            </a:r>
          </a:p>
          <a:p>
            <a:pPr algn="l"/>
            <a:r>
              <a:rPr lang="es-ES" sz="1200">
                <a:latin typeface="Courier New" pitchFamily="49" charset="0"/>
              </a:rPr>
              <a:t>	{</a:t>
            </a:r>
          </a:p>
          <a:p>
            <a:pPr lvl="1" algn="l"/>
            <a:r>
              <a:rPr lang="es-ES" sz="1200">
                <a:latin typeface="Courier New" pitchFamily="49" charset="0"/>
              </a:rPr>
              <a:t>		Television tv = new Television ();</a:t>
            </a:r>
          </a:p>
          <a:p>
            <a:pPr lvl="1" algn="l"/>
            <a:r>
              <a:rPr lang="es-ES" sz="1200">
                <a:latin typeface="Courier New" pitchFamily="49" charset="0"/>
              </a:rPr>
              <a:t>		Person p = new Person (</a:t>
            </a:r>
            <a:r>
              <a:rPr lang="ja-JP" altLang="es-ES" sz="1200"/>
              <a:t>“</a:t>
            </a:r>
            <a:r>
              <a:rPr lang="es-ES" altLang="ja-JP" sz="1200">
                <a:latin typeface="Courier New" pitchFamily="49" charset="0"/>
              </a:rPr>
              <a:t>john</a:t>
            </a:r>
            <a:r>
              <a:rPr lang="ja-JP" altLang="es-ES" sz="1200"/>
              <a:t>”</a:t>
            </a:r>
            <a:r>
              <a:rPr lang="es-ES" altLang="ja-JP" sz="1200">
                <a:latin typeface="Courier New" pitchFamily="49" charset="0"/>
              </a:rPr>
              <a:t>);</a:t>
            </a:r>
          </a:p>
          <a:p>
            <a:pPr lvl="1" algn="l"/>
            <a:r>
              <a:rPr lang="es-ES" sz="1200">
                <a:latin typeface="Courier New" pitchFamily="49" charset="0"/>
              </a:rPr>
              <a:t>		</a:t>
            </a:r>
          </a:p>
          <a:p>
            <a:pPr lvl="1" algn="l"/>
            <a:r>
              <a:rPr lang="es-ES" sz="1200">
                <a:latin typeface="Courier New" pitchFamily="49" charset="0"/>
              </a:rPr>
              <a:t>		</a:t>
            </a:r>
            <a:r>
              <a:rPr lang="es-ES" sz="1200" b="1">
                <a:solidFill>
                  <a:srgbClr val="CC3300"/>
                </a:solidFill>
                <a:latin typeface="Courier New" pitchFamily="49" charset="0"/>
              </a:rPr>
              <a:t>p</a:t>
            </a:r>
            <a:r>
              <a:rPr lang="es-ES" sz="1200" b="1">
                <a:latin typeface="Courier New" pitchFamily="49" charset="0"/>
              </a:rPr>
              <a:t>.</a:t>
            </a:r>
            <a:r>
              <a:rPr lang="es-ES" sz="1200" b="1">
                <a:solidFill>
                  <a:srgbClr val="008000"/>
                </a:solidFill>
                <a:latin typeface="Courier New" pitchFamily="49" charset="0"/>
              </a:rPr>
              <a:t>turnOn</a:t>
            </a:r>
            <a:r>
              <a:rPr lang="es-ES" sz="1200" b="1">
                <a:latin typeface="Courier New" pitchFamily="49" charset="0"/>
              </a:rPr>
              <a:t>(tv);</a:t>
            </a:r>
          </a:p>
          <a:p>
            <a:pPr algn="l"/>
            <a:r>
              <a:rPr lang="es-ES" sz="1200">
                <a:latin typeface="Courier New" pitchFamily="49" charset="0"/>
              </a:rPr>
              <a:t>	}</a:t>
            </a:r>
          </a:p>
          <a:p>
            <a:pPr algn="l"/>
            <a:r>
              <a:rPr lang="es-ES" sz="12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406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Collaboration</a:t>
            </a:r>
            <a:r>
              <a:rPr lang="es-ES" sz="3000" cap="all" dirty="0" smtClean="0">
                <a:latin typeface="Nexa Bold" pitchFamily="50" charset="0"/>
              </a:rPr>
              <a:t> 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code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originates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in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I am</a:t>
            </a:r>
          </a:p>
          <a:p>
            <a:pPr lvl="1"/>
            <a:r>
              <a:rPr lang="es-ES" dirty="0" err="1"/>
              <a:t>Context</a:t>
            </a:r>
            <a:r>
              <a:rPr lang="es-ES" dirty="0"/>
              <a:t> of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lvl="2"/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requests</a:t>
            </a:r>
            <a:endParaRPr lang="es-ES" dirty="0"/>
          </a:p>
          <a:p>
            <a:pPr lvl="1"/>
            <a:r>
              <a:rPr lang="es-ES" dirty="0" err="1"/>
              <a:t>Static</a:t>
            </a:r>
            <a:r>
              <a:rPr lang="es-ES" dirty="0"/>
              <a:t> Contexto</a:t>
            </a:r>
          </a:p>
          <a:p>
            <a:pPr lvl="2"/>
            <a:r>
              <a:rPr lang="en-US" altLang="es-ES" dirty="0"/>
              <a:t>“</a:t>
            </a:r>
            <a:r>
              <a:rPr lang="en-US" dirty="0"/>
              <a:t>We</a:t>
            </a:r>
            <a:r>
              <a:rPr lang="en-US" altLang="es-ES" dirty="0"/>
              <a:t>”</a:t>
            </a:r>
            <a:r>
              <a:rPr lang="en-US" dirty="0"/>
              <a:t> are who request</a:t>
            </a:r>
            <a:r>
              <a:rPr lang="es-ES" altLang="ja-JP" dirty="0"/>
              <a:t> </a:t>
            </a:r>
            <a:endParaRPr lang="es-ES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6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EXERCISING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PRACTICE 5</a:t>
            </a:r>
          </a:p>
        </p:txBody>
      </p:sp>
    </p:spTree>
    <p:extLst>
      <p:ext uri="{BB962C8B-B14F-4D97-AF65-F5344CB8AC3E}">
        <p14:creationId xmlns:p14="http://schemas.microsoft.com/office/powerpoint/2010/main" val="373222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1285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truth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about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main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I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reveal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great</a:t>
            </a:r>
            <a:r>
              <a:rPr lang="es-ES" dirty="0"/>
              <a:t> </a:t>
            </a:r>
            <a:r>
              <a:rPr lang="es-ES" dirty="0" err="1"/>
              <a:t>truth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"</a:t>
            </a:r>
            <a:r>
              <a:rPr lang="es-ES" dirty="0" err="1"/>
              <a:t>main</a:t>
            </a:r>
            <a:r>
              <a:rPr lang="es-ES" dirty="0"/>
              <a:t>"</a:t>
            </a:r>
            <a:r>
              <a:rPr lang="es-ES" altLang="ja-JP" dirty="0"/>
              <a:t>….</a:t>
            </a:r>
          </a:p>
          <a:p>
            <a:endParaRPr lang="es-ES" b="1" dirty="0" smtClean="0"/>
          </a:p>
          <a:p>
            <a:r>
              <a:rPr lang="es-ES" b="1" dirty="0" err="1" smtClean="0"/>
              <a:t>It</a:t>
            </a:r>
            <a:r>
              <a:rPr lang="es-ES" b="1" dirty="0" smtClean="0"/>
              <a:t> </a:t>
            </a:r>
            <a:r>
              <a:rPr lang="es-ES" b="1" dirty="0"/>
              <a:t>can be </a:t>
            </a:r>
            <a:r>
              <a:rPr lang="es-ES" b="1" dirty="0" err="1"/>
              <a:t>included</a:t>
            </a:r>
            <a:r>
              <a:rPr lang="es-ES" b="1" dirty="0"/>
              <a:t> in </a:t>
            </a:r>
            <a:r>
              <a:rPr lang="es-ES" b="1" dirty="0" err="1"/>
              <a:t>whatever</a:t>
            </a:r>
            <a:r>
              <a:rPr lang="es-ES" b="1" dirty="0"/>
              <a:t> </a:t>
            </a:r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b="1" dirty="0" err="1"/>
              <a:t>we</a:t>
            </a:r>
            <a:r>
              <a:rPr lang="es-ES" b="1" dirty="0"/>
              <a:t> </a:t>
            </a:r>
            <a:r>
              <a:rPr lang="es-ES" b="1" dirty="0" err="1"/>
              <a:t>have</a:t>
            </a:r>
            <a:r>
              <a:rPr lang="es-ES" b="1" dirty="0"/>
              <a:t>.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important</a:t>
            </a:r>
            <a:r>
              <a:rPr lang="es-ES" b="1" dirty="0"/>
              <a:t> </a:t>
            </a:r>
            <a:r>
              <a:rPr lang="es-ES" b="1" dirty="0" err="1"/>
              <a:t>thing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that</a:t>
            </a:r>
            <a:r>
              <a:rPr lang="es-ES" b="1" dirty="0"/>
              <a:t> </a:t>
            </a:r>
            <a:r>
              <a:rPr lang="es-ES" b="1" dirty="0" err="1"/>
              <a:t>it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in a </a:t>
            </a:r>
            <a:r>
              <a:rPr lang="es-ES" b="1" dirty="0" err="1"/>
              <a:t>class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convention</a:t>
            </a:r>
            <a:r>
              <a:rPr lang="es-ES" dirty="0"/>
              <a:t> and </a:t>
            </a:r>
            <a:r>
              <a:rPr lang="es-ES" dirty="0" err="1"/>
              <a:t>clarity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use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exclusively</a:t>
            </a:r>
            <a:r>
              <a:rPr lang="es-ES" dirty="0"/>
              <a:t> hosts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Now</a:t>
            </a:r>
            <a:r>
              <a:rPr lang="es-ES" dirty="0"/>
              <a:t>, </a:t>
            </a:r>
            <a:r>
              <a:rPr lang="es-ES" dirty="0" err="1"/>
              <a:t>let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proceed</a:t>
            </a:r>
            <a:r>
              <a:rPr lang="es-E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67935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Let’s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start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900" dirty="0">
                <a:latin typeface="Courier New" pitchFamily="49" charset="0"/>
              </a:rPr>
              <a:t> Thing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</a:rPr>
              <a:t>{      </a:t>
            </a:r>
          </a:p>
          <a:p>
            <a:pPr lvl="1"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private </a:t>
            </a:r>
            <a:r>
              <a:rPr lang="en-U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num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endParaRPr lang="en-US" sz="19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void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assignZero</a:t>
            </a:r>
            <a:r>
              <a:rPr lang="en-US" sz="1900" dirty="0">
                <a:latin typeface="Courier New" pitchFamily="49" charset="0"/>
              </a:rPr>
              <a:t>() </a:t>
            </a:r>
          </a:p>
          <a:p>
            <a:pPr lvl="1">
              <a:buNone/>
            </a:pPr>
            <a:r>
              <a:rPr lang="es-ES" sz="1900" dirty="0">
                <a:latin typeface="Courier New" pitchFamily="49" charset="0"/>
              </a:rPr>
              <a:t>{		</a:t>
            </a:r>
          </a:p>
          <a:p>
            <a:pPr lvl="2">
              <a:buNone/>
            </a:pPr>
            <a:r>
              <a:rPr lang="es-ES" sz="1900" dirty="0" err="1">
                <a:latin typeface="Courier New" pitchFamily="49" charset="0"/>
              </a:rPr>
              <a:t>num</a:t>
            </a:r>
            <a:r>
              <a:rPr lang="es-ES" sz="1900" dirty="0">
                <a:latin typeface="Courier New" pitchFamily="49" charset="0"/>
              </a:rPr>
              <a:t> = 0;      </a:t>
            </a:r>
          </a:p>
          <a:p>
            <a:pPr lvl="1"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</a:rPr>
              <a:t>} </a:t>
            </a:r>
          </a:p>
          <a:p>
            <a:pPr>
              <a:buNone/>
            </a:pPr>
            <a:endParaRPr lang="es-ES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s-ES" dirty="0"/>
              <a:t>A </a:t>
            </a:r>
            <a:r>
              <a:rPr lang="es-ES" dirty="0" err="1"/>
              <a:t>small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named</a:t>
            </a:r>
            <a:r>
              <a:rPr lang="es-ES" dirty="0"/>
              <a:t> </a:t>
            </a:r>
            <a:r>
              <a:rPr lang="es-ES" altLang="es-ES" dirty="0"/>
              <a:t>”</a:t>
            </a:r>
            <a:r>
              <a:rPr lang="es-ES" altLang="ja-JP" dirty="0" err="1"/>
              <a:t>Thing</a:t>
            </a:r>
            <a:r>
              <a:rPr lang="es-ES" altLang="ja-JP" dirty="0"/>
              <a:t>" </a:t>
            </a:r>
            <a:r>
              <a:rPr lang="es-ES" altLang="ja-JP" dirty="0" err="1"/>
              <a:t>with</a:t>
            </a:r>
            <a:r>
              <a:rPr lang="es-ES" altLang="ja-JP" dirty="0"/>
              <a:t> a "</a:t>
            </a:r>
            <a:r>
              <a:rPr lang="es-ES" altLang="ja-JP" dirty="0" err="1"/>
              <a:t>num</a:t>
            </a:r>
            <a:r>
              <a:rPr lang="es-ES" altLang="ja-JP" dirty="0"/>
              <a:t>" </a:t>
            </a:r>
            <a:r>
              <a:rPr lang="es-ES" altLang="ja-JP" dirty="0" err="1"/>
              <a:t>attribute</a:t>
            </a:r>
            <a:r>
              <a:rPr lang="es-ES" altLang="ja-JP" dirty="0"/>
              <a:t> and a </a:t>
            </a:r>
            <a:r>
              <a:rPr lang="es-ES" altLang="ja-JP" dirty="0" err="1"/>
              <a:t>method</a:t>
            </a:r>
            <a:r>
              <a:rPr lang="es-ES" altLang="ja-JP" dirty="0"/>
              <a:t> </a:t>
            </a:r>
            <a:r>
              <a:rPr lang="es-ES" altLang="ja-JP" dirty="0" err="1"/>
              <a:t>to</a:t>
            </a:r>
            <a:r>
              <a:rPr lang="es-ES" altLang="ja-JP" dirty="0"/>
              <a:t> </a:t>
            </a:r>
            <a:r>
              <a:rPr lang="es-ES" altLang="ja-JP" dirty="0" err="1"/>
              <a:t>assign</a:t>
            </a:r>
            <a:r>
              <a:rPr lang="es-ES" altLang="ja-JP" dirty="0"/>
              <a:t> </a:t>
            </a:r>
            <a:r>
              <a:rPr lang="es-ES" altLang="ja-JP" dirty="0" err="1"/>
              <a:t>that</a:t>
            </a:r>
            <a:r>
              <a:rPr lang="es-ES" altLang="ja-JP" dirty="0"/>
              <a:t> </a:t>
            </a:r>
            <a:r>
              <a:rPr lang="es-ES" altLang="ja-JP" dirty="0" err="1"/>
              <a:t>attribute</a:t>
            </a:r>
            <a:r>
              <a:rPr lang="es-ES" altLang="ja-JP" dirty="0"/>
              <a:t> </a:t>
            </a:r>
            <a:r>
              <a:rPr lang="es-ES" altLang="ja-JP" dirty="0" err="1"/>
              <a:t>to</a:t>
            </a:r>
            <a:r>
              <a:rPr lang="es-ES" altLang="ja-JP" dirty="0"/>
              <a:t> </a:t>
            </a:r>
            <a:r>
              <a:rPr lang="es-ES" altLang="ja-JP" dirty="0" err="1" smtClean="0"/>
              <a:t>zero</a:t>
            </a:r>
            <a:r>
              <a:rPr lang="es-ES" altLang="ja-JP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17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n-US" sz="21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2100" dirty="0">
                <a:latin typeface="Courier New" pitchFamily="49" charset="0"/>
              </a:rPr>
              <a:t> Thing</a:t>
            </a:r>
          </a:p>
          <a:p>
            <a:pPr>
              <a:buNone/>
            </a:pPr>
            <a:r>
              <a:rPr lang="en-US" sz="2100" dirty="0">
                <a:latin typeface="Courier New" pitchFamily="49" charset="0"/>
              </a:rPr>
              <a:t>{      </a:t>
            </a:r>
          </a:p>
          <a:p>
            <a:pPr lvl="1">
              <a:buNone/>
            </a:pPr>
            <a:r>
              <a:rPr lang="en-US" sz="2100" dirty="0">
                <a:solidFill>
                  <a:srgbClr val="3333CC"/>
                </a:solidFill>
                <a:latin typeface="Courier New" pitchFamily="49" charset="0"/>
              </a:rPr>
              <a:t>private </a:t>
            </a:r>
            <a:r>
              <a:rPr lang="en-US" sz="21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</a:rPr>
              <a:t> </a:t>
            </a:r>
            <a:r>
              <a:rPr lang="en-US" sz="2100" dirty="0" err="1">
                <a:latin typeface="Courier New" pitchFamily="49" charset="0"/>
              </a:rPr>
              <a:t>num</a:t>
            </a:r>
            <a:r>
              <a:rPr lang="en-US" sz="2100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endParaRPr lang="en-US" sz="21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sz="2100" dirty="0">
                <a:solidFill>
                  <a:srgbClr val="3333CC"/>
                </a:solidFill>
                <a:latin typeface="Courier New" pitchFamily="49" charset="0"/>
              </a:rPr>
              <a:t>public static void</a:t>
            </a:r>
            <a:r>
              <a:rPr lang="en-US" sz="2100" dirty="0">
                <a:latin typeface="Courier New" pitchFamily="49" charset="0"/>
              </a:rPr>
              <a:t> main(String[] </a:t>
            </a:r>
            <a:r>
              <a:rPr lang="en-US" sz="2100" dirty="0" err="1">
                <a:latin typeface="Courier New" pitchFamily="49" charset="0"/>
              </a:rPr>
              <a:t>args</a:t>
            </a:r>
            <a:r>
              <a:rPr lang="en-US" sz="2100" dirty="0">
                <a:latin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sz="2100" dirty="0">
                <a:latin typeface="Courier New" pitchFamily="49" charset="0"/>
              </a:rPr>
              <a:t>{		</a:t>
            </a:r>
          </a:p>
          <a:p>
            <a:pPr lvl="2">
              <a:buNone/>
            </a:pPr>
            <a:r>
              <a:rPr lang="en-US" sz="2100" dirty="0" err="1">
                <a:solidFill>
                  <a:srgbClr val="CC3300"/>
                </a:solidFill>
                <a:latin typeface="Courier New" pitchFamily="49" charset="0"/>
              </a:rPr>
              <a:t>num</a:t>
            </a:r>
            <a:r>
              <a:rPr lang="en-US" sz="2100" dirty="0">
                <a:solidFill>
                  <a:srgbClr val="CC3300"/>
                </a:solidFill>
                <a:latin typeface="Courier New" pitchFamily="49" charset="0"/>
              </a:rPr>
              <a:t> = 0;</a:t>
            </a:r>
            <a:r>
              <a:rPr lang="en-US" sz="2100" dirty="0">
                <a:latin typeface="Courier New" pitchFamily="49" charset="0"/>
              </a:rPr>
              <a:t>     </a:t>
            </a:r>
          </a:p>
          <a:p>
            <a:pPr lvl="1">
              <a:buNone/>
            </a:pPr>
            <a:r>
              <a:rPr lang="en-US" sz="2100" dirty="0">
                <a:latin typeface="Courier New" pitchFamily="49" charset="0"/>
              </a:rPr>
              <a:t>}</a:t>
            </a:r>
          </a:p>
          <a:p>
            <a:pPr lvl="1">
              <a:buNone/>
            </a:pPr>
            <a:endParaRPr lang="en-US" sz="21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sz="2100" dirty="0">
                <a:solidFill>
                  <a:srgbClr val="3333CC"/>
                </a:solidFill>
                <a:latin typeface="Courier New" pitchFamily="49" charset="0"/>
              </a:rPr>
              <a:t>public void</a:t>
            </a:r>
            <a:r>
              <a:rPr lang="en-US" sz="2100" dirty="0">
                <a:latin typeface="Courier New" pitchFamily="49" charset="0"/>
              </a:rPr>
              <a:t> </a:t>
            </a:r>
            <a:r>
              <a:rPr lang="en-US" sz="2100" dirty="0" err="1">
                <a:latin typeface="Courier New" pitchFamily="49" charset="0"/>
              </a:rPr>
              <a:t>assignZero</a:t>
            </a:r>
            <a:r>
              <a:rPr lang="en-US" sz="2100" dirty="0">
                <a:latin typeface="Courier New" pitchFamily="49" charset="0"/>
              </a:rPr>
              <a:t> () </a:t>
            </a:r>
          </a:p>
          <a:p>
            <a:pPr lvl="1">
              <a:buNone/>
            </a:pPr>
            <a:r>
              <a:rPr lang="es-ES" sz="2100" dirty="0">
                <a:latin typeface="Courier New" pitchFamily="49" charset="0"/>
              </a:rPr>
              <a:t>{		</a:t>
            </a:r>
          </a:p>
          <a:p>
            <a:pPr lvl="2">
              <a:buNone/>
            </a:pPr>
            <a:r>
              <a:rPr lang="es-ES" sz="2100" dirty="0" err="1">
                <a:solidFill>
                  <a:srgbClr val="008000"/>
                </a:solidFill>
                <a:latin typeface="Courier New" pitchFamily="49" charset="0"/>
              </a:rPr>
              <a:t>num</a:t>
            </a:r>
            <a:r>
              <a:rPr lang="es-ES" sz="2100" dirty="0">
                <a:solidFill>
                  <a:srgbClr val="008000"/>
                </a:solidFill>
                <a:latin typeface="Courier New" pitchFamily="49" charset="0"/>
              </a:rPr>
              <a:t> = 0;</a:t>
            </a:r>
            <a:r>
              <a:rPr lang="es-ES" sz="2100" dirty="0">
                <a:latin typeface="Courier New" pitchFamily="49" charset="0"/>
              </a:rPr>
              <a:t>      </a:t>
            </a:r>
          </a:p>
          <a:p>
            <a:pPr lvl="1">
              <a:buNone/>
            </a:pPr>
            <a:r>
              <a:rPr lang="es-ES" sz="2100" dirty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s-ES" sz="2100" dirty="0">
                <a:latin typeface="Courier New" pitchFamily="49" charset="0"/>
              </a:rPr>
              <a:t>} </a:t>
            </a:r>
          </a:p>
          <a:p>
            <a:pPr>
              <a:buNone/>
            </a:pPr>
            <a:endParaRPr lang="es-ES" sz="16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s-ES" sz="2600" dirty="0"/>
              <a:t>Can </a:t>
            </a:r>
            <a:r>
              <a:rPr lang="es-ES" sz="2600" dirty="0" err="1"/>
              <a:t>one</a:t>
            </a:r>
            <a:r>
              <a:rPr lang="es-ES" sz="2600" dirty="0"/>
              <a:t> </a:t>
            </a:r>
            <a:r>
              <a:rPr lang="es-ES" sz="2600" dirty="0" err="1"/>
              <a:t>ask</a:t>
            </a:r>
            <a:r>
              <a:rPr lang="es-ES" sz="2600" dirty="0"/>
              <a:t> </a:t>
            </a:r>
            <a:r>
              <a:rPr lang="es-ES" sz="2600" dirty="0" err="1"/>
              <a:t>why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red line </a:t>
            </a:r>
            <a:r>
              <a:rPr lang="es-ES" sz="2600" dirty="0" err="1"/>
              <a:t>fails</a:t>
            </a:r>
            <a:r>
              <a:rPr lang="es-ES" sz="2600" dirty="0"/>
              <a:t> and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green</a:t>
            </a:r>
            <a:r>
              <a:rPr lang="es-ES" sz="2600" dirty="0"/>
              <a:t> </a:t>
            </a:r>
            <a:r>
              <a:rPr lang="es-ES" sz="2600" dirty="0" err="1"/>
              <a:t>one</a:t>
            </a:r>
            <a:r>
              <a:rPr lang="es-ES" sz="2600" dirty="0"/>
              <a:t> </a:t>
            </a:r>
            <a:r>
              <a:rPr lang="es-ES" sz="2600" dirty="0" err="1"/>
              <a:t>is</a:t>
            </a:r>
            <a:r>
              <a:rPr lang="es-ES" sz="2600" dirty="0"/>
              <a:t> </a:t>
            </a:r>
            <a:r>
              <a:rPr lang="es-ES" sz="2600" dirty="0" err="1"/>
              <a:t>perfect</a:t>
            </a:r>
            <a:r>
              <a:rPr lang="es-E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024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answer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900" dirty="0">
                <a:latin typeface="Courier New" pitchFamily="49" charset="0"/>
              </a:rPr>
              <a:t> Thing</a:t>
            </a: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{     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private </a:t>
            </a:r>
            <a:r>
              <a:rPr lang="en-U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num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endParaRPr lang="en-US" sz="1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900" b="1" dirty="0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 void</a:t>
            </a:r>
            <a:r>
              <a:rPr lang="en-US" sz="1900" dirty="0">
                <a:latin typeface="Courier New" pitchFamily="49" charset="0"/>
              </a:rPr>
              <a:t> main(String[] </a:t>
            </a:r>
            <a:r>
              <a:rPr lang="en-US" sz="1900" dirty="0" err="1">
                <a:latin typeface="Courier New" pitchFamily="49" charset="0"/>
              </a:rPr>
              <a:t>args</a:t>
            </a:r>
            <a:r>
              <a:rPr lang="en-US" sz="1900" dirty="0">
                <a:latin typeface="Courier New" pitchFamily="49" charset="0"/>
              </a:rPr>
              <a:t>)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{		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900" dirty="0" err="1">
                <a:solidFill>
                  <a:srgbClr val="CC3300"/>
                </a:solidFill>
                <a:latin typeface="Courier New" pitchFamily="49" charset="0"/>
              </a:rPr>
              <a:t>num</a:t>
            </a:r>
            <a:r>
              <a:rPr lang="en-US" sz="1900" dirty="0">
                <a:solidFill>
                  <a:srgbClr val="CC3300"/>
                </a:solidFill>
                <a:latin typeface="Courier New" pitchFamily="49" charset="0"/>
              </a:rPr>
              <a:t> = 0;</a:t>
            </a:r>
            <a:r>
              <a:rPr lang="en-US" sz="1900" dirty="0">
                <a:latin typeface="Courier New" pitchFamily="49" charset="0"/>
              </a:rPr>
              <a:t>    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>
                <a:solidFill>
                  <a:srgbClr val="3333CC"/>
                </a:solidFill>
                <a:latin typeface="Courier New" pitchFamily="49" charset="0"/>
              </a:rPr>
              <a:t>public void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assignZero</a:t>
            </a:r>
            <a:r>
              <a:rPr lang="en-US" sz="1900" dirty="0">
                <a:latin typeface="Courier New" pitchFamily="49" charset="0"/>
              </a:rPr>
              <a:t> ()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		</a:t>
            </a:r>
          </a:p>
          <a:p>
            <a:pPr lvl="2"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008000"/>
                </a:solidFill>
                <a:latin typeface="Courier New" pitchFamily="49" charset="0"/>
              </a:rPr>
              <a:t>num</a:t>
            </a:r>
            <a:r>
              <a:rPr lang="es-ES" sz="1900" dirty="0">
                <a:solidFill>
                  <a:srgbClr val="008000"/>
                </a:solidFill>
                <a:latin typeface="Courier New" pitchFamily="49" charset="0"/>
              </a:rPr>
              <a:t> = 0;</a:t>
            </a:r>
            <a:r>
              <a:rPr lang="es-ES" sz="1900" dirty="0">
                <a:latin typeface="Courier New" pitchFamily="49" charset="0"/>
              </a:rPr>
              <a:t>      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None/>
            </a:pPr>
            <a:endParaRPr lang="es-ES" sz="19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8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answer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num</a:t>
            </a:r>
            <a:r>
              <a:rPr lang="es-ES" altLang="es-ES" dirty="0"/>
              <a:t>”</a:t>
            </a:r>
            <a:r>
              <a:rPr lang="es-ES" dirty="0"/>
              <a:t> variable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and </a:t>
            </a:r>
            <a:r>
              <a:rPr lang="es-ES" dirty="0" err="1"/>
              <a:t>therefore</a:t>
            </a:r>
            <a:r>
              <a:rPr lang="es-ES" dirty="0"/>
              <a:t> </a:t>
            </a:r>
            <a:r>
              <a:rPr lang="es-ES" dirty="0" err="1"/>
              <a:t>belongs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altLang="ja-JP" dirty="0"/>
              <a:t>. </a:t>
            </a:r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"</a:t>
            </a:r>
            <a:r>
              <a:rPr lang="es-ES" dirty="0" err="1"/>
              <a:t>num</a:t>
            </a:r>
            <a:r>
              <a:rPr lang="es-ES" dirty="0"/>
              <a:t>",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num</a:t>
            </a:r>
            <a:r>
              <a:rPr lang="es-ES" dirty="0"/>
              <a:t>" of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altLang="ja-JP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Let's</a:t>
            </a:r>
            <a:r>
              <a:rPr lang="es-ES" dirty="0" smtClean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DOES NOT </a:t>
            </a:r>
            <a:r>
              <a:rPr lang="es-ES" dirty="0" err="1"/>
              <a:t>fail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assignZero</a:t>
            </a:r>
            <a:r>
              <a:rPr lang="es-ES" dirty="0"/>
              <a:t> and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fails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75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Why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doesn’t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fail</a:t>
            </a:r>
            <a:r>
              <a:rPr lang="es-ES" sz="3000" cap="all" dirty="0" smtClean="0">
                <a:latin typeface="Nexa Bold" pitchFamily="50" charset="0"/>
              </a:rPr>
              <a:t> 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assign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zero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"</a:t>
            </a:r>
            <a:r>
              <a:rPr lang="es-ES" dirty="0" err="1"/>
              <a:t>assignZero</a:t>
            </a:r>
            <a:r>
              <a:rPr lang="es-ES" dirty="0"/>
              <a:t>" </a:t>
            </a:r>
            <a:r>
              <a:rPr lang="es-ES" dirty="0" err="1"/>
              <a:t>we</a:t>
            </a:r>
            <a:r>
              <a:rPr lang="es-ES" dirty="0"/>
              <a:t> are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altLang="ja-JP" b="1" dirty="0"/>
          </a:p>
          <a:p>
            <a:pPr lvl="1"/>
            <a:r>
              <a:rPr lang="es-ES" dirty="0"/>
              <a:t>And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invoke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required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specify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lvl="2"/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carry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write</a:t>
            </a:r>
            <a:r>
              <a:rPr lang="es-ES" dirty="0"/>
              <a:t> "</a:t>
            </a:r>
            <a:r>
              <a:rPr lang="es-ES" dirty="0" err="1"/>
              <a:t>num</a:t>
            </a:r>
            <a:r>
              <a:rPr lang="es-ES" dirty="0"/>
              <a:t>"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assignZero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invoked</a:t>
            </a:r>
            <a:endParaRPr lang="es-ES" altLang="ja-JP" dirty="0"/>
          </a:p>
          <a:p>
            <a:pPr lvl="1"/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I can use </a:t>
            </a:r>
            <a:r>
              <a:rPr lang="ja-JP" altLang="es-ES" dirty="0"/>
              <a:t>“</a:t>
            </a:r>
            <a:r>
              <a:rPr lang="es-ES" altLang="ja-JP" b="1" dirty="0" err="1">
                <a:solidFill>
                  <a:srgbClr val="3333CC"/>
                </a:solidFill>
              </a:rPr>
              <a:t>this</a:t>
            </a:r>
            <a:r>
              <a:rPr lang="ja-JP" altLang="es-ES" dirty="0"/>
              <a:t>”</a:t>
            </a:r>
            <a:endParaRPr lang="es-ES" altLang="ja-JP" dirty="0"/>
          </a:p>
          <a:p>
            <a:pPr lvl="2"/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132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25805</TotalTime>
  <Words>1373</Words>
  <Application>Microsoft Macintosh PowerPoint</Application>
  <PresentationFormat>Presentación en pantalla (4:3)</PresentationFormat>
  <Paragraphs>314</Paragraphs>
  <Slides>36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8" baseType="lpstr">
      <vt:lpstr>Office Theme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Pablo Listingart</cp:lastModifiedBy>
  <cp:revision>142</cp:revision>
  <dcterms:created xsi:type="dcterms:W3CDTF">2017-01-23T17:53:54Z</dcterms:created>
  <dcterms:modified xsi:type="dcterms:W3CDTF">2017-04-29T03:18:22Z</dcterms:modified>
</cp:coreProperties>
</file>