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4" r:id="rId3"/>
    <p:sldId id="300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518" r:id="rId13"/>
    <p:sldId id="608" r:id="rId14"/>
    <p:sldId id="609" r:id="rId15"/>
    <p:sldId id="580" r:id="rId16"/>
    <p:sldId id="610" r:id="rId17"/>
    <p:sldId id="519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581" r:id="rId26"/>
    <p:sldId id="618" r:id="rId27"/>
    <p:sldId id="520" r:id="rId28"/>
    <p:sldId id="579" r:id="rId2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656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vi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Precedence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association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variables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line.</a:t>
            </a:r>
          </a:p>
          <a:p>
            <a:pPr lvl="1">
              <a:buNone/>
            </a:pPr>
            <a:endParaRPr lang="es-ES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s-ES" dirty="0" err="1" smtClean="0">
                <a:latin typeface="Courier New" pitchFamily="49" charset="0"/>
              </a:rPr>
              <a:t>int</a:t>
            </a:r>
            <a:r>
              <a:rPr lang="es-ES" dirty="0" smtClean="0">
                <a:latin typeface="Courier New" pitchFamily="49" charset="0"/>
              </a:rPr>
              <a:t> </a:t>
            </a:r>
            <a:r>
              <a:rPr lang="es-ES" dirty="0">
                <a:latin typeface="Courier New" pitchFamily="49" charset="0"/>
              </a:rPr>
              <a:t>a, b, c;</a:t>
            </a:r>
          </a:p>
          <a:p>
            <a:pPr lvl="1">
              <a:buNone/>
            </a:pPr>
            <a:r>
              <a:rPr lang="es-ES" dirty="0">
                <a:latin typeface="Courier New" pitchFamily="49" charset="0"/>
              </a:rPr>
              <a:t>a = b = c = 0; // </a:t>
            </a:r>
            <a:r>
              <a:rPr lang="es-ES" dirty="0" err="1">
                <a:latin typeface="Courier New" pitchFamily="49" charset="0"/>
              </a:rPr>
              <a:t>It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assigns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three</a:t>
            </a:r>
            <a:r>
              <a:rPr lang="es-ES" dirty="0">
                <a:latin typeface="Courier New" pitchFamily="49" charset="0"/>
              </a:rPr>
              <a:t> variables </a:t>
            </a:r>
            <a:r>
              <a:rPr lang="es-ES" dirty="0" err="1">
                <a:latin typeface="Courier New" pitchFamily="49" charset="0"/>
              </a:rPr>
              <a:t>with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the</a:t>
            </a:r>
            <a:r>
              <a:rPr lang="es-ES" dirty="0">
                <a:latin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</a:rPr>
              <a:t>value</a:t>
            </a:r>
            <a:r>
              <a:rPr lang="es-ES" dirty="0">
                <a:latin typeface="Courier New" pitchFamily="49" charset="0"/>
              </a:rPr>
              <a:t> 0.</a:t>
            </a:r>
          </a:p>
          <a:p>
            <a:pPr lvl="1"/>
            <a:endParaRPr lang="es-ES" dirty="0" smtClean="0"/>
          </a:p>
          <a:p>
            <a:r>
              <a:rPr lang="es-ES" dirty="0" err="1" smtClean="0"/>
              <a:t>Assignment</a:t>
            </a:r>
            <a:r>
              <a:rPr lang="es-ES" dirty="0" smtClean="0"/>
              <a:t> </a:t>
            </a:r>
            <a:r>
              <a:rPr lang="es-ES" dirty="0" err="1"/>
              <a:t>operators</a:t>
            </a:r>
            <a:r>
              <a:rPr lang="es-ES" dirty="0"/>
              <a:t> are </a:t>
            </a:r>
            <a:r>
              <a:rPr lang="es-ES" dirty="0" err="1"/>
              <a:t>associative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442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Precedence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association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summarize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precedence</a:t>
            </a:r>
            <a:r>
              <a:rPr lang="es-ES" dirty="0"/>
              <a:t> and </a:t>
            </a:r>
            <a:r>
              <a:rPr lang="es-ES" dirty="0" err="1"/>
              <a:t>associativity</a:t>
            </a:r>
            <a:r>
              <a:rPr lang="es-ES" dirty="0"/>
              <a:t> of </a:t>
            </a:r>
            <a:r>
              <a:rPr lang="es-ES" dirty="0" err="1"/>
              <a:t>operators</a:t>
            </a:r>
            <a:r>
              <a:rPr lang="es-ES" dirty="0"/>
              <a:t> determine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00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type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conversions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data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data?</a:t>
            </a:r>
          </a:p>
          <a:p>
            <a:pPr lvl="1"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dirty="0">
                <a:latin typeface="Courier New" pitchFamily="49" charset="0"/>
              </a:rPr>
              <a:t> i = 0.5;</a:t>
            </a:r>
          </a:p>
          <a:p>
            <a:pPr lvl="1"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double</a:t>
            </a:r>
            <a:r>
              <a:rPr lang="es-ES" dirty="0">
                <a:latin typeface="Courier New" pitchFamily="49" charset="0"/>
              </a:rPr>
              <a:t> d = 2;</a:t>
            </a:r>
          </a:p>
          <a:p>
            <a:pPr lvl="1"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char</a:t>
            </a:r>
            <a:r>
              <a:rPr lang="es-ES" dirty="0">
                <a:latin typeface="Courier New" pitchFamily="49" charset="0"/>
              </a:rPr>
              <a:t> c = 29;</a:t>
            </a:r>
          </a:p>
          <a:p>
            <a:pPr lvl="1">
              <a:buNone/>
            </a:pPr>
            <a:r>
              <a:rPr lang="es-ES" dirty="0">
                <a:latin typeface="Courier New" pitchFamily="49" charset="0"/>
              </a:rPr>
              <a:t>i = </a:t>
            </a:r>
            <a:r>
              <a:rPr lang="ja-JP" altLang="es-ES" dirty="0"/>
              <a:t>‘</a:t>
            </a:r>
            <a:r>
              <a:rPr lang="es-ES" altLang="ja-JP" dirty="0">
                <a:latin typeface="Courier New" pitchFamily="49" charset="0"/>
              </a:rPr>
              <a:t>a</a:t>
            </a:r>
            <a:r>
              <a:rPr lang="ja-JP" altLang="es-ES" dirty="0"/>
              <a:t>’</a:t>
            </a:r>
            <a:r>
              <a:rPr lang="es-ES" altLang="ja-JP" dirty="0" smtClean="0">
                <a:latin typeface="Courier New" pitchFamily="49" charset="0"/>
              </a:rPr>
              <a:t>;</a:t>
            </a:r>
          </a:p>
          <a:p>
            <a:pPr lvl="1">
              <a:buNone/>
            </a:pPr>
            <a:endParaRPr lang="es-ES" altLang="ja-JP" sz="2000" dirty="0">
              <a:latin typeface="Courier New" pitchFamily="49" charset="0"/>
            </a:endParaRPr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expressions</a:t>
            </a:r>
            <a:r>
              <a:rPr lang="es-ES" dirty="0"/>
              <a:t> in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 are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?</a:t>
            </a:r>
          </a:p>
          <a:p>
            <a:pPr lvl="1">
              <a:buNone/>
            </a:pPr>
            <a:r>
              <a:rPr lang="es-ES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dirty="0">
                <a:latin typeface="Courier New" pitchFamily="49" charset="0"/>
              </a:rPr>
              <a:t> a = i + d</a:t>
            </a:r>
          </a:p>
        </p:txBody>
      </p:sp>
    </p:spTree>
    <p:extLst>
      <p:ext uri="{BB962C8B-B14F-4D97-AF65-F5344CB8AC3E}">
        <p14:creationId xmlns:p14="http://schemas.microsoft.com/office/powerpoint/2010/main" val="18522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type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conversions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issue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conversion</a:t>
            </a:r>
            <a:r>
              <a:rPr lang="es-ES" dirty="0"/>
              <a:t>,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b="1" dirty="0" smtClean="0"/>
              <a:t>Casting.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2026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type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conversions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Conversion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casting can be done </a:t>
            </a:r>
            <a:r>
              <a:rPr lang="es-ES" dirty="0" err="1"/>
              <a:t>between</a:t>
            </a:r>
            <a:r>
              <a:rPr lang="es-ES" dirty="0"/>
              <a:t> data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compatibility</a:t>
            </a:r>
            <a:r>
              <a:rPr lang="es-ES" dirty="0"/>
              <a:t>.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nature</a:t>
            </a:r>
            <a:r>
              <a:rPr lang="es-ES" dirty="0"/>
              <a:t>. </a:t>
            </a:r>
            <a:endParaRPr lang="es-ES" dirty="0" smtClean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Conversion</a:t>
            </a:r>
            <a:r>
              <a:rPr lang="es-ES" dirty="0"/>
              <a:t> can be: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Automatic</a:t>
            </a:r>
            <a:r>
              <a:rPr lang="es-ES" dirty="0"/>
              <a:t> : </a:t>
            </a:r>
            <a:r>
              <a:rPr lang="es-ES" b="1" dirty="0" err="1"/>
              <a:t>Implicit</a:t>
            </a:r>
            <a:r>
              <a:rPr lang="es-ES" dirty="0"/>
              <a:t> </a:t>
            </a:r>
            <a:r>
              <a:rPr lang="es-ES" b="1" dirty="0" err="1"/>
              <a:t>Conversion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/>
              <a:t>Manual: </a:t>
            </a:r>
            <a:r>
              <a:rPr lang="es-ES" b="1" dirty="0" err="1"/>
              <a:t>Explicit</a:t>
            </a:r>
            <a:r>
              <a:rPr lang="es-ES" b="1" dirty="0"/>
              <a:t> </a:t>
            </a:r>
            <a:r>
              <a:rPr lang="es-ES" b="1" dirty="0" err="1"/>
              <a:t>Conversion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 err="1"/>
              <a:t>Requires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manually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93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Conversions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between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primitive</a:t>
            </a:r>
            <a:r>
              <a:rPr lang="es-ES" sz="3000" cap="all" dirty="0" smtClean="0">
                <a:latin typeface="Nexa Bold" pitchFamily="50" charset="0"/>
              </a:rPr>
              <a:t> </a:t>
            </a:r>
          </a:p>
          <a:p>
            <a:pPr algn="l"/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data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storing</a:t>
            </a:r>
            <a:r>
              <a:rPr lang="es-ES" dirty="0"/>
              <a:t> </a:t>
            </a:r>
            <a:r>
              <a:rPr lang="es-ES" dirty="0" err="1"/>
              <a:t>numbers</a:t>
            </a:r>
            <a:r>
              <a:rPr lang="es-ES" dirty="0"/>
              <a:t>, in variables of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, byte, short, </a:t>
            </a:r>
            <a:r>
              <a:rPr lang="es-ES" dirty="0" err="1"/>
              <a:t>long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double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/>
              <a:t>type</a:t>
            </a:r>
            <a:r>
              <a:rPr lang="es-ES" dirty="0"/>
              <a:t> has a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of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formats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3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primitive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data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1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191312"/>
              </p:ext>
            </p:extLst>
          </p:nvPr>
        </p:nvGraphicFramePr>
        <p:xfrm>
          <a:off x="323528" y="1628800"/>
          <a:ext cx="8435280" cy="4741991"/>
        </p:xfrm>
        <a:graphic>
          <a:graphicData uri="http://schemas.openxmlformats.org/drawingml/2006/table">
            <a:tbl>
              <a:tblPr/>
              <a:tblGrid>
                <a:gridCol w="2811760"/>
                <a:gridCol w="2811760"/>
                <a:gridCol w="2811760"/>
              </a:tblGrid>
              <a:tr h="5239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Type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Size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Contains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</a:tr>
              <a:tr h="5488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byte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8 bits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Integer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5239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short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16 bits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Integer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9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int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32 bits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Integer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5239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long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64 bits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Integer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9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char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16 bits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char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52559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float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32 bits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decimal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239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double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64 bits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decimal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5239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boolean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1 bit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logic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3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implicit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conversions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conversion</a:t>
            </a:r>
            <a:r>
              <a:rPr lang="es-ES" dirty="0"/>
              <a:t> of a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bits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more bits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implicit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can </a:t>
            </a:r>
            <a:r>
              <a:rPr lang="es-ES" dirty="0" err="1"/>
              <a:t>store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of </a:t>
            </a:r>
            <a:r>
              <a:rPr lang="es-ES" dirty="0" err="1"/>
              <a:t>precision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less</a:t>
            </a:r>
            <a:r>
              <a:rPr lang="es-ES" dirty="0"/>
              <a:t> bits.</a:t>
            </a:r>
          </a:p>
          <a:p>
            <a:endParaRPr lang="es-ES" dirty="0" smtClean="0"/>
          </a:p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/>
              <a:t>i = 200;</a:t>
            </a:r>
          </a:p>
          <a:p>
            <a:endParaRPr lang="es-ES" dirty="0" smtClean="0"/>
          </a:p>
          <a:p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/>
              <a:t>f = i; // </a:t>
            </a:r>
            <a:r>
              <a:rPr lang="es-ES" dirty="0" err="1"/>
              <a:t>implicit</a:t>
            </a:r>
            <a:r>
              <a:rPr lang="es-ES" dirty="0"/>
              <a:t> </a:t>
            </a:r>
            <a:r>
              <a:rPr lang="es-ES" dirty="0" err="1"/>
              <a:t>conversion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66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implicit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conversions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itchFamily="49" charset="0"/>
              </a:rPr>
              <a:t>int</a:t>
            </a:r>
            <a:r>
              <a:rPr lang="es-ES" dirty="0">
                <a:latin typeface="Courier New" pitchFamily="49" charset="0"/>
              </a:rPr>
              <a:t> i = 200;</a:t>
            </a:r>
          </a:p>
          <a:p>
            <a:pPr marL="0" indent="0">
              <a:buNone/>
            </a:pPr>
            <a:r>
              <a:rPr lang="es-ES" dirty="0" err="1">
                <a:latin typeface="Courier New" pitchFamily="49" charset="0"/>
              </a:rPr>
              <a:t>float</a:t>
            </a:r>
            <a:r>
              <a:rPr lang="es-ES" dirty="0">
                <a:latin typeface="Courier New" pitchFamily="49" charset="0"/>
              </a:rPr>
              <a:t> f = i; </a:t>
            </a:r>
            <a:r>
              <a:rPr lang="es-ES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dirty="0" err="1">
                <a:solidFill>
                  <a:srgbClr val="1FA0BE"/>
                </a:solidFill>
                <a:latin typeface="Courier New" pitchFamily="49" charset="0"/>
              </a:rPr>
              <a:t>implicit</a:t>
            </a:r>
            <a:r>
              <a:rPr lang="es-ES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1FA0BE"/>
                </a:solidFill>
                <a:latin typeface="Courier New" pitchFamily="49" charset="0"/>
              </a:rPr>
              <a:t>conversion</a:t>
            </a:r>
            <a:endParaRPr lang="es-ES" dirty="0">
              <a:solidFill>
                <a:srgbClr val="1FA0BE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itchFamily="49" charset="0"/>
              </a:rPr>
              <a:t>double</a:t>
            </a:r>
            <a:r>
              <a:rPr lang="es-ES" dirty="0">
                <a:latin typeface="Courier New" pitchFamily="49" charset="0"/>
              </a:rPr>
              <a:t> d = f; </a:t>
            </a:r>
            <a:r>
              <a:rPr lang="es-ES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dirty="0" err="1">
                <a:solidFill>
                  <a:srgbClr val="1FA0BE"/>
                </a:solidFill>
                <a:latin typeface="Courier New" pitchFamily="49" charset="0"/>
              </a:rPr>
              <a:t>implicit</a:t>
            </a:r>
            <a:r>
              <a:rPr lang="es-ES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dirty="0" err="1">
                <a:solidFill>
                  <a:srgbClr val="1FA0BE"/>
                </a:solidFill>
                <a:latin typeface="Courier New" pitchFamily="49" charset="0"/>
              </a:rPr>
              <a:t>conversion</a:t>
            </a:r>
            <a:endParaRPr lang="es-ES" dirty="0">
              <a:solidFill>
                <a:srgbClr val="1FA0BE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9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explicit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conversions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Converting</a:t>
            </a:r>
            <a:r>
              <a:rPr lang="es-ES" dirty="0"/>
              <a:t> a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more bits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less</a:t>
            </a:r>
            <a:r>
              <a:rPr lang="es-ES" dirty="0"/>
              <a:t> bits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explicit</a:t>
            </a:r>
            <a:r>
              <a:rPr lang="es-ES" dirty="0"/>
              <a:t> and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forced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casting. </a:t>
            </a:r>
          </a:p>
          <a:p>
            <a:pPr lvl="1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compiler</a:t>
            </a:r>
            <a:r>
              <a:rPr lang="es-ES" dirty="0"/>
              <a:t> </a:t>
            </a:r>
            <a:r>
              <a:rPr lang="es-ES" dirty="0" err="1"/>
              <a:t>warns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aware</a:t>
            </a:r>
            <a:r>
              <a:rPr lang="es-ES" dirty="0"/>
              <a:t> of </a:t>
            </a:r>
            <a:r>
              <a:rPr lang="es-ES" dirty="0" err="1"/>
              <a:t>losing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90922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r>
              <a:rPr lang="es-ES" dirty="0" err="1"/>
              <a:t>Precedence</a:t>
            </a:r>
            <a:r>
              <a:rPr lang="es-ES" dirty="0"/>
              <a:t> and </a:t>
            </a:r>
            <a:r>
              <a:rPr lang="es-ES" dirty="0" err="1"/>
              <a:t>Association</a:t>
            </a:r>
            <a:endParaRPr lang="es-ES" dirty="0"/>
          </a:p>
          <a:p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/>
              <a:t>Conversions</a:t>
            </a:r>
            <a:endParaRPr lang="es-ES" dirty="0"/>
          </a:p>
          <a:p>
            <a:r>
              <a:rPr lang="es-ES" dirty="0" err="1" smtClean="0"/>
              <a:t>Conversions</a:t>
            </a:r>
            <a:r>
              <a:rPr lang="es-ES" dirty="0" smtClean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types</a:t>
            </a:r>
            <a:endParaRPr lang="es-ES" dirty="0"/>
          </a:p>
          <a:p>
            <a:pPr lvl="1"/>
            <a:r>
              <a:rPr lang="es-ES" dirty="0" err="1"/>
              <a:t>Implicit</a:t>
            </a:r>
            <a:r>
              <a:rPr lang="es-ES" dirty="0"/>
              <a:t> </a:t>
            </a:r>
            <a:r>
              <a:rPr lang="es-ES" dirty="0" err="1"/>
              <a:t>Conversions</a:t>
            </a:r>
            <a:endParaRPr lang="es-ES" dirty="0"/>
          </a:p>
          <a:p>
            <a:pPr lvl="1"/>
            <a:r>
              <a:rPr lang="es-ES" dirty="0" err="1"/>
              <a:t>Explicit</a:t>
            </a:r>
            <a:r>
              <a:rPr lang="es-ES" dirty="0"/>
              <a:t> </a:t>
            </a:r>
            <a:r>
              <a:rPr lang="es-ES" dirty="0" err="1"/>
              <a:t>Conversions</a:t>
            </a:r>
            <a:endParaRPr lang="es-ES" dirty="0"/>
          </a:p>
          <a:p>
            <a:pPr lvl="1"/>
            <a:r>
              <a:rPr lang="es-ES" dirty="0" err="1"/>
              <a:t>Conversions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Numbers</a:t>
            </a:r>
            <a:r>
              <a:rPr lang="es-ES" dirty="0"/>
              <a:t> and </a:t>
            </a:r>
            <a:r>
              <a:rPr lang="es-ES" dirty="0" err="1"/>
              <a:t>Characters</a:t>
            </a:r>
            <a:endParaRPr lang="es-ES" dirty="0"/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explicit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conversions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latin typeface="Courier New" pitchFamily="49" charset="0"/>
              </a:rPr>
              <a:t>float</a:t>
            </a:r>
            <a:r>
              <a:rPr lang="es-ES" sz="2200" dirty="0">
                <a:latin typeface="Courier New" pitchFamily="49" charset="0"/>
              </a:rPr>
              <a:t> f = 200;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 i = f;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this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is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wrong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and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won</a:t>
            </a:r>
            <a:r>
              <a:rPr lang="es-ES" altLang="es-ES" sz="2200" dirty="0" err="1">
                <a:solidFill>
                  <a:srgbClr val="1FA0BE"/>
                </a:solidFill>
                <a:latin typeface="Courier New" pitchFamily="49" charset="0"/>
              </a:rPr>
              <a:t>’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compile, I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have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to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fix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it</a:t>
            </a:r>
            <a:endParaRPr lang="es-ES" sz="2200" dirty="0">
              <a:solidFill>
                <a:srgbClr val="1FA0BE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 i = (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) f;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now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it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works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with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an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explicit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casting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i = (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) 20.4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i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stores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20</a:t>
            </a:r>
          </a:p>
          <a:p>
            <a:pPr>
              <a:lnSpc>
                <a:spcPct val="80000"/>
              </a:lnSpc>
              <a:buNone/>
            </a:pPr>
            <a:r>
              <a:rPr lang="es-ES" sz="2200" dirty="0">
                <a:latin typeface="Courier New" pitchFamily="49" charset="0"/>
              </a:rPr>
              <a:t>i = (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) 20.9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i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stores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20</a:t>
            </a:r>
            <a:endParaRPr lang="es-ES" sz="2200" b="1" dirty="0">
              <a:solidFill>
                <a:srgbClr val="1FA0BE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s-ES" sz="2200" b="1" dirty="0"/>
          </a:p>
          <a:p>
            <a:pPr marL="0" indent="0">
              <a:buNone/>
            </a:pP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explicit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conversion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is</a:t>
            </a:r>
            <a:r>
              <a:rPr lang="es-ES" dirty="0">
                <a:latin typeface="+mn-lt"/>
              </a:rPr>
              <a:t> done </a:t>
            </a:r>
            <a:r>
              <a:rPr lang="es-ES" dirty="0" err="1">
                <a:latin typeface="+mn-lt"/>
              </a:rPr>
              <a:t>by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putting</a:t>
            </a:r>
            <a:r>
              <a:rPr lang="es-ES" dirty="0">
                <a:latin typeface="+mn-lt"/>
              </a:rPr>
              <a:t> in </a:t>
            </a:r>
            <a:r>
              <a:rPr lang="es-ES" dirty="0" err="1">
                <a:latin typeface="+mn-lt"/>
              </a:rPr>
              <a:t>parentheses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data </a:t>
            </a:r>
            <a:r>
              <a:rPr lang="es-ES" dirty="0" err="1">
                <a:latin typeface="+mn-lt"/>
              </a:rPr>
              <a:t>type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followed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by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the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expression</a:t>
            </a:r>
            <a:r>
              <a:rPr lang="es-ES" dirty="0">
                <a:latin typeface="+mn-lt"/>
              </a:rPr>
              <a:t> I </a:t>
            </a:r>
            <a:r>
              <a:rPr lang="es-ES" dirty="0" err="1">
                <a:latin typeface="+mn-lt"/>
              </a:rPr>
              <a:t>want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to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convert</a:t>
            </a:r>
            <a:r>
              <a:rPr lang="es-ES" dirty="0">
                <a:latin typeface="+mn-lt"/>
              </a:rPr>
              <a:t>.</a:t>
            </a:r>
          </a:p>
          <a:p>
            <a:endParaRPr lang="es-E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70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Conversions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between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primitive</a:t>
            </a:r>
            <a:r>
              <a:rPr lang="es-ES" sz="3000" cap="all" dirty="0" smtClean="0">
                <a:latin typeface="Nexa Bold" pitchFamily="50" charset="0"/>
              </a:rPr>
              <a:t> </a:t>
            </a:r>
          </a:p>
          <a:p>
            <a:pPr algn="l"/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data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usually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 in </a:t>
            </a:r>
            <a:r>
              <a:rPr lang="es-ES" dirty="0" err="1"/>
              <a:t>parentheses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exactly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cast. </a:t>
            </a:r>
          </a:p>
          <a:p>
            <a:pPr marL="0" indent="0">
              <a:lnSpc>
                <a:spcPct val="90000"/>
              </a:lnSpc>
              <a:buNone/>
            </a:pPr>
            <a:endParaRPr lang="es-ES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s-ES" b="1" dirty="0" err="1" smtClean="0"/>
              <a:t>E.g</a:t>
            </a:r>
            <a:r>
              <a:rPr lang="es-ES" b="1" dirty="0"/>
              <a:t>.:</a:t>
            </a:r>
          </a:p>
          <a:p>
            <a:pPr>
              <a:lnSpc>
                <a:spcPct val="90000"/>
              </a:lnSpc>
              <a:buNone/>
            </a:pPr>
            <a:r>
              <a:rPr lang="es-ES" sz="2200" dirty="0" err="1">
                <a:latin typeface="Courier New" pitchFamily="49" charset="0"/>
              </a:rPr>
              <a:t>float</a:t>
            </a:r>
            <a:r>
              <a:rPr lang="es-ES" sz="2200" dirty="0">
                <a:latin typeface="Courier New" pitchFamily="49" charset="0"/>
              </a:rPr>
              <a:t> f = 20.4;</a:t>
            </a:r>
          </a:p>
          <a:p>
            <a:pPr>
              <a:lnSpc>
                <a:spcPct val="90000"/>
              </a:lnSpc>
              <a:buNone/>
            </a:pP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 i = (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) f + 0.8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; 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this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doesn</a:t>
            </a:r>
            <a:r>
              <a:rPr lang="es-ES" altLang="es-ES" sz="2200" dirty="0" err="1">
                <a:solidFill>
                  <a:srgbClr val="1FA0BE"/>
                </a:solidFill>
                <a:latin typeface="Courier New" pitchFamily="49" charset="0"/>
              </a:rPr>
              <a:t>’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work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because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we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are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only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casting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the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b="1" dirty="0">
                <a:solidFill>
                  <a:srgbClr val="1FA0BE"/>
                </a:solidFill>
                <a:latin typeface="Courier New" pitchFamily="49" charset="0"/>
              </a:rPr>
              <a:t>f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and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not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the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0.8</a:t>
            </a:r>
          </a:p>
          <a:p>
            <a:pPr>
              <a:lnSpc>
                <a:spcPct val="90000"/>
              </a:lnSpc>
              <a:buNone/>
            </a:pP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 i = (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) (f + 0.8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)  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this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works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and </a:t>
            </a:r>
            <a:r>
              <a:rPr lang="ja-JP" altLang="es-ES" sz="2200" dirty="0">
                <a:solidFill>
                  <a:srgbClr val="1FA0BE"/>
                </a:solidFill>
              </a:rPr>
              <a:t>“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i</a:t>
            </a:r>
            <a:r>
              <a:rPr lang="ja-JP" altLang="es-ES" sz="2200" dirty="0">
                <a:solidFill>
                  <a:srgbClr val="1FA0BE"/>
                </a:solidFill>
              </a:rPr>
              <a:t>”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will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be </a:t>
            </a:r>
            <a:r>
              <a:rPr lang="es-ES" altLang="ja-JP" sz="2200" b="1" dirty="0">
                <a:solidFill>
                  <a:srgbClr val="1FA0BE"/>
                </a:solidFill>
                <a:latin typeface="Courier New" pitchFamily="49" charset="0"/>
              </a:rPr>
              <a:t>21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. 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It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calculates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20.4 + 0.8.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Then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it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cast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21.2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to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int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21.</a:t>
            </a:r>
          </a:p>
          <a:p>
            <a:pPr>
              <a:lnSpc>
                <a:spcPct val="90000"/>
              </a:lnSpc>
              <a:buNone/>
            </a:pP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 i = (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) f + (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) 0.8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this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works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and </a:t>
            </a:r>
            <a:r>
              <a:rPr lang="ja-JP" altLang="es-ES" sz="2200" dirty="0">
                <a:solidFill>
                  <a:srgbClr val="1FA0BE"/>
                </a:solidFill>
              </a:rPr>
              <a:t>“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i</a:t>
            </a:r>
            <a:r>
              <a:rPr lang="ja-JP" altLang="es-ES" sz="2200" dirty="0">
                <a:solidFill>
                  <a:srgbClr val="1FA0BE"/>
                </a:solidFill>
              </a:rPr>
              <a:t>”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is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b="1" dirty="0">
                <a:solidFill>
                  <a:srgbClr val="1FA0BE"/>
                </a:solidFill>
                <a:latin typeface="Courier New" pitchFamily="49" charset="0"/>
              </a:rPr>
              <a:t>20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.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First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we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cast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20.4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into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20 and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then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0.8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into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0,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then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we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add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20 + 0 </a:t>
            </a:r>
            <a:r>
              <a:rPr lang="es-ES" altLang="ja-JP" sz="2200" dirty="0" err="1">
                <a:solidFill>
                  <a:srgbClr val="1FA0BE"/>
                </a:solidFill>
                <a:latin typeface="Courier New" pitchFamily="49" charset="0"/>
              </a:rPr>
              <a:t>resulting</a:t>
            </a:r>
            <a:r>
              <a:rPr lang="es-ES" altLang="ja-JP" sz="2200" dirty="0">
                <a:solidFill>
                  <a:srgbClr val="1FA0BE"/>
                </a:solidFill>
                <a:latin typeface="Courier New" pitchFamily="49" charset="0"/>
              </a:rPr>
              <a:t> in 20. </a:t>
            </a:r>
            <a:endParaRPr lang="es-ES" sz="2200" dirty="0">
              <a:solidFill>
                <a:srgbClr val="1FA0BE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4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Conversions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between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numbers</a:t>
            </a:r>
            <a:r>
              <a:rPr lang="es-ES" sz="3000" cap="all" dirty="0" smtClean="0">
                <a:latin typeface="Nexa Bold" pitchFamily="50" charset="0"/>
              </a:rPr>
              <a:t> and</a:t>
            </a:r>
          </a:p>
          <a:p>
            <a:pPr algn="l"/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characters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character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as a series of bits.</a:t>
            </a:r>
          </a:p>
          <a:p>
            <a:pPr lvl="1"/>
            <a:r>
              <a:rPr lang="es-ES" dirty="0"/>
              <a:t>16 bits </a:t>
            </a:r>
            <a:r>
              <a:rPr lang="es-ES" dirty="0" err="1"/>
              <a:t>actually</a:t>
            </a:r>
            <a:r>
              <a:rPr lang="es-ES" dirty="0"/>
              <a:t>.</a:t>
            </a:r>
            <a:r>
              <a:rPr lang="es-ES" b="1" dirty="0"/>
              <a:t> </a:t>
            </a:r>
          </a:p>
          <a:p>
            <a:pPr lvl="1"/>
            <a:r>
              <a:rPr lang="es-ES" dirty="0"/>
              <a:t>Bits can be </a:t>
            </a:r>
            <a:r>
              <a:rPr lang="es-ES" dirty="0" err="1"/>
              <a:t>interpreted</a:t>
            </a:r>
            <a:r>
              <a:rPr lang="es-ES" dirty="0"/>
              <a:t> as </a:t>
            </a:r>
            <a:r>
              <a:rPr lang="es-ES" dirty="0" err="1"/>
              <a:t>numbers</a:t>
            </a:r>
            <a:endParaRPr lang="es-ES" dirty="0"/>
          </a:p>
          <a:p>
            <a:pPr lvl="1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 has a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/>
              <a:t>can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numbers</a:t>
            </a:r>
            <a:r>
              <a:rPr lang="es-ES" dirty="0"/>
              <a:t> and </a:t>
            </a:r>
            <a:r>
              <a:rPr lang="es-ES" dirty="0" err="1"/>
              <a:t>characters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conversions</a:t>
            </a:r>
            <a:r>
              <a:rPr lang="es-ES" dirty="0"/>
              <a:t> and </a:t>
            </a:r>
            <a:r>
              <a:rPr lang="es-ES" dirty="0" err="1"/>
              <a:t>equivalences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75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Conversions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between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numbers</a:t>
            </a:r>
            <a:r>
              <a:rPr lang="es-ES" sz="3000" cap="all" dirty="0" smtClean="0">
                <a:latin typeface="Nexa Bold" pitchFamily="50" charset="0"/>
              </a:rPr>
              <a:t> and</a:t>
            </a:r>
          </a:p>
          <a:p>
            <a:pPr algn="l"/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characters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assign</a:t>
            </a:r>
            <a:r>
              <a:rPr lang="es-ES" dirty="0" smtClean="0"/>
              <a:t> </a:t>
            </a:r>
            <a:r>
              <a:rPr lang="es-ES" dirty="0" err="1" smtClean="0"/>
              <a:t>expressions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/>
              <a:t>return</a:t>
            </a:r>
            <a:r>
              <a:rPr lang="es-ES" dirty="0"/>
              <a:t> a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 smtClean="0"/>
              <a:t>value</a:t>
            </a:r>
            <a:r>
              <a:rPr lang="es-ES" dirty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/>
              <a:t>character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smtClean="0"/>
              <a:t>variable</a:t>
            </a:r>
            <a:endParaRPr lang="es-ES" dirty="0"/>
          </a:p>
          <a:p>
            <a:pPr lvl="1"/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assigned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character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said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Inversely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assign</a:t>
            </a:r>
            <a:r>
              <a:rPr lang="es-ES" dirty="0"/>
              <a:t> a </a:t>
            </a:r>
            <a:r>
              <a:rPr lang="es-ES" dirty="0" err="1" smtClean="0"/>
              <a:t>character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/>
              <a:t>a variable of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 smtClean="0"/>
              <a:t>type</a:t>
            </a:r>
            <a:endParaRPr lang="es-ES" dirty="0"/>
          </a:p>
          <a:p>
            <a:pPr lvl="1"/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assigned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character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27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Conversions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between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numbers</a:t>
            </a:r>
            <a:r>
              <a:rPr lang="es-ES" sz="3000" cap="all" dirty="0" smtClean="0">
                <a:latin typeface="Nexa Bold" pitchFamily="50" charset="0"/>
              </a:rPr>
              <a:t> and</a:t>
            </a:r>
          </a:p>
          <a:p>
            <a:pPr algn="l"/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characters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sz="2100" dirty="0" err="1">
                <a:latin typeface="Courier New" pitchFamily="49" charset="0"/>
              </a:rPr>
              <a:t>char</a:t>
            </a:r>
            <a:r>
              <a:rPr lang="es-ES" sz="2100" dirty="0">
                <a:latin typeface="Courier New" pitchFamily="49" charset="0"/>
              </a:rPr>
              <a:t> c;</a:t>
            </a:r>
            <a:endParaRPr lang="en-US" sz="2100" dirty="0">
              <a:latin typeface="Courier New" pitchFamily="49" charset="0"/>
            </a:endParaRPr>
          </a:p>
          <a:p>
            <a:pPr>
              <a:buNone/>
            </a:pPr>
            <a:r>
              <a:rPr lang="en-US" sz="2100" dirty="0" err="1">
                <a:latin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</a:rPr>
              <a:t> i; </a:t>
            </a:r>
            <a:endParaRPr lang="es-ES" sz="2100" dirty="0">
              <a:latin typeface="Courier New" pitchFamily="49" charset="0"/>
            </a:endParaRP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i = </a:t>
            </a:r>
            <a:r>
              <a:rPr lang="ja-JP" altLang="es-ES" sz="2100" dirty="0"/>
              <a:t>‘</a:t>
            </a:r>
            <a:r>
              <a:rPr lang="es-ES" altLang="ja-JP" sz="2100" dirty="0">
                <a:latin typeface="Courier New" pitchFamily="49" charset="0"/>
              </a:rPr>
              <a:t>a</a:t>
            </a:r>
            <a:r>
              <a:rPr lang="ja-JP" altLang="es-ES" sz="2100" dirty="0"/>
              <a:t>’</a:t>
            </a:r>
            <a:r>
              <a:rPr lang="es-ES" altLang="ja-JP" sz="2100" dirty="0">
                <a:latin typeface="Courier New" pitchFamily="49" charset="0"/>
              </a:rPr>
              <a:t> 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// (1) in i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stays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97 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i = (</a:t>
            </a:r>
            <a:r>
              <a:rPr lang="es-ES" sz="2100" dirty="0" err="1">
                <a:latin typeface="Courier New" pitchFamily="49" charset="0"/>
              </a:rPr>
              <a:t>int</a:t>
            </a:r>
            <a:r>
              <a:rPr lang="es-ES" sz="2100" dirty="0">
                <a:latin typeface="Courier New" pitchFamily="49" charset="0"/>
              </a:rPr>
              <a:t>) </a:t>
            </a:r>
            <a:r>
              <a:rPr lang="ja-JP" altLang="es-ES" sz="2100" dirty="0"/>
              <a:t>‘</a:t>
            </a:r>
            <a:r>
              <a:rPr lang="es-ES" altLang="ja-JP" sz="2100" dirty="0">
                <a:latin typeface="Courier New" pitchFamily="49" charset="0"/>
              </a:rPr>
              <a:t>a</a:t>
            </a:r>
            <a:r>
              <a:rPr lang="ja-JP" altLang="es-ES" sz="2100" dirty="0"/>
              <a:t>’</a:t>
            </a:r>
            <a:r>
              <a:rPr lang="es-ES" altLang="ja-JP" sz="2100" dirty="0">
                <a:latin typeface="Courier New" pitchFamily="49" charset="0"/>
              </a:rPr>
              <a:t>; // 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(2) in i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stays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97,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the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same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as in (1)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c = 97; 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// (3)  in c </a:t>
            </a:r>
            <a:r>
              <a:rPr lang="es-ES" sz="2100" dirty="0" err="1">
                <a:solidFill>
                  <a:srgbClr val="1FA0BE"/>
                </a:solidFill>
                <a:latin typeface="Courier New" pitchFamily="49" charset="0"/>
              </a:rPr>
              <a:t>stays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ja-JP" altLang="es-ES" sz="2100" dirty="0">
                <a:solidFill>
                  <a:srgbClr val="1FA0BE"/>
                </a:solidFill>
              </a:rPr>
              <a:t>‘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a</a:t>
            </a:r>
            <a:r>
              <a:rPr lang="ja-JP" altLang="es-ES" sz="2100" dirty="0">
                <a:solidFill>
                  <a:srgbClr val="1FA0BE"/>
                </a:solidFill>
              </a:rPr>
              <a:t>’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.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Assigning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char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which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code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is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97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c = (</a:t>
            </a:r>
            <a:r>
              <a:rPr lang="es-ES" sz="2100" dirty="0" err="1">
                <a:latin typeface="Courier New" pitchFamily="49" charset="0"/>
              </a:rPr>
              <a:t>char</a:t>
            </a:r>
            <a:r>
              <a:rPr lang="es-ES" sz="2100" dirty="0">
                <a:latin typeface="Courier New" pitchFamily="49" charset="0"/>
              </a:rPr>
              <a:t>) 97;</a:t>
            </a:r>
            <a:r>
              <a:rPr lang="es-ES" sz="21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// (4)  in c </a:t>
            </a:r>
            <a:r>
              <a:rPr lang="es-ES" sz="2100" dirty="0" err="1">
                <a:solidFill>
                  <a:srgbClr val="1FA0BE"/>
                </a:solidFill>
                <a:latin typeface="Courier New" pitchFamily="49" charset="0"/>
              </a:rPr>
              <a:t>stays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ja-JP" altLang="es-ES" sz="2100" dirty="0">
                <a:solidFill>
                  <a:srgbClr val="1FA0BE"/>
                </a:solidFill>
              </a:rPr>
              <a:t>‘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a</a:t>
            </a:r>
            <a:r>
              <a:rPr lang="ja-JP" altLang="es-ES" sz="2100" dirty="0">
                <a:solidFill>
                  <a:srgbClr val="1FA0BE"/>
                </a:solidFill>
              </a:rPr>
              <a:t>’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,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same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as (3).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c = i; 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// (5) </a:t>
            </a:r>
            <a:r>
              <a:rPr lang="es-ES" sz="2100" dirty="0" err="1">
                <a:solidFill>
                  <a:srgbClr val="1FA0BE"/>
                </a:solidFill>
                <a:latin typeface="Courier New" pitchFamily="49" charset="0"/>
              </a:rPr>
              <a:t>We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100" dirty="0" err="1">
                <a:solidFill>
                  <a:srgbClr val="1FA0BE"/>
                </a:solidFill>
                <a:latin typeface="Courier New" pitchFamily="49" charset="0"/>
              </a:rPr>
              <a:t>can</a:t>
            </a:r>
            <a:r>
              <a:rPr lang="es-ES" altLang="es-ES" sz="2100" dirty="0" err="1">
                <a:solidFill>
                  <a:srgbClr val="1FA0BE"/>
                </a:solidFill>
                <a:latin typeface="Courier New" pitchFamily="49" charset="0"/>
              </a:rPr>
              <a:t>’</a:t>
            </a:r>
            <a:r>
              <a:rPr lang="es-ES" sz="2100" dirty="0" err="1">
                <a:solidFill>
                  <a:srgbClr val="1FA0BE"/>
                </a:solidFill>
                <a:latin typeface="Courier New" pitchFamily="49" charset="0"/>
              </a:rPr>
              <a:t>t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. </a:t>
            </a:r>
            <a:r>
              <a:rPr lang="es-ES" sz="2100" dirty="0" err="1">
                <a:solidFill>
                  <a:srgbClr val="1FA0BE"/>
                </a:solidFill>
                <a:latin typeface="Courier New" pitchFamily="49" charset="0"/>
              </a:rPr>
              <a:t>Explicit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100" dirty="0" err="1">
                <a:solidFill>
                  <a:srgbClr val="1FA0BE"/>
                </a:solidFill>
                <a:latin typeface="Courier New" pitchFamily="49" charset="0"/>
              </a:rPr>
              <a:t>conversion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.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c = (</a:t>
            </a:r>
            <a:r>
              <a:rPr lang="es-ES" sz="2100" dirty="0" err="1">
                <a:latin typeface="Courier New" pitchFamily="49" charset="0"/>
              </a:rPr>
              <a:t>char</a:t>
            </a:r>
            <a:r>
              <a:rPr lang="es-ES" sz="2100" dirty="0">
                <a:latin typeface="Courier New" pitchFamily="49" charset="0"/>
              </a:rPr>
              <a:t>) i; 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// (6)  in c </a:t>
            </a:r>
            <a:r>
              <a:rPr lang="es-ES" sz="2100" dirty="0" err="1">
                <a:solidFill>
                  <a:srgbClr val="1FA0BE"/>
                </a:solidFill>
                <a:latin typeface="Courier New" pitchFamily="49" charset="0"/>
              </a:rPr>
              <a:t>stays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ja-JP" altLang="es-ES" sz="2100" dirty="0">
                <a:solidFill>
                  <a:srgbClr val="1FA0BE"/>
                </a:solidFill>
              </a:rPr>
              <a:t>‘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a</a:t>
            </a:r>
            <a:r>
              <a:rPr lang="ja-JP" altLang="es-ES" sz="2100" dirty="0">
                <a:solidFill>
                  <a:srgbClr val="1FA0BE"/>
                </a:solidFill>
              </a:rPr>
              <a:t>’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.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Conversion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to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char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.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c = </a:t>
            </a:r>
            <a:r>
              <a:rPr lang="ja-JP" altLang="es-ES" sz="2100" dirty="0"/>
              <a:t>‘</a:t>
            </a:r>
            <a:r>
              <a:rPr lang="es-ES" altLang="ja-JP" sz="2100" dirty="0">
                <a:latin typeface="Courier New" pitchFamily="49" charset="0"/>
              </a:rPr>
              <a:t>a</a:t>
            </a:r>
            <a:r>
              <a:rPr lang="ja-JP" altLang="es-ES" sz="2100" dirty="0"/>
              <a:t>’</a:t>
            </a:r>
            <a:r>
              <a:rPr lang="es-ES" altLang="ja-JP" sz="2100" dirty="0">
                <a:latin typeface="Courier New" pitchFamily="49" charset="0"/>
              </a:rPr>
              <a:t>+1; 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// (7) in c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stays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ja-JP" altLang="es-ES" sz="2100" dirty="0">
                <a:solidFill>
                  <a:srgbClr val="1FA0BE"/>
                </a:solidFill>
              </a:rPr>
              <a:t>‘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b</a:t>
            </a:r>
            <a:r>
              <a:rPr lang="ja-JP" altLang="es-ES" sz="2100" dirty="0">
                <a:solidFill>
                  <a:srgbClr val="1FA0BE"/>
                </a:solidFill>
              </a:rPr>
              <a:t>’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.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It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is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a “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weird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” case,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but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it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can be done. 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c = (</a:t>
            </a:r>
            <a:r>
              <a:rPr lang="es-ES" sz="2100" dirty="0" err="1">
                <a:latin typeface="Courier New" pitchFamily="49" charset="0"/>
              </a:rPr>
              <a:t>int</a:t>
            </a:r>
            <a:r>
              <a:rPr lang="es-ES" sz="2100" dirty="0">
                <a:latin typeface="Courier New" pitchFamily="49" charset="0"/>
              </a:rPr>
              <a:t>) </a:t>
            </a:r>
            <a:r>
              <a:rPr lang="ja-JP" altLang="es-ES" sz="2100" dirty="0"/>
              <a:t>‘</a:t>
            </a:r>
            <a:r>
              <a:rPr lang="es-ES" altLang="ja-JP" sz="2100" dirty="0">
                <a:latin typeface="Courier New" pitchFamily="49" charset="0"/>
              </a:rPr>
              <a:t>a</a:t>
            </a:r>
            <a:r>
              <a:rPr lang="ja-JP" altLang="es-ES" sz="2100" dirty="0"/>
              <a:t>’</a:t>
            </a:r>
            <a:r>
              <a:rPr lang="es-ES" altLang="ja-JP" sz="2100" dirty="0">
                <a:latin typeface="Courier New" pitchFamily="49" charset="0"/>
              </a:rPr>
              <a:t>+1; 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// (8) in c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stays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ja-JP" altLang="es-ES" sz="2100" dirty="0">
                <a:solidFill>
                  <a:srgbClr val="1FA0BE"/>
                </a:solidFill>
              </a:rPr>
              <a:t>‘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b</a:t>
            </a:r>
            <a:r>
              <a:rPr lang="ja-JP" altLang="es-ES" sz="2100" dirty="0">
                <a:solidFill>
                  <a:srgbClr val="1FA0BE"/>
                </a:solidFill>
              </a:rPr>
              <a:t>’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. 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Same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 as </a:t>
            </a:r>
            <a:r>
              <a:rPr lang="es-ES" altLang="ja-JP" sz="2100" dirty="0">
                <a:solidFill>
                  <a:schemeClr val="bg2"/>
                </a:solidFill>
                <a:latin typeface="Courier New" pitchFamily="49" charset="0"/>
              </a:rPr>
              <a:t>(7)</a:t>
            </a:r>
          </a:p>
          <a:p>
            <a:pPr>
              <a:buNone/>
            </a:pPr>
            <a:r>
              <a:rPr lang="es-ES" sz="2100" dirty="0">
                <a:latin typeface="Courier New" pitchFamily="49" charset="0"/>
              </a:rPr>
              <a:t>c = (</a:t>
            </a:r>
            <a:r>
              <a:rPr lang="es-ES" sz="2100" dirty="0" err="1">
                <a:latin typeface="Courier New" pitchFamily="49" charset="0"/>
              </a:rPr>
              <a:t>char</a:t>
            </a:r>
            <a:r>
              <a:rPr lang="es-ES" sz="2100" dirty="0">
                <a:latin typeface="Courier New" pitchFamily="49" charset="0"/>
              </a:rPr>
              <a:t>) (i+2); 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// (9) in c </a:t>
            </a:r>
            <a:r>
              <a:rPr lang="es-ES" sz="2100" dirty="0" err="1">
                <a:solidFill>
                  <a:srgbClr val="1FA0BE"/>
                </a:solidFill>
                <a:latin typeface="Courier New" pitchFamily="49" charset="0"/>
              </a:rPr>
              <a:t>stays</a:t>
            </a:r>
            <a:r>
              <a:rPr lang="es-ES" sz="21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ja-JP" altLang="es-ES" sz="2100" dirty="0">
                <a:solidFill>
                  <a:srgbClr val="1FA0BE"/>
                </a:solidFill>
              </a:rPr>
              <a:t>‘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c</a:t>
            </a:r>
            <a:r>
              <a:rPr lang="ja-JP" altLang="es-ES" sz="2100" dirty="0">
                <a:solidFill>
                  <a:srgbClr val="1FA0BE"/>
                </a:solidFill>
              </a:rPr>
              <a:t>’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. (</a:t>
            </a:r>
            <a:r>
              <a:rPr lang="es-ES" altLang="ja-JP" sz="2100" dirty="0" err="1">
                <a:solidFill>
                  <a:srgbClr val="1FA0BE"/>
                </a:solidFill>
                <a:latin typeface="Courier New" pitchFamily="49" charset="0"/>
              </a:rPr>
              <a:t>char</a:t>
            </a:r>
            <a:r>
              <a:rPr lang="es-ES" altLang="ja-JP" sz="2100" dirty="0">
                <a:solidFill>
                  <a:srgbClr val="1FA0BE"/>
                </a:solidFill>
                <a:latin typeface="Courier New" pitchFamily="49" charset="0"/>
              </a:rPr>
              <a:t>) (97+2)</a:t>
            </a:r>
          </a:p>
        </p:txBody>
      </p:sp>
    </p:spTree>
    <p:extLst>
      <p:ext uri="{BB962C8B-B14F-4D97-AF65-F5344CB8AC3E}">
        <p14:creationId xmlns:p14="http://schemas.microsoft.com/office/powerpoint/2010/main" val="392278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conversion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compatibilities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  <a:defRPr/>
            </a:pPr>
            <a:r>
              <a:rPr lang="es-ES" dirty="0"/>
              <a:t>byte</a:t>
            </a:r>
          </a:p>
          <a:p>
            <a:pPr>
              <a:buNone/>
              <a:defRPr/>
            </a:pPr>
            <a:r>
              <a:rPr lang="es-ES" dirty="0"/>
              <a:t>short </a:t>
            </a:r>
            <a:r>
              <a:rPr lang="es-ES" dirty="0" err="1"/>
              <a:t>char</a:t>
            </a:r>
            <a:endParaRPr lang="es-ES" dirty="0"/>
          </a:p>
          <a:p>
            <a:pPr>
              <a:buNone/>
              <a:defRPr/>
            </a:pPr>
            <a:r>
              <a:rPr lang="es-ES" dirty="0" err="1"/>
              <a:t>int</a:t>
            </a:r>
            <a:endParaRPr lang="es-ES" dirty="0"/>
          </a:p>
          <a:p>
            <a:pPr>
              <a:buNone/>
              <a:defRPr/>
            </a:pPr>
            <a:r>
              <a:rPr lang="es-ES" dirty="0" err="1"/>
              <a:t>long</a:t>
            </a:r>
            <a:r>
              <a:rPr lang="es-ES" dirty="0"/>
              <a:t> y </a:t>
            </a:r>
            <a:r>
              <a:rPr lang="es-ES" dirty="0" err="1"/>
              <a:t>float</a:t>
            </a:r>
            <a:endParaRPr lang="es-ES" dirty="0"/>
          </a:p>
          <a:p>
            <a:pPr>
              <a:buNone/>
              <a:defRPr/>
            </a:pPr>
            <a:r>
              <a:rPr lang="es-ES" dirty="0" err="1"/>
              <a:t>double</a:t>
            </a:r>
            <a:endParaRPr lang="es-ES" dirty="0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995936" y="1632713"/>
            <a:ext cx="0" cy="2667000"/>
          </a:xfrm>
          <a:prstGeom prst="line">
            <a:avLst/>
          </a:prstGeom>
          <a:noFill/>
          <a:ln w="9525">
            <a:solidFill>
              <a:srgbClr val="005B43"/>
            </a:solidFill>
            <a:round/>
            <a:headEnd/>
            <a:tailEnd type="triangle" w="med" len="med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lIns="0" tIns="0" rIns="0" bIns="0" anchor="ctr"/>
          <a:lstStyle/>
          <a:p>
            <a:pPr>
              <a:defRPr/>
            </a:pPr>
            <a:endParaRPr lang="es-ES">
              <a:latin typeface="Tahoma" charset="0"/>
              <a:ea typeface="ＭＳ Ｐゴシック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4123618" y="4077072"/>
            <a:ext cx="1096454" cy="230832"/>
          </a:xfrm>
          <a:prstGeom prst="rect">
            <a:avLst/>
          </a:prstGeom>
          <a:noFill/>
          <a:ln>
            <a:noFill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s-ES" sz="1500" b="1" i="1" dirty="0">
                <a:latin typeface="Tahoma" charset="0"/>
                <a:ea typeface="ＭＳ Ｐゴシック" charset="0"/>
              </a:rPr>
              <a:t>MORE BITS</a:t>
            </a:r>
          </a:p>
        </p:txBody>
      </p:sp>
    </p:spTree>
    <p:extLst>
      <p:ext uri="{BB962C8B-B14F-4D97-AF65-F5344CB8AC3E}">
        <p14:creationId xmlns:p14="http://schemas.microsoft.com/office/powerpoint/2010/main" val="334007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conversion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compatibilities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81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43465870"/>
              </p:ext>
            </p:extLst>
          </p:nvPr>
        </p:nvGraphicFramePr>
        <p:xfrm>
          <a:off x="467544" y="1772816"/>
          <a:ext cx="8206680" cy="4546404"/>
        </p:xfrm>
        <a:graphic>
          <a:graphicData uri="http://schemas.openxmlformats.org/drawingml/2006/table">
            <a:tbl>
              <a:tblPr/>
              <a:tblGrid>
                <a:gridCol w="819663"/>
                <a:gridCol w="823014"/>
                <a:gridCol w="817986"/>
                <a:gridCol w="823015"/>
                <a:gridCol w="819662"/>
                <a:gridCol w="819663"/>
                <a:gridCol w="823014"/>
                <a:gridCol w="817986"/>
                <a:gridCol w="823015"/>
                <a:gridCol w="819662"/>
              </a:tblGrid>
              <a:tr h="409013">
                <a:tc rowSpan="2" grid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 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Convert to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44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boolean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byte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char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short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int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long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float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double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</a:tr>
              <a:tr h="456277">
                <a:tc rowSpan="8"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Convert from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boolean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byte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char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 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short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int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I*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long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I*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I*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float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double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N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47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Ternary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operator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a new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useful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r>
              <a:rPr lang="es-ES" dirty="0"/>
              <a:t>&lt;</a:t>
            </a:r>
            <a:r>
              <a:rPr lang="es-ES" dirty="0" err="1"/>
              <a:t>condition</a:t>
            </a:r>
            <a:r>
              <a:rPr lang="es-ES" dirty="0"/>
              <a:t>&gt; ? &lt;expr</a:t>
            </a:r>
            <a:r>
              <a:rPr lang="es-ES" baseline="-25000" dirty="0"/>
              <a:t>1</a:t>
            </a:r>
            <a:r>
              <a:rPr lang="es-ES" dirty="0"/>
              <a:t>&gt; : &lt;expr</a:t>
            </a:r>
            <a:r>
              <a:rPr lang="es-ES" baseline="-25000" dirty="0"/>
              <a:t>2</a:t>
            </a:r>
            <a:r>
              <a:rPr lang="es-ES" dirty="0"/>
              <a:t>&gt;</a:t>
            </a:r>
            <a:br>
              <a:rPr lang="es-ES" dirty="0"/>
            </a:br>
            <a:endParaRPr lang="es-ES" dirty="0"/>
          </a:p>
          <a:p>
            <a:pPr>
              <a:lnSpc>
                <a:spcPct val="80000"/>
              </a:lnSpc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True,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evaluate</a:t>
            </a:r>
            <a:r>
              <a:rPr lang="es-ES" dirty="0"/>
              <a:t> expr</a:t>
            </a:r>
            <a:r>
              <a:rPr lang="es-ES" baseline="-25000" dirty="0"/>
              <a:t>1 </a:t>
            </a:r>
            <a:r>
              <a:rPr lang="es-ES" dirty="0" err="1"/>
              <a:t>else</a:t>
            </a:r>
            <a:r>
              <a:rPr lang="es-ES" dirty="0"/>
              <a:t> expr</a:t>
            </a:r>
            <a:r>
              <a:rPr lang="es-ES" baseline="-25000" dirty="0"/>
              <a:t>2.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It</a:t>
            </a:r>
            <a:r>
              <a:rPr lang="en-US" altLang="es-ES" dirty="0"/>
              <a:t>’</a:t>
            </a:r>
            <a:r>
              <a:rPr lang="en-US" dirty="0"/>
              <a:t>s a shortcut for</a:t>
            </a:r>
            <a:r>
              <a:rPr lang="es-ES" altLang="ja-JP" dirty="0"/>
              <a:t> </a:t>
            </a:r>
            <a:r>
              <a:rPr lang="es-ES" altLang="ja-JP" b="1" dirty="0" err="1"/>
              <a:t>if-else</a:t>
            </a:r>
            <a:endParaRPr lang="es-ES" altLang="ja-JP" b="1" dirty="0"/>
          </a:p>
          <a:p>
            <a:pPr lvl="1">
              <a:lnSpc>
                <a:spcPct val="80000"/>
              </a:lnSpc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a variable has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assigned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condition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isLeapYear</a:t>
            </a:r>
            <a:r>
              <a:rPr lang="es-ES" dirty="0"/>
              <a:t> = false;</a:t>
            </a:r>
          </a:p>
          <a:p>
            <a:pPr>
              <a:lnSpc>
                <a:spcPct val="80000"/>
              </a:lnSpc>
            </a:pPr>
            <a:endParaRPr lang="es-ES" dirty="0" smtClean="0"/>
          </a:p>
          <a:p>
            <a:pPr>
              <a:lnSpc>
                <a:spcPct val="80000"/>
              </a:lnSpc>
            </a:pP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/>
              <a:t>days</a:t>
            </a:r>
            <a:r>
              <a:rPr lang="es-ES" dirty="0"/>
              <a:t> = </a:t>
            </a:r>
            <a:r>
              <a:rPr lang="es-ES" dirty="0" err="1"/>
              <a:t>isLeapYear</a:t>
            </a:r>
            <a:r>
              <a:rPr lang="es-ES" dirty="0"/>
              <a:t> ? 29 : 28;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43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043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Precedence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association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operators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table</a:t>
            </a:r>
            <a:r>
              <a:rPr lang="es-ES" dirty="0"/>
              <a:t> are </a:t>
            </a:r>
            <a:r>
              <a:rPr lang="es-ES" dirty="0" err="1"/>
              <a:t>listed</a:t>
            </a:r>
            <a:r>
              <a:rPr lang="es-ES" dirty="0"/>
              <a:t> </a:t>
            </a: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of </a:t>
            </a:r>
            <a:r>
              <a:rPr lang="es-ES" dirty="0" err="1"/>
              <a:t>precedence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Operators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highest</a:t>
            </a:r>
            <a:r>
              <a:rPr lang="es-ES" dirty="0"/>
              <a:t> </a:t>
            </a:r>
            <a:r>
              <a:rPr lang="es-ES" dirty="0" err="1"/>
              <a:t>precedence</a:t>
            </a:r>
            <a:r>
              <a:rPr lang="es-ES" dirty="0"/>
              <a:t> are </a:t>
            </a:r>
            <a:r>
              <a:rPr lang="es-ES" dirty="0" err="1"/>
              <a:t>evaluated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ones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Operators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line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precedence</a:t>
            </a:r>
            <a:r>
              <a:rPr lang="es-ES" dirty="0"/>
              <a:t>. 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Precedence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association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19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990197"/>
              </p:ext>
            </p:extLst>
          </p:nvPr>
        </p:nvGraphicFramePr>
        <p:xfrm>
          <a:off x="304800" y="1813517"/>
          <a:ext cx="8534400" cy="4495803"/>
        </p:xfrm>
        <a:graphic>
          <a:graphicData uri="http://schemas.openxmlformats.org/drawingml/2006/table">
            <a:tbl>
              <a:tblPr/>
              <a:tblGrid>
                <a:gridCol w="3040063"/>
                <a:gridCol w="5494337"/>
              </a:tblGrid>
              <a:tr h="254000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Operators</a:t>
                      </a: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 </a:t>
                      </a:r>
                      <a:r>
                        <a:rPr kumimoji="0" lang="es-E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Precedence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Operators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Precedence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Postfix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var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++ </a:t>
                      </a:r>
                      <a:r>
                        <a:rPr kumimoji="0" lang="es-E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var</a:t>
                      </a: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--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Unary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++</a:t>
                      </a:r>
                      <a:r>
                        <a:rPr kumimoji="0" lang="es-E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var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 --</a:t>
                      </a:r>
                      <a:r>
                        <a:rPr kumimoji="0" lang="es-E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var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 +</a:t>
                      </a:r>
                      <a:r>
                        <a:rPr kumimoji="0" lang="es-E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expr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 -</a:t>
                      </a:r>
                      <a:r>
                        <a:rPr kumimoji="0" lang="es-E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expr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 ~ !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Multipliers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* / %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Additive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+ -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Bits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&lt;&lt; &gt;&gt; &gt;&gt;&gt;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Relation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&lt; &gt; &lt;= &gt;= instanceof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Equal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== !=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Bitwise AND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&amp;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Bitwise exclusive OR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^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Bitwise inclusive OR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|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Logic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 AND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&amp;&amp;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Logico</a:t>
                      </a: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 OR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||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Ternary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? :</a:t>
                      </a: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MS PGothic" charset="0"/>
                          <a:cs typeface="Times New Roman" charset="0"/>
                        </a:rPr>
                        <a:t>Assignment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MS PGothic" charset="0"/>
                          <a:cs typeface="Courier New" charset="0"/>
                        </a:rPr>
                        <a:t>= += -= *= /= %= &amp;= ^= |= &lt;&lt;= &gt;&gt;= &gt;&gt;&gt;=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28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Precedence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association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b="1" dirty="0" err="1"/>
              <a:t>E.g</a:t>
            </a:r>
            <a:r>
              <a:rPr lang="es-ES" b="1" dirty="0"/>
              <a:t>.: </a:t>
            </a:r>
          </a:p>
          <a:p>
            <a:r>
              <a:rPr lang="es-ES" dirty="0"/>
              <a:t>5*2 + 5 </a:t>
            </a:r>
            <a:r>
              <a:rPr lang="es-ES" dirty="0" err="1"/>
              <a:t>equals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(5*2) + 5 </a:t>
            </a:r>
          </a:p>
          <a:p>
            <a:pPr lvl="1"/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/>
              <a:t>*</a:t>
            </a:r>
            <a:r>
              <a:rPr lang="ja-JP" altLang="es-ES" dirty="0"/>
              <a:t>”</a:t>
            </a:r>
            <a:r>
              <a:rPr lang="es-ES" altLang="ja-JP" dirty="0"/>
              <a:t> has </a:t>
            </a:r>
            <a:r>
              <a:rPr lang="es-ES" altLang="ja-JP" dirty="0" err="1"/>
              <a:t>higher</a:t>
            </a:r>
            <a:r>
              <a:rPr lang="es-ES" altLang="ja-JP" dirty="0"/>
              <a:t> </a:t>
            </a:r>
            <a:r>
              <a:rPr lang="es-ES" altLang="ja-JP" dirty="0" err="1"/>
              <a:t>precedence</a:t>
            </a:r>
            <a:r>
              <a:rPr lang="es-ES" altLang="ja-JP" dirty="0"/>
              <a:t> </a:t>
            </a:r>
            <a:r>
              <a:rPr lang="es-ES" altLang="ja-JP" dirty="0" err="1"/>
              <a:t>than</a:t>
            </a:r>
            <a:r>
              <a:rPr lang="es-ES" altLang="ja-JP" dirty="0"/>
              <a:t> </a:t>
            </a:r>
            <a:r>
              <a:rPr lang="ja-JP" altLang="es-ES" dirty="0"/>
              <a:t>“</a:t>
            </a:r>
            <a:r>
              <a:rPr lang="es-ES" altLang="ja-JP" dirty="0"/>
              <a:t>+</a:t>
            </a:r>
            <a:r>
              <a:rPr lang="ja-JP" altLang="es-ES" dirty="0"/>
              <a:t>”</a:t>
            </a:r>
            <a:r>
              <a:rPr lang="es-ES" altLang="ja-JP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30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Precedence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association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operators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precedence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share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operand</a:t>
            </a:r>
            <a:r>
              <a:rPr lang="es-ES" dirty="0"/>
              <a:t>?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err="1" smtClean="0"/>
              <a:t>E.g</a:t>
            </a:r>
            <a:r>
              <a:rPr lang="es-ES" b="1" dirty="0" smtClean="0"/>
              <a:t>.:</a:t>
            </a:r>
          </a:p>
          <a:p>
            <a:r>
              <a:rPr lang="es-ES" dirty="0" smtClean="0"/>
              <a:t>2 </a:t>
            </a:r>
            <a:r>
              <a:rPr lang="es-ES" dirty="0"/>
              <a:t>/ 1 * </a:t>
            </a:r>
            <a:r>
              <a:rPr lang="es-ES" dirty="0" smtClean="0"/>
              <a:t>2</a:t>
            </a:r>
          </a:p>
          <a:p>
            <a:pPr lvl="1"/>
            <a:r>
              <a:rPr lang="es-ES" dirty="0" err="1" smtClean="0"/>
              <a:t>Equals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(</a:t>
            </a:r>
            <a:r>
              <a:rPr lang="es-ES" dirty="0"/>
              <a:t>2 / 1) * 2 =  </a:t>
            </a:r>
            <a:r>
              <a:rPr lang="es-ES" dirty="0" smtClean="0"/>
              <a:t>4</a:t>
            </a:r>
          </a:p>
          <a:p>
            <a:pPr lvl="1"/>
            <a:r>
              <a:rPr lang="es-ES" dirty="0" smtClean="0"/>
              <a:t>2 </a:t>
            </a:r>
            <a:r>
              <a:rPr lang="es-ES" dirty="0"/>
              <a:t>/ (1 * 2) =  1</a:t>
            </a:r>
          </a:p>
        </p:txBody>
      </p:sp>
    </p:spTree>
    <p:extLst>
      <p:ext uri="{BB962C8B-B14F-4D97-AF65-F5344CB8AC3E}">
        <p14:creationId xmlns:p14="http://schemas.microsoft.com/office/powerpoint/2010/main" val="206476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Precedence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association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a rule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associativity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operators</a:t>
            </a:r>
            <a:r>
              <a:rPr lang="es-ES" dirty="0"/>
              <a:t> determines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 of </a:t>
            </a:r>
            <a:r>
              <a:rPr lang="es-ES" dirty="0" err="1"/>
              <a:t>evaluation</a:t>
            </a:r>
            <a:r>
              <a:rPr lang="es-ES" dirty="0"/>
              <a:t>.</a:t>
            </a:r>
            <a:endParaRPr lang="es-ES" b="1" dirty="0"/>
          </a:p>
          <a:p>
            <a:endParaRPr lang="es-ES" dirty="0" smtClean="0"/>
          </a:p>
          <a:p>
            <a:r>
              <a:rPr lang="es-ES" dirty="0" err="1" smtClean="0"/>
              <a:t>Binary</a:t>
            </a:r>
            <a:r>
              <a:rPr lang="es-ES" dirty="0" smtClean="0"/>
              <a:t> </a:t>
            </a:r>
            <a:r>
              <a:rPr lang="es-ES" dirty="0" err="1"/>
              <a:t>operators</a:t>
            </a:r>
            <a:r>
              <a:rPr lang="es-ES" dirty="0"/>
              <a:t> are </a:t>
            </a:r>
            <a:r>
              <a:rPr lang="es-ES" dirty="0" err="1"/>
              <a:t>associative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right</a:t>
            </a:r>
            <a:endParaRPr lang="es-ES" b="1" dirty="0"/>
          </a:p>
          <a:p>
            <a:pPr lvl="2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operand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associate</a:t>
            </a:r>
            <a:r>
              <a:rPr lang="es-ES" dirty="0"/>
              <a:t> (</a:t>
            </a:r>
            <a:r>
              <a:rPr lang="es-ES" dirty="0" err="1"/>
              <a:t>parenthesizing</a:t>
            </a:r>
            <a:r>
              <a:rPr lang="es-ES" dirty="0"/>
              <a:t>) and </a:t>
            </a:r>
            <a:r>
              <a:rPr lang="es-ES" dirty="0" err="1"/>
              <a:t>evaluating</a:t>
            </a:r>
            <a:r>
              <a:rPr lang="es-ES" dirty="0"/>
              <a:t> </a:t>
            </a:r>
            <a:r>
              <a:rPr lang="es-ES" dirty="0" err="1"/>
              <a:t>operators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57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Precedence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association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(2 / 1) * 2 =  4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r>
              <a:rPr lang="es-ES" dirty="0" err="1"/>
              <a:t>Anothe</a:t>
            </a:r>
            <a:r>
              <a:rPr lang="es-ES" dirty="0"/>
              <a:t> </a:t>
            </a:r>
            <a:r>
              <a:rPr lang="es-ES" dirty="0" err="1"/>
              <a:t>rexample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a – b + c -d </a:t>
            </a:r>
          </a:p>
          <a:p>
            <a:pPr lvl="1"/>
            <a:r>
              <a:rPr lang="es-ES" dirty="0" err="1"/>
              <a:t>Equals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(((a-b) +c ) – d).</a:t>
            </a:r>
          </a:p>
        </p:txBody>
      </p:sp>
    </p:spTree>
    <p:extLst>
      <p:ext uri="{BB962C8B-B14F-4D97-AF65-F5344CB8AC3E}">
        <p14:creationId xmlns:p14="http://schemas.microsoft.com/office/powerpoint/2010/main" val="118813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Precedence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association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a </a:t>
            </a:r>
            <a:r>
              <a:rPr lang="es-ES" dirty="0" err="1"/>
              <a:t>value</a:t>
            </a:r>
            <a:r>
              <a:rPr lang="es-ES" dirty="0"/>
              <a:t>. 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How</a:t>
            </a:r>
            <a:r>
              <a:rPr lang="es-ES" dirty="0"/>
              <a:t> come?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Yes,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assigned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endParaRPr lang="es-ES" dirty="0"/>
          </a:p>
          <a:p>
            <a:pPr marL="0" indent="0">
              <a:lnSpc>
                <a:spcPct val="90000"/>
              </a:lnSpc>
              <a:buNone/>
            </a:pPr>
            <a:r>
              <a:rPr lang="es-ES" b="1" dirty="0" err="1"/>
              <a:t>E.g</a:t>
            </a:r>
            <a:r>
              <a:rPr lang="es-ES" b="1" dirty="0" smtClean="0"/>
              <a:t>.: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200" dirty="0" smtClean="0">
                <a:latin typeface="Courier New" pitchFamily="49" charset="0"/>
              </a:rPr>
              <a:t>b </a:t>
            </a:r>
            <a:r>
              <a:rPr lang="es-ES" sz="2200" dirty="0">
                <a:latin typeface="Courier New" pitchFamily="49" charset="0"/>
              </a:rPr>
              <a:t>= 5 + (a = </a:t>
            </a:r>
            <a:r>
              <a:rPr lang="es-ES" sz="2200" dirty="0" smtClean="0">
                <a:latin typeface="Courier New" pitchFamily="49" charset="0"/>
              </a:rPr>
              <a:t>5)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200" dirty="0" smtClean="0">
                <a:latin typeface="Courier New" pitchFamily="49" charset="0"/>
              </a:rPr>
              <a:t>a </a:t>
            </a:r>
            <a:r>
              <a:rPr lang="es-ES" sz="2200" dirty="0">
                <a:latin typeface="Courier New" pitchFamily="49" charset="0"/>
              </a:rPr>
              <a:t>= 4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852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19924</TotalTime>
  <Words>1494</Words>
  <Application>Microsoft Macintosh PowerPoint</Application>
  <PresentationFormat>Presentación en pantalla (4:3)</PresentationFormat>
  <Paragraphs>332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120</cp:revision>
  <dcterms:created xsi:type="dcterms:W3CDTF">2017-01-23T17:53:54Z</dcterms:created>
  <dcterms:modified xsi:type="dcterms:W3CDTF">2017-04-17T18:03:03Z</dcterms:modified>
</cp:coreProperties>
</file>