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56" r:id="rId2"/>
    <p:sldId id="274" r:id="rId3"/>
    <p:sldId id="300" r:id="rId4"/>
    <p:sldId id="675" r:id="rId5"/>
    <p:sldId id="633" r:id="rId6"/>
    <p:sldId id="676" r:id="rId7"/>
    <p:sldId id="634" r:id="rId8"/>
    <p:sldId id="632" r:id="rId9"/>
    <p:sldId id="677" r:id="rId10"/>
    <p:sldId id="601" r:id="rId11"/>
    <p:sldId id="602" r:id="rId12"/>
    <p:sldId id="619" r:id="rId13"/>
    <p:sldId id="603" r:id="rId14"/>
    <p:sldId id="620" r:id="rId15"/>
    <p:sldId id="678" r:id="rId16"/>
    <p:sldId id="621" r:id="rId17"/>
    <p:sldId id="679" r:id="rId18"/>
    <p:sldId id="604" r:id="rId19"/>
    <p:sldId id="622" r:id="rId20"/>
    <p:sldId id="623" r:id="rId21"/>
    <p:sldId id="680" r:id="rId22"/>
    <p:sldId id="624" r:id="rId23"/>
    <p:sldId id="681" r:id="rId24"/>
    <p:sldId id="682" r:id="rId25"/>
    <p:sldId id="605" r:id="rId26"/>
    <p:sldId id="625" r:id="rId27"/>
    <p:sldId id="626" r:id="rId28"/>
    <p:sldId id="606" r:id="rId29"/>
    <p:sldId id="683" r:id="rId30"/>
    <p:sldId id="627" r:id="rId31"/>
    <p:sldId id="684" r:id="rId32"/>
    <p:sldId id="685" r:id="rId33"/>
    <p:sldId id="686" r:id="rId34"/>
    <p:sldId id="607" r:id="rId35"/>
    <p:sldId id="628" r:id="rId36"/>
    <p:sldId id="629" r:id="rId37"/>
    <p:sldId id="687" r:id="rId38"/>
    <p:sldId id="688" r:id="rId39"/>
    <p:sldId id="630" r:id="rId40"/>
    <p:sldId id="631" r:id="rId41"/>
    <p:sldId id="689" r:id="rId42"/>
    <p:sldId id="635" r:id="rId43"/>
    <p:sldId id="690" r:id="rId44"/>
    <p:sldId id="518" r:id="rId45"/>
    <p:sldId id="691" r:id="rId46"/>
    <p:sldId id="692" r:id="rId47"/>
    <p:sldId id="693" r:id="rId48"/>
    <p:sldId id="694" r:id="rId49"/>
    <p:sldId id="695" r:id="rId50"/>
    <p:sldId id="696" r:id="rId51"/>
    <p:sldId id="608" r:id="rId52"/>
    <p:sldId id="609" r:id="rId53"/>
    <p:sldId id="580" r:id="rId54"/>
    <p:sldId id="636" r:id="rId55"/>
    <p:sldId id="637" r:id="rId56"/>
    <p:sldId id="697" r:id="rId57"/>
    <p:sldId id="579" r:id="rId58"/>
    <p:sldId id="674" r:id="rId5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A0BE"/>
    <a:srgbClr val="146E83"/>
    <a:srgbClr val="F2F2F2"/>
    <a:srgbClr val="292929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96" autoAdjust="0"/>
  </p:normalViewPr>
  <p:slideViewPr>
    <p:cSldViewPr>
      <p:cViewPr>
        <p:scale>
          <a:sx n="70" d="100"/>
          <a:sy n="70" d="100"/>
        </p:scale>
        <p:origin x="-1656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BC9D8-41EC-4D33-8ABC-3CDF2285E91D}" type="datetimeFigureOut">
              <a:rPr lang="en-US" smtClean="0"/>
              <a:t>17-04-19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03100-6BB0-4440-8F17-EBF4ED3407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3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6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3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2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>
            <a:lvl1pPr algn="l">
              <a:defRPr sz="3000" cap="all" baseline="0">
                <a:latin typeface="Nexa Bold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/>
          <a:lstStyle>
            <a:lvl1pPr>
              <a:defRPr sz="2400" baseline="0">
                <a:latin typeface="Calibri" pitchFamily="34" charset="0"/>
              </a:defRPr>
            </a:lvl1pPr>
            <a:lvl2pPr marL="914400" indent="-457200">
              <a:buFont typeface="Wingdings" pitchFamily="2" charset="2"/>
              <a:buChar char="ü"/>
              <a:defRPr sz="2200" baseline="0"/>
            </a:lvl2pPr>
            <a:lvl3pPr marL="1143000" indent="-228600">
              <a:buFont typeface="Wingdings" pitchFamily="2" charset="2"/>
              <a:buChar char="ü"/>
              <a:defRPr sz="2200" baseline="0"/>
            </a:lvl3pPr>
            <a:lvl4pPr marL="1600200" indent="-228600">
              <a:buFont typeface="Wingdings" pitchFamily="2" charset="2"/>
              <a:buChar char="ü"/>
              <a:defRPr sz="2200" baseline="0"/>
            </a:lvl4pPr>
            <a:lvl5pPr marL="2057400" indent="-228600">
              <a:buFont typeface="Wingdings" pitchFamily="2" charset="2"/>
              <a:buChar char="ü"/>
              <a:defRPr sz="2200" baseline="0"/>
            </a:lvl5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60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2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7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3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1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7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0037-B8A4-4E2A-9BEB-16B514EB983D}" type="datetimeFigureOut">
              <a:rPr lang="en-US" smtClean="0"/>
              <a:t>17-04-19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9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6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84984"/>
            <a:ext cx="9144000" cy="3573016"/>
          </a:xfrm>
          <a:solidFill>
            <a:srgbClr val="F2F2F2"/>
          </a:solidFill>
        </p:spPr>
        <p:txBody>
          <a:bodyPr/>
          <a:lstStyle/>
          <a:p>
            <a:endParaRPr lang="en-US" dirty="0" smtClean="0"/>
          </a:p>
          <a:p>
            <a:endParaRPr lang="es-AR" sz="3400" dirty="0" smtClean="0">
              <a:solidFill>
                <a:srgbClr val="292929"/>
              </a:solidFill>
              <a:latin typeface="Nexa Bold" pitchFamily="50" charset="0"/>
            </a:endParaRPr>
          </a:p>
          <a:p>
            <a:r>
              <a:rPr lang="en-US" sz="3400" cap="all" dirty="0" smtClean="0">
                <a:solidFill>
                  <a:schemeClr val="tx1"/>
                </a:solidFill>
                <a:latin typeface="Nexa Bold" pitchFamily="50" charset="0"/>
              </a:rPr>
              <a:t>Java programming iii</a:t>
            </a:r>
            <a:endParaRPr lang="es-AR" sz="3400" cap="all" dirty="0">
              <a:solidFill>
                <a:schemeClr val="tx1"/>
              </a:solidFill>
              <a:latin typeface="Nexa Bold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13" y="1268760"/>
            <a:ext cx="2268399" cy="66562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0" y="3284984"/>
            <a:ext cx="9144000" cy="3573016"/>
          </a:xfrm>
          <a:prstGeom prst="rect">
            <a:avLst/>
          </a:prstGeom>
          <a:solidFill>
            <a:srgbClr val="F2F2F2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s-AR" sz="3400" dirty="0" smtClean="0">
              <a:solidFill>
                <a:srgbClr val="292929"/>
              </a:solidFill>
              <a:latin typeface="Nexa Bold" pitchFamily="50" charset="0"/>
            </a:endParaRPr>
          </a:p>
          <a:p>
            <a:r>
              <a:rPr lang="en-US" sz="3400" cap="all" dirty="0" err="1" smtClean="0">
                <a:solidFill>
                  <a:schemeClr val="tx1"/>
                </a:solidFill>
                <a:latin typeface="Nexa Bold" pitchFamily="50" charset="0"/>
              </a:rPr>
              <a:t>Oop</a:t>
            </a:r>
            <a:r>
              <a:rPr lang="en-US" sz="3400" cap="all" dirty="0" smtClean="0">
                <a:solidFill>
                  <a:schemeClr val="tx1"/>
                </a:solidFill>
                <a:latin typeface="Nexa Bold" pitchFamily="50" charset="0"/>
              </a:rPr>
              <a:t> II</a:t>
            </a:r>
            <a:endParaRPr lang="es-AR" sz="3400" cap="all" dirty="0">
              <a:solidFill>
                <a:schemeClr val="tx1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959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remember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lnSpcReduction="1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Segment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linked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instances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points</a:t>
            </a:r>
            <a:r>
              <a:rPr lang="es-ES" dirty="0"/>
              <a:t>.</a:t>
            </a:r>
          </a:p>
          <a:p>
            <a:pPr>
              <a:lnSpc>
                <a:spcPct val="90000"/>
              </a:lnSpc>
            </a:pPr>
            <a:endParaRPr lang="es-ES" dirty="0" smtClean="0"/>
          </a:p>
          <a:p>
            <a:pPr>
              <a:lnSpc>
                <a:spcPct val="90000"/>
              </a:lnSpc>
            </a:pP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/>
              <a:t>instance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school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 of </a:t>
            </a:r>
            <a:r>
              <a:rPr lang="es-ES" dirty="0" err="1"/>
              <a:t>Dean</a:t>
            </a:r>
            <a:r>
              <a:rPr lang="es-ES" dirty="0"/>
              <a:t> (</a:t>
            </a:r>
            <a:r>
              <a:rPr lang="es-ES" altLang="es-ES" dirty="0"/>
              <a:t>”</a:t>
            </a:r>
            <a:r>
              <a:rPr lang="es-ES" dirty="0"/>
              <a:t>John </a:t>
            </a:r>
            <a:r>
              <a:rPr lang="es-ES" dirty="0" err="1"/>
              <a:t>Doe</a:t>
            </a:r>
            <a:r>
              <a:rPr lang="es-ES" dirty="0"/>
              <a:t>") and </a:t>
            </a:r>
            <a:r>
              <a:rPr lang="es-ES" dirty="0" err="1"/>
              <a:t>another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 of </a:t>
            </a:r>
            <a:r>
              <a:rPr lang="es-ES" dirty="0" err="1"/>
              <a:t>ViceDean</a:t>
            </a:r>
            <a:r>
              <a:rPr lang="es-ES" dirty="0"/>
              <a:t> (</a:t>
            </a:r>
            <a:r>
              <a:rPr lang="es-ES" altLang="es-ES" dirty="0"/>
              <a:t>”</a:t>
            </a:r>
            <a:r>
              <a:rPr lang="es-ES" dirty="0"/>
              <a:t>Jane </a:t>
            </a:r>
            <a:r>
              <a:rPr lang="es-ES" dirty="0" err="1"/>
              <a:t>Doe</a:t>
            </a:r>
            <a:r>
              <a:rPr lang="es-ES" dirty="0" smtClean="0"/>
              <a:t>").</a:t>
            </a:r>
            <a:endParaRPr lang="es-ES" dirty="0"/>
          </a:p>
          <a:p>
            <a:pPr>
              <a:lnSpc>
                <a:spcPct val="90000"/>
              </a:lnSpc>
            </a:pPr>
            <a:endParaRPr lang="es-ES" dirty="0" smtClean="0"/>
          </a:p>
          <a:p>
            <a:pPr>
              <a:lnSpc>
                <a:spcPct val="90000"/>
              </a:lnSpc>
            </a:pP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/>
              <a:t>instance</a:t>
            </a:r>
            <a:r>
              <a:rPr lang="es-ES" dirty="0"/>
              <a:t> of </a:t>
            </a:r>
            <a:r>
              <a:rPr lang="es-ES" dirty="0" err="1"/>
              <a:t>Window</a:t>
            </a:r>
            <a:r>
              <a:rPr lang="es-ES" dirty="0"/>
              <a:t> ("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Ihave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right</a:t>
            </a:r>
            <a:r>
              <a:rPr lang="es-ES" dirty="0"/>
              <a:t>")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area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 ("</a:t>
            </a:r>
            <a:r>
              <a:rPr lang="es-ES" dirty="0" err="1"/>
              <a:t>corresponds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particular </a:t>
            </a:r>
            <a:r>
              <a:rPr lang="es-ES" dirty="0" err="1"/>
              <a:t>area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occupies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 smtClean="0"/>
              <a:t>").</a:t>
            </a:r>
            <a:endParaRPr lang="es-ES" dirty="0"/>
          </a:p>
          <a:p>
            <a:pPr>
              <a:lnSpc>
                <a:spcPct val="90000"/>
              </a:lnSpc>
            </a:pPr>
            <a:endParaRPr lang="es-ES" dirty="0" smtClean="0"/>
          </a:p>
          <a:p>
            <a:pPr>
              <a:lnSpc>
                <a:spcPct val="90000"/>
              </a:lnSpc>
            </a:pPr>
            <a:r>
              <a:rPr lang="es-ES" dirty="0" smtClean="0"/>
              <a:t>… </a:t>
            </a:r>
            <a:r>
              <a:rPr lang="es-ES" dirty="0"/>
              <a:t>and more…</a:t>
            </a:r>
          </a:p>
          <a:p>
            <a:pPr>
              <a:lnSpc>
                <a:spcPct val="90000"/>
              </a:lnSpc>
            </a:pPr>
            <a:endParaRPr lang="es-ES" dirty="0" smtClean="0"/>
          </a:p>
          <a:p>
            <a:pPr>
              <a:lnSpc>
                <a:spcPct val="90000"/>
              </a:lnSpc>
            </a:pPr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/>
              <a:t>do I link </a:t>
            </a:r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dirty="0" err="1"/>
              <a:t>instances</a:t>
            </a:r>
            <a:r>
              <a:rPr lang="es-E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93306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Linking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objects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defRPr/>
            </a:pPr>
            <a:r>
              <a:rPr lang="es-ES" dirty="0" err="1"/>
              <a:t>Ways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link </a:t>
            </a:r>
            <a:r>
              <a:rPr lang="es-ES" dirty="0" err="1"/>
              <a:t>objects</a:t>
            </a:r>
            <a:endParaRPr lang="es-ES" dirty="0"/>
          </a:p>
          <a:p>
            <a:pPr lvl="1">
              <a:defRPr/>
            </a:pPr>
            <a:r>
              <a:rPr lang="es-ES" b="1" dirty="0"/>
              <a:t>In </a:t>
            </a:r>
            <a:r>
              <a:rPr lang="es-ES" b="1" dirty="0" err="1"/>
              <a:t>the</a:t>
            </a:r>
            <a:r>
              <a:rPr lang="es-ES" b="1" dirty="0"/>
              <a:t> constructor</a:t>
            </a:r>
          </a:p>
          <a:p>
            <a:pPr lvl="1">
              <a:buNone/>
              <a:defRPr/>
            </a:pPr>
            <a:r>
              <a:rPr lang="es-ES" i="1" dirty="0"/>
              <a:t>and/</a:t>
            </a:r>
            <a:r>
              <a:rPr lang="es-ES" i="1" dirty="0" err="1"/>
              <a:t>or</a:t>
            </a:r>
            <a:endParaRPr lang="es-ES" i="1" dirty="0"/>
          </a:p>
          <a:p>
            <a:pPr lvl="1">
              <a:defRPr/>
            </a:pP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b="1" dirty="0" err="1"/>
              <a:t>Setters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064765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Defining</a:t>
            </a:r>
            <a:r>
              <a:rPr lang="es-ES" sz="3000" cap="all" dirty="0" smtClean="0">
                <a:latin typeface="Nexa Bold" pitchFamily="50" charset="0"/>
              </a:rPr>
              <a:t> a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constructor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public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class</a:t>
            </a:r>
            <a:r>
              <a:rPr lang="es-ES" sz="1900" dirty="0">
                <a:latin typeface="Courier New" charset="0"/>
              </a:rPr>
              <a:t> </a:t>
            </a:r>
            <a:r>
              <a:rPr lang="es-ES" sz="1900" dirty="0" err="1">
                <a:latin typeface="Courier New" charset="0"/>
              </a:rPr>
              <a:t>Segment</a:t>
            </a:r>
            <a:endParaRPr lang="es-ES" sz="1900" dirty="0">
              <a:latin typeface="Courier New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private</a:t>
            </a:r>
            <a:r>
              <a:rPr lang="es-ES" sz="1900" dirty="0">
                <a:latin typeface="Courier New" charset="0"/>
              </a:rPr>
              <a:t> Point </a:t>
            </a:r>
            <a:r>
              <a:rPr lang="es-ES" sz="1900" dirty="0" err="1">
                <a:latin typeface="Courier New" charset="0"/>
              </a:rPr>
              <a:t>origin</a:t>
            </a:r>
            <a:r>
              <a:rPr lang="es-ES" sz="1900" dirty="0"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private</a:t>
            </a:r>
            <a:r>
              <a:rPr lang="es-ES" sz="1900" dirty="0">
                <a:latin typeface="Courier New" charset="0"/>
              </a:rPr>
              <a:t> Point </a:t>
            </a:r>
            <a:r>
              <a:rPr lang="es-ES" sz="1900" dirty="0" err="1">
                <a:latin typeface="Courier New" charset="0"/>
              </a:rPr>
              <a:t>end</a:t>
            </a:r>
            <a:r>
              <a:rPr lang="es-ES" sz="1900" dirty="0"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public</a:t>
            </a:r>
            <a:r>
              <a:rPr lang="es-ES" sz="1900" dirty="0">
                <a:latin typeface="Courier New" charset="0"/>
              </a:rPr>
              <a:t> </a:t>
            </a:r>
            <a:r>
              <a:rPr lang="es-ES" sz="1900" dirty="0" err="1">
                <a:latin typeface="Courier New" charset="0"/>
              </a:rPr>
              <a:t>Segment</a:t>
            </a:r>
            <a:r>
              <a:rPr lang="es-ES" sz="1900" dirty="0">
                <a:latin typeface="Courier New" charset="0"/>
              </a:rPr>
              <a:t> (Point </a:t>
            </a:r>
            <a:r>
              <a:rPr lang="es-ES" sz="1900" dirty="0" err="1">
                <a:latin typeface="Courier New" charset="0"/>
              </a:rPr>
              <a:t>origin</a:t>
            </a:r>
            <a:r>
              <a:rPr lang="es-ES" sz="1900" dirty="0">
                <a:latin typeface="Courier New" charset="0"/>
              </a:rPr>
              <a:t>, Point </a:t>
            </a:r>
            <a:r>
              <a:rPr lang="es-ES" sz="1900" dirty="0" err="1">
                <a:latin typeface="Courier New" charset="0"/>
              </a:rPr>
              <a:t>end</a:t>
            </a:r>
            <a:r>
              <a:rPr lang="es-ES" sz="1900" dirty="0">
                <a:latin typeface="Courier New" charset="0"/>
              </a:rPr>
              <a:t>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	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this</a:t>
            </a:r>
            <a:r>
              <a:rPr lang="es-ES" sz="1900" dirty="0" err="1">
                <a:latin typeface="Courier New" charset="0"/>
              </a:rPr>
              <a:t>.origin</a:t>
            </a:r>
            <a:r>
              <a:rPr lang="es-ES" sz="1900" dirty="0">
                <a:latin typeface="Courier New" charset="0"/>
              </a:rPr>
              <a:t> = </a:t>
            </a:r>
            <a:r>
              <a:rPr lang="es-ES" sz="1900" dirty="0" err="1">
                <a:latin typeface="Courier New" charset="0"/>
              </a:rPr>
              <a:t>origin</a:t>
            </a:r>
            <a:r>
              <a:rPr lang="es-ES" sz="1900" dirty="0"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	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this</a:t>
            </a:r>
            <a:r>
              <a:rPr lang="es-ES" sz="1900" dirty="0" err="1">
                <a:latin typeface="Courier New" charset="0"/>
              </a:rPr>
              <a:t>.end</a:t>
            </a:r>
            <a:r>
              <a:rPr lang="es-ES" sz="1900" dirty="0">
                <a:latin typeface="Courier New" charset="0"/>
              </a:rPr>
              <a:t> = </a:t>
            </a:r>
            <a:r>
              <a:rPr lang="es-ES" sz="1900" dirty="0" err="1">
                <a:latin typeface="Courier New" charset="0"/>
              </a:rPr>
              <a:t>end</a:t>
            </a:r>
            <a:r>
              <a:rPr lang="es-ES" sz="1900" dirty="0"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}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6317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Linking</a:t>
            </a:r>
            <a:r>
              <a:rPr lang="es-ES" sz="3000" cap="all" dirty="0" smtClean="0">
                <a:latin typeface="Nexa Bold" pitchFamily="50" charset="0"/>
              </a:rPr>
              <a:t> at </a:t>
            </a:r>
            <a:r>
              <a:rPr lang="es-ES" sz="3000" cap="all" dirty="0" err="1" smtClean="0">
                <a:latin typeface="Nexa Bold" pitchFamily="50" charset="0"/>
              </a:rPr>
              <a:t>the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constructor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</a:t>
            </a:r>
            <a:r>
              <a:rPr lang="es-ES" sz="1900" dirty="0" err="1">
                <a:latin typeface="Courier New" charset="0"/>
              </a:rPr>
              <a:t>Segment</a:t>
            </a:r>
            <a:r>
              <a:rPr lang="es-ES" sz="1900" dirty="0">
                <a:latin typeface="Courier New" charset="0"/>
              </a:rPr>
              <a:t> seg1,seg2;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Point p1,p2;</a:t>
            </a:r>
          </a:p>
          <a:p>
            <a:pPr>
              <a:lnSpc>
                <a:spcPct val="90000"/>
              </a:lnSpc>
              <a:buNone/>
              <a:defRPr/>
            </a:pPr>
            <a:endParaRPr lang="es-ES" sz="1900" dirty="0">
              <a:latin typeface="Courier New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p1 = 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new</a:t>
            </a:r>
            <a:r>
              <a:rPr lang="es-ES" sz="1900" dirty="0">
                <a:latin typeface="Courier New" charset="0"/>
              </a:rPr>
              <a:t> Point (0,0,0);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p2 = 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new</a:t>
            </a:r>
            <a:r>
              <a:rPr lang="es-ES" sz="1900" dirty="0">
                <a:latin typeface="Courier New" charset="0"/>
              </a:rPr>
              <a:t> Point (5,5,0);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seg1 = 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new</a:t>
            </a:r>
            <a:r>
              <a:rPr lang="es-ES" sz="1900" dirty="0">
                <a:latin typeface="Courier New" charset="0"/>
              </a:rPr>
              <a:t> </a:t>
            </a:r>
            <a:r>
              <a:rPr lang="es-ES" sz="1900" dirty="0" err="1">
                <a:latin typeface="Courier New" charset="0"/>
              </a:rPr>
              <a:t>Segment</a:t>
            </a:r>
            <a:r>
              <a:rPr lang="es-ES" sz="1900" dirty="0">
                <a:latin typeface="Courier New" charset="0"/>
              </a:rPr>
              <a:t> (p1,p2);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seg2 = 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new</a:t>
            </a:r>
            <a:r>
              <a:rPr lang="es-ES" sz="1900" dirty="0">
                <a:latin typeface="Courier New" charset="0"/>
              </a:rPr>
              <a:t> </a:t>
            </a:r>
            <a:r>
              <a:rPr lang="es-ES" sz="1900" dirty="0" err="1">
                <a:latin typeface="Courier New" charset="0"/>
              </a:rPr>
              <a:t>Segment</a:t>
            </a:r>
            <a:r>
              <a:rPr lang="es-ES" sz="1900" dirty="0">
                <a:latin typeface="Courier New" charset="0"/>
              </a:rPr>
              <a:t> (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new</a:t>
            </a:r>
            <a:r>
              <a:rPr lang="es-ES" sz="1900" dirty="0">
                <a:latin typeface="Courier New" charset="0"/>
              </a:rPr>
              <a:t> Point(0,0,0),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new</a:t>
            </a:r>
            <a:r>
              <a:rPr lang="es-ES" sz="1900" dirty="0">
                <a:latin typeface="Courier New" charset="0"/>
              </a:rPr>
              <a:t> Point(2,2,2))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257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Defining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setters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public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class</a:t>
            </a:r>
            <a:r>
              <a:rPr lang="es-ES" sz="1900" dirty="0">
                <a:latin typeface="Courier New" charset="0"/>
              </a:rPr>
              <a:t> </a:t>
            </a:r>
            <a:r>
              <a:rPr lang="es-ES" sz="1900" dirty="0" err="1">
                <a:latin typeface="Courier New" charset="0"/>
              </a:rPr>
              <a:t>Segment</a:t>
            </a:r>
            <a:endParaRPr lang="es-ES" sz="1900" dirty="0">
              <a:latin typeface="Courier New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private</a:t>
            </a:r>
            <a:r>
              <a:rPr lang="es-ES" sz="1900" dirty="0">
                <a:latin typeface="Courier New" charset="0"/>
              </a:rPr>
              <a:t> Point </a:t>
            </a:r>
            <a:r>
              <a:rPr lang="es-ES" sz="1900" dirty="0" err="1">
                <a:latin typeface="Courier New" charset="0"/>
              </a:rPr>
              <a:t>origin</a:t>
            </a:r>
            <a:r>
              <a:rPr lang="es-ES" sz="1900" dirty="0"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private</a:t>
            </a:r>
            <a:r>
              <a:rPr lang="es-ES" sz="1900" dirty="0">
                <a:latin typeface="Courier New" charset="0"/>
              </a:rPr>
              <a:t> Point </a:t>
            </a:r>
            <a:r>
              <a:rPr lang="es-ES" sz="1900" dirty="0" err="1">
                <a:latin typeface="Courier New" charset="0"/>
              </a:rPr>
              <a:t>end</a:t>
            </a:r>
            <a:r>
              <a:rPr lang="es-ES" sz="1900" dirty="0"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public</a:t>
            </a:r>
            <a:r>
              <a:rPr lang="es-ES" sz="1900" dirty="0">
                <a:latin typeface="Courier New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void</a:t>
            </a:r>
            <a:r>
              <a:rPr lang="es-ES" sz="1900" dirty="0">
                <a:latin typeface="Courier New" charset="0"/>
              </a:rPr>
              <a:t> </a:t>
            </a:r>
            <a:r>
              <a:rPr lang="es-ES" sz="1900" dirty="0" err="1">
                <a:latin typeface="Courier New" charset="0"/>
              </a:rPr>
              <a:t>setOrigin</a:t>
            </a:r>
            <a:r>
              <a:rPr lang="es-ES" sz="1900" dirty="0">
                <a:latin typeface="Courier New" charset="0"/>
              </a:rPr>
              <a:t> (Point </a:t>
            </a:r>
            <a:r>
              <a:rPr lang="es-ES" sz="1900" dirty="0" err="1">
                <a:latin typeface="Courier New" charset="0"/>
              </a:rPr>
              <a:t>origin</a:t>
            </a:r>
            <a:r>
              <a:rPr lang="es-ES" sz="1900" dirty="0">
                <a:latin typeface="Courier New" charset="0"/>
              </a:rPr>
              <a:t>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	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this</a:t>
            </a:r>
            <a:r>
              <a:rPr lang="es-ES" sz="1900" dirty="0" err="1">
                <a:latin typeface="Courier New" charset="0"/>
              </a:rPr>
              <a:t>.origin</a:t>
            </a:r>
            <a:r>
              <a:rPr lang="es-ES" sz="1900" dirty="0">
                <a:latin typeface="Courier New" charset="0"/>
              </a:rPr>
              <a:t> = </a:t>
            </a:r>
            <a:r>
              <a:rPr lang="es-ES" sz="1900" dirty="0" err="1">
                <a:latin typeface="Courier New" charset="0"/>
              </a:rPr>
              <a:t>origin</a:t>
            </a:r>
            <a:r>
              <a:rPr lang="es-ES" sz="1900" dirty="0"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}</a:t>
            </a:r>
          </a:p>
          <a:p>
            <a:pPr>
              <a:lnSpc>
                <a:spcPct val="80000"/>
              </a:lnSpc>
              <a:buNone/>
              <a:defRPr/>
            </a:pPr>
            <a:endParaRPr lang="es-ES" sz="1900" dirty="0">
              <a:latin typeface="Courier New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public</a:t>
            </a:r>
            <a:r>
              <a:rPr lang="es-ES" sz="1900" dirty="0">
                <a:latin typeface="Courier New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void</a:t>
            </a:r>
            <a:r>
              <a:rPr lang="es-ES" sz="1900" dirty="0">
                <a:latin typeface="Courier New" charset="0"/>
              </a:rPr>
              <a:t> </a:t>
            </a:r>
            <a:r>
              <a:rPr lang="es-ES" sz="1900" dirty="0" err="1">
                <a:latin typeface="Courier New" charset="0"/>
              </a:rPr>
              <a:t>setEnd</a:t>
            </a:r>
            <a:r>
              <a:rPr lang="es-ES" sz="1900" dirty="0">
                <a:latin typeface="Courier New" charset="0"/>
              </a:rPr>
              <a:t> (Point </a:t>
            </a:r>
            <a:r>
              <a:rPr lang="es-ES" sz="1900" dirty="0" err="1">
                <a:latin typeface="Courier New" charset="0"/>
              </a:rPr>
              <a:t>end</a:t>
            </a:r>
            <a:r>
              <a:rPr lang="es-ES" sz="1900" dirty="0">
                <a:latin typeface="Courier New" charset="0"/>
              </a:rPr>
              <a:t>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	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this</a:t>
            </a:r>
            <a:r>
              <a:rPr lang="es-ES" sz="1900" dirty="0" err="1">
                <a:latin typeface="Courier New" charset="0"/>
              </a:rPr>
              <a:t>.end</a:t>
            </a:r>
            <a:r>
              <a:rPr lang="es-ES" sz="1900" dirty="0">
                <a:latin typeface="Courier New" charset="0"/>
              </a:rPr>
              <a:t> = </a:t>
            </a:r>
            <a:r>
              <a:rPr lang="es-ES" sz="1900" dirty="0" err="1">
                <a:latin typeface="Courier New" charset="0"/>
              </a:rPr>
              <a:t>end</a:t>
            </a:r>
            <a:r>
              <a:rPr lang="es-ES" sz="1900" dirty="0"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}</a:t>
            </a:r>
          </a:p>
          <a:p>
            <a:pPr>
              <a:lnSpc>
                <a:spcPct val="80000"/>
              </a:lnSpc>
              <a:buNone/>
              <a:defRPr/>
            </a:pPr>
            <a:endParaRPr lang="es-ES" sz="1900" dirty="0">
              <a:latin typeface="Courier New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7106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Linking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with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setters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</a:t>
            </a:r>
            <a:r>
              <a:rPr lang="es-ES" sz="1900" dirty="0" err="1">
                <a:latin typeface="Courier New" charset="0"/>
              </a:rPr>
              <a:t>Segment</a:t>
            </a:r>
            <a:r>
              <a:rPr lang="es-ES" sz="1900" dirty="0">
                <a:latin typeface="Courier New" charset="0"/>
              </a:rPr>
              <a:t> seg1,seg2;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Point p1,p2;</a:t>
            </a:r>
          </a:p>
          <a:p>
            <a:pPr>
              <a:lnSpc>
                <a:spcPct val="90000"/>
              </a:lnSpc>
              <a:buNone/>
              <a:defRPr/>
            </a:pPr>
            <a:endParaRPr lang="es-ES" sz="1900" dirty="0">
              <a:latin typeface="Courier New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p1 = 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new</a:t>
            </a:r>
            <a:r>
              <a:rPr lang="es-ES" sz="1900" dirty="0">
                <a:latin typeface="Courier New" charset="0"/>
              </a:rPr>
              <a:t> Point (0,0,0);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p2 = 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new</a:t>
            </a:r>
            <a:r>
              <a:rPr lang="es-ES" sz="1900" dirty="0">
                <a:latin typeface="Courier New" charset="0"/>
              </a:rPr>
              <a:t> Point (5,5,0);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seg1 = 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new</a:t>
            </a:r>
            <a:r>
              <a:rPr lang="es-ES" sz="1900" dirty="0">
                <a:latin typeface="Courier New" charset="0"/>
              </a:rPr>
              <a:t> </a:t>
            </a:r>
            <a:r>
              <a:rPr lang="es-ES" sz="1900" dirty="0" err="1">
                <a:latin typeface="Courier New" charset="0"/>
              </a:rPr>
              <a:t>Segment</a:t>
            </a:r>
            <a:r>
              <a:rPr lang="es-ES" sz="1900" dirty="0">
                <a:latin typeface="Courier New" charset="0"/>
              </a:rPr>
              <a:t> ();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seg1.setOrigin(p1);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seg1.setEnd(p2);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seg2 = 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new</a:t>
            </a:r>
            <a:r>
              <a:rPr lang="es-ES" sz="1900" dirty="0">
                <a:latin typeface="Courier New" charset="0"/>
              </a:rPr>
              <a:t> </a:t>
            </a:r>
            <a:r>
              <a:rPr lang="es-ES" sz="1900" dirty="0" err="1">
                <a:latin typeface="Courier New" charset="0"/>
              </a:rPr>
              <a:t>Segment</a:t>
            </a:r>
            <a:r>
              <a:rPr lang="es-ES" sz="1900" dirty="0">
                <a:latin typeface="Courier New" charset="0"/>
              </a:rPr>
              <a:t> ();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seg2. </a:t>
            </a:r>
            <a:r>
              <a:rPr lang="es-ES" sz="1900" dirty="0" err="1">
                <a:latin typeface="Courier New" charset="0"/>
              </a:rPr>
              <a:t>setOrigin</a:t>
            </a:r>
            <a:r>
              <a:rPr lang="es-ES" sz="1900" dirty="0">
                <a:latin typeface="Courier New" charset="0"/>
              </a:rPr>
              <a:t>(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new</a:t>
            </a:r>
            <a:r>
              <a:rPr lang="es-ES" sz="1900" dirty="0">
                <a:latin typeface="Courier New" charset="0"/>
              </a:rPr>
              <a:t> Point(0,0,0));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seg2. </a:t>
            </a:r>
            <a:r>
              <a:rPr lang="es-ES" sz="1900" dirty="0" err="1">
                <a:latin typeface="Courier New" charset="0"/>
              </a:rPr>
              <a:t>setEnd</a:t>
            </a:r>
            <a:r>
              <a:rPr lang="es-ES" sz="1900" dirty="0">
                <a:latin typeface="Courier New" charset="0"/>
              </a:rPr>
              <a:t>(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new </a:t>
            </a:r>
            <a:r>
              <a:rPr lang="es-ES" sz="1900" dirty="0">
                <a:latin typeface="Courier New" charset="0"/>
              </a:rPr>
              <a:t>Point(2,2,2));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8699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Linking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objects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(i)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What</a:t>
            </a:r>
            <a:r>
              <a:rPr lang="es-ES" altLang="es-ES" dirty="0" err="1"/>
              <a:t>’</a:t>
            </a:r>
            <a:r>
              <a:rPr lang="es-ES" dirty="0" err="1"/>
              <a:t>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?</a:t>
            </a:r>
          </a:p>
          <a:p>
            <a:pPr lvl="1"/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starters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good</a:t>
            </a:r>
            <a:r>
              <a:rPr lang="es-ES" dirty="0"/>
              <a:t> </a:t>
            </a:r>
            <a:r>
              <a:rPr lang="es-ES" dirty="0" err="1"/>
              <a:t>practice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define a constructor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consistent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reality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can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exist</a:t>
            </a:r>
            <a:r>
              <a:rPr lang="es-ES" dirty="0"/>
              <a:t> 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being</a:t>
            </a:r>
            <a:r>
              <a:rPr lang="es-ES" dirty="0"/>
              <a:t> </a:t>
            </a:r>
            <a:r>
              <a:rPr lang="es-ES" dirty="0" err="1"/>
              <a:t>related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others</a:t>
            </a:r>
            <a:r>
              <a:rPr lang="es-ES" dirty="0"/>
              <a:t>, </a:t>
            </a:r>
            <a:r>
              <a:rPr lang="es-ES" dirty="0" err="1"/>
              <a:t>then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constructor </a:t>
            </a:r>
            <a:r>
              <a:rPr lang="es-ES" dirty="0" err="1"/>
              <a:t>should</a:t>
            </a:r>
            <a:r>
              <a:rPr lang="es-ES" dirty="0"/>
              <a:t> </a:t>
            </a:r>
            <a:r>
              <a:rPr lang="es-ES" dirty="0" err="1"/>
              <a:t>articulate</a:t>
            </a:r>
            <a:r>
              <a:rPr lang="es-ES" dirty="0"/>
              <a:t> </a:t>
            </a:r>
            <a:r>
              <a:rPr lang="es-ES" dirty="0" err="1"/>
              <a:t>that</a:t>
            </a:r>
            <a:endParaRPr lang="es-ES" dirty="0"/>
          </a:p>
          <a:p>
            <a:pPr lvl="1"/>
            <a:r>
              <a:rPr lang="es-ES" dirty="0" err="1"/>
              <a:t>Setters</a:t>
            </a:r>
            <a:r>
              <a:rPr lang="es-ES" dirty="0"/>
              <a:t> are </a:t>
            </a:r>
            <a:r>
              <a:rPr lang="es-ES" dirty="0" err="1"/>
              <a:t>incorporated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want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give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ability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change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links.</a:t>
            </a:r>
          </a:p>
        </p:txBody>
      </p:sp>
    </p:spTree>
    <p:extLst>
      <p:ext uri="{BB962C8B-B14F-4D97-AF65-F5344CB8AC3E}">
        <p14:creationId xmlns:p14="http://schemas.microsoft.com/office/powerpoint/2010/main" val="1012313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Linking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objects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do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know</a:t>
            </a:r>
            <a:r>
              <a:rPr lang="es-ES" dirty="0"/>
              <a:t> </a:t>
            </a:r>
            <a:r>
              <a:rPr lang="es-ES" dirty="0" err="1"/>
              <a:t>much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can define </a:t>
            </a:r>
            <a:r>
              <a:rPr lang="es-ES" dirty="0" err="1"/>
              <a:t>both</a:t>
            </a:r>
            <a:r>
              <a:rPr lang="es-ES" dirty="0"/>
              <a:t> </a:t>
            </a:r>
            <a:r>
              <a:rPr lang="es-ES" dirty="0" err="1"/>
              <a:t>empty</a:t>
            </a:r>
            <a:r>
              <a:rPr lang="es-ES" dirty="0"/>
              <a:t> </a:t>
            </a:r>
            <a:r>
              <a:rPr lang="es-ES" dirty="0" err="1"/>
              <a:t>constructors</a:t>
            </a:r>
            <a:r>
              <a:rPr lang="es-ES" dirty="0"/>
              <a:t> (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),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, and </a:t>
            </a:r>
            <a:r>
              <a:rPr lang="es-ES" dirty="0" err="1"/>
              <a:t>setters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6360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Arrays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(i)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Let's</a:t>
            </a:r>
            <a:r>
              <a:rPr lang="es-ES" dirty="0"/>
              <a:t> </a:t>
            </a:r>
            <a:r>
              <a:rPr lang="es-ES" dirty="0" err="1"/>
              <a:t>review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array</a:t>
            </a:r>
            <a:r>
              <a:rPr lang="es-ES" dirty="0"/>
              <a:t> </a:t>
            </a:r>
            <a:r>
              <a:rPr lang="es-ES" dirty="0" err="1"/>
              <a:t>definition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Finite</a:t>
            </a:r>
            <a:r>
              <a:rPr lang="es-ES" dirty="0" smtClean="0"/>
              <a:t> </a:t>
            </a:r>
            <a:r>
              <a:rPr lang="es-ES" dirty="0"/>
              <a:t>set of </a:t>
            </a:r>
            <a:r>
              <a:rPr lang="es-ES" dirty="0" err="1"/>
              <a:t>elements</a:t>
            </a:r>
            <a:r>
              <a:rPr lang="es-ES" dirty="0"/>
              <a:t> </a:t>
            </a:r>
            <a:r>
              <a:rPr lang="es-ES" dirty="0" err="1"/>
              <a:t>storing</a:t>
            </a:r>
            <a:r>
              <a:rPr lang="es-ES" dirty="0"/>
              <a:t> data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type</a:t>
            </a:r>
            <a:endParaRPr lang="es-ES" b="1" dirty="0"/>
          </a:p>
          <a:p>
            <a:pPr lvl="1"/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element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variable of </a:t>
            </a:r>
            <a:r>
              <a:rPr lang="es-ES" dirty="0" err="1"/>
              <a:t>the</a:t>
            </a:r>
            <a:r>
              <a:rPr lang="es-ES" dirty="0"/>
              <a:t> base </a:t>
            </a:r>
            <a:r>
              <a:rPr lang="es-ES" dirty="0" err="1"/>
              <a:t>type</a:t>
            </a:r>
            <a:endParaRPr lang="es-ES" dirty="0"/>
          </a:p>
          <a:p>
            <a:pPr lvl="1"/>
            <a:r>
              <a:rPr lang="es-ES" dirty="0" err="1"/>
              <a:t>It</a:t>
            </a:r>
            <a:r>
              <a:rPr lang="es-ES" dirty="0"/>
              <a:t> can be </a:t>
            </a:r>
            <a:r>
              <a:rPr lang="es-ES" dirty="0" err="1"/>
              <a:t>accessed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specifying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519206"/>
              </p:ext>
            </p:extLst>
          </p:nvPr>
        </p:nvGraphicFramePr>
        <p:xfrm>
          <a:off x="1066800" y="4522688"/>
          <a:ext cx="67818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Visio" r:id="rId3" imgW="1841500" imgH="406400" progId="Visio.Drawing.11">
                  <p:embed/>
                </p:oleObj>
              </mc:Choice>
              <mc:Fallback>
                <p:oleObj name="Visio" r:id="rId3" imgW="1841500" imgH="4064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522688"/>
                        <a:ext cx="67818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813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Arrays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defRPr/>
            </a:pP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difference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arrays</a:t>
            </a:r>
            <a:r>
              <a:rPr lang="es-ES" dirty="0"/>
              <a:t> </a:t>
            </a:r>
            <a:r>
              <a:rPr lang="es-ES" dirty="0" err="1"/>
              <a:t>whose</a:t>
            </a:r>
            <a:r>
              <a:rPr lang="es-ES" dirty="0"/>
              <a:t> base </a:t>
            </a:r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primitive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</a:t>
            </a:r>
            <a:r>
              <a:rPr lang="es-ES" dirty="0" err="1"/>
              <a:t>those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are of a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.</a:t>
            </a:r>
          </a:p>
          <a:p>
            <a:pPr>
              <a:defRPr/>
            </a:pPr>
            <a:endParaRPr lang="es-ES" dirty="0" smtClean="0"/>
          </a:p>
          <a:p>
            <a:pPr>
              <a:defRPr/>
            </a:pP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remember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difference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exists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a variable </a:t>
            </a:r>
            <a:r>
              <a:rPr lang="es-ES" dirty="0" err="1"/>
              <a:t>is</a:t>
            </a:r>
            <a:r>
              <a:rPr lang="es-ES" dirty="0"/>
              <a:t> of a </a:t>
            </a:r>
            <a:r>
              <a:rPr lang="es-ES" dirty="0" err="1"/>
              <a:t>primitive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a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4511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TOPICS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49360"/>
            <a:ext cx="8280000" cy="5220000"/>
          </a:xfrm>
        </p:spPr>
        <p:txBody>
          <a:bodyPr anchor="t">
            <a:normAutofit/>
          </a:bodyPr>
          <a:lstStyle/>
          <a:p>
            <a:endParaRPr lang="en-US" dirty="0" smtClean="0"/>
          </a:p>
          <a:p>
            <a:r>
              <a:rPr lang="es-ES" dirty="0" err="1"/>
              <a:t>Grouping</a:t>
            </a:r>
            <a:r>
              <a:rPr lang="es-ES" dirty="0"/>
              <a:t> </a:t>
            </a:r>
            <a:r>
              <a:rPr lang="es-ES" dirty="0" err="1"/>
              <a:t>Objects</a:t>
            </a:r>
            <a:endParaRPr lang="es-ES" dirty="0"/>
          </a:p>
          <a:p>
            <a:r>
              <a:rPr lang="es-ES" dirty="0" err="1"/>
              <a:t>Arrays</a:t>
            </a:r>
            <a:endParaRPr lang="es-ES" dirty="0"/>
          </a:p>
          <a:p>
            <a:pPr lvl="1"/>
            <a:r>
              <a:rPr lang="es-ES" dirty="0" err="1"/>
              <a:t>Primitive</a:t>
            </a:r>
            <a:r>
              <a:rPr lang="es-ES" dirty="0"/>
              <a:t> </a:t>
            </a:r>
            <a:r>
              <a:rPr lang="es-ES" dirty="0" err="1"/>
              <a:t>types</a:t>
            </a:r>
            <a:endParaRPr lang="es-ES" dirty="0"/>
          </a:p>
          <a:p>
            <a:pPr lvl="1"/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types</a:t>
            </a:r>
            <a:endParaRPr lang="es-ES" dirty="0"/>
          </a:p>
          <a:p>
            <a:r>
              <a:rPr lang="es-ES" dirty="0" err="1"/>
              <a:t>Grouping</a:t>
            </a:r>
            <a:r>
              <a:rPr lang="es-ES" dirty="0"/>
              <a:t> </a:t>
            </a:r>
            <a:r>
              <a:rPr lang="es-ES" dirty="0" err="1"/>
              <a:t>objects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arrays</a:t>
            </a:r>
            <a:endParaRPr lang="es-ES" dirty="0"/>
          </a:p>
          <a:p>
            <a:pPr lvl="1"/>
            <a:r>
              <a:rPr lang="es-ES" dirty="0" err="1"/>
              <a:t>Aggregation</a:t>
            </a:r>
            <a:endParaRPr lang="es-ES" dirty="0"/>
          </a:p>
          <a:p>
            <a:pPr lvl="1"/>
            <a:r>
              <a:rPr lang="es-ES" dirty="0" err="1"/>
              <a:t>Composition</a:t>
            </a:r>
            <a:r>
              <a:rPr lang="es-ES" dirty="0"/>
              <a:t> </a:t>
            </a:r>
          </a:p>
          <a:p>
            <a:pPr marL="0" indent="0">
              <a:buNone/>
            </a:pPr>
            <a:endParaRPr lang="es-AR" sz="2500" dirty="0" smtClean="0">
              <a:latin typeface="Nexa Regular" pitchFamily="50" charset="0"/>
            </a:endParaRPr>
          </a:p>
          <a:p>
            <a:pPr marL="0" indent="0">
              <a:buNone/>
            </a:pPr>
            <a:endParaRPr lang="en-US" sz="25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42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Primitive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type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arrays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defRPr/>
            </a:pPr>
            <a:r>
              <a:rPr lang="es-ES" dirty="0" err="1">
                <a:ea typeface="ＭＳ Ｐゴシック" charset="0"/>
              </a:rPr>
              <a:t>Each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element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is</a:t>
            </a:r>
            <a:r>
              <a:rPr lang="es-ES" dirty="0">
                <a:ea typeface="ＭＳ Ｐゴシック" charset="0"/>
              </a:rPr>
              <a:t> a </a:t>
            </a:r>
            <a:r>
              <a:rPr lang="es-ES" dirty="0" err="1">
                <a:ea typeface="ＭＳ Ｐゴシック" charset="0"/>
              </a:rPr>
              <a:t>primitive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type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 smtClean="0">
                <a:ea typeface="ＭＳ Ｐゴシック" charset="0"/>
              </a:rPr>
              <a:t>value</a:t>
            </a:r>
            <a:endParaRPr lang="es-ES" dirty="0" smtClean="0">
              <a:ea typeface="ＭＳ Ｐゴシック" charset="0"/>
            </a:endParaRPr>
          </a:p>
          <a:p>
            <a:pPr>
              <a:defRPr/>
            </a:pPr>
            <a:endParaRPr lang="es-ES" dirty="0">
              <a:ea typeface="ＭＳ Ｐゴシック" charset="0"/>
            </a:endParaRPr>
          </a:p>
          <a:p>
            <a:pPr>
              <a:defRPr/>
            </a:pPr>
            <a:endParaRPr lang="es-ES" dirty="0" smtClean="0">
              <a:ea typeface="ＭＳ Ｐゴシック" charset="0"/>
            </a:endParaRPr>
          </a:p>
          <a:p>
            <a:pPr>
              <a:defRPr/>
            </a:pPr>
            <a:endParaRPr lang="es-ES" dirty="0">
              <a:ea typeface="ＭＳ Ｐゴシック" charset="0"/>
            </a:endParaRPr>
          </a:p>
          <a:p>
            <a:pPr>
              <a:defRPr/>
            </a:pPr>
            <a:endParaRPr lang="es-ES" dirty="0" smtClean="0">
              <a:ea typeface="ＭＳ Ｐゴシック" charset="0"/>
            </a:endParaRPr>
          </a:p>
          <a:p>
            <a:pPr>
              <a:defRPr/>
            </a:pPr>
            <a:endParaRPr lang="es-ES" dirty="0">
              <a:ea typeface="ＭＳ Ｐゴシック" charset="0"/>
            </a:endParaRPr>
          </a:p>
          <a:p>
            <a:pPr>
              <a:defRPr/>
            </a:pPr>
            <a:endParaRPr lang="es-ES" dirty="0" smtClean="0">
              <a:ea typeface="ＭＳ Ｐゴシック" charset="0"/>
            </a:endParaRPr>
          </a:p>
          <a:p>
            <a:pPr>
              <a:defRPr/>
            </a:pPr>
            <a:endParaRPr lang="es-ES" dirty="0">
              <a:ea typeface="ＭＳ Ｐゴシック" charset="0"/>
            </a:endParaRPr>
          </a:p>
          <a:p>
            <a:pPr>
              <a:defRPr/>
            </a:pPr>
            <a:r>
              <a:rPr lang="es-ES" dirty="0" err="1"/>
              <a:t>Array</a:t>
            </a:r>
            <a:r>
              <a:rPr lang="es-ES" dirty="0"/>
              <a:t> of </a:t>
            </a:r>
            <a:r>
              <a:rPr lang="es-ES" dirty="0" err="1"/>
              <a:t>values</a:t>
            </a:r>
            <a:endParaRPr lang="es-ES" b="1" dirty="0">
              <a:latin typeface="Courier New" pitchFamily="49" charset="0"/>
            </a:endParaRPr>
          </a:p>
          <a:p>
            <a:pPr>
              <a:defRPr/>
            </a:pPr>
            <a:endParaRPr lang="es-ES" dirty="0">
              <a:ea typeface="ＭＳ Ｐゴシック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833830"/>
              </p:ext>
            </p:extLst>
          </p:nvPr>
        </p:nvGraphicFramePr>
        <p:xfrm>
          <a:off x="800100" y="2852936"/>
          <a:ext cx="75438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Visio" r:id="rId3" imgW="1841500" imgH="406400" progId="Visio.Drawing.11">
                  <p:embed/>
                </p:oleObj>
              </mc:Choice>
              <mc:Fallback>
                <p:oleObj name="Visio" r:id="rId3" imgW="1841500" imgH="4064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2852936"/>
                        <a:ext cx="754380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0255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Primitive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type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arrays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initialize</a:t>
            </a:r>
            <a:r>
              <a:rPr lang="es-ES" dirty="0"/>
              <a:t>,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element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a default </a:t>
            </a:r>
            <a:r>
              <a:rPr lang="es-ES" dirty="0" err="1"/>
              <a:t>value</a:t>
            </a:r>
            <a:r>
              <a:rPr lang="es-ES" dirty="0"/>
              <a:t>. </a:t>
            </a:r>
          </a:p>
          <a:p>
            <a:endParaRPr lang="es-ES" dirty="0" smtClean="0"/>
          </a:p>
          <a:p>
            <a:r>
              <a:rPr lang="es-ES" dirty="0" err="1" smtClean="0"/>
              <a:t>According</a:t>
            </a:r>
            <a:r>
              <a:rPr lang="es-ES" dirty="0" smtClean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:</a:t>
            </a:r>
          </a:p>
          <a:p>
            <a:pPr marL="990600" lvl="1" indent="-533400"/>
            <a:r>
              <a:rPr lang="es-ES" sz="2000" dirty="0"/>
              <a:t>byte, short, </a:t>
            </a:r>
            <a:r>
              <a:rPr lang="es-ES" sz="2000" dirty="0" err="1"/>
              <a:t>int</a:t>
            </a:r>
            <a:r>
              <a:rPr lang="es-ES" sz="2000" dirty="0"/>
              <a:t>, </a:t>
            </a:r>
            <a:r>
              <a:rPr lang="es-ES" sz="2000" dirty="0" err="1"/>
              <a:t>long</a:t>
            </a:r>
            <a:r>
              <a:rPr lang="es-ES" sz="2000" dirty="0"/>
              <a:t>, </a:t>
            </a:r>
            <a:r>
              <a:rPr lang="es-ES" sz="2000" dirty="0" err="1"/>
              <a:t>float</a:t>
            </a:r>
            <a:r>
              <a:rPr lang="es-ES" sz="2000" dirty="0"/>
              <a:t>, </a:t>
            </a:r>
            <a:r>
              <a:rPr lang="es-ES" sz="2000" dirty="0" err="1"/>
              <a:t>double</a:t>
            </a:r>
            <a:r>
              <a:rPr lang="es-ES" sz="2000" dirty="0"/>
              <a:t> </a:t>
            </a:r>
            <a:r>
              <a:rPr lang="es-ES" sz="2000" dirty="0">
                <a:sym typeface="Wingdings" pitchFamily="2" charset="2"/>
              </a:rPr>
              <a:t> 0</a:t>
            </a:r>
          </a:p>
          <a:p>
            <a:pPr marL="990600" lvl="1" indent="-533400"/>
            <a:r>
              <a:rPr lang="es-ES" sz="2000" dirty="0" err="1"/>
              <a:t>boolean</a:t>
            </a:r>
            <a:r>
              <a:rPr lang="es-ES" sz="2000" dirty="0"/>
              <a:t> </a:t>
            </a:r>
            <a:r>
              <a:rPr lang="es-ES" sz="2000" dirty="0">
                <a:sym typeface="Wingdings" pitchFamily="2" charset="2"/>
              </a:rPr>
              <a:t> false</a:t>
            </a:r>
          </a:p>
          <a:p>
            <a:pPr marL="990600" lvl="1" indent="-533400"/>
            <a:r>
              <a:rPr lang="es-ES" sz="2000" dirty="0" err="1"/>
              <a:t>char</a:t>
            </a:r>
            <a:r>
              <a:rPr lang="es-ES" sz="2000" dirty="0"/>
              <a:t> </a:t>
            </a:r>
            <a:r>
              <a:rPr lang="es-ES" sz="2000" dirty="0">
                <a:sym typeface="Wingdings" pitchFamily="2" charset="2"/>
              </a:rPr>
              <a:t> 0</a:t>
            </a:r>
            <a:endParaRPr lang="es-ES" sz="2000" dirty="0">
              <a:latin typeface="Courier New" pitchFamily="49" charset="0"/>
            </a:endParaRPr>
          </a:p>
          <a:p>
            <a:pPr>
              <a:defRPr/>
            </a:pPr>
            <a:endParaRPr lang="es-ES" dirty="0">
              <a:ea typeface="ＭＳ Ｐゴシック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571773"/>
              </p:ext>
            </p:extLst>
          </p:nvPr>
        </p:nvGraphicFramePr>
        <p:xfrm>
          <a:off x="800100" y="4688483"/>
          <a:ext cx="7543800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Visio" r:id="rId3" imgW="1854200" imgH="406400" progId="Visio.Drawing.11">
                  <p:embed/>
                </p:oleObj>
              </mc:Choice>
              <mc:Fallback>
                <p:oleObj name="Visio" r:id="rId3" imgW="1854200" imgH="4064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4688483"/>
                        <a:ext cx="7543800" cy="162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2179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Class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type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arrays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defRPr/>
            </a:pP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element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variable of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 smtClean="0"/>
              <a:t>.</a:t>
            </a:r>
          </a:p>
          <a:p>
            <a:pPr marL="571500" lvl="2" indent="-342900">
              <a:defRPr/>
            </a:pPr>
            <a:r>
              <a:rPr lang="es-ES" b="1" dirty="0"/>
              <a:t>Reference </a:t>
            </a:r>
            <a:r>
              <a:rPr lang="es-ES" b="1" dirty="0" err="1"/>
              <a:t>to</a:t>
            </a:r>
            <a:r>
              <a:rPr lang="es-ES" b="1" dirty="0"/>
              <a:t> </a:t>
            </a:r>
            <a:r>
              <a:rPr lang="es-ES" b="1" dirty="0" err="1"/>
              <a:t>an</a:t>
            </a:r>
            <a:r>
              <a:rPr lang="es-ES" b="1" dirty="0"/>
              <a:t> </a:t>
            </a:r>
            <a:r>
              <a:rPr lang="es-ES" b="1" dirty="0" err="1"/>
              <a:t>object</a:t>
            </a:r>
            <a:endParaRPr lang="es-ES" b="1" dirty="0"/>
          </a:p>
          <a:p>
            <a:pPr>
              <a:defRPr/>
            </a:pPr>
            <a:endParaRPr lang="es-ES" dirty="0" smtClean="0"/>
          </a:p>
          <a:p>
            <a:pPr>
              <a:defRPr/>
            </a:pPr>
            <a:endParaRPr lang="es-ES" dirty="0" smtClean="0"/>
          </a:p>
          <a:p>
            <a:pPr>
              <a:defRPr/>
            </a:pPr>
            <a:endParaRPr lang="es-ES" b="1" dirty="0"/>
          </a:p>
          <a:p>
            <a:pPr>
              <a:defRPr/>
            </a:pPr>
            <a:endParaRPr lang="es-ES" b="1" dirty="0" smtClean="0"/>
          </a:p>
          <a:p>
            <a:pPr>
              <a:defRPr/>
            </a:pPr>
            <a:endParaRPr lang="es-ES" b="1" dirty="0"/>
          </a:p>
          <a:p>
            <a:pPr>
              <a:defRPr/>
            </a:pPr>
            <a:endParaRPr lang="es-ES" b="1" dirty="0" smtClean="0"/>
          </a:p>
          <a:p>
            <a:pPr marL="0" indent="0">
              <a:buNone/>
              <a:defRPr/>
            </a:pPr>
            <a:endParaRPr lang="es-ES" b="1" dirty="0" smtClean="0"/>
          </a:p>
          <a:p>
            <a:pPr>
              <a:defRPr/>
            </a:pPr>
            <a:r>
              <a:rPr lang="es-ES" b="1" dirty="0" err="1" smtClean="0"/>
              <a:t>Objects</a:t>
            </a:r>
            <a:r>
              <a:rPr lang="es-ES" altLang="es-ES" b="1" dirty="0"/>
              <a:t>’</a:t>
            </a:r>
            <a:r>
              <a:rPr lang="es-ES" b="1" dirty="0"/>
              <a:t> </a:t>
            </a:r>
            <a:r>
              <a:rPr lang="es-ES" b="1" dirty="0" err="1"/>
              <a:t>array</a:t>
            </a:r>
            <a:endParaRPr lang="es-ES" dirty="0">
              <a:latin typeface="Courier New" pitchFamily="49" charset="0"/>
            </a:endParaRPr>
          </a:p>
          <a:p>
            <a:pPr>
              <a:defRPr/>
            </a:pPr>
            <a:endParaRPr lang="es-ES" b="1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683291"/>
              </p:ext>
            </p:extLst>
          </p:nvPr>
        </p:nvGraphicFramePr>
        <p:xfrm>
          <a:off x="1371600" y="2852936"/>
          <a:ext cx="6400800" cy="249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Visio" r:id="rId3" imgW="1841500" imgH="723900" progId="Visio.Drawing.11">
                  <p:embed/>
                </p:oleObj>
              </mc:Choice>
              <mc:Fallback>
                <p:oleObj name="Visio" r:id="rId3" imgW="1841500" imgH="723900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852936"/>
                        <a:ext cx="6400800" cy="249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2617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Class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type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arrays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defRPr/>
            </a:pP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constructing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array</a:t>
            </a:r>
            <a:r>
              <a:rPr lang="es-ES" dirty="0"/>
              <a:t>,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element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initialized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default </a:t>
            </a:r>
            <a:r>
              <a:rPr lang="es-ES" dirty="0" err="1"/>
              <a:t>value</a:t>
            </a:r>
            <a:r>
              <a:rPr lang="es-ES" dirty="0"/>
              <a:t>.</a:t>
            </a:r>
          </a:p>
          <a:p>
            <a:pPr>
              <a:defRPr/>
            </a:pPr>
            <a:endParaRPr lang="es-ES" dirty="0" smtClean="0"/>
          </a:p>
          <a:p>
            <a:pPr>
              <a:defRPr/>
            </a:pP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/>
              <a:t>default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reference</a:t>
            </a:r>
            <a:r>
              <a:rPr lang="es-ES" dirty="0"/>
              <a:t> variables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indicates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refer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anything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b="1" dirty="0" err="1" smtClean="0">
                <a:solidFill>
                  <a:srgbClr val="3333CC"/>
                </a:solidFill>
              </a:rPr>
              <a:t>null</a:t>
            </a:r>
            <a:r>
              <a:rPr lang="es-ES" b="1" dirty="0" smtClean="0">
                <a:solidFill>
                  <a:srgbClr val="3333CC"/>
                </a:solidFill>
              </a:rPr>
              <a:t>.</a:t>
            </a:r>
            <a:endParaRPr lang="es-ES" b="1" dirty="0">
              <a:solidFill>
                <a:srgbClr val="3333CC"/>
              </a:solidFill>
              <a:latin typeface="Courier New" charset="0"/>
            </a:endParaRPr>
          </a:p>
          <a:p>
            <a:pPr>
              <a:defRPr/>
            </a:pPr>
            <a:endParaRPr lang="es-ES" b="1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568792"/>
              </p:ext>
            </p:extLst>
          </p:nvPr>
        </p:nvGraphicFramePr>
        <p:xfrm>
          <a:off x="990600" y="4510558"/>
          <a:ext cx="716280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Visio" r:id="rId3" imgW="1841500" imgH="406400" progId="Visio.Drawing.11">
                  <p:embed/>
                </p:oleObj>
              </mc:Choice>
              <mc:Fallback>
                <p:oleObj name="Visio" r:id="rId3" imgW="1841500" imgH="40640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510558"/>
                        <a:ext cx="7162800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82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Class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type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arrays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  <a:defRPr/>
            </a:pPr>
            <a:r>
              <a:rPr lang="es-ES" dirty="0"/>
              <a:t>(A) </a:t>
            </a:r>
            <a:r>
              <a:rPr lang="es-ES" dirty="0" err="1"/>
              <a:t>Construct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array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store</a:t>
            </a:r>
            <a:r>
              <a:rPr lang="es-ES" dirty="0"/>
              <a:t> 10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references</a:t>
            </a:r>
            <a:r>
              <a:rPr lang="es-ES" dirty="0"/>
              <a:t> of a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.</a:t>
            </a:r>
            <a:endParaRPr lang="es-ES" dirty="0"/>
          </a:p>
          <a:p>
            <a:pPr>
              <a:lnSpc>
                <a:spcPct val="90000"/>
              </a:lnSpc>
              <a:defRPr/>
            </a:pPr>
            <a:endParaRPr lang="es-ES" dirty="0" smtClean="0"/>
          </a:p>
          <a:p>
            <a:pPr>
              <a:lnSpc>
                <a:spcPct val="90000"/>
              </a:lnSpc>
              <a:defRPr/>
            </a:pPr>
            <a:r>
              <a:rPr lang="es-ES" dirty="0" smtClean="0"/>
              <a:t>(</a:t>
            </a:r>
            <a:r>
              <a:rPr lang="es-ES" dirty="0"/>
              <a:t>B) </a:t>
            </a:r>
            <a:r>
              <a:rPr lang="es-ES" dirty="0" err="1"/>
              <a:t>constructing</a:t>
            </a:r>
            <a:r>
              <a:rPr lang="es-ES" dirty="0"/>
              <a:t> 10 </a:t>
            </a:r>
            <a:r>
              <a:rPr lang="es-ES" dirty="0" err="1"/>
              <a:t>objects</a:t>
            </a:r>
            <a:r>
              <a:rPr lang="es-ES" dirty="0"/>
              <a:t> of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and </a:t>
            </a:r>
            <a:r>
              <a:rPr lang="es-ES" dirty="0" err="1"/>
              <a:t>saving</a:t>
            </a:r>
            <a:r>
              <a:rPr lang="es-ES" dirty="0"/>
              <a:t> </a:t>
            </a:r>
            <a:r>
              <a:rPr lang="es-ES" dirty="0" err="1"/>
              <a:t>their</a:t>
            </a:r>
            <a:r>
              <a:rPr lang="es-ES" dirty="0"/>
              <a:t> </a:t>
            </a:r>
            <a:r>
              <a:rPr lang="es-ES" dirty="0" err="1"/>
              <a:t>references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elements</a:t>
            </a:r>
            <a:r>
              <a:rPr lang="es-ES" dirty="0"/>
              <a:t> of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array</a:t>
            </a:r>
            <a:r>
              <a:rPr lang="es-ES" dirty="0"/>
              <a:t>.</a:t>
            </a:r>
            <a:endParaRPr lang="es-ES" b="1" dirty="0">
              <a:solidFill>
                <a:srgbClr val="3333CC"/>
              </a:solidFill>
              <a:latin typeface="Courier New" charset="0"/>
            </a:endParaRPr>
          </a:p>
          <a:p>
            <a:pPr>
              <a:defRPr/>
            </a:pPr>
            <a:endParaRPr lang="es-ES" b="1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855788"/>
              </p:ext>
            </p:extLst>
          </p:nvPr>
        </p:nvGraphicFramePr>
        <p:xfrm>
          <a:off x="612403" y="5364435"/>
          <a:ext cx="331152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Visio" r:id="rId3" imgW="1841500" imgH="406400" progId="Visio.Drawing.11">
                  <p:embed/>
                </p:oleObj>
              </mc:Choice>
              <mc:Fallback>
                <p:oleObj name="Visio" r:id="rId3" imgW="1841500" imgH="4064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03" y="5364435"/>
                        <a:ext cx="3311525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537894" y="3861048"/>
            <a:ext cx="4267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</a:pPr>
            <a:r>
              <a:rPr lang="es-ES" sz="1600" dirty="0">
                <a:latin typeface="Courier New" pitchFamily="49" charset="0"/>
              </a:rPr>
              <a:t>(B):</a:t>
            </a:r>
            <a:endParaRPr lang="es-ES" sz="1600" dirty="0">
              <a:solidFill>
                <a:srgbClr val="3333CC"/>
              </a:solidFill>
              <a:latin typeface="Courier New" pitchFamily="49" charset="0"/>
            </a:endParaRPr>
          </a:p>
          <a:p>
            <a:pPr marL="609600" indent="-609600">
              <a:lnSpc>
                <a:spcPct val="90000"/>
              </a:lnSpc>
              <a:spcBef>
                <a:spcPct val="20000"/>
              </a:spcBef>
            </a:pPr>
            <a:r>
              <a:rPr lang="es-ES" sz="1600" dirty="0" err="1">
                <a:solidFill>
                  <a:srgbClr val="3333CC"/>
                </a:solidFill>
                <a:latin typeface="Courier New" pitchFamily="49" charset="0"/>
              </a:rPr>
              <a:t>for</a:t>
            </a:r>
            <a:r>
              <a:rPr lang="es-ES" sz="1600" dirty="0">
                <a:latin typeface="Courier New" pitchFamily="49" charset="0"/>
              </a:rPr>
              <a:t> (</a:t>
            </a:r>
            <a:r>
              <a:rPr lang="es-ES" sz="16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600" dirty="0">
                <a:latin typeface="Courier New" pitchFamily="49" charset="0"/>
              </a:rPr>
              <a:t> i = 0;i &lt; </a:t>
            </a:r>
            <a:r>
              <a:rPr lang="es-ES" sz="1600" dirty="0" err="1">
                <a:latin typeface="Courier New" pitchFamily="49" charset="0"/>
              </a:rPr>
              <a:t>a.length;i</a:t>
            </a:r>
            <a:r>
              <a:rPr lang="es-ES" sz="1600" dirty="0">
                <a:latin typeface="Courier New" pitchFamily="49" charset="0"/>
              </a:rPr>
              <a:t>++)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</a:pPr>
            <a:r>
              <a:rPr lang="es-ES" sz="1600" dirty="0">
                <a:latin typeface="Courier New" pitchFamily="49" charset="0"/>
              </a:rPr>
              <a:t>{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</a:pPr>
            <a:r>
              <a:rPr lang="es-ES" sz="1600" dirty="0">
                <a:latin typeface="Courier New" pitchFamily="49" charset="0"/>
              </a:rPr>
              <a:t>	a[i] = </a:t>
            </a:r>
            <a:r>
              <a:rPr lang="es-ES" sz="1600" dirty="0">
                <a:solidFill>
                  <a:srgbClr val="3333CC"/>
                </a:solidFill>
                <a:latin typeface="Courier New" pitchFamily="49" charset="0"/>
              </a:rPr>
              <a:t>new</a:t>
            </a:r>
            <a:r>
              <a:rPr lang="es-ES" sz="1600" dirty="0">
                <a:latin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</a:rPr>
              <a:t>Class</a:t>
            </a:r>
            <a:r>
              <a:rPr lang="es-ES" sz="1600" dirty="0">
                <a:latin typeface="Courier New" pitchFamily="49" charset="0"/>
              </a:rPr>
              <a:t> (…)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</a:pPr>
            <a:r>
              <a:rPr lang="es-ES" sz="1600" dirty="0">
                <a:latin typeface="Courier New" pitchFamily="49" charset="0"/>
              </a:rPr>
              <a:t>}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99294" y="3861048"/>
            <a:ext cx="3886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</a:pPr>
            <a:r>
              <a:rPr lang="es-ES" sz="1600" dirty="0">
                <a:latin typeface="Courier New" pitchFamily="49" charset="0"/>
              </a:rPr>
              <a:t>(A):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</a:pPr>
            <a:r>
              <a:rPr lang="es-ES" sz="1600" dirty="0">
                <a:latin typeface="Courier New" pitchFamily="49" charset="0"/>
              </a:rPr>
              <a:t>a = </a:t>
            </a:r>
            <a:r>
              <a:rPr lang="es-ES" sz="1600" dirty="0">
                <a:solidFill>
                  <a:srgbClr val="3333CC"/>
                </a:solidFill>
                <a:latin typeface="Courier New" pitchFamily="49" charset="0"/>
              </a:rPr>
              <a:t>new</a:t>
            </a:r>
            <a:r>
              <a:rPr lang="es-ES" sz="1600" dirty="0">
                <a:latin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</a:rPr>
              <a:t>Class</a:t>
            </a:r>
            <a:r>
              <a:rPr lang="es-ES" sz="1600" dirty="0">
                <a:latin typeface="Courier New" pitchFamily="49" charset="0"/>
              </a:rPr>
              <a:t>[…];</a:t>
            </a:r>
          </a:p>
        </p:txBody>
      </p:sp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051978"/>
              </p:ext>
            </p:extLst>
          </p:nvPr>
        </p:nvGraphicFramePr>
        <p:xfrm>
          <a:off x="4842694" y="5364435"/>
          <a:ext cx="33528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Visio" r:id="rId5" imgW="1841500" imgH="723900" progId="Visio.Drawing.11">
                  <p:embed/>
                </p:oleObj>
              </mc:Choice>
              <mc:Fallback>
                <p:oleObj name="Visio" r:id="rId5" imgW="1841500" imgH="7239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2694" y="5364435"/>
                        <a:ext cx="335280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3905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Example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with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bicycle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type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It's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thing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array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20 </a:t>
            </a:r>
            <a:r>
              <a:rPr lang="es-ES" dirty="0" err="1"/>
              <a:t>bikes</a:t>
            </a:r>
            <a:endParaRPr lang="es-ES" dirty="0"/>
          </a:p>
          <a:p>
            <a:pPr lvl="1"/>
            <a:r>
              <a:rPr lang="ja-JP" altLang="es-ES" dirty="0"/>
              <a:t>“</a:t>
            </a:r>
            <a:r>
              <a:rPr lang="es-ES" altLang="ja-JP" b="1" dirty="0" err="1"/>
              <a:t>The</a:t>
            </a:r>
            <a:r>
              <a:rPr lang="es-ES" altLang="ja-JP" b="1" dirty="0"/>
              <a:t> closet</a:t>
            </a:r>
            <a:r>
              <a:rPr lang="ja-JP" altLang="es-ES" dirty="0"/>
              <a:t>”</a:t>
            </a:r>
            <a:r>
              <a:rPr lang="es-ES" altLang="ja-JP" dirty="0"/>
              <a:t> </a:t>
            </a:r>
            <a:r>
              <a:rPr lang="es-ES" altLang="ja-JP" dirty="0" err="1"/>
              <a:t>for</a:t>
            </a:r>
            <a:r>
              <a:rPr lang="es-ES" altLang="ja-JP" dirty="0"/>
              <a:t> </a:t>
            </a:r>
            <a:r>
              <a:rPr lang="es-ES" altLang="ja-JP" dirty="0" err="1"/>
              <a:t>the</a:t>
            </a:r>
            <a:r>
              <a:rPr lang="es-ES" altLang="ja-JP" dirty="0"/>
              <a:t> </a:t>
            </a:r>
            <a:r>
              <a:rPr lang="es-ES" altLang="ja-JP" dirty="0" err="1"/>
              <a:t>bikes</a:t>
            </a:r>
            <a:endParaRPr lang="es-ES" altLang="ja-JP" dirty="0"/>
          </a:p>
          <a:p>
            <a:endParaRPr lang="es-ES" dirty="0" smtClean="0"/>
          </a:p>
          <a:p>
            <a:r>
              <a:rPr lang="es-ES" dirty="0" err="1" smtClean="0"/>
              <a:t>Another</a:t>
            </a:r>
            <a:r>
              <a:rPr lang="es-ES" dirty="0" smtClean="0"/>
              <a:t> </a:t>
            </a:r>
            <a:r>
              <a:rPr lang="es-ES" dirty="0" err="1"/>
              <a:t>thing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 20 </a:t>
            </a:r>
            <a:r>
              <a:rPr lang="es-ES" dirty="0" err="1"/>
              <a:t>bike</a:t>
            </a:r>
            <a:r>
              <a:rPr lang="es-ES" dirty="0"/>
              <a:t> </a:t>
            </a:r>
            <a:r>
              <a:rPr lang="es-ES" dirty="0" err="1"/>
              <a:t>objects</a:t>
            </a:r>
            <a:endParaRPr lang="es-ES" dirty="0"/>
          </a:p>
          <a:p>
            <a:pPr lvl="1"/>
            <a:r>
              <a:rPr lang="es-ES" b="1" dirty="0"/>
              <a:t>20 </a:t>
            </a:r>
            <a:r>
              <a:rPr lang="es-ES" b="1" dirty="0" err="1"/>
              <a:t>specific</a:t>
            </a:r>
            <a:r>
              <a:rPr lang="es-ES" b="1" dirty="0"/>
              <a:t> </a:t>
            </a:r>
            <a:r>
              <a:rPr lang="es-ES" b="1" dirty="0" err="1"/>
              <a:t>bikes</a:t>
            </a:r>
            <a:endParaRPr lang="es-ES" b="1" dirty="0"/>
          </a:p>
          <a:p>
            <a:pPr marL="0" indent="0">
              <a:lnSpc>
                <a:spcPct val="90000"/>
              </a:lnSpc>
              <a:buNone/>
            </a:pP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8524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conclusion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defRPr/>
            </a:pPr>
            <a:r>
              <a:rPr lang="es-ES" b="1" dirty="0" err="1"/>
              <a:t>Building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structure</a:t>
            </a:r>
            <a:r>
              <a:rPr lang="es-ES" b="1" dirty="0"/>
              <a:t> </a:t>
            </a:r>
            <a:r>
              <a:rPr lang="es-ES" b="1" dirty="0" err="1"/>
              <a:t>that</a:t>
            </a:r>
            <a:r>
              <a:rPr lang="es-ES" b="1" dirty="0"/>
              <a:t> </a:t>
            </a:r>
            <a:r>
              <a:rPr lang="es-ES" b="1" dirty="0" err="1"/>
              <a:t>stores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data </a:t>
            </a:r>
            <a:r>
              <a:rPr lang="es-ES" b="1" dirty="0" err="1"/>
              <a:t>is</a:t>
            </a:r>
            <a:r>
              <a:rPr lang="es-ES" b="1" dirty="0"/>
              <a:t> </a:t>
            </a:r>
            <a:r>
              <a:rPr lang="es-ES" b="1" dirty="0" err="1"/>
              <a:t>one</a:t>
            </a:r>
            <a:r>
              <a:rPr lang="es-ES" b="1" dirty="0"/>
              <a:t> </a:t>
            </a:r>
            <a:r>
              <a:rPr lang="es-ES" b="1" dirty="0" err="1" smtClean="0"/>
              <a:t>thing</a:t>
            </a:r>
            <a:r>
              <a:rPr lang="es-ES" b="1" dirty="0" smtClean="0"/>
              <a:t>.</a:t>
            </a:r>
            <a:endParaRPr lang="es-ES" b="1" dirty="0"/>
          </a:p>
          <a:p>
            <a:pPr>
              <a:defRPr/>
            </a:pPr>
            <a:endParaRPr lang="es-ES" b="1" dirty="0" smtClean="0"/>
          </a:p>
          <a:p>
            <a:pPr>
              <a:defRPr/>
            </a:pPr>
            <a:r>
              <a:rPr lang="es-ES" b="1" dirty="0" err="1" smtClean="0"/>
              <a:t>Populate</a:t>
            </a:r>
            <a:r>
              <a:rPr lang="es-ES" b="1" dirty="0" smtClean="0"/>
              <a:t> </a:t>
            </a:r>
            <a:r>
              <a:rPr lang="es-ES" b="1" dirty="0" err="1"/>
              <a:t>said</a:t>
            </a:r>
            <a:r>
              <a:rPr lang="es-ES" b="1" dirty="0"/>
              <a:t> </a:t>
            </a:r>
            <a:r>
              <a:rPr lang="es-ES" b="1" dirty="0" err="1"/>
              <a:t>structure</a:t>
            </a:r>
            <a:r>
              <a:rPr lang="es-ES" b="1" dirty="0"/>
              <a:t> </a:t>
            </a:r>
            <a:r>
              <a:rPr lang="es-ES" b="1" dirty="0" err="1"/>
              <a:t>is</a:t>
            </a:r>
            <a:r>
              <a:rPr lang="es-ES" b="1" dirty="0"/>
              <a:t> </a:t>
            </a:r>
            <a:r>
              <a:rPr lang="es-ES" b="1" dirty="0" err="1"/>
              <a:t>something</a:t>
            </a:r>
            <a:r>
              <a:rPr lang="es-ES" b="1" dirty="0"/>
              <a:t> </a:t>
            </a:r>
            <a:r>
              <a:rPr lang="es-ES" b="1" dirty="0" err="1"/>
              <a:t>else</a:t>
            </a:r>
            <a:r>
              <a:rPr lang="es-ES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7565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exercise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  <a:defRPr/>
            </a:pPr>
            <a:r>
              <a:rPr lang="es-ES" b="1" dirty="0" err="1"/>
              <a:t>Inside</a:t>
            </a:r>
            <a:r>
              <a:rPr lang="es-ES" b="1" dirty="0"/>
              <a:t> </a:t>
            </a:r>
            <a:r>
              <a:rPr lang="es-ES" b="1" dirty="0" err="1"/>
              <a:t>our</a:t>
            </a:r>
            <a:r>
              <a:rPr lang="es-ES" b="1" dirty="0"/>
              <a:t> </a:t>
            </a:r>
            <a:r>
              <a:rPr lang="es-ES" b="1" dirty="0" err="1"/>
              <a:t>main</a:t>
            </a:r>
            <a:r>
              <a:rPr lang="es-ES" dirty="0"/>
              <a:t>.</a:t>
            </a:r>
          </a:p>
          <a:p>
            <a:pPr lvl="1">
              <a:lnSpc>
                <a:spcPct val="90000"/>
              </a:lnSpc>
              <a:defRPr/>
            </a:pPr>
            <a:r>
              <a:rPr lang="es-ES" dirty="0"/>
              <a:t>Declare a </a:t>
            </a:r>
            <a:r>
              <a:rPr lang="es-ES" dirty="0" err="1"/>
              <a:t>Bicycle</a:t>
            </a:r>
            <a:r>
              <a:rPr lang="es-ES" dirty="0"/>
              <a:t> </a:t>
            </a:r>
            <a:r>
              <a:rPr lang="es-ES" dirty="0" err="1"/>
              <a:t>array</a:t>
            </a:r>
            <a:r>
              <a:rPr lang="es-ES" dirty="0"/>
              <a:t>.</a:t>
            </a:r>
          </a:p>
          <a:p>
            <a:pPr lvl="1">
              <a:lnSpc>
                <a:spcPct val="90000"/>
              </a:lnSpc>
              <a:defRPr/>
            </a:pPr>
            <a:r>
              <a:rPr lang="es-ES" dirty="0" err="1"/>
              <a:t>Let's</a:t>
            </a:r>
            <a:r>
              <a:rPr lang="es-ES" dirty="0"/>
              <a:t> </a:t>
            </a:r>
            <a:r>
              <a:rPr lang="es-ES" dirty="0" err="1"/>
              <a:t>build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array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10 </a:t>
            </a:r>
            <a:r>
              <a:rPr lang="es-ES" dirty="0" err="1"/>
              <a:t>bikes</a:t>
            </a:r>
            <a:endParaRPr lang="es-ES" dirty="0"/>
          </a:p>
          <a:p>
            <a:pPr lvl="1">
              <a:lnSpc>
                <a:spcPct val="90000"/>
              </a:lnSpc>
              <a:defRPr/>
            </a:pPr>
            <a:r>
              <a:rPr lang="es-ES" dirty="0" err="1"/>
              <a:t>Populate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array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10 </a:t>
            </a:r>
            <a:r>
              <a:rPr lang="es-ES" dirty="0" err="1"/>
              <a:t>references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bicycles</a:t>
            </a:r>
            <a:endParaRPr lang="es-ES" dirty="0"/>
          </a:p>
          <a:p>
            <a:pPr lvl="1">
              <a:lnSpc>
                <a:spcPct val="90000"/>
              </a:lnSpc>
              <a:defRPr/>
            </a:pPr>
            <a:r>
              <a:rPr lang="es-ES" dirty="0" err="1"/>
              <a:t>Accelerate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bicycles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odd</a:t>
            </a:r>
            <a:r>
              <a:rPr lang="es-ES" dirty="0"/>
              <a:t> </a:t>
            </a:r>
            <a:r>
              <a:rPr lang="es-ES" dirty="0" err="1"/>
              <a:t>elements</a:t>
            </a:r>
            <a:r>
              <a:rPr lang="es-ES" dirty="0"/>
              <a:t> (1,3,5,7,9).</a:t>
            </a:r>
          </a:p>
          <a:p>
            <a:pPr lvl="1">
              <a:lnSpc>
                <a:spcPct val="90000"/>
              </a:lnSpc>
              <a:defRPr/>
            </a:pPr>
            <a:r>
              <a:rPr lang="es-ES" dirty="0" err="1"/>
              <a:t>Let's</a:t>
            </a:r>
            <a:r>
              <a:rPr lang="es-ES" dirty="0"/>
              <a:t> </a:t>
            </a:r>
            <a:r>
              <a:rPr lang="es-ES" dirty="0" err="1"/>
              <a:t>print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status of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bicycle</a:t>
            </a:r>
            <a:r>
              <a:rPr lang="es-ES" dirty="0"/>
              <a:t> </a:t>
            </a:r>
            <a:r>
              <a:rPr lang="es-ES" dirty="0" err="1"/>
              <a:t>referenced</a:t>
            </a:r>
            <a:r>
              <a:rPr lang="es-ES" dirty="0"/>
              <a:t> in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array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7681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Grouping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with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arrays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/>
              <a:t>Can </a:t>
            </a:r>
            <a:r>
              <a:rPr lang="es-ES" dirty="0" err="1"/>
              <a:t>we</a:t>
            </a:r>
            <a:r>
              <a:rPr lang="es-ES" dirty="0"/>
              <a:t> use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array</a:t>
            </a:r>
            <a:r>
              <a:rPr lang="es-ES" dirty="0"/>
              <a:t> as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attribute</a:t>
            </a:r>
            <a:r>
              <a:rPr lang="es-ES" dirty="0"/>
              <a:t>?</a:t>
            </a:r>
          </a:p>
          <a:p>
            <a:pPr lvl="1"/>
            <a:r>
              <a:rPr lang="es-ES" dirty="0"/>
              <a:t>Of </a:t>
            </a:r>
            <a:r>
              <a:rPr lang="es-ES" dirty="0" err="1"/>
              <a:t>course</a:t>
            </a:r>
            <a:r>
              <a:rPr lang="es-ES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974420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Grouping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with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arrays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buNone/>
            </a:pPr>
            <a:r>
              <a:rPr lang="it-IT" sz="1900" dirty="0">
                <a:solidFill>
                  <a:srgbClr val="3333CC"/>
                </a:solidFill>
                <a:latin typeface="Courier New" pitchFamily="49" charset="0"/>
              </a:rPr>
              <a:t>public class</a:t>
            </a:r>
            <a:r>
              <a:rPr lang="it-IT" sz="1900" dirty="0">
                <a:latin typeface="Courier New" pitchFamily="49" charset="0"/>
              </a:rPr>
              <a:t> Polygon</a:t>
            </a:r>
          </a:p>
          <a:p>
            <a:pPr>
              <a:buNone/>
            </a:pPr>
            <a:r>
              <a:rPr lang="it-IT" sz="1900" dirty="0">
                <a:latin typeface="Courier New" pitchFamily="49" charset="0"/>
              </a:rPr>
              <a:t>{</a:t>
            </a:r>
          </a:p>
          <a:p>
            <a:pPr>
              <a:buNone/>
            </a:pPr>
            <a:r>
              <a:rPr lang="it-IT" sz="1900" dirty="0">
                <a:latin typeface="Courier New" pitchFamily="49" charset="0"/>
              </a:rPr>
              <a:t>	</a:t>
            </a:r>
            <a:r>
              <a:rPr lang="it-IT" sz="1900" dirty="0">
                <a:solidFill>
                  <a:srgbClr val="3333CC"/>
                </a:solidFill>
                <a:latin typeface="Courier New" pitchFamily="49" charset="0"/>
              </a:rPr>
              <a:t>private</a:t>
            </a:r>
            <a:r>
              <a:rPr lang="it-IT" sz="1900" dirty="0">
                <a:latin typeface="Courier New" pitchFamily="49" charset="0"/>
              </a:rPr>
              <a:t> Point points[];</a:t>
            </a:r>
          </a:p>
          <a:p>
            <a:pPr>
              <a:buNone/>
            </a:pPr>
            <a:r>
              <a:rPr lang="it-IT" sz="1900" dirty="0">
                <a:latin typeface="Courier New" pitchFamily="49" charset="0"/>
              </a:rPr>
              <a:t>	</a:t>
            </a:r>
          </a:p>
          <a:p>
            <a:pPr>
              <a:buNone/>
            </a:pPr>
            <a:r>
              <a:rPr lang="it-IT" sz="1900" dirty="0">
                <a:latin typeface="Courier New" pitchFamily="49" charset="0"/>
              </a:rPr>
              <a:t>	/* other members*/</a:t>
            </a:r>
          </a:p>
          <a:p>
            <a:pPr>
              <a:buNone/>
            </a:pPr>
            <a:r>
              <a:rPr lang="it-IT" sz="1900" dirty="0">
                <a:latin typeface="Courier New" pitchFamily="49" charset="0"/>
              </a:rPr>
              <a:t>}</a:t>
            </a:r>
            <a:endParaRPr lang="es-ES" sz="19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927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Grouping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objects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(i)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/>
              <a:t>So </a:t>
            </a:r>
            <a:r>
              <a:rPr lang="es-ES" dirty="0" err="1"/>
              <a:t>far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been</a:t>
            </a:r>
            <a:r>
              <a:rPr lang="es-ES" dirty="0"/>
              <a:t> </a:t>
            </a: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designing</a:t>
            </a:r>
            <a:r>
              <a:rPr lang="es-ES" dirty="0"/>
              <a:t> </a:t>
            </a:r>
            <a:r>
              <a:rPr lang="es-ES" dirty="0" err="1"/>
              <a:t>classes</a:t>
            </a:r>
            <a:r>
              <a:rPr lang="es-ES" dirty="0"/>
              <a:t> </a:t>
            </a:r>
            <a:r>
              <a:rPr lang="es-ES" dirty="0" err="1"/>
              <a:t>whose</a:t>
            </a:r>
            <a:r>
              <a:rPr lang="es-ES" dirty="0"/>
              <a:t> </a:t>
            </a:r>
            <a:r>
              <a:rPr lang="es-ES" dirty="0" err="1"/>
              <a:t>objects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attributes</a:t>
            </a:r>
            <a:r>
              <a:rPr lang="es-ES" dirty="0"/>
              <a:t> of a </a:t>
            </a:r>
            <a:r>
              <a:rPr lang="es-ES" dirty="0" err="1"/>
              <a:t>primitive</a:t>
            </a:r>
            <a:r>
              <a:rPr lang="es-ES" dirty="0"/>
              <a:t> data </a:t>
            </a:r>
            <a:r>
              <a:rPr lang="es-ES" dirty="0" err="1"/>
              <a:t>type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r>
              <a:rPr lang="es-ES" dirty="0" smtClean="0"/>
              <a:t>Can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/>
              <a:t>type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attribute</a:t>
            </a:r>
            <a:r>
              <a:rPr lang="es-ES" dirty="0"/>
              <a:t> be a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?</a:t>
            </a:r>
          </a:p>
          <a:p>
            <a:pPr lvl="1"/>
            <a:r>
              <a:rPr lang="es-ES" dirty="0"/>
              <a:t>Of </a:t>
            </a:r>
            <a:r>
              <a:rPr lang="es-ES" dirty="0" err="1"/>
              <a:t>course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1210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Why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an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>
                <a:latin typeface="Nexa Bold" pitchFamily="50" charset="0"/>
              </a:rPr>
              <a:t>object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>
                <a:latin typeface="Nexa Bold" pitchFamily="50" charset="0"/>
              </a:rPr>
              <a:t>array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as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attribute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?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represent</a:t>
            </a:r>
            <a:r>
              <a:rPr lang="es-ES" dirty="0"/>
              <a:t> more </a:t>
            </a:r>
            <a:r>
              <a:rPr lang="es-ES" dirty="0" err="1"/>
              <a:t>complex</a:t>
            </a:r>
            <a:r>
              <a:rPr lang="es-ES" dirty="0"/>
              <a:t> </a:t>
            </a:r>
            <a:r>
              <a:rPr lang="es-ES" dirty="0" err="1"/>
              <a:t>realities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(</a:t>
            </a:r>
            <a:r>
              <a:rPr lang="es-ES" dirty="0" err="1"/>
              <a:t>Container</a:t>
            </a:r>
            <a:r>
              <a:rPr lang="es-ES" dirty="0"/>
              <a:t>)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gathers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groups</a:t>
            </a:r>
            <a:r>
              <a:rPr lang="es-ES" dirty="0"/>
              <a:t> a set of </a:t>
            </a:r>
            <a:r>
              <a:rPr lang="es-ES" dirty="0" err="1" smtClean="0"/>
              <a:t>objects</a:t>
            </a:r>
            <a:r>
              <a:rPr lang="es-ES" dirty="0" smtClean="0"/>
              <a:t>.</a:t>
            </a:r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Still</a:t>
            </a:r>
            <a:r>
              <a:rPr lang="es-ES" dirty="0" smtClean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convinced</a:t>
            </a:r>
            <a:r>
              <a:rPr lang="es-E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35641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Without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Grouping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with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arrays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buNone/>
              <a:defRPr/>
            </a:pPr>
            <a:r>
              <a:rPr lang="es-ES" sz="2000" dirty="0" err="1">
                <a:solidFill>
                  <a:srgbClr val="3333CC"/>
                </a:solidFill>
                <a:latin typeface="Courier New" charset="0"/>
              </a:rPr>
              <a:t>public</a:t>
            </a:r>
            <a:r>
              <a:rPr lang="es-ES" sz="2000" dirty="0">
                <a:solidFill>
                  <a:srgbClr val="3333CC"/>
                </a:solidFill>
                <a:latin typeface="Courier New" charset="0"/>
              </a:rPr>
              <a:t> </a:t>
            </a:r>
            <a:r>
              <a:rPr lang="es-ES" sz="2000" dirty="0" err="1">
                <a:solidFill>
                  <a:srgbClr val="3333CC"/>
                </a:solidFill>
                <a:latin typeface="Courier New" charset="0"/>
              </a:rPr>
              <a:t>class</a:t>
            </a:r>
            <a:r>
              <a:rPr lang="es-ES" sz="2000" dirty="0">
                <a:latin typeface="Courier New" charset="0"/>
              </a:rPr>
              <a:t> </a:t>
            </a:r>
            <a:r>
              <a:rPr lang="es-ES" sz="2000" dirty="0" err="1">
                <a:latin typeface="Courier New" charset="0"/>
              </a:rPr>
              <a:t>Polygon</a:t>
            </a:r>
            <a:endParaRPr lang="es-ES" sz="2000" dirty="0">
              <a:latin typeface="Courier New" charset="0"/>
            </a:endParaRPr>
          </a:p>
          <a:p>
            <a:pPr>
              <a:buNone/>
              <a:defRPr/>
            </a:pPr>
            <a:r>
              <a:rPr lang="es-ES" sz="2000" dirty="0">
                <a:latin typeface="Courier New" charset="0"/>
              </a:rPr>
              <a:t>{</a:t>
            </a:r>
          </a:p>
          <a:p>
            <a:pPr>
              <a:buNone/>
              <a:defRPr/>
            </a:pPr>
            <a:r>
              <a:rPr lang="es-ES" sz="2000" dirty="0">
                <a:latin typeface="Courier New" charset="0"/>
              </a:rPr>
              <a:t>	</a:t>
            </a:r>
            <a:r>
              <a:rPr lang="es-ES" sz="2000" dirty="0" err="1">
                <a:solidFill>
                  <a:srgbClr val="3333CC"/>
                </a:solidFill>
                <a:latin typeface="Courier New" charset="0"/>
              </a:rPr>
              <a:t>private</a:t>
            </a:r>
            <a:r>
              <a:rPr lang="es-ES" sz="2000" dirty="0">
                <a:latin typeface="Courier New" charset="0"/>
              </a:rPr>
              <a:t> Point p1,p2,p3,p4,...,</a:t>
            </a:r>
            <a:r>
              <a:rPr lang="es-ES" sz="2000" dirty="0" err="1">
                <a:latin typeface="Courier New" charset="0"/>
              </a:rPr>
              <a:t>pn</a:t>
            </a:r>
            <a:r>
              <a:rPr lang="es-ES" sz="2000" dirty="0">
                <a:latin typeface="Courier New" charset="0"/>
              </a:rPr>
              <a:t>;</a:t>
            </a:r>
          </a:p>
          <a:p>
            <a:pPr>
              <a:buNone/>
              <a:defRPr/>
            </a:pPr>
            <a:r>
              <a:rPr lang="es-ES" sz="2000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316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Without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Grouping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with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arrays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design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impossible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smtClean="0"/>
              <a:t>use.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972381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Grouping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with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arrays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saw</a:t>
            </a:r>
            <a:r>
              <a:rPr lang="es-ES" dirty="0"/>
              <a:t>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design</a:t>
            </a:r>
            <a:r>
              <a:rPr lang="es-ES" dirty="0"/>
              <a:t> </a:t>
            </a:r>
            <a:r>
              <a:rPr lang="es-ES" dirty="0" err="1"/>
              <a:t>classes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contemplate</a:t>
            </a:r>
            <a:r>
              <a:rPr lang="es-ES" dirty="0"/>
              <a:t> </a:t>
            </a:r>
            <a:r>
              <a:rPr lang="es-ES" dirty="0" err="1"/>
              <a:t>grouping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arrays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err="1"/>
              <a:t>But</a:t>
            </a:r>
            <a:r>
              <a:rPr lang="es-ES" dirty="0"/>
              <a:t>, </a:t>
            </a:r>
            <a:r>
              <a:rPr lang="es-ES" dirty="0" err="1"/>
              <a:t>again</a:t>
            </a:r>
            <a:r>
              <a:rPr lang="es-ES" dirty="0"/>
              <a:t>,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half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movie</a:t>
            </a:r>
            <a:endParaRPr lang="es-ES" dirty="0"/>
          </a:p>
          <a:p>
            <a:pPr lvl="1"/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know</a:t>
            </a:r>
            <a:r>
              <a:rPr lang="es-ES" dirty="0"/>
              <a:t>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use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objects</a:t>
            </a:r>
            <a:r>
              <a:rPr lang="es-ES" dirty="0"/>
              <a:t> of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class</a:t>
            </a:r>
            <a:endParaRPr lang="es-ES" dirty="0"/>
          </a:p>
          <a:p>
            <a:pPr lvl="1"/>
            <a:r>
              <a:rPr lang="es-ES" dirty="0"/>
              <a:t>In particular, </a:t>
            </a:r>
            <a:r>
              <a:rPr lang="es-ES" dirty="0" err="1"/>
              <a:t>when</a:t>
            </a:r>
            <a:r>
              <a:rPr lang="es-ES" dirty="0"/>
              <a:t> I </a:t>
            </a:r>
            <a:r>
              <a:rPr lang="es-ES" dirty="0" err="1"/>
              <a:t>want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link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articulate</a:t>
            </a:r>
            <a:r>
              <a:rPr lang="es-ES" dirty="0"/>
              <a:t> concrete </a:t>
            </a:r>
            <a:r>
              <a:rPr lang="es-ES" dirty="0" err="1"/>
              <a:t>objects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7945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remember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85000" lnSpcReduction="2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sz="2800" dirty="0" err="1"/>
              <a:t>An</a:t>
            </a:r>
            <a:r>
              <a:rPr lang="es-ES" sz="2800" dirty="0"/>
              <a:t> </a:t>
            </a:r>
            <a:r>
              <a:rPr lang="es-ES" sz="2800" dirty="0" err="1"/>
              <a:t>instance</a:t>
            </a:r>
            <a:r>
              <a:rPr lang="es-ES" sz="2800" dirty="0"/>
              <a:t> of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polygon</a:t>
            </a:r>
            <a:r>
              <a:rPr lang="es-ES" sz="2800" dirty="0"/>
              <a:t> </a:t>
            </a:r>
            <a:r>
              <a:rPr lang="es-ES" sz="2800" dirty="0" err="1"/>
              <a:t>class</a:t>
            </a:r>
            <a:r>
              <a:rPr lang="es-ES" sz="2800" dirty="0"/>
              <a:t> </a:t>
            </a:r>
            <a:r>
              <a:rPr lang="es-ES" sz="2800" dirty="0" err="1"/>
              <a:t>groups</a:t>
            </a:r>
            <a:r>
              <a:rPr lang="es-ES" sz="2800" dirty="0"/>
              <a:t> </a:t>
            </a:r>
            <a:r>
              <a:rPr lang="es-ES" sz="2800" dirty="0" err="1"/>
              <a:t>several</a:t>
            </a:r>
            <a:r>
              <a:rPr lang="es-ES" sz="2800" dirty="0"/>
              <a:t> </a:t>
            </a:r>
            <a:r>
              <a:rPr lang="es-ES" sz="2800" dirty="0" err="1"/>
              <a:t>point</a:t>
            </a:r>
            <a:r>
              <a:rPr lang="es-ES" sz="2800" dirty="0"/>
              <a:t> </a:t>
            </a:r>
            <a:r>
              <a:rPr lang="es-ES" sz="2800" dirty="0" err="1"/>
              <a:t>instances</a:t>
            </a:r>
            <a:r>
              <a:rPr lang="es-ES" sz="2800" dirty="0"/>
              <a:t>.</a:t>
            </a:r>
          </a:p>
          <a:p>
            <a:endParaRPr lang="es-ES" sz="2800" dirty="0" smtClean="0"/>
          </a:p>
          <a:p>
            <a:r>
              <a:rPr lang="es-ES" sz="2800" dirty="0" err="1" smtClean="0"/>
              <a:t>An</a:t>
            </a:r>
            <a:r>
              <a:rPr lang="es-ES" sz="2800" dirty="0" smtClean="0"/>
              <a:t> </a:t>
            </a:r>
            <a:r>
              <a:rPr lang="es-ES" sz="2800" dirty="0" err="1"/>
              <a:t>instance</a:t>
            </a:r>
            <a:r>
              <a:rPr lang="es-ES" sz="2800" dirty="0"/>
              <a:t> of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current</a:t>
            </a:r>
            <a:r>
              <a:rPr lang="es-ES" sz="2800" dirty="0"/>
              <a:t> </a:t>
            </a:r>
            <a:r>
              <a:rPr lang="es-ES" sz="2800" dirty="0" err="1"/>
              <a:t>account</a:t>
            </a:r>
            <a:r>
              <a:rPr lang="es-ES" sz="2800" dirty="0"/>
              <a:t> </a:t>
            </a:r>
            <a:r>
              <a:rPr lang="es-ES" sz="2800" dirty="0" err="1"/>
              <a:t>class</a:t>
            </a:r>
            <a:r>
              <a:rPr lang="es-ES" sz="2800" dirty="0"/>
              <a:t> </a:t>
            </a:r>
            <a:r>
              <a:rPr lang="es-ES" sz="2800" dirty="0" err="1"/>
              <a:t>consists</a:t>
            </a:r>
            <a:r>
              <a:rPr lang="es-ES" sz="2800" dirty="0"/>
              <a:t> of </a:t>
            </a:r>
            <a:r>
              <a:rPr lang="es-ES" sz="2800" dirty="0" err="1"/>
              <a:t>several</a:t>
            </a:r>
            <a:r>
              <a:rPr lang="es-ES" sz="2800" dirty="0"/>
              <a:t> </a:t>
            </a:r>
            <a:r>
              <a:rPr lang="es-ES" sz="2800" dirty="0" err="1"/>
              <a:t>instances</a:t>
            </a:r>
            <a:r>
              <a:rPr lang="es-ES" sz="2800" dirty="0"/>
              <a:t> of </a:t>
            </a:r>
            <a:r>
              <a:rPr lang="es-ES" sz="2800" dirty="0" err="1"/>
              <a:t>operation</a:t>
            </a:r>
            <a:endParaRPr lang="es-ES" sz="2800" dirty="0"/>
          </a:p>
          <a:p>
            <a:endParaRPr lang="es-ES" sz="2800" dirty="0" smtClean="0"/>
          </a:p>
          <a:p>
            <a:r>
              <a:rPr lang="es-ES" sz="2800" dirty="0" err="1" smtClean="0"/>
              <a:t>An</a:t>
            </a:r>
            <a:r>
              <a:rPr lang="es-ES" sz="2800" dirty="0" smtClean="0"/>
              <a:t> </a:t>
            </a:r>
            <a:r>
              <a:rPr lang="es-ES" sz="2800" dirty="0" err="1"/>
              <a:t>instance</a:t>
            </a:r>
            <a:r>
              <a:rPr lang="es-ES" sz="2800" dirty="0"/>
              <a:t> of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class</a:t>
            </a:r>
            <a:r>
              <a:rPr lang="es-ES" sz="2800" dirty="0"/>
              <a:t> </a:t>
            </a:r>
            <a:r>
              <a:rPr lang="es-ES" sz="2800" dirty="0" err="1"/>
              <a:t>university</a:t>
            </a:r>
            <a:r>
              <a:rPr lang="es-ES" sz="2800" dirty="0"/>
              <a:t> has </a:t>
            </a:r>
            <a:r>
              <a:rPr lang="es-ES" sz="2800" dirty="0" err="1"/>
              <a:t>several</a:t>
            </a:r>
            <a:r>
              <a:rPr lang="es-ES" sz="2800" dirty="0"/>
              <a:t> </a:t>
            </a:r>
            <a:r>
              <a:rPr lang="es-ES" sz="2800" dirty="0" err="1"/>
              <a:t>department</a:t>
            </a:r>
            <a:r>
              <a:rPr lang="es-ES" sz="2800" dirty="0"/>
              <a:t> </a:t>
            </a:r>
            <a:r>
              <a:rPr lang="es-ES" sz="2800" dirty="0" err="1"/>
              <a:t>instances</a:t>
            </a:r>
            <a:r>
              <a:rPr lang="es-ES" sz="2800" dirty="0"/>
              <a:t>.</a:t>
            </a:r>
          </a:p>
          <a:p>
            <a:endParaRPr lang="es-ES" sz="2800" dirty="0" smtClean="0"/>
          </a:p>
          <a:p>
            <a:r>
              <a:rPr lang="es-ES" sz="2800" dirty="0" smtClean="0"/>
              <a:t>A </a:t>
            </a:r>
            <a:r>
              <a:rPr lang="es-ES" sz="2800" dirty="0" err="1"/>
              <a:t>library</a:t>
            </a:r>
            <a:r>
              <a:rPr lang="es-ES" sz="2800" dirty="0"/>
              <a:t> </a:t>
            </a:r>
            <a:r>
              <a:rPr lang="es-ES" sz="2800" dirty="0" err="1"/>
              <a:t>instance</a:t>
            </a:r>
            <a:r>
              <a:rPr lang="es-ES" sz="2800" dirty="0"/>
              <a:t> has </a:t>
            </a:r>
            <a:r>
              <a:rPr lang="es-ES" sz="2800" dirty="0" err="1"/>
              <a:t>multiple</a:t>
            </a:r>
            <a:r>
              <a:rPr lang="es-ES" sz="2800" dirty="0"/>
              <a:t> </a:t>
            </a:r>
            <a:r>
              <a:rPr lang="es-ES" sz="2800" dirty="0" err="1"/>
              <a:t>instances</a:t>
            </a:r>
            <a:r>
              <a:rPr lang="es-ES" sz="2800" dirty="0"/>
              <a:t> of </a:t>
            </a:r>
            <a:r>
              <a:rPr lang="es-ES" sz="2800" dirty="0" err="1"/>
              <a:t>books</a:t>
            </a:r>
            <a:endParaRPr lang="es-ES" sz="2800" dirty="0"/>
          </a:p>
          <a:p>
            <a:endParaRPr lang="es-ES" sz="2800" dirty="0" smtClean="0"/>
          </a:p>
          <a:p>
            <a:r>
              <a:rPr lang="es-ES" sz="2800" dirty="0" smtClean="0"/>
              <a:t>… </a:t>
            </a:r>
            <a:r>
              <a:rPr lang="es-ES" sz="2800" dirty="0"/>
              <a:t>and more…</a:t>
            </a:r>
          </a:p>
          <a:p>
            <a:endParaRPr lang="es-ES" sz="2800" dirty="0" smtClean="0"/>
          </a:p>
          <a:p>
            <a:r>
              <a:rPr lang="es-ES" sz="2800" dirty="0" err="1" smtClean="0"/>
              <a:t>How</a:t>
            </a:r>
            <a:r>
              <a:rPr lang="es-ES" sz="2800" dirty="0" smtClean="0"/>
              <a:t> </a:t>
            </a:r>
            <a:r>
              <a:rPr lang="es-ES" sz="2800" dirty="0"/>
              <a:t>do I link </a:t>
            </a:r>
            <a:r>
              <a:rPr lang="es-ES" sz="2800" dirty="0" err="1"/>
              <a:t>these</a:t>
            </a:r>
            <a:r>
              <a:rPr lang="es-ES" sz="2800" dirty="0"/>
              <a:t> </a:t>
            </a:r>
            <a:r>
              <a:rPr lang="es-ES" sz="2800" dirty="0" err="1"/>
              <a:t>instances</a:t>
            </a:r>
            <a:r>
              <a:rPr lang="es-ES" sz="2800" dirty="0"/>
              <a:t>?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3802003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linking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objects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link </a:t>
            </a:r>
            <a:r>
              <a:rPr lang="es-ES" dirty="0" err="1"/>
              <a:t>objects</a:t>
            </a:r>
            <a:endParaRPr lang="es-ES" dirty="0"/>
          </a:p>
          <a:p>
            <a:pPr lvl="1"/>
            <a:r>
              <a:rPr lang="es-ES" b="1" dirty="0"/>
              <a:t>In </a:t>
            </a:r>
            <a:r>
              <a:rPr lang="es-ES" b="1" dirty="0" err="1"/>
              <a:t>the</a:t>
            </a:r>
            <a:r>
              <a:rPr lang="es-ES" b="1" dirty="0"/>
              <a:t> constructor</a:t>
            </a:r>
            <a:endParaRPr lang="es-ES" dirty="0"/>
          </a:p>
          <a:p>
            <a:pPr lvl="2"/>
            <a:r>
              <a:rPr lang="es-ES" dirty="0" err="1"/>
              <a:t>Build</a:t>
            </a:r>
            <a:r>
              <a:rPr lang="es-ES" dirty="0"/>
              <a:t> </a:t>
            </a:r>
            <a:r>
              <a:rPr lang="ja-JP" altLang="es-ES" dirty="0"/>
              <a:t>“</a:t>
            </a:r>
            <a:r>
              <a:rPr lang="es-ES" altLang="ja-JP" dirty="0" err="1"/>
              <a:t>the</a:t>
            </a:r>
            <a:r>
              <a:rPr lang="es-ES" altLang="ja-JP" dirty="0"/>
              <a:t> closet</a:t>
            </a:r>
            <a:r>
              <a:rPr lang="ja-JP" altLang="es-ES" dirty="0"/>
              <a:t>”</a:t>
            </a:r>
            <a:endParaRPr lang="es-ES" altLang="ja-JP" dirty="0"/>
          </a:p>
          <a:p>
            <a:pPr lvl="1"/>
            <a:r>
              <a:rPr lang="es-ES" b="1" dirty="0"/>
              <a:t>Use of </a:t>
            </a:r>
            <a:r>
              <a:rPr lang="es-ES" b="1" dirty="0" err="1"/>
              <a:t>setters</a:t>
            </a:r>
            <a:endParaRPr lang="es-ES" b="1" dirty="0"/>
          </a:p>
          <a:p>
            <a:pPr lvl="2"/>
            <a:r>
              <a:rPr lang="es-ES" dirty="0" err="1"/>
              <a:t>To</a:t>
            </a:r>
            <a:r>
              <a:rPr lang="es-ES" dirty="0"/>
              <a:t> set </a:t>
            </a:r>
            <a:r>
              <a:rPr lang="es-ES" dirty="0" err="1"/>
              <a:t>values</a:t>
            </a:r>
            <a:r>
              <a:rPr lang="es-ES" dirty="0"/>
              <a:t> of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element</a:t>
            </a:r>
            <a:endParaRPr lang="es-ES" dirty="0"/>
          </a:p>
          <a:p>
            <a:pPr lvl="3"/>
            <a:r>
              <a:rPr lang="es-ES" dirty="0" err="1"/>
              <a:t>Establish</a:t>
            </a:r>
            <a:r>
              <a:rPr lang="es-ES" dirty="0"/>
              <a:t> </a:t>
            </a:r>
            <a:r>
              <a:rPr lang="es-ES" dirty="0" err="1"/>
              <a:t>references</a:t>
            </a:r>
            <a:endParaRPr lang="es-ES" dirty="0"/>
          </a:p>
          <a:p>
            <a:pPr marL="609600" indent="-609600">
              <a:lnSpc>
                <a:spcPct val="80000"/>
              </a:lnSpc>
            </a:pPr>
            <a:endParaRPr lang="es-ES" sz="2800" dirty="0"/>
          </a:p>
          <a:p>
            <a:pPr marL="609600" indent="-609600">
              <a:lnSpc>
                <a:spcPct val="80000"/>
              </a:lnSpc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5833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Constructor and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setter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class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Polygon</a:t>
            </a:r>
            <a:endParaRPr lang="es-ES" sz="19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private</a:t>
            </a:r>
            <a:r>
              <a:rPr lang="es-ES" sz="1900" dirty="0">
                <a:latin typeface="Courier New" pitchFamily="49" charset="0"/>
              </a:rPr>
              <a:t> Point[] </a:t>
            </a:r>
            <a:r>
              <a:rPr lang="es-ES" sz="1900" dirty="0" err="1">
                <a:latin typeface="Courier New" pitchFamily="49" charset="0"/>
              </a:rPr>
              <a:t>points</a:t>
            </a:r>
            <a:r>
              <a:rPr lang="es-ES" sz="19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Polygon</a:t>
            </a:r>
            <a:r>
              <a:rPr lang="es-ES" sz="1900" dirty="0">
                <a:latin typeface="Courier New" pitchFamily="49" charset="0"/>
              </a:rPr>
              <a:t>()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	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this</a:t>
            </a:r>
            <a:r>
              <a:rPr lang="es-ES" sz="1900" dirty="0" err="1">
                <a:latin typeface="Courier New" pitchFamily="49" charset="0"/>
              </a:rPr>
              <a:t>.points</a:t>
            </a:r>
            <a:r>
              <a:rPr lang="es-ES" sz="1900" dirty="0">
                <a:latin typeface="Courier New" pitchFamily="49" charset="0"/>
              </a:rPr>
              <a:t> = new Point[100]; 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void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setPoint</a:t>
            </a:r>
            <a:r>
              <a:rPr lang="es-ES" sz="1900" dirty="0">
                <a:latin typeface="Courier New" pitchFamily="49" charset="0"/>
              </a:rPr>
              <a:t> (Point </a:t>
            </a:r>
            <a:r>
              <a:rPr lang="es-ES" sz="1900" dirty="0" err="1">
                <a:latin typeface="Courier New" pitchFamily="49" charset="0"/>
              </a:rPr>
              <a:t>p,</a:t>
            </a:r>
            <a:r>
              <a:rPr lang="es-ES" sz="1900" b="1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900" b="1" dirty="0">
                <a:latin typeface="Courier New" pitchFamily="49" charset="0"/>
              </a:rPr>
              <a:t> pos</a:t>
            </a:r>
            <a:r>
              <a:rPr lang="es-ES" sz="1900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	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this</a:t>
            </a:r>
            <a:r>
              <a:rPr lang="es-ES" sz="1900" dirty="0" err="1">
                <a:latin typeface="Courier New" pitchFamily="49" charset="0"/>
              </a:rPr>
              <a:t>.points</a:t>
            </a:r>
            <a:r>
              <a:rPr lang="es-ES" sz="1900" dirty="0">
                <a:latin typeface="Courier New" pitchFamily="49" charset="0"/>
              </a:rPr>
              <a:t>[</a:t>
            </a:r>
            <a:r>
              <a:rPr lang="es-ES" sz="1900" b="1" dirty="0">
                <a:latin typeface="Courier New" pitchFamily="49" charset="0"/>
              </a:rPr>
              <a:t>pos</a:t>
            </a:r>
            <a:r>
              <a:rPr lang="es-ES" sz="1900" dirty="0">
                <a:latin typeface="Courier New" pitchFamily="49" charset="0"/>
              </a:rPr>
              <a:t>] = p;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}</a:t>
            </a:r>
          </a:p>
          <a:p>
            <a:pPr marL="609600" indent="-609600">
              <a:lnSpc>
                <a:spcPct val="80000"/>
              </a:lnSpc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9293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Constructor and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setter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92500" lnSpcReduction="2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1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21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2100" dirty="0">
                <a:latin typeface="Courier New" pitchFamily="49" charset="0"/>
              </a:rPr>
              <a:t> </a:t>
            </a:r>
            <a:r>
              <a:rPr lang="es-ES" sz="2100" dirty="0" err="1">
                <a:latin typeface="Courier New" pitchFamily="49" charset="0"/>
              </a:rPr>
              <a:t>class</a:t>
            </a:r>
            <a:r>
              <a:rPr lang="es-ES" sz="2100" dirty="0">
                <a:latin typeface="Courier New" pitchFamily="49" charset="0"/>
              </a:rPr>
              <a:t> </a:t>
            </a:r>
            <a:r>
              <a:rPr lang="es-ES" sz="2100" dirty="0" err="1">
                <a:latin typeface="Courier New" pitchFamily="49" charset="0"/>
              </a:rPr>
              <a:t>Polygon</a:t>
            </a:r>
            <a:endParaRPr lang="es-ES" sz="21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21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s-ES" sz="2100" dirty="0">
                <a:latin typeface="Courier New" pitchFamily="49" charset="0"/>
              </a:rPr>
              <a:t>	</a:t>
            </a:r>
            <a:r>
              <a:rPr lang="es-ES" sz="2100" dirty="0" err="1">
                <a:solidFill>
                  <a:srgbClr val="3333CC"/>
                </a:solidFill>
                <a:latin typeface="Courier New" pitchFamily="49" charset="0"/>
              </a:rPr>
              <a:t>private</a:t>
            </a:r>
            <a:r>
              <a:rPr lang="es-ES" sz="2100" dirty="0">
                <a:latin typeface="Courier New" pitchFamily="49" charset="0"/>
              </a:rPr>
              <a:t> Point[] </a:t>
            </a:r>
            <a:r>
              <a:rPr lang="es-ES" sz="2100" dirty="0" err="1">
                <a:latin typeface="Courier New" pitchFamily="49" charset="0"/>
              </a:rPr>
              <a:t>points</a:t>
            </a:r>
            <a:r>
              <a:rPr lang="es-ES" sz="21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s-ES" sz="2100" dirty="0">
                <a:latin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buNone/>
            </a:pPr>
            <a:r>
              <a:rPr lang="es-ES" sz="2100" dirty="0">
                <a:latin typeface="Courier New" pitchFamily="49" charset="0"/>
              </a:rPr>
              <a:t>	</a:t>
            </a:r>
            <a:r>
              <a:rPr lang="es-ES" sz="21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2100" dirty="0">
                <a:latin typeface="Courier New" pitchFamily="49" charset="0"/>
              </a:rPr>
              <a:t> </a:t>
            </a:r>
            <a:r>
              <a:rPr lang="es-ES" sz="2100" dirty="0" err="1">
                <a:latin typeface="Courier New" pitchFamily="49" charset="0"/>
              </a:rPr>
              <a:t>Polygon</a:t>
            </a:r>
            <a:r>
              <a:rPr lang="es-ES" sz="2100" dirty="0">
                <a:latin typeface="Courier New" pitchFamily="49" charset="0"/>
              </a:rPr>
              <a:t>()</a:t>
            </a:r>
          </a:p>
          <a:p>
            <a:pPr>
              <a:lnSpc>
                <a:spcPct val="80000"/>
              </a:lnSpc>
              <a:buNone/>
            </a:pPr>
            <a:r>
              <a:rPr lang="es-ES" sz="2100" dirty="0"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None/>
            </a:pPr>
            <a:r>
              <a:rPr lang="es-ES" sz="2100" dirty="0">
                <a:latin typeface="Courier New" pitchFamily="49" charset="0"/>
              </a:rPr>
              <a:t>		</a:t>
            </a:r>
            <a:r>
              <a:rPr lang="es-ES" sz="2100" dirty="0" err="1">
                <a:solidFill>
                  <a:srgbClr val="3333CC"/>
                </a:solidFill>
                <a:latin typeface="Courier New" pitchFamily="49" charset="0"/>
              </a:rPr>
              <a:t>this</a:t>
            </a:r>
            <a:r>
              <a:rPr lang="es-ES" sz="2100" dirty="0" err="1">
                <a:latin typeface="Courier New" pitchFamily="49" charset="0"/>
              </a:rPr>
              <a:t>.points</a:t>
            </a:r>
            <a:r>
              <a:rPr lang="es-ES" sz="2100" dirty="0">
                <a:latin typeface="Courier New" pitchFamily="49" charset="0"/>
              </a:rPr>
              <a:t> = new Point[100]; </a:t>
            </a:r>
          </a:p>
          <a:p>
            <a:pPr>
              <a:lnSpc>
                <a:spcPct val="80000"/>
              </a:lnSpc>
              <a:buNone/>
            </a:pPr>
            <a:r>
              <a:rPr lang="es-ES" sz="2100" dirty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s-ES" sz="2100" dirty="0">
                <a:latin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buNone/>
            </a:pPr>
            <a:r>
              <a:rPr lang="es-ES" sz="2100" dirty="0">
                <a:latin typeface="Courier New" pitchFamily="49" charset="0"/>
              </a:rPr>
              <a:t>	/** Constructor </a:t>
            </a:r>
            <a:r>
              <a:rPr lang="es-ES" sz="2100" dirty="0" err="1">
                <a:latin typeface="Courier New" pitchFamily="49" charset="0"/>
              </a:rPr>
              <a:t>with</a:t>
            </a:r>
            <a:r>
              <a:rPr lang="es-ES" sz="2100" dirty="0">
                <a:latin typeface="Courier New" pitchFamily="49" charset="0"/>
              </a:rPr>
              <a:t> </a:t>
            </a:r>
            <a:r>
              <a:rPr lang="es-ES" sz="2100" dirty="0" err="1">
                <a:latin typeface="Courier New" pitchFamily="49" charset="0"/>
              </a:rPr>
              <a:t>capacity</a:t>
            </a:r>
            <a:r>
              <a:rPr lang="es-ES" sz="2100" dirty="0">
                <a:latin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buNone/>
            </a:pPr>
            <a:r>
              <a:rPr lang="es-ES" sz="2100" dirty="0">
                <a:latin typeface="Courier New" pitchFamily="49" charset="0"/>
              </a:rPr>
              <a:t>	</a:t>
            </a:r>
            <a:r>
              <a:rPr lang="es-ES" sz="21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2100" dirty="0">
                <a:latin typeface="Courier New" pitchFamily="49" charset="0"/>
              </a:rPr>
              <a:t> </a:t>
            </a:r>
            <a:r>
              <a:rPr lang="es-ES" sz="2100" dirty="0" err="1">
                <a:latin typeface="Courier New" pitchFamily="49" charset="0"/>
              </a:rPr>
              <a:t>Polygon</a:t>
            </a:r>
            <a:r>
              <a:rPr lang="es-ES" sz="2100" dirty="0">
                <a:latin typeface="Courier New" pitchFamily="49" charset="0"/>
              </a:rPr>
              <a:t>(</a:t>
            </a:r>
            <a:r>
              <a:rPr lang="es-ES" sz="21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2100" dirty="0">
                <a:latin typeface="Courier New" pitchFamily="49" charset="0"/>
              </a:rPr>
              <a:t> </a:t>
            </a:r>
            <a:r>
              <a:rPr lang="es-ES" sz="2100" dirty="0" err="1">
                <a:latin typeface="Courier New" pitchFamily="49" charset="0"/>
              </a:rPr>
              <a:t>maxCount</a:t>
            </a:r>
            <a:r>
              <a:rPr lang="es-ES" sz="2100" dirty="0">
                <a:latin typeface="Courier New" pitchFamily="49" charset="0"/>
              </a:rPr>
              <a:t>) </a:t>
            </a:r>
          </a:p>
          <a:p>
            <a:pPr>
              <a:lnSpc>
                <a:spcPct val="80000"/>
              </a:lnSpc>
              <a:buNone/>
            </a:pPr>
            <a:r>
              <a:rPr lang="es-ES" sz="2100" dirty="0"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None/>
            </a:pPr>
            <a:r>
              <a:rPr lang="es-ES" sz="2100" dirty="0">
                <a:latin typeface="Courier New" pitchFamily="49" charset="0"/>
              </a:rPr>
              <a:t>		</a:t>
            </a:r>
            <a:r>
              <a:rPr lang="es-ES" sz="2100" dirty="0" err="1">
                <a:solidFill>
                  <a:srgbClr val="3333CC"/>
                </a:solidFill>
                <a:latin typeface="Courier New" pitchFamily="49" charset="0"/>
              </a:rPr>
              <a:t>this</a:t>
            </a:r>
            <a:r>
              <a:rPr lang="es-ES" sz="2100" dirty="0" err="1">
                <a:latin typeface="Courier New" pitchFamily="49" charset="0"/>
              </a:rPr>
              <a:t>.points</a:t>
            </a:r>
            <a:r>
              <a:rPr lang="es-ES" sz="2100" dirty="0">
                <a:latin typeface="Courier New" pitchFamily="49" charset="0"/>
              </a:rPr>
              <a:t> = </a:t>
            </a:r>
            <a:r>
              <a:rPr lang="es-ES" sz="2100" dirty="0">
                <a:solidFill>
                  <a:srgbClr val="3333CC"/>
                </a:solidFill>
                <a:latin typeface="Courier New" pitchFamily="49" charset="0"/>
              </a:rPr>
              <a:t>new</a:t>
            </a:r>
            <a:r>
              <a:rPr lang="es-ES" sz="2100" dirty="0">
                <a:latin typeface="Courier New" pitchFamily="49" charset="0"/>
              </a:rPr>
              <a:t> Point[</a:t>
            </a:r>
            <a:r>
              <a:rPr lang="es-ES" sz="2100" dirty="0" err="1">
                <a:latin typeface="Courier New" pitchFamily="49" charset="0"/>
              </a:rPr>
              <a:t>maxCount</a:t>
            </a:r>
            <a:r>
              <a:rPr lang="es-ES" sz="2100" dirty="0">
                <a:latin typeface="Courier New" pitchFamily="49" charset="0"/>
              </a:rPr>
              <a:t>]; </a:t>
            </a:r>
          </a:p>
          <a:p>
            <a:pPr>
              <a:lnSpc>
                <a:spcPct val="80000"/>
              </a:lnSpc>
              <a:buNone/>
            </a:pPr>
            <a:r>
              <a:rPr lang="es-ES" sz="2100" dirty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s-ES" sz="2100" dirty="0">
                <a:latin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buNone/>
            </a:pPr>
            <a:r>
              <a:rPr lang="es-ES" sz="2100" dirty="0">
                <a:latin typeface="Courier New" pitchFamily="49" charset="0"/>
              </a:rPr>
              <a:t>	</a:t>
            </a:r>
            <a:r>
              <a:rPr lang="es-ES" sz="21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21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100" dirty="0" err="1">
                <a:solidFill>
                  <a:srgbClr val="3333CC"/>
                </a:solidFill>
                <a:latin typeface="Courier New" pitchFamily="49" charset="0"/>
              </a:rPr>
              <a:t>void</a:t>
            </a:r>
            <a:r>
              <a:rPr lang="es-ES" sz="2100" dirty="0">
                <a:latin typeface="Courier New" pitchFamily="49" charset="0"/>
              </a:rPr>
              <a:t> </a:t>
            </a:r>
            <a:r>
              <a:rPr lang="es-ES" sz="2100" dirty="0" err="1">
                <a:latin typeface="Courier New" pitchFamily="49" charset="0"/>
              </a:rPr>
              <a:t>setPoint</a:t>
            </a:r>
            <a:r>
              <a:rPr lang="es-ES" sz="2100" dirty="0">
                <a:latin typeface="Courier New" pitchFamily="49" charset="0"/>
              </a:rPr>
              <a:t> (Point </a:t>
            </a:r>
            <a:r>
              <a:rPr lang="es-ES" sz="2100" dirty="0" err="1">
                <a:latin typeface="Courier New" pitchFamily="49" charset="0"/>
              </a:rPr>
              <a:t>p,</a:t>
            </a:r>
            <a:r>
              <a:rPr lang="es-ES" sz="2100" b="1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2100" b="1" dirty="0">
                <a:latin typeface="Courier New" pitchFamily="49" charset="0"/>
              </a:rPr>
              <a:t> pos</a:t>
            </a:r>
            <a:r>
              <a:rPr lang="es-ES" sz="2100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s-ES" sz="2100" dirty="0"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None/>
            </a:pPr>
            <a:r>
              <a:rPr lang="es-ES" sz="2100" dirty="0">
                <a:latin typeface="Courier New" pitchFamily="49" charset="0"/>
              </a:rPr>
              <a:t>		</a:t>
            </a:r>
            <a:r>
              <a:rPr lang="es-ES" sz="2100" dirty="0" err="1">
                <a:solidFill>
                  <a:srgbClr val="3333CC"/>
                </a:solidFill>
                <a:latin typeface="Courier New" pitchFamily="49" charset="0"/>
              </a:rPr>
              <a:t>this</a:t>
            </a:r>
            <a:r>
              <a:rPr lang="es-ES" sz="2100" dirty="0" err="1">
                <a:latin typeface="Courier New" pitchFamily="49" charset="0"/>
              </a:rPr>
              <a:t>.points</a:t>
            </a:r>
            <a:r>
              <a:rPr lang="es-ES" sz="2100" dirty="0">
                <a:latin typeface="Courier New" pitchFamily="49" charset="0"/>
              </a:rPr>
              <a:t>[</a:t>
            </a:r>
            <a:r>
              <a:rPr lang="es-ES" sz="2100" b="1" dirty="0">
                <a:latin typeface="Courier New" pitchFamily="49" charset="0"/>
              </a:rPr>
              <a:t>pos</a:t>
            </a:r>
            <a:r>
              <a:rPr lang="es-ES" sz="2100" dirty="0">
                <a:latin typeface="Courier New" pitchFamily="49" charset="0"/>
              </a:rPr>
              <a:t>] = p;</a:t>
            </a:r>
          </a:p>
          <a:p>
            <a:pPr>
              <a:lnSpc>
                <a:spcPct val="80000"/>
              </a:lnSpc>
              <a:buNone/>
            </a:pPr>
            <a:r>
              <a:rPr lang="es-ES" sz="2100" dirty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s-ES" sz="2100" dirty="0">
                <a:latin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buNone/>
            </a:pPr>
            <a:r>
              <a:rPr lang="es-ES" sz="2100" dirty="0">
                <a:latin typeface="Courier New" pitchFamily="49" charset="0"/>
              </a:rPr>
              <a:t>}</a:t>
            </a:r>
          </a:p>
          <a:p>
            <a:pPr marL="609600" indent="-609600">
              <a:lnSpc>
                <a:spcPct val="80000"/>
              </a:lnSpc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5941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Using</a:t>
            </a:r>
            <a:r>
              <a:rPr lang="es-ES" sz="3000" cap="all" dirty="0" smtClean="0">
                <a:latin typeface="Nexa Bold" pitchFamily="50" charset="0"/>
              </a:rPr>
              <a:t> Constructor and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setter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1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buNone/>
              <a:defRPr/>
            </a:pPr>
            <a:r>
              <a:rPr lang="es-ES" sz="1900" dirty="0">
                <a:latin typeface="Courier New" charset="0"/>
              </a:rPr>
              <a:t>{</a:t>
            </a:r>
          </a:p>
          <a:p>
            <a:pPr>
              <a:buNone/>
              <a:defRPr/>
            </a:pPr>
            <a:r>
              <a:rPr lang="es-ES" sz="1900" dirty="0">
                <a:latin typeface="Courier New" charset="0"/>
              </a:rPr>
              <a:t>	</a:t>
            </a:r>
            <a:r>
              <a:rPr lang="es-ES" sz="1900" dirty="0" err="1">
                <a:latin typeface="Courier New" charset="0"/>
              </a:rPr>
              <a:t>Polygon</a:t>
            </a:r>
            <a:r>
              <a:rPr lang="es-ES" sz="1900" dirty="0">
                <a:latin typeface="Courier New" charset="0"/>
              </a:rPr>
              <a:t> </a:t>
            </a:r>
            <a:r>
              <a:rPr lang="es-ES" sz="1900" dirty="0" err="1">
                <a:latin typeface="Courier New" charset="0"/>
              </a:rPr>
              <a:t>poly</a:t>
            </a:r>
            <a:r>
              <a:rPr lang="es-ES" sz="1900" dirty="0">
                <a:latin typeface="Courier New" charset="0"/>
              </a:rPr>
              <a:t> = 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new</a:t>
            </a:r>
            <a:r>
              <a:rPr lang="es-ES" sz="1900" dirty="0">
                <a:latin typeface="Courier New" charset="0"/>
              </a:rPr>
              <a:t> </a:t>
            </a:r>
            <a:r>
              <a:rPr lang="es-ES" sz="1900" dirty="0" err="1">
                <a:latin typeface="Courier New" charset="0"/>
              </a:rPr>
              <a:t>Polygon</a:t>
            </a:r>
            <a:r>
              <a:rPr lang="es-ES" sz="1900" dirty="0">
                <a:latin typeface="Courier New" charset="0"/>
              </a:rPr>
              <a:t>(10);</a:t>
            </a:r>
          </a:p>
          <a:p>
            <a:pPr>
              <a:buNone/>
              <a:defRPr/>
            </a:pPr>
            <a:r>
              <a:rPr lang="es-ES" sz="1900" dirty="0">
                <a:latin typeface="Courier New" charset="0"/>
              </a:rPr>
              <a:t>	Point p1 = 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new</a:t>
            </a:r>
            <a:r>
              <a:rPr lang="es-ES" sz="1900" dirty="0">
                <a:latin typeface="Courier New" charset="0"/>
              </a:rPr>
              <a:t> Point (0,0,0);</a:t>
            </a:r>
          </a:p>
          <a:p>
            <a:pPr>
              <a:buNone/>
              <a:defRPr/>
            </a:pPr>
            <a:endParaRPr lang="es-ES" sz="1900" dirty="0">
              <a:latin typeface="Courier New" charset="0"/>
            </a:endParaRPr>
          </a:p>
          <a:p>
            <a:pPr>
              <a:buNone/>
              <a:defRPr/>
            </a:pPr>
            <a:r>
              <a:rPr lang="es-ES" sz="1900" dirty="0">
                <a:latin typeface="Courier New" charset="0"/>
              </a:rPr>
              <a:t>	</a:t>
            </a:r>
            <a:r>
              <a:rPr lang="es-ES" sz="1900" dirty="0" err="1">
                <a:latin typeface="Courier New" charset="0"/>
              </a:rPr>
              <a:t>poly.setPoint</a:t>
            </a:r>
            <a:r>
              <a:rPr lang="es-ES" sz="1900" dirty="0">
                <a:latin typeface="Courier New" charset="0"/>
              </a:rPr>
              <a:t>(p1,0);</a:t>
            </a:r>
          </a:p>
          <a:p>
            <a:pPr>
              <a:buNone/>
              <a:defRPr/>
            </a:pPr>
            <a:r>
              <a:rPr lang="es-ES" sz="1900" dirty="0">
                <a:latin typeface="Courier New" charset="0"/>
              </a:rPr>
              <a:t>	</a:t>
            </a:r>
            <a:r>
              <a:rPr lang="es-ES" sz="1900" dirty="0" err="1">
                <a:latin typeface="Courier New" charset="0"/>
              </a:rPr>
              <a:t>poly.setPoint</a:t>
            </a:r>
            <a:r>
              <a:rPr lang="es-ES" sz="1900" dirty="0">
                <a:latin typeface="Courier New" charset="0"/>
              </a:rPr>
              <a:t>(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new</a:t>
            </a:r>
            <a:r>
              <a:rPr lang="es-ES" sz="1900" dirty="0">
                <a:latin typeface="Courier New" charset="0"/>
              </a:rPr>
              <a:t> Point(1,1,1),1);</a:t>
            </a:r>
          </a:p>
          <a:p>
            <a:pPr>
              <a:buNone/>
              <a:defRPr/>
            </a:pPr>
            <a:r>
              <a:rPr lang="es-ES" sz="1900" dirty="0">
                <a:latin typeface="Courier New" charset="0"/>
              </a:rPr>
              <a:t>	</a:t>
            </a:r>
            <a:r>
              <a:rPr lang="es-ES" sz="1900" dirty="0" err="1">
                <a:latin typeface="Courier New" charset="0"/>
              </a:rPr>
              <a:t>poly.setPoint</a:t>
            </a:r>
            <a:r>
              <a:rPr lang="es-ES" sz="1900" dirty="0">
                <a:latin typeface="Courier New" charset="0"/>
              </a:rPr>
              <a:t>(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new</a:t>
            </a:r>
            <a:r>
              <a:rPr lang="es-ES" sz="1900" dirty="0">
                <a:latin typeface="Courier New" charset="0"/>
              </a:rPr>
              <a:t> Point(0,0,5),2);</a:t>
            </a:r>
          </a:p>
          <a:p>
            <a:pPr>
              <a:buNone/>
              <a:defRPr/>
            </a:pPr>
            <a:r>
              <a:rPr lang="es-ES" sz="1900" dirty="0">
                <a:latin typeface="Courier New" charset="0"/>
              </a:rPr>
              <a:t>}</a:t>
            </a:r>
          </a:p>
          <a:p>
            <a:pPr marL="609600" indent="-609600">
              <a:lnSpc>
                <a:spcPct val="80000"/>
              </a:lnSpc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8920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Other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ways</a:t>
            </a:r>
            <a:r>
              <a:rPr lang="es-ES" sz="3000" cap="all" dirty="0" smtClean="0">
                <a:latin typeface="Nexa Bold" pitchFamily="50" charset="0"/>
              </a:rPr>
              <a:t> of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linking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approaches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saw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link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group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another</a:t>
            </a:r>
            <a:r>
              <a:rPr lang="es-ES" dirty="0"/>
              <a:t> are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b="1" dirty="0" err="1"/>
              <a:t>aggregation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Objects</a:t>
            </a:r>
            <a:r>
              <a:rPr lang="es-ES" dirty="0"/>
              <a:t> are </a:t>
            </a:r>
            <a:r>
              <a:rPr lang="es-ES" dirty="0" err="1"/>
              <a:t>construced</a:t>
            </a:r>
            <a:r>
              <a:rPr lang="es-ES" dirty="0"/>
              <a:t> </a:t>
            </a:r>
            <a:r>
              <a:rPr lang="es-ES" dirty="0" err="1"/>
              <a:t>outside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There</a:t>
            </a:r>
            <a:r>
              <a:rPr lang="es-ES" dirty="0" smtClean="0"/>
              <a:t> </a:t>
            </a:r>
            <a:r>
              <a:rPr lang="es-ES" dirty="0"/>
              <a:t>are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ways</a:t>
            </a:r>
            <a:r>
              <a:rPr lang="es-ES" dirty="0"/>
              <a:t> of </a:t>
            </a:r>
            <a:r>
              <a:rPr lang="es-ES" dirty="0" err="1"/>
              <a:t>composition</a:t>
            </a:r>
            <a:r>
              <a:rPr lang="es-ES" dirty="0"/>
              <a:t>,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container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responsible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creating</a:t>
            </a:r>
            <a:r>
              <a:rPr lang="es-ES" dirty="0"/>
              <a:t> and </a:t>
            </a:r>
            <a:r>
              <a:rPr lang="es-ES" dirty="0" err="1"/>
              <a:t>managing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objects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Objects</a:t>
            </a:r>
            <a:r>
              <a:rPr lang="es-ES" dirty="0"/>
              <a:t> are </a:t>
            </a:r>
            <a:r>
              <a:rPr lang="es-ES" dirty="0" err="1"/>
              <a:t>construced</a:t>
            </a:r>
            <a:r>
              <a:rPr lang="es-ES" dirty="0"/>
              <a:t> </a:t>
            </a:r>
            <a:r>
              <a:rPr lang="es-ES" dirty="0" err="1"/>
              <a:t>within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(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outside</a:t>
            </a:r>
            <a:r>
              <a:rPr lang="es-ES" dirty="0" smtClean="0"/>
              <a:t>)</a:t>
            </a:r>
          </a:p>
          <a:p>
            <a:pPr lvl="1"/>
            <a:r>
              <a:rPr lang="es-ES" dirty="0"/>
              <a:t>I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initialize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array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constructor</a:t>
            </a:r>
          </a:p>
          <a:p>
            <a:pPr lvl="1"/>
            <a:r>
              <a:rPr lang="es-ES" b="1" dirty="0"/>
              <a:t>Use </a:t>
            </a:r>
            <a:r>
              <a:rPr lang="es-ES" b="1" dirty="0" err="1"/>
              <a:t>convenient</a:t>
            </a:r>
            <a:r>
              <a:rPr lang="es-ES" b="1" dirty="0"/>
              <a:t> </a:t>
            </a:r>
            <a:r>
              <a:rPr lang="es-ES" b="1" dirty="0" err="1"/>
              <a:t>methods</a:t>
            </a:r>
            <a:endParaRPr lang="es-ES" b="1" dirty="0"/>
          </a:p>
          <a:p>
            <a:pPr lvl="2"/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, </a:t>
            </a:r>
            <a:r>
              <a:rPr lang="es-ES" dirty="0" err="1"/>
              <a:t>retrieve</a:t>
            </a:r>
            <a:r>
              <a:rPr lang="es-ES" dirty="0"/>
              <a:t>, </a:t>
            </a:r>
            <a:r>
              <a:rPr lang="es-ES" dirty="0" err="1"/>
              <a:t>remove</a:t>
            </a:r>
            <a:r>
              <a:rPr lang="es-ES" dirty="0"/>
              <a:t>, and </a:t>
            </a:r>
            <a:r>
              <a:rPr lang="es-ES" dirty="0" err="1"/>
              <a:t>modify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element</a:t>
            </a:r>
            <a:r>
              <a:rPr lang="es-ES" dirty="0"/>
              <a:t> </a:t>
            </a:r>
            <a:r>
              <a:rPr lang="es-ES" dirty="0" err="1"/>
              <a:t>contains</a:t>
            </a:r>
            <a:endParaRPr lang="es-ES" dirty="0"/>
          </a:p>
          <a:p>
            <a:pPr marL="609600" indent="-609600">
              <a:lnSpc>
                <a:spcPct val="80000"/>
              </a:lnSpc>
              <a:buNone/>
            </a:pPr>
            <a:endParaRPr lang="es-ES" dirty="0"/>
          </a:p>
          <a:p>
            <a:pPr lvl="1"/>
            <a:endParaRPr lang="es-ES" dirty="0"/>
          </a:p>
          <a:p>
            <a:pPr marL="609600" indent="-609600">
              <a:lnSpc>
                <a:spcPct val="80000"/>
              </a:lnSpc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2351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Grouping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objects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groups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gathers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objects</a:t>
            </a:r>
            <a:r>
              <a:rPr lang="es-ES" dirty="0"/>
              <a:t>.</a:t>
            </a:r>
          </a:p>
          <a:p>
            <a:pPr lvl="1">
              <a:lnSpc>
                <a:spcPct val="90000"/>
              </a:lnSpc>
            </a:pPr>
            <a:r>
              <a:rPr lang="es-ES" dirty="0"/>
              <a:t>A </a:t>
            </a:r>
            <a:r>
              <a:rPr lang="es-ES" dirty="0" err="1"/>
              <a:t>segment</a:t>
            </a:r>
            <a:r>
              <a:rPr lang="es-ES" dirty="0"/>
              <a:t> has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points</a:t>
            </a:r>
            <a:endParaRPr lang="es-ES" dirty="0"/>
          </a:p>
          <a:p>
            <a:pPr lvl="1">
              <a:lnSpc>
                <a:spcPct val="90000"/>
              </a:lnSpc>
            </a:pPr>
            <a:r>
              <a:rPr lang="es-ES" dirty="0"/>
              <a:t>A </a:t>
            </a:r>
            <a:r>
              <a:rPr lang="es-ES" dirty="0" err="1"/>
              <a:t>faculty</a:t>
            </a:r>
            <a:r>
              <a:rPr lang="es-ES" dirty="0"/>
              <a:t> has a director and </a:t>
            </a:r>
            <a:r>
              <a:rPr lang="es-ES" dirty="0" err="1"/>
              <a:t>professors</a:t>
            </a:r>
            <a:endParaRPr lang="es-ES" dirty="0"/>
          </a:p>
          <a:p>
            <a:pPr lvl="1">
              <a:lnSpc>
                <a:spcPct val="90000"/>
              </a:lnSpc>
            </a:pPr>
            <a:r>
              <a:rPr lang="es-ES" dirty="0"/>
              <a:t>A </a:t>
            </a:r>
            <a:r>
              <a:rPr lang="es-ES" dirty="0" err="1"/>
              <a:t>person</a:t>
            </a:r>
            <a:r>
              <a:rPr lang="es-ES" dirty="0"/>
              <a:t> has a </a:t>
            </a:r>
            <a:r>
              <a:rPr lang="es-ES" dirty="0" err="1"/>
              <a:t>nationality</a:t>
            </a:r>
            <a:r>
              <a:rPr lang="es-ES" dirty="0"/>
              <a:t> and </a:t>
            </a:r>
            <a:r>
              <a:rPr lang="es-ES" dirty="0" err="1"/>
              <a:t>speaks</a:t>
            </a:r>
            <a:r>
              <a:rPr lang="es-ES" dirty="0"/>
              <a:t> a </a:t>
            </a:r>
            <a:r>
              <a:rPr lang="es-ES" dirty="0" err="1"/>
              <a:t>language</a:t>
            </a:r>
            <a:endParaRPr lang="es-ES" dirty="0"/>
          </a:p>
          <a:p>
            <a:pPr lvl="1">
              <a:lnSpc>
                <a:spcPct val="90000"/>
              </a:lnSpc>
            </a:pP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employee</a:t>
            </a:r>
            <a:r>
              <a:rPr lang="es-ES" dirty="0"/>
              <a:t> has </a:t>
            </a:r>
            <a:r>
              <a:rPr lang="es-ES" dirty="0" err="1"/>
              <a:t>life</a:t>
            </a:r>
            <a:r>
              <a:rPr lang="es-ES" dirty="0"/>
              <a:t> </a:t>
            </a:r>
            <a:r>
              <a:rPr lang="es-ES" dirty="0" err="1"/>
              <a:t>insurance</a:t>
            </a:r>
            <a:r>
              <a:rPr lang="es-ES" dirty="0"/>
              <a:t>.</a:t>
            </a:r>
          </a:p>
          <a:p>
            <a:pPr lvl="1">
              <a:lnSpc>
                <a:spcPct val="90000"/>
              </a:lnSpc>
            </a:pPr>
            <a:r>
              <a:rPr lang="es-ES" dirty="0"/>
              <a:t>A </a:t>
            </a:r>
            <a:r>
              <a:rPr lang="es-ES" dirty="0" err="1"/>
              <a:t>window</a:t>
            </a:r>
            <a:r>
              <a:rPr lang="es-ES" dirty="0"/>
              <a:t> has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area</a:t>
            </a:r>
            <a:endParaRPr lang="es-ES" dirty="0"/>
          </a:p>
          <a:p>
            <a:pPr lvl="1">
              <a:lnSpc>
                <a:spcPct val="90000"/>
              </a:lnSpc>
            </a:pPr>
            <a:r>
              <a:rPr lang="es-ES" dirty="0"/>
              <a:t>And </a:t>
            </a:r>
            <a:r>
              <a:rPr lang="es-ES" dirty="0" err="1"/>
              <a:t>many</a:t>
            </a:r>
            <a:r>
              <a:rPr lang="es-ES" dirty="0"/>
              <a:t> </a:t>
            </a:r>
            <a:r>
              <a:rPr lang="es-ES" dirty="0" err="1"/>
              <a:t>funny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groupings</a:t>
            </a:r>
            <a:r>
              <a:rPr lang="es-ES" dirty="0"/>
              <a:t>….</a:t>
            </a:r>
          </a:p>
          <a:p>
            <a:pPr>
              <a:lnSpc>
                <a:spcPct val="90000"/>
              </a:lnSpc>
            </a:pPr>
            <a:endParaRPr lang="es-ES" dirty="0" smtClean="0"/>
          </a:p>
          <a:p>
            <a:pPr>
              <a:lnSpc>
                <a:spcPct val="90000"/>
              </a:lnSpc>
            </a:pP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/>
              <a:t>manage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represent</a:t>
            </a:r>
            <a:r>
              <a:rPr lang="es-ES" dirty="0"/>
              <a:t> more </a:t>
            </a:r>
            <a:r>
              <a:rPr lang="es-ES" dirty="0" err="1"/>
              <a:t>complex</a:t>
            </a:r>
            <a:r>
              <a:rPr lang="es-ES" dirty="0"/>
              <a:t> </a:t>
            </a:r>
            <a:r>
              <a:rPr lang="es-ES" dirty="0" err="1"/>
              <a:t>realities</a:t>
            </a:r>
            <a:r>
              <a:rPr lang="es-ES" dirty="0"/>
              <a:t>, more </a:t>
            </a:r>
            <a:r>
              <a:rPr lang="es-ES" dirty="0" err="1"/>
              <a:t>accurately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9358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composition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class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Polygon</a:t>
            </a:r>
            <a:endParaRPr lang="es-ES" sz="19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private</a:t>
            </a:r>
            <a:r>
              <a:rPr lang="es-ES" sz="1900" dirty="0">
                <a:latin typeface="Courier New" pitchFamily="49" charset="0"/>
              </a:rPr>
              <a:t> Point[] </a:t>
            </a:r>
            <a:r>
              <a:rPr lang="es-ES" sz="1900" dirty="0" err="1">
                <a:latin typeface="Courier New" pitchFamily="49" charset="0"/>
              </a:rPr>
              <a:t>points</a:t>
            </a:r>
            <a:r>
              <a:rPr lang="es-ES" sz="19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900" dirty="0">
                <a:latin typeface="Courier New" pitchFamily="49" charset="0"/>
              </a:rPr>
              <a:t> Point (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maxCount</a:t>
            </a:r>
            <a:r>
              <a:rPr lang="es-ES" sz="19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endParaRPr lang="es-ES" sz="19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void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addPoint</a:t>
            </a:r>
            <a:r>
              <a:rPr lang="es-ES" sz="1900" dirty="0">
                <a:latin typeface="Courier New" pitchFamily="49" charset="0"/>
              </a:rPr>
              <a:t> (…);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900" dirty="0">
                <a:latin typeface="Courier New" pitchFamily="49" charset="0"/>
              </a:rPr>
              <a:t>Point </a:t>
            </a:r>
            <a:r>
              <a:rPr lang="es-ES" sz="1900" dirty="0" err="1">
                <a:latin typeface="Courier New" pitchFamily="49" charset="0"/>
              </a:rPr>
              <a:t>getPoint</a:t>
            </a:r>
            <a:r>
              <a:rPr lang="es-ES" sz="1900" dirty="0">
                <a:latin typeface="Courier New" pitchFamily="49" charset="0"/>
              </a:rPr>
              <a:t> (…);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void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updatePoint</a:t>
            </a:r>
            <a:r>
              <a:rPr lang="es-ES" sz="1900" dirty="0">
                <a:latin typeface="Courier New" pitchFamily="49" charset="0"/>
              </a:rPr>
              <a:t> (…);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void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removePoint</a:t>
            </a:r>
            <a:r>
              <a:rPr lang="es-ES" sz="1900" dirty="0">
                <a:latin typeface="Courier New" pitchFamily="49" charset="0"/>
              </a:rPr>
              <a:t> (…);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buNone/>
            </a:pPr>
            <a:r>
              <a:rPr lang="es-ES" sz="19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3456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Array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composition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trick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array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large</a:t>
            </a:r>
            <a:r>
              <a:rPr lang="es-ES" dirty="0"/>
              <a:t> </a:t>
            </a:r>
            <a:r>
              <a:rPr lang="es-ES" dirty="0" err="1"/>
              <a:t>capacity</a:t>
            </a:r>
            <a:r>
              <a:rPr lang="es-ES" dirty="0"/>
              <a:t> and a </a:t>
            </a:r>
            <a:r>
              <a:rPr lang="es-ES" dirty="0" err="1"/>
              <a:t>counter</a:t>
            </a:r>
            <a:r>
              <a:rPr lang="es-ES" dirty="0"/>
              <a:t> of </a:t>
            </a:r>
            <a:r>
              <a:rPr lang="es-ES" dirty="0" err="1"/>
              <a:t>elements</a:t>
            </a:r>
            <a:r>
              <a:rPr lang="es-ES" dirty="0"/>
              <a:t> in use.</a:t>
            </a:r>
          </a:p>
          <a:p>
            <a:endParaRPr lang="es-ES" dirty="0" smtClean="0"/>
          </a:p>
          <a:p>
            <a:r>
              <a:rPr lang="es-ES" dirty="0" smtClean="0"/>
              <a:t>As </a:t>
            </a:r>
            <a:r>
              <a:rPr lang="es-ES" dirty="0" err="1"/>
              <a:t>soon</a:t>
            </a:r>
            <a:r>
              <a:rPr lang="es-ES" dirty="0"/>
              <a:t> as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array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constructed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consider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are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element</a:t>
            </a:r>
            <a:r>
              <a:rPr lang="es-ES" dirty="0"/>
              <a:t> of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store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altLang="ja-JP" dirty="0"/>
              <a:t>.</a:t>
            </a:r>
          </a:p>
          <a:p>
            <a:pPr lvl="1"/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garbage</a:t>
            </a:r>
            <a:endParaRPr lang="es-ES" dirty="0"/>
          </a:p>
          <a:p>
            <a:pPr lvl="1"/>
            <a:r>
              <a:rPr lang="es-ES" dirty="0"/>
              <a:t>0 </a:t>
            </a:r>
            <a:r>
              <a:rPr lang="es-ES" dirty="0" err="1"/>
              <a:t>elements</a:t>
            </a:r>
            <a:r>
              <a:rPr lang="es-ES" dirty="0"/>
              <a:t> in use.</a:t>
            </a:r>
          </a:p>
        </p:txBody>
      </p:sp>
    </p:spTree>
    <p:extLst>
      <p:ext uri="{BB962C8B-B14F-4D97-AF65-F5344CB8AC3E}">
        <p14:creationId xmlns:p14="http://schemas.microsoft.com/office/powerpoint/2010/main" val="191876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Object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container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defRPr/>
            </a:pP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initialize</a:t>
            </a:r>
            <a:r>
              <a:rPr lang="es-ES" dirty="0"/>
              <a:t> </a:t>
            </a:r>
            <a:r>
              <a:rPr lang="es-ES" dirty="0" err="1"/>
              <a:t>counter</a:t>
            </a:r>
            <a:r>
              <a:rPr lang="es-ES" dirty="0"/>
              <a:t> in 0 </a:t>
            </a:r>
          </a:p>
          <a:p>
            <a:pPr lvl="1">
              <a:defRPr/>
            </a:pP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element</a:t>
            </a:r>
            <a:r>
              <a:rPr lang="es-ES" dirty="0"/>
              <a:t> has a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default</a:t>
            </a:r>
          </a:p>
          <a:p>
            <a:pPr lvl="2">
              <a:defRPr/>
            </a:pPr>
            <a:r>
              <a:rPr lang="es-ES" b="1" dirty="0" err="1">
                <a:solidFill>
                  <a:srgbClr val="3333CC"/>
                </a:solidFill>
              </a:rPr>
              <a:t>null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element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reference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9059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Object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container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public</a:t>
            </a:r>
            <a:r>
              <a:rPr lang="es-ES" sz="1900" dirty="0">
                <a:latin typeface="Courier New" charset="0"/>
              </a:rPr>
              <a:t> </a:t>
            </a:r>
            <a:r>
              <a:rPr lang="es-ES" sz="1900" dirty="0" err="1">
                <a:latin typeface="Courier New" charset="0"/>
              </a:rPr>
              <a:t>class</a:t>
            </a:r>
            <a:r>
              <a:rPr lang="es-ES" sz="1900" dirty="0">
                <a:latin typeface="Courier New" charset="0"/>
              </a:rPr>
              <a:t> </a:t>
            </a:r>
            <a:r>
              <a:rPr lang="es-ES" sz="1900" dirty="0" err="1">
                <a:latin typeface="Courier New" charset="0"/>
              </a:rPr>
              <a:t>Polygon</a:t>
            </a:r>
            <a:endParaRPr lang="es-ES" sz="1900" dirty="0">
              <a:latin typeface="Courier New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private</a:t>
            </a:r>
            <a:r>
              <a:rPr lang="es-ES" sz="1900" dirty="0">
                <a:latin typeface="Courier New" charset="0"/>
              </a:rPr>
              <a:t> Point[] </a:t>
            </a:r>
            <a:r>
              <a:rPr lang="es-ES" sz="1900" dirty="0" err="1">
                <a:latin typeface="Courier New" charset="0"/>
              </a:rPr>
              <a:t>points</a:t>
            </a:r>
            <a:r>
              <a:rPr lang="es-ES" sz="1900" dirty="0"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private</a:t>
            </a:r>
            <a:r>
              <a:rPr lang="es-ES" sz="1900" dirty="0">
                <a:latin typeface="Courier New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int</a:t>
            </a:r>
            <a:r>
              <a:rPr lang="es-ES" sz="1900" dirty="0">
                <a:latin typeface="Courier New" charset="0"/>
              </a:rPr>
              <a:t> </a:t>
            </a:r>
            <a:r>
              <a:rPr lang="es-ES" sz="1900" dirty="0" err="1">
                <a:latin typeface="Courier New" charset="0"/>
              </a:rPr>
              <a:t>countPoints</a:t>
            </a:r>
            <a:r>
              <a:rPr lang="es-ES" sz="1900" dirty="0"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None/>
              <a:defRPr/>
            </a:pPr>
            <a:endParaRPr lang="es-ES" sz="1900" dirty="0">
              <a:latin typeface="Courier New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public</a:t>
            </a:r>
            <a:r>
              <a:rPr lang="es-ES" sz="1900" dirty="0">
                <a:latin typeface="Courier New" charset="0"/>
              </a:rPr>
              <a:t> Point (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int</a:t>
            </a:r>
            <a:r>
              <a:rPr lang="es-ES" sz="1900" dirty="0">
                <a:latin typeface="Courier New" charset="0"/>
              </a:rPr>
              <a:t> </a:t>
            </a:r>
            <a:r>
              <a:rPr lang="es-ES" sz="1900" dirty="0" err="1">
                <a:latin typeface="Courier New" charset="0"/>
              </a:rPr>
              <a:t>maxCount</a:t>
            </a:r>
            <a:r>
              <a:rPr lang="es-ES" sz="1900" dirty="0">
                <a:latin typeface="Courier New" charset="0"/>
              </a:rPr>
              <a:t>)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	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this</a:t>
            </a:r>
            <a:r>
              <a:rPr lang="es-ES" sz="1900" dirty="0" err="1">
                <a:latin typeface="Courier New" charset="0"/>
              </a:rPr>
              <a:t>.points</a:t>
            </a:r>
            <a:r>
              <a:rPr lang="es-ES" sz="1900" dirty="0">
                <a:latin typeface="Courier New" charset="0"/>
              </a:rPr>
              <a:t> = 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new</a:t>
            </a:r>
            <a:r>
              <a:rPr lang="es-ES" sz="1900" dirty="0">
                <a:latin typeface="Courier New" charset="0"/>
              </a:rPr>
              <a:t> Point[</a:t>
            </a:r>
            <a:r>
              <a:rPr lang="es-ES" sz="1900" dirty="0" err="1">
                <a:latin typeface="Courier New" charset="0"/>
              </a:rPr>
              <a:t>maxCount</a:t>
            </a:r>
            <a:r>
              <a:rPr lang="es-ES" sz="1900" dirty="0">
                <a:latin typeface="Courier New" charset="0"/>
              </a:rPr>
              <a:t>];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	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this</a:t>
            </a:r>
            <a:r>
              <a:rPr lang="es-ES" sz="1900" dirty="0" err="1">
                <a:latin typeface="Courier New" charset="0"/>
              </a:rPr>
              <a:t>.countPoints</a:t>
            </a:r>
            <a:r>
              <a:rPr lang="es-ES" sz="1900" dirty="0">
                <a:latin typeface="Courier New" charset="0"/>
              </a:rPr>
              <a:t> = 0;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}	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}</a:t>
            </a:r>
          </a:p>
          <a:p>
            <a:endParaRPr lang="es-E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826829"/>
              </p:ext>
            </p:extLst>
          </p:nvPr>
        </p:nvGraphicFramePr>
        <p:xfrm>
          <a:off x="1350640" y="4725144"/>
          <a:ext cx="5885656" cy="2063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Visio" r:id="rId3" imgW="2222500" imgH="787400" progId="Visio.Drawing.11">
                  <p:embed/>
                </p:oleObj>
              </mc:Choice>
              <mc:Fallback>
                <p:oleObj name="Visio" r:id="rId3" imgW="2222500" imgH="78740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640" y="4725144"/>
                        <a:ext cx="5885656" cy="2063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087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Adding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values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1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The</a:t>
            </a:r>
            <a:r>
              <a:rPr lang="es-ES" dirty="0"/>
              <a:t> new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stored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element</a:t>
            </a:r>
            <a:r>
              <a:rPr lang="es-ES" dirty="0"/>
              <a:t> </a:t>
            </a:r>
            <a:r>
              <a:rPr lang="es-ES" dirty="0" err="1"/>
              <a:t>whose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 </a:t>
            </a:r>
            <a:r>
              <a:rPr lang="es-ES" dirty="0" err="1"/>
              <a:t>matches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counter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/>
              <a:t>counter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incremented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1</a:t>
            </a:r>
          </a:p>
          <a:p>
            <a:pPr>
              <a:buNone/>
            </a:pPr>
            <a:endParaRPr lang="es-ES" sz="1600" dirty="0"/>
          </a:p>
          <a:p>
            <a:pPr lvl="2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221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Adding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values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1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public</a:t>
            </a:r>
            <a:r>
              <a:rPr lang="es-ES" sz="1900" dirty="0">
                <a:latin typeface="Courier New" charset="0"/>
              </a:rPr>
              <a:t> </a:t>
            </a:r>
            <a:r>
              <a:rPr lang="es-ES" sz="1900" dirty="0" err="1">
                <a:latin typeface="Courier New" charset="0"/>
              </a:rPr>
              <a:t>class</a:t>
            </a:r>
            <a:r>
              <a:rPr lang="es-ES" sz="1900" dirty="0">
                <a:latin typeface="Courier New" charset="0"/>
              </a:rPr>
              <a:t> </a:t>
            </a:r>
            <a:r>
              <a:rPr lang="es-ES" sz="1900" dirty="0" err="1">
                <a:latin typeface="Courier New" charset="0"/>
              </a:rPr>
              <a:t>Polygon</a:t>
            </a:r>
            <a:endParaRPr lang="es-ES" sz="1900" dirty="0">
              <a:latin typeface="Courier New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private</a:t>
            </a:r>
            <a:r>
              <a:rPr lang="es-ES" sz="1900" dirty="0">
                <a:latin typeface="Courier New" charset="0"/>
              </a:rPr>
              <a:t> Point[] </a:t>
            </a:r>
            <a:r>
              <a:rPr lang="es-ES" sz="1900" dirty="0" err="1">
                <a:latin typeface="Courier New" charset="0"/>
              </a:rPr>
              <a:t>points</a:t>
            </a:r>
            <a:r>
              <a:rPr lang="es-ES" sz="1900" dirty="0"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b="1" dirty="0">
                <a:latin typeface="Courier New" charset="0"/>
              </a:rPr>
              <a:t>	</a:t>
            </a:r>
            <a:r>
              <a:rPr lang="es-ES" sz="1900" b="1" dirty="0" err="1">
                <a:solidFill>
                  <a:srgbClr val="3333CC"/>
                </a:solidFill>
                <a:latin typeface="Courier New" charset="0"/>
              </a:rPr>
              <a:t>private</a:t>
            </a:r>
            <a:r>
              <a:rPr lang="es-ES" sz="1900" b="1" dirty="0">
                <a:latin typeface="Courier New" charset="0"/>
              </a:rPr>
              <a:t> </a:t>
            </a:r>
            <a:r>
              <a:rPr lang="es-ES" sz="1900" b="1" dirty="0" err="1">
                <a:solidFill>
                  <a:srgbClr val="3333CC"/>
                </a:solidFill>
                <a:latin typeface="Courier New" charset="0"/>
              </a:rPr>
              <a:t>int</a:t>
            </a:r>
            <a:r>
              <a:rPr lang="es-ES" sz="1900" b="1" dirty="0">
                <a:latin typeface="Courier New" charset="0"/>
              </a:rPr>
              <a:t> </a:t>
            </a:r>
            <a:r>
              <a:rPr lang="es-ES" sz="1900" b="1" dirty="0" err="1">
                <a:latin typeface="Courier New" charset="0"/>
              </a:rPr>
              <a:t>countPoints</a:t>
            </a:r>
            <a:r>
              <a:rPr lang="es-ES" sz="1900" b="1" dirty="0"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None/>
              <a:defRPr/>
            </a:pPr>
            <a:endParaRPr lang="es-ES" sz="1900" b="1" dirty="0">
              <a:latin typeface="Courier New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public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void</a:t>
            </a:r>
            <a:r>
              <a:rPr lang="es-ES" sz="1900" dirty="0">
                <a:latin typeface="Courier New" charset="0"/>
              </a:rPr>
              <a:t> </a:t>
            </a:r>
            <a:r>
              <a:rPr lang="es-ES" sz="1900" dirty="0" err="1">
                <a:latin typeface="Courier New" charset="0"/>
              </a:rPr>
              <a:t>addPoint</a:t>
            </a:r>
            <a:r>
              <a:rPr lang="es-ES" sz="1900" dirty="0">
                <a:latin typeface="Courier New" charset="0"/>
              </a:rPr>
              <a:t> (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int</a:t>
            </a:r>
            <a:r>
              <a:rPr lang="es-ES" sz="1900" dirty="0">
                <a:latin typeface="Courier New" charset="0"/>
              </a:rPr>
              <a:t> </a:t>
            </a:r>
            <a:r>
              <a:rPr lang="es-ES" sz="1900" dirty="0" err="1">
                <a:latin typeface="Courier New" charset="0"/>
              </a:rPr>
              <a:t>x,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int</a:t>
            </a:r>
            <a:r>
              <a:rPr lang="es-ES" sz="1900" dirty="0">
                <a:latin typeface="Courier New" charset="0"/>
              </a:rPr>
              <a:t> </a:t>
            </a:r>
            <a:r>
              <a:rPr lang="es-ES" sz="1900" dirty="0" err="1">
                <a:latin typeface="Courier New" charset="0"/>
              </a:rPr>
              <a:t>y,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int</a:t>
            </a:r>
            <a:r>
              <a:rPr lang="es-ES" sz="1900" dirty="0">
                <a:latin typeface="Courier New" charset="0"/>
              </a:rPr>
              <a:t> z)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	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this</a:t>
            </a:r>
            <a:r>
              <a:rPr lang="es-ES" sz="1900" dirty="0" err="1">
                <a:latin typeface="Courier New" charset="0"/>
              </a:rPr>
              <a:t>.points</a:t>
            </a:r>
            <a:r>
              <a:rPr lang="es-ES" sz="1900" dirty="0">
                <a:latin typeface="Courier New" charset="0"/>
              </a:rPr>
              <a:t>[</a:t>
            </a:r>
            <a:r>
              <a:rPr lang="es-ES" sz="1900" b="1" dirty="0" err="1">
                <a:solidFill>
                  <a:srgbClr val="3333CC"/>
                </a:solidFill>
                <a:latin typeface="Courier New" charset="0"/>
              </a:rPr>
              <a:t>this</a:t>
            </a:r>
            <a:r>
              <a:rPr lang="es-ES" sz="1900" dirty="0" err="1">
                <a:latin typeface="Courier New" charset="0"/>
              </a:rPr>
              <a:t>.</a:t>
            </a:r>
            <a:r>
              <a:rPr lang="es-ES" sz="1900" b="1" dirty="0" err="1">
                <a:latin typeface="Courier New" charset="0"/>
              </a:rPr>
              <a:t>countPoints</a:t>
            </a:r>
            <a:r>
              <a:rPr lang="es-ES" sz="1900" dirty="0">
                <a:latin typeface="Courier New" charset="0"/>
              </a:rPr>
              <a:t>] = 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new</a:t>
            </a:r>
            <a:r>
              <a:rPr lang="es-ES" sz="1900" dirty="0">
                <a:latin typeface="Courier New" charset="0"/>
              </a:rPr>
              <a:t> Point(</a:t>
            </a:r>
            <a:r>
              <a:rPr lang="es-ES" sz="1900" dirty="0" err="1">
                <a:latin typeface="Courier New" charset="0"/>
              </a:rPr>
              <a:t>x,y,z</a:t>
            </a:r>
            <a:r>
              <a:rPr lang="es-ES" sz="1900" dirty="0">
                <a:latin typeface="Courier New" charset="0"/>
              </a:rPr>
              <a:t>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	</a:t>
            </a:r>
            <a:r>
              <a:rPr lang="es-ES" sz="1900" b="1" dirty="0" err="1">
                <a:solidFill>
                  <a:srgbClr val="3333CC"/>
                </a:solidFill>
                <a:latin typeface="Courier New" charset="0"/>
              </a:rPr>
              <a:t>this</a:t>
            </a:r>
            <a:r>
              <a:rPr lang="es-ES" sz="1900" b="1" dirty="0" err="1">
                <a:latin typeface="Courier New" charset="0"/>
              </a:rPr>
              <a:t>.countPoints</a:t>
            </a:r>
            <a:r>
              <a:rPr lang="es-ES" sz="1900" b="1" dirty="0">
                <a:latin typeface="Courier New" charset="0"/>
              </a:rPr>
              <a:t>++;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}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}</a:t>
            </a:r>
          </a:p>
          <a:p>
            <a:pPr lvl="2"/>
            <a:endParaRPr lang="es-E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243265"/>
              </p:ext>
            </p:extLst>
          </p:nvPr>
        </p:nvGraphicFramePr>
        <p:xfrm>
          <a:off x="1619672" y="4643818"/>
          <a:ext cx="5826224" cy="209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Visio" r:id="rId3" imgW="2222500" imgH="812800" progId="Visio.Drawing.11">
                  <p:embed/>
                </p:oleObj>
              </mc:Choice>
              <mc:Fallback>
                <p:oleObj name="Visio" r:id="rId3" imgW="2222500" imgH="81280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643818"/>
                        <a:ext cx="5826224" cy="209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251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Removing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values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1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counter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decremented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smtClean="0"/>
              <a:t>1.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Default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set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element</a:t>
            </a:r>
            <a:r>
              <a:rPr lang="es-ES" dirty="0"/>
              <a:t> </a:t>
            </a:r>
            <a:r>
              <a:rPr lang="es-ES" dirty="0" err="1"/>
              <a:t>whose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 </a:t>
            </a:r>
            <a:r>
              <a:rPr lang="es-ES" dirty="0" err="1"/>
              <a:t>matches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counter</a:t>
            </a:r>
            <a:r>
              <a:rPr lang="es-ES" dirty="0"/>
              <a:t>.</a:t>
            </a: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855287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Removing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values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1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public</a:t>
            </a:r>
            <a:r>
              <a:rPr lang="es-ES" sz="1900" dirty="0">
                <a:latin typeface="Courier New" charset="0"/>
              </a:rPr>
              <a:t> </a:t>
            </a:r>
            <a:r>
              <a:rPr lang="es-ES" sz="1900" dirty="0" err="1">
                <a:latin typeface="Courier New" charset="0"/>
              </a:rPr>
              <a:t>class</a:t>
            </a:r>
            <a:r>
              <a:rPr lang="es-ES" sz="1900" dirty="0">
                <a:latin typeface="Courier New" charset="0"/>
              </a:rPr>
              <a:t> </a:t>
            </a:r>
            <a:r>
              <a:rPr lang="es-ES" sz="1900" dirty="0" err="1">
                <a:latin typeface="Courier New" charset="0"/>
              </a:rPr>
              <a:t>Polygon</a:t>
            </a:r>
            <a:endParaRPr lang="es-ES" sz="1900" dirty="0">
              <a:latin typeface="Courier New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{</a:t>
            </a:r>
            <a:endParaRPr lang="es-ES" sz="1900" b="1" dirty="0">
              <a:latin typeface="Courier New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public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void</a:t>
            </a:r>
            <a:r>
              <a:rPr lang="es-ES" sz="1900" dirty="0">
                <a:latin typeface="Courier New" charset="0"/>
              </a:rPr>
              <a:t> </a:t>
            </a:r>
            <a:r>
              <a:rPr lang="es-ES" sz="1900" dirty="0" err="1">
                <a:latin typeface="Courier New" charset="0"/>
              </a:rPr>
              <a:t>removePoint</a:t>
            </a:r>
            <a:r>
              <a:rPr lang="es-ES" sz="1900" dirty="0">
                <a:latin typeface="Courier New" charset="0"/>
              </a:rPr>
              <a:t> ()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	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this</a:t>
            </a:r>
            <a:r>
              <a:rPr lang="es-ES" sz="1900" dirty="0" err="1">
                <a:latin typeface="Courier New" charset="0"/>
              </a:rPr>
              <a:t>.countPoints</a:t>
            </a:r>
            <a:r>
              <a:rPr lang="es-ES" sz="1900" dirty="0">
                <a:latin typeface="Courier New" charset="0"/>
              </a:rPr>
              <a:t>--;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	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this</a:t>
            </a:r>
            <a:r>
              <a:rPr lang="es-ES" sz="1900" dirty="0" err="1">
                <a:latin typeface="Courier New" charset="0"/>
              </a:rPr>
              <a:t>.points</a:t>
            </a:r>
            <a:r>
              <a:rPr lang="es-ES" sz="1900" dirty="0">
                <a:latin typeface="Courier New" charset="0"/>
              </a:rPr>
              <a:t>[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this</a:t>
            </a:r>
            <a:r>
              <a:rPr lang="es-ES" sz="1900" dirty="0" err="1">
                <a:latin typeface="Courier New" charset="0"/>
              </a:rPr>
              <a:t>.countPoints</a:t>
            </a:r>
            <a:r>
              <a:rPr lang="es-ES" sz="1900" dirty="0">
                <a:latin typeface="Courier New" charset="0"/>
              </a:rPr>
              <a:t>] = 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null</a:t>
            </a:r>
            <a:r>
              <a:rPr lang="es-ES" sz="1900" dirty="0"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}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}</a:t>
            </a:r>
          </a:p>
          <a:p>
            <a:endParaRPr lang="es-ES" sz="20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025322"/>
              </p:ext>
            </p:extLst>
          </p:nvPr>
        </p:nvGraphicFramePr>
        <p:xfrm>
          <a:off x="1436390" y="4293096"/>
          <a:ext cx="6271220" cy="2257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Visio" r:id="rId3" imgW="2222500" imgH="812800" progId="Visio.Drawing.11">
                  <p:embed/>
                </p:oleObj>
              </mc:Choice>
              <mc:Fallback>
                <p:oleObj name="Visio" r:id="rId3" imgW="2222500" imgH="812800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390" y="4293096"/>
                        <a:ext cx="6271220" cy="22577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0743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Removing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values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1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works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remove</a:t>
            </a:r>
            <a:r>
              <a:rPr lang="es-ES" dirty="0"/>
              <a:t> </a:t>
            </a:r>
            <a:r>
              <a:rPr lang="es-ES" dirty="0" err="1"/>
              <a:t>elements</a:t>
            </a:r>
            <a:r>
              <a:rPr lang="es-ES" dirty="0"/>
              <a:t> "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end</a:t>
            </a:r>
            <a:r>
              <a:rPr lang="es-ES" dirty="0"/>
              <a:t>"</a:t>
            </a:r>
          </a:p>
          <a:p>
            <a:pPr>
              <a:lnSpc>
                <a:spcPct val="90000"/>
              </a:lnSpc>
            </a:pPr>
            <a:endParaRPr lang="es-ES" dirty="0" smtClean="0"/>
          </a:p>
          <a:p>
            <a:pPr>
              <a:lnSpc>
                <a:spcPct val="90000"/>
              </a:lnSpc>
            </a:pP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/>
              <a:t>happens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I </a:t>
            </a:r>
            <a:r>
              <a:rPr lang="es-ES" dirty="0" err="1"/>
              <a:t>want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discard</a:t>
            </a:r>
            <a:r>
              <a:rPr lang="es-ES" dirty="0"/>
              <a:t> </a:t>
            </a:r>
            <a:r>
              <a:rPr lang="es-ES" dirty="0" err="1"/>
              <a:t>content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a "</a:t>
            </a:r>
            <a:r>
              <a:rPr lang="es-ES" dirty="0" err="1"/>
              <a:t>middle</a:t>
            </a:r>
            <a:r>
              <a:rPr lang="es-ES" dirty="0"/>
              <a:t> </a:t>
            </a:r>
            <a:r>
              <a:rPr lang="es-ES" dirty="0" err="1"/>
              <a:t>element</a:t>
            </a:r>
            <a:r>
              <a:rPr lang="es-ES" dirty="0"/>
              <a:t>"</a:t>
            </a:r>
          </a:p>
          <a:p>
            <a:endParaRPr lang="es-ES" sz="20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634956"/>
              </p:ext>
            </p:extLst>
          </p:nvPr>
        </p:nvGraphicFramePr>
        <p:xfrm>
          <a:off x="1143000" y="3861048"/>
          <a:ext cx="6858000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Visio" r:id="rId3" imgW="2451100" imgH="825500" progId="Visio.Drawing.11">
                  <p:embed/>
                </p:oleObj>
              </mc:Choice>
              <mc:Fallback>
                <p:oleObj name="Visio" r:id="rId3" imgW="2451100" imgH="82550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61048"/>
                        <a:ext cx="6858000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4041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Removing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values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1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s-ES" dirty="0" err="1"/>
              <a:t>Solution</a:t>
            </a:r>
            <a:endParaRPr lang="es-ES" dirty="0"/>
          </a:p>
          <a:p>
            <a:pPr lvl="1">
              <a:lnSpc>
                <a:spcPct val="90000"/>
              </a:lnSpc>
            </a:pPr>
            <a:r>
              <a:rPr lang="es-ES" dirty="0" err="1"/>
              <a:t>Add</a:t>
            </a:r>
            <a:r>
              <a:rPr lang="es-ES" dirty="0"/>
              <a:t> a </a:t>
            </a:r>
            <a:r>
              <a:rPr lang="es-ES" dirty="0" err="1"/>
              <a:t>parameter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indicate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item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discarded</a:t>
            </a:r>
            <a:r>
              <a:rPr lang="es-ES" dirty="0"/>
              <a:t>.</a:t>
            </a:r>
          </a:p>
          <a:p>
            <a:pPr lvl="1">
              <a:lnSpc>
                <a:spcPct val="90000"/>
              </a:lnSpc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elements</a:t>
            </a:r>
            <a:r>
              <a:rPr lang="es-ES" dirty="0"/>
              <a:t> are moved </a:t>
            </a:r>
            <a:r>
              <a:rPr lang="es-ES" dirty="0" err="1"/>
              <a:t>one</a:t>
            </a:r>
            <a:r>
              <a:rPr lang="es-ES" dirty="0"/>
              <a:t> position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left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deleted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.</a:t>
            </a:r>
          </a:p>
          <a:p>
            <a:pPr lvl="1">
              <a:lnSpc>
                <a:spcPct val="90000"/>
              </a:lnSpc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counter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decremented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1</a:t>
            </a:r>
          </a:p>
          <a:p>
            <a:pPr lvl="1">
              <a:lnSpc>
                <a:spcPct val="90000"/>
              </a:lnSpc>
            </a:pPr>
            <a:r>
              <a:rPr lang="es-ES" dirty="0"/>
              <a:t>Default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set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element</a:t>
            </a:r>
            <a:r>
              <a:rPr lang="es-ES" dirty="0"/>
              <a:t> </a:t>
            </a:r>
            <a:r>
              <a:rPr lang="es-ES" dirty="0" err="1"/>
              <a:t>whose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 </a:t>
            </a:r>
            <a:r>
              <a:rPr lang="es-ES" dirty="0" err="1"/>
              <a:t>matches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counter</a:t>
            </a:r>
            <a:r>
              <a:rPr lang="es-ES" dirty="0"/>
              <a:t>.</a:t>
            </a:r>
          </a:p>
          <a:p>
            <a:pPr lvl="1">
              <a:lnSpc>
                <a:spcPct val="90000"/>
              </a:lnSpc>
              <a:buNone/>
            </a:pPr>
            <a:endParaRPr lang="es-ES" dirty="0"/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931728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Coding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relationships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public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class</a:t>
            </a:r>
            <a:r>
              <a:rPr lang="es-ES" sz="1900" dirty="0">
                <a:latin typeface="Courier New" charset="0"/>
              </a:rPr>
              <a:t> </a:t>
            </a:r>
            <a:r>
              <a:rPr lang="es-ES" sz="1900" dirty="0" err="1">
                <a:latin typeface="Courier New" charset="0"/>
              </a:rPr>
              <a:t>Segment</a:t>
            </a:r>
            <a:endParaRPr lang="es-ES" sz="1900" dirty="0">
              <a:latin typeface="Courier New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private</a:t>
            </a:r>
            <a:r>
              <a:rPr lang="es-ES" sz="1900" dirty="0">
                <a:latin typeface="Courier New" charset="0"/>
              </a:rPr>
              <a:t> Point </a:t>
            </a:r>
            <a:r>
              <a:rPr lang="es-ES" sz="1900" dirty="0" err="1">
                <a:latin typeface="Courier New" charset="0"/>
              </a:rPr>
              <a:t>origin</a:t>
            </a:r>
            <a:r>
              <a:rPr lang="es-ES" sz="1900" dirty="0"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private</a:t>
            </a:r>
            <a:r>
              <a:rPr lang="es-ES" sz="1900" dirty="0">
                <a:latin typeface="Courier New" charset="0"/>
              </a:rPr>
              <a:t> Point </a:t>
            </a:r>
            <a:r>
              <a:rPr lang="es-ES" sz="1900" dirty="0" err="1">
                <a:latin typeface="Courier New" charset="0"/>
              </a:rPr>
              <a:t>end</a:t>
            </a:r>
            <a:r>
              <a:rPr lang="es-ES" sz="1900" dirty="0"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/** </a:t>
            </a:r>
            <a:r>
              <a:rPr lang="es-ES" sz="1900" dirty="0" err="1">
                <a:latin typeface="Courier New" charset="0"/>
              </a:rPr>
              <a:t>other</a:t>
            </a:r>
            <a:r>
              <a:rPr lang="es-ES" sz="1900" dirty="0">
                <a:latin typeface="Courier New" charset="0"/>
              </a:rPr>
              <a:t> </a:t>
            </a:r>
            <a:r>
              <a:rPr lang="es-ES" sz="1900" dirty="0" err="1">
                <a:latin typeface="Courier New" charset="0"/>
              </a:rPr>
              <a:t>members</a:t>
            </a:r>
            <a:r>
              <a:rPr lang="es-ES" sz="1900" dirty="0">
                <a:latin typeface="Courier New" charset="0"/>
              </a:rPr>
              <a:t> */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}</a:t>
            </a:r>
          </a:p>
          <a:p>
            <a:pPr>
              <a:lnSpc>
                <a:spcPct val="80000"/>
              </a:lnSpc>
              <a:buNone/>
              <a:defRPr/>
            </a:pPr>
            <a:endParaRPr lang="es-ES" sz="1900" dirty="0">
              <a:latin typeface="Courier New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public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class</a:t>
            </a:r>
            <a:r>
              <a:rPr lang="es-ES" sz="1900" dirty="0">
                <a:latin typeface="Courier New" charset="0"/>
              </a:rPr>
              <a:t> </a:t>
            </a:r>
            <a:r>
              <a:rPr lang="es-ES" sz="1900" dirty="0" err="1">
                <a:latin typeface="Courier New" charset="0"/>
              </a:rPr>
              <a:t>School</a:t>
            </a:r>
            <a:endParaRPr lang="es-ES" sz="1900" dirty="0">
              <a:latin typeface="Courier New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private</a:t>
            </a:r>
            <a:r>
              <a:rPr lang="es-ES" sz="1900" dirty="0">
                <a:latin typeface="Courier New" charset="0"/>
              </a:rPr>
              <a:t> </a:t>
            </a:r>
            <a:r>
              <a:rPr lang="es-ES" sz="1900" dirty="0" err="1" smtClean="0">
                <a:latin typeface="Courier New" charset="0"/>
              </a:rPr>
              <a:t>Member</a:t>
            </a:r>
            <a:r>
              <a:rPr lang="es-ES" sz="1900" dirty="0" smtClean="0">
                <a:latin typeface="Courier New" charset="0"/>
              </a:rPr>
              <a:t> </a:t>
            </a:r>
            <a:r>
              <a:rPr lang="es-ES" sz="1900" dirty="0" err="1" smtClean="0">
                <a:latin typeface="Courier New" charset="0"/>
              </a:rPr>
              <a:t>theBoss</a:t>
            </a:r>
            <a:r>
              <a:rPr lang="es-ES" sz="1900" dirty="0"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private</a:t>
            </a:r>
            <a:r>
              <a:rPr lang="es-ES" sz="1900" dirty="0">
                <a:latin typeface="Courier New" charset="0"/>
              </a:rPr>
              <a:t> </a:t>
            </a:r>
            <a:r>
              <a:rPr lang="es-ES" sz="1900" dirty="0" err="1">
                <a:latin typeface="Courier New" charset="0"/>
              </a:rPr>
              <a:t>Member</a:t>
            </a:r>
            <a:r>
              <a:rPr lang="es-ES" sz="1900" dirty="0">
                <a:latin typeface="Courier New" charset="0"/>
              </a:rPr>
              <a:t> </a:t>
            </a:r>
            <a:r>
              <a:rPr lang="es-ES" sz="1900" dirty="0" err="1">
                <a:latin typeface="Courier New" charset="0"/>
              </a:rPr>
              <a:t>theOnewhoWorks</a:t>
            </a:r>
            <a:r>
              <a:rPr lang="es-ES" sz="1900" dirty="0"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/** </a:t>
            </a:r>
            <a:r>
              <a:rPr lang="es-ES" sz="1900" dirty="0" err="1" smtClean="0">
                <a:latin typeface="Courier New" charset="0"/>
              </a:rPr>
              <a:t>Other</a:t>
            </a:r>
            <a:r>
              <a:rPr lang="es-ES" sz="1900" dirty="0" smtClean="0">
                <a:latin typeface="Courier New" charset="0"/>
              </a:rPr>
              <a:t> </a:t>
            </a:r>
            <a:r>
              <a:rPr lang="es-ES" sz="1900" dirty="0" err="1">
                <a:latin typeface="Courier New" charset="0"/>
              </a:rPr>
              <a:t>members</a:t>
            </a:r>
            <a:r>
              <a:rPr lang="es-ES" sz="1900" dirty="0">
                <a:latin typeface="Courier New" charset="0"/>
              </a:rPr>
              <a:t> */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024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Removing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values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1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public</a:t>
            </a:r>
            <a:r>
              <a:rPr lang="es-ES" sz="1900" dirty="0">
                <a:latin typeface="Courier New" charset="0"/>
              </a:rPr>
              <a:t> </a:t>
            </a:r>
            <a:r>
              <a:rPr lang="es-ES" sz="1900" dirty="0" err="1">
                <a:latin typeface="Courier New" charset="0"/>
              </a:rPr>
              <a:t>class</a:t>
            </a:r>
            <a:r>
              <a:rPr lang="es-ES" sz="1900" dirty="0">
                <a:latin typeface="Courier New" charset="0"/>
              </a:rPr>
              <a:t> </a:t>
            </a:r>
            <a:r>
              <a:rPr lang="es-ES" sz="1900" dirty="0" err="1">
                <a:latin typeface="Courier New" charset="0"/>
              </a:rPr>
              <a:t>Polygon</a:t>
            </a:r>
            <a:endParaRPr lang="es-ES" sz="1900" dirty="0">
              <a:latin typeface="Courier New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{</a:t>
            </a:r>
            <a:endParaRPr lang="es-ES" sz="1900" b="1" dirty="0">
              <a:latin typeface="Courier New" charset="0"/>
            </a:endParaRPr>
          </a:p>
          <a:p>
            <a:pPr lvl="1">
              <a:lnSpc>
                <a:spcPct val="80000"/>
              </a:lnSpc>
              <a:buNone/>
              <a:defRPr/>
            </a:pP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public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void</a:t>
            </a:r>
            <a:r>
              <a:rPr lang="es-ES" sz="1900" dirty="0">
                <a:latin typeface="Courier New" charset="0"/>
              </a:rPr>
              <a:t> </a:t>
            </a:r>
            <a:r>
              <a:rPr lang="es-ES" sz="1900" dirty="0" err="1">
                <a:latin typeface="Courier New" charset="0"/>
              </a:rPr>
              <a:t>removePoint</a:t>
            </a:r>
            <a:r>
              <a:rPr lang="es-ES" sz="1900" dirty="0">
                <a:latin typeface="Courier New" charset="0"/>
              </a:rPr>
              <a:t> (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int</a:t>
            </a:r>
            <a:r>
              <a:rPr lang="es-ES" sz="1900" dirty="0">
                <a:latin typeface="Courier New" charset="0"/>
              </a:rPr>
              <a:t> pos)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{</a:t>
            </a:r>
          </a:p>
          <a:p>
            <a:pPr lvl="2">
              <a:lnSpc>
                <a:spcPct val="80000"/>
              </a:lnSpc>
              <a:buNone/>
              <a:defRPr/>
            </a:pPr>
            <a:r>
              <a:rPr lang="es-ES" sz="1900" dirty="0" err="1">
                <a:latin typeface="Courier New" charset="0"/>
              </a:rPr>
              <a:t>for</a:t>
            </a:r>
            <a:r>
              <a:rPr lang="es-ES" sz="1900" dirty="0">
                <a:latin typeface="Courier New" charset="0"/>
              </a:rPr>
              <a:t> (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int</a:t>
            </a:r>
            <a:r>
              <a:rPr lang="es-ES" sz="1900" dirty="0">
                <a:latin typeface="Courier New" charset="0"/>
              </a:rPr>
              <a:t> i = </a:t>
            </a:r>
            <a:r>
              <a:rPr lang="es-ES" sz="1900" dirty="0" err="1">
                <a:latin typeface="Courier New" charset="0"/>
              </a:rPr>
              <a:t>pos;i</a:t>
            </a:r>
            <a:r>
              <a:rPr lang="es-ES" sz="1900" dirty="0">
                <a:latin typeface="Courier New" charset="0"/>
              </a:rPr>
              <a:t> &lt; </a:t>
            </a:r>
            <a:r>
              <a:rPr lang="es-ES" sz="1900" dirty="0">
                <a:solidFill>
                  <a:srgbClr val="3333CC"/>
                </a:solidFill>
                <a:latin typeface="Courier New" charset="0"/>
              </a:rPr>
              <a:t>this</a:t>
            </a:r>
            <a:r>
              <a:rPr lang="es-ES" sz="1900" dirty="0">
                <a:latin typeface="Courier New" charset="0"/>
              </a:rPr>
              <a:t>.countPoints-1;i++)</a:t>
            </a:r>
          </a:p>
          <a:p>
            <a:pPr lvl="2"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{</a:t>
            </a:r>
          </a:p>
          <a:p>
            <a:pPr lvl="2"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	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this</a:t>
            </a:r>
            <a:r>
              <a:rPr lang="es-ES" sz="1900" dirty="0" err="1">
                <a:latin typeface="Courier New" charset="0"/>
              </a:rPr>
              <a:t>.points</a:t>
            </a:r>
            <a:r>
              <a:rPr lang="es-ES" sz="1900" dirty="0">
                <a:latin typeface="Courier New" charset="0"/>
              </a:rPr>
              <a:t>[i] = 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this</a:t>
            </a:r>
            <a:r>
              <a:rPr lang="es-ES" sz="1900" dirty="0" err="1">
                <a:latin typeface="Courier New" charset="0"/>
              </a:rPr>
              <a:t>.points</a:t>
            </a:r>
            <a:r>
              <a:rPr lang="es-ES" sz="1900" dirty="0">
                <a:latin typeface="Courier New" charset="0"/>
              </a:rPr>
              <a:t>[i + 1];</a:t>
            </a:r>
          </a:p>
          <a:p>
            <a:pPr lvl="2"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}</a:t>
            </a:r>
          </a:p>
          <a:p>
            <a:pPr lvl="2">
              <a:lnSpc>
                <a:spcPct val="80000"/>
              </a:lnSpc>
              <a:buNone/>
              <a:defRPr/>
            </a:pP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this</a:t>
            </a:r>
            <a:r>
              <a:rPr lang="es-ES" sz="1900" dirty="0" err="1">
                <a:latin typeface="Courier New" charset="0"/>
              </a:rPr>
              <a:t>.countPoints</a:t>
            </a:r>
            <a:r>
              <a:rPr lang="es-ES" sz="1900" dirty="0">
                <a:latin typeface="Courier New" charset="0"/>
              </a:rPr>
              <a:t>--;	</a:t>
            </a:r>
          </a:p>
          <a:p>
            <a:pPr lvl="2">
              <a:lnSpc>
                <a:spcPct val="80000"/>
              </a:lnSpc>
              <a:buNone/>
              <a:defRPr/>
            </a:pP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this</a:t>
            </a:r>
            <a:r>
              <a:rPr lang="es-ES" sz="1900" dirty="0" err="1">
                <a:latin typeface="Courier New" charset="0"/>
              </a:rPr>
              <a:t>.points</a:t>
            </a:r>
            <a:r>
              <a:rPr lang="es-ES" sz="1900" dirty="0">
                <a:latin typeface="Courier New" charset="0"/>
              </a:rPr>
              <a:t>[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this</a:t>
            </a:r>
            <a:r>
              <a:rPr lang="es-ES" sz="1900" dirty="0" err="1">
                <a:latin typeface="Courier New" charset="0"/>
              </a:rPr>
              <a:t>.countPoints</a:t>
            </a:r>
            <a:r>
              <a:rPr lang="es-ES" sz="1900" dirty="0">
                <a:latin typeface="Courier New" charset="0"/>
              </a:rPr>
              <a:t>] = </a:t>
            </a:r>
            <a:r>
              <a:rPr lang="es-ES" sz="1900" dirty="0" err="1">
                <a:solidFill>
                  <a:srgbClr val="3333CC"/>
                </a:solidFill>
                <a:latin typeface="Courier New" charset="0"/>
              </a:rPr>
              <a:t>null</a:t>
            </a:r>
            <a:r>
              <a:rPr lang="es-ES" sz="1900" dirty="0">
                <a:latin typeface="Courier New" charset="0"/>
              </a:rPr>
              <a:t>;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}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900" dirty="0">
                <a:latin typeface="Courier New" charset="0"/>
              </a:rPr>
              <a:t>}</a:t>
            </a:r>
          </a:p>
          <a:p>
            <a:pPr lvl="1">
              <a:lnSpc>
                <a:spcPct val="90000"/>
              </a:lnSpc>
              <a:buNone/>
            </a:pPr>
            <a:endParaRPr lang="es-ES" sz="1900" dirty="0"/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787381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What</a:t>
            </a:r>
            <a:r>
              <a:rPr lang="es-ES" sz="3000" cap="all" dirty="0" smtClean="0">
                <a:latin typeface="Nexa Bold" pitchFamily="50" charset="0"/>
              </a:rPr>
              <a:t> are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we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missing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?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19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/>
              <a:t>In </a:t>
            </a:r>
            <a:r>
              <a:rPr lang="es-ES" dirty="0" err="1"/>
              <a:t>addition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be </a:t>
            </a:r>
            <a:r>
              <a:rPr lang="es-ES" dirty="0" err="1"/>
              <a:t>verified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element</a:t>
            </a:r>
            <a:r>
              <a:rPr lang="es-ES" dirty="0"/>
              <a:t>, </a:t>
            </a:r>
            <a:r>
              <a:rPr lang="es-ES" dirty="0" err="1"/>
              <a:t>whose</a:t>
            </a:r>
            <a:r>
              <a:rPr lang="es-ES" dirty="0"/>
              <a:t> </a:t>
            </a:r>
            <a:r>
              <a:rPr lang="es-ES" dirty="0" err="1"/>
              <a:t>content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discarded</a:t>
            </a:r>
            <a:r>
              <a:rPr lang="es-ES" dirty="0"/>
              <a:t>,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0 and </a:t>
            </a:r>
            <a:r>
              <a:rPr lang="es-ES" dirty="0" err="1"/>
              <a:t>number</a:t>
            </a:r>
            <a:r>
              <a:rPr lang="es-ES" dirty="0"/>
              <a:t> of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added</a:t>
            </a:r>
            <a:r>
              <a:rPr lang="es-ES" b="1" dirty="0"/>
              <a:t>.</a:t>
            </a:r>
          </a:p>
          <a:p>
            <a:pPr lvl="1"/>
            <a:r>
              <a:rPr lang="es-ES" b="1" dirty="0" err="1"/>
              <a:t>To</a:t>
            </a:r>
            <a:r>
              <a:rPr lang="es-ES" b="1" dirty="0"/>
              <a:t> </a:t>
            </a:r>
            <a:r>
              <a:rPr lang="es-ES" b="1" dirty="0" err="1"/>
              <a:t>verify</a:t>
            </a:r>
            <a:r>
              <a:rPr lang="es-ES" b="1" dirty="0"/>
              <a:t> </a:t>
            </a:r>
            <a:r>
              <a:rPr lang="es-ES" b="1" dirty="0" err="1"/>
              <a:t>there</a:t>
            </a:r>
            <a:r>
              <a:rPr lang="es-ES" b="1" dirty="0"/>
              <a:t> </a:t>
            </a:r>
            <a:r>
              <a:rPr lang="es-ES" b="1" dirty="0" err="1"/>
              <a:t>is</a:t>
            </a:r>
            <a:r>
              <a:rPr lang="es-ES" b="1" dirty="0"/>
              <a:t> </a:t>
            </a:r>
            <a:r>
              <a:rPr lang="es-ES" b="1" dirty="0" err="1"/>
              <a:t>actually</a:t>
            </a:r>
            <a:r>
              <a:rPr lang="es-ES" b="1" dirty="0"/>
              <a:t> a </a:t>
            </a:r>
            <a:r>
              <a:rPr lang="es-ES" b="1" dirty="0" err="1"/>
              <a:t>value</a:t>
            </a:r>
            <a:r>
              <a:rPr lang="es-ES" b="1" dirty="0"/>
              <a:t> </a:t>
            </a:r>
            <a:r>
              <a:rPr lang="es-ES" b="1" dirty="0" err="1"/>
              <a:t>stored</a:t>
            </a:r>
            <a:r>
              <a:rPr lang="es-ES" b="1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0264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244408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What</a:t>
            </a:r>
            <a:r>
              <a:rPr lang="es-ES" sz="3000" cap="all" dirty="0" smtClean="0">
                <a:latin typeface="Nexa Bold" pitchFamily="50" charset="0"/>
              </a:rPr>
              <a:t> can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be done?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defRPr/>
            </a:pPr>
            <a:r>
              <a:rPr lang="es-ES" dirty="0" err="1">
                <a:ea typeface="ＭＳ Ｐゴシック" charset="0"/>
              </a:rPr>
              <a:t>You</a:t>
            </a:r>
            <a:r>
              <a:rPr lang="es-ES" dirty="0">
                <a:ea typeface="ＭＳ Ｐゴシック" charset="0"/>
              </a:rPr>
              <a:t> can </a:t>
            </a:r>
            <a:r>
              <a:rPr lang="es-ES" dirty="0" err="1">
                <a:ea typeface="ＭＳ Ｐゴシック" charset="0"/>
              </a:rPr>
              <a:t>implement</a:t>
            </a:r>
            <a:r>
              <a:rPr lang="es-ES" dirty="0">
                <a:ea typeface="ＭＳ Ｐゴシック" charset="0"/>
              </a:rPr>
              <a:t> a </a:t>
            </a:r>
            <a:r>
              <a:rPr lang="es-ES" dirty="0" err="1">
                <a:ea typeface="ＭＳ Ｐゴシック" charset="0"/>
              </a:rPr>
              <a:t>method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to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add</a:t>
            </a:r>
            <a:r>
              <a:rPr lang="es-ES" dirty="0">
                <a:ea typeface="ＭＳ Ｐゴシック" charset="0"/>
              </a:rPr>
              <a:t> a </a:t>
            </a:r>
            <a:r>
              <a:rPr lang="es-ES" dirty="0" err="1">
                <a:ea typeface="ＭＳ Ｐゴシック" charset="0"/>
              </a:rPr>
              <a:t>value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anywhere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between</a:t>
            </a:r>
            <a:r>
              <a:rPr lang="es-ES" dirty="0">
                <a:ea typeface="ＭＳ Ｐゴシック" charset="0"/>
              </a:rPr>
              <a:t> 0 and </a:t>
            </a:r>
            <a:r>
              <a:rPr lang="es-ES" dirty="0" err="1">
                <a:ea typeface="ＭＳ Ｐゴシック" charset="0"/>
              </a:rPr>
              <a:t>amount</a:t>
            </a:r>
            <a:r>
              <a:rPr lang="es-ES" dirty="0">
                <a:ea typeface="ＭＳ Ｐゴシック" charset="0"/>
              </a:rPr>
              <a:t> of </a:t>
            </a:r>
            <a:r>
              <a:rPr lang="es-ES" dirty="0" err="1">
                <a:ea typeface="ＭＳ Ｐゴシック" charset="0"/>
              </a:rPr>
              <a:t>values</a:t>
            </a:r>
            <a:r>
              <a:rPr lang="es-ES" b="1" dirty="0">
                <a:ea typeface="ＭＳ Ｐゴシック" charset="0"/>
              </a:rPr>
              <a:t>.</a:t>
            </a:r>
          </a:p>
          <a:p>
            <a:pPr lvl="1">
              <a:defRPr/>
            </a:pPr>
            <a:r>
              <a:rPr lang="es-ES" dirty="0">
                <a:ea typeface="ＭＳ Ｐゴシック" charset="0"/>
              </a:rPr>
              <a:t>Similar </a:t>
            </a:r>
            <a:r>
              <a:rPr lang="es-ES" dirty="0" err="1">
                <a:ea typeface="ＭＳ Ｐゴシック" charset="0"/>
              </a:rPr>
              <a:t>reasoning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to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>
                <a:ea typeface="ＭＳ Ｐゴシック" charset="0"/>
              </a:rPr>
              <a:t>previous</a:t>
            </a:r>
            <a:r>
              <a:rPr lang="es-ES" dirty="0">
                <a:ea typeface="ＭＳ Ｐゴシック" charset="0"/>
              </a:rPr>
              <a:t> </a:t>
            </a:r>
            <a:r>
              <a:rPr lang="es-ES" dirty="0" err="1" smtClean="0">
                <a:ea typeface="ＭＳ Ｐゴシック" charset="0"/>
              </a:rPr>
              <a:t>algorithm</a:t>
            </a:r>
            <a:endParaRPr lang="es-ES" dirty="0" smtClean="0">
              <a:ea typeface="ＭＳ Ｐゴシック" charset="0"/>
            </a:endParaRPr>
          </a:p>
          <a:p>
            <a:endParaRPr lang="es-ES" dirty="0" smtClean="0"/>
          </a:p>
          <a:p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methodology</a:t>
            </a:r>
            <a:r>
              <a:rPr lang="es-ES" dirty="0"/>
              <a:t> of </a:t>
            </a:r>
            <a:r>
              <a:rPr lang="es-ES" dirty="0" err="1"/>
              <a:t>using</a:t>
            </a:r>
            <a:r>
              <a:rPr lang="es-ES" dirty="0"/>
              <a:t> a </a:t>
            </a:r>
            <a:r>
              <a:rPr lang="es-ES" dirty="0" err="1"/>
              <a:t>counter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implement</a:t>
            </a:r>
            <a:r>
              <a:rPr lang="es-ES" dirty="0"/>
              <a:t> a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insert</a:t>
            </a:r>
            <a:r>
              <a:rPr lang="es-ES" dirty="0"/>
              <a:t> a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anywhere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We</a:t>
            </a:r>
            <a:r>
              <a:rPr lang="es-ES" altLang="es-ES" dirty="0" err="1"/>
              <a:t>’</a:t>
            </a:r>
            <a:r>
              <a:rPr lang="es-ES" dirty="0" err="1"/>
              <a:t>ll</a:t>
            </a:r>
            <a:r>
              <a:rPr lang="es-ES" dirty="0"/>
              <a:t> </a:t>
            </a:r>
            <a:r>
              <a:rPr lang="es-ES" dirty="0" err="1"/>
              <a:t>loose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places </a:t>
            </a:r>
            <a:r>
              <a:rPr lang="es-ES" dirty="0" err="1"/>
              <a:t>where</a:t>
            </a:r>
            <a:r>
              <a:rPr lang="es-ES" dirty="0"/>
              <a:t> I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and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don</a:t>
            </a:r>
            <a:r>
              <a:rPr lang="es-ES" altLang="es-ES" dirty="0" err="1"/>
              <a:t>’</a:t>
            </a:r>
            <a:r>
              <a:rPr lang="es-ES" dirty="0" err="1"/>
              <a:t>t</a:t>
            </a:r>
            <a:r>
              <a:rPr lang="es-ES" dirty="0"/>
              <a:t>.</a:t>
            </a:r>
          </a:p>
          <a:p>
            <a:pPr lvl="1">
              <a:defRPr/>
            </a:pPr>
            <a:endParaRPr lang="es-ES" b="1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39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Checking</a:t>
            </a:r>
            <a:r>
              <a:rPr lang="es-ES" sz="3000" cap="all" dirty="0" smtClean="0">
                <a:latin typeface="Nexa Bold" pitchFamily="50" charset="0"/>
              </a:rPr>
              <a:t> 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values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access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element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value</a:t>
            </a:r>
            <a:endParaRPr lang="es-ES" dirty="0"/>
          </a:p>
          <a:p>
            <a:pPr lvl="1">
              <a:lnSpc>
                <a:spcPct val="90000"/>
              </a:lnSpc>
            </a:pP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</a:t>
            </a:r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consistent</a:t>
            </a:r>
            <a:endParaRPr lang="es-ES" dirty="0"/>
          </a:p>
          <a:p>
            <a:pPr lvl="2">
              <a:lnSpc>
                <a:spcPct val="90000"/>
              </a:lnSpc>
            </a:pPr>
            <a:r>
              <a:rPr lang="es-ES" dirty="0"/>
              <a:t>Position </a:t>
            </a:r>
            <a:r>
              <a:rPr lang="es-ES" dirty="0" err="1"/>
              <a:t>between</a:t>
            </a:r>
            <a:r>
              <a:rPr lang="es-ES" dirty="0"/>
              <a:t> 0 and </a:t>
            </a:r>
            <a:r>
              <a:rPr lang="es-ES" dirty="0" err="1"/>
              <a:t>Count</a:t>
            </a:r>
            <a:endParaRPr lang="es-ES" dirty="0"/>
          </a:p>
          <a:p>
            <a:pPr lvl="2">
              <a:lnSpc>
                <a:spcPct val="90000"/>
              </a:lnSpc>
            </a:pPr>
            <a:endParaRPr lang="es-ES" dirty="0"/>
          </a:p>
          <a:p>
            <a:pPr>
              <a:lnSpc>
                <a:spcPct val="90000"/>
              </a:lnSpc>
              <a:buNone/>
            </a:pPr>
            <a:endParaRPr lang="es-ES" sz="1900" dirty="0" smtClean="0">
              <a:solidFill>
                <a:srgbClr val="3333CC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s-ES" sz="1900" dirty="0" err="1" smtClean="0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900" dirty="0" smtClean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class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Polygon</a:t>
            </a:r>
            <a:endParaRPr lang="es-ES" sz="19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s-ES" sz="1900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s-ES" sz="1900" dirty="0">
                <a:latin typeface="Courier New" pitchFamily="49" charset="0"/>
              </a:rPr>
              <a:t>	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900" dirty="0">
                <a:latin typeface="Courier New" pitchFamily="49" charset="0"/>
              </a:rPr>
              <a:t>Point </a:t>
            </a:r>
            <a:r>
              <a:rPr lang="es-ES" sz="1900" dirty="0" err="1">
                <a:latin typeface="Courier New" pitchFamily="49" charset="0"/>
              </a:rPr>
              <a:t>getPoint</a:t>
            </a:r>
            <a:r>
              <a:rPr lang="es-ES" sz="1900" dirty="0">
                <a:latin typeface="Courier New" pitchFamily="49" charset="0"/>
              </a:rPr>
              <a:t> (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900" dirty="0">
                <a:latin typeface="Courier New" pitchFamily="49" charset="0"/>
              </a:rPr>
              <a:t> pos)</a:t>
            </a:r>
          </a:p>
          <a:p>
            <a:pPr>
              <a:lnSpc>
                <a:spcPct val="90000"/>
              </a:lnSpc>
              <a:buNone/>
            </a:pPr>
            <a:r>
              <a:rPr lang="es-ES" sz="1900" dirty="0">
                <a:latin typeface="Courier New" pitchFamily="49" charset="0"/>
              </a:rPr>
              <a:t>	{</a:t>
            </a:r>
          </a:p>
          <a:p>
            <a:pPr>
              <a:lnSpc>
                <a:spcPct val="90000"/>
              </a:lnSpc>
              <a:buNone/>
            </a:pPr>
            <a:r>
              <a:rPr lang="es-ES" sz="1900" dirty="0">
                <a:latin typeface="Courier New" pitchFamily="49" charset="0"/>
              </a:rPr>
              <a:t>		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return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this</a:t>
            </a:r>
            <a:r>
              <a:rPr lang="es-ES" sz="1900" dirty="0" err="1">
                <a:latin typeface="Courier New" pitchFamily="49" charset="0"/>
              </a:rPr>
              <a:t>.points</a:t>
            </a:r>
            <a:r>
              <a:rPr lang="es-ES" sz="1900" dirty="0">
                <a:latin typeface="Courier New" pitchFamily="49" charset="0"/>
              </a:rPr>
              <a:t>[pos];</a:t>
            </a:r>
          </a:p>
          <a:p>
            <a:pPr>
              <a:lnSpc>
                <a:spcPct val="90000"/>
              </a:lnSpc>
              <a:buNone/>
            </a:pPr>
            <a:r>
              <a:rPr lang="es-ES" sz="1900" dirty="0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es-ES" sz="19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2322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Modifying</a:t>
            </a:r>
            <a:r>
              <a:rPr lang="es-ES" sz="3000" cap="all" dirty="0" smtClean="0">
                <a:latin typeface="Nexa Bold" pitchFamily="50" charset="0"/>
              </a:rPr>
              <a:t> 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values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in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element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modified</a:t>
            </a:r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/>
              <a:t>must</a:t>
            </a:r>
            <a:r>
              <a:rPr lang="es-ES" dirty="0"/>
              <a:t> </a:t>
            </a:r>
            <a:r>
              <a:rPr lang="es-ES" dirty="0" err="1"/>
              <a:t>verify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item</a:t>
            </a:r>
            <a:r>
              <a:rPr lang="es-ES" dirty="0"/>
              <a:t> </a:t>
            </a:r>
            <a:r>
              <a:rPr lang="es-ES" dirty="0" err="1"/>
              <a:t>contains</a:t>
            </a:r>
            <a:r>
              <a:rPr lang="es-ES" dirty="0"/>
              <a:t> a </a:t>
            </a:r>
            <a:r>
              <a:rPr lang="es-ES" dirty="0" err="1"/>
              <a:t>consistent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</a:t>
            </a:r>
          </a:p>
          <a:p>
            <a:pPr lvl="2"/>
            <a:r>
              <a:rPr lang="es-ES" dirty="0"/>
              <a:t>Position </a:t>
            </a:r>
            <a:r>
              <a:rPr lang="es-ES" dirty="0" err="1"/>
              <a:t>between</a:t>
            </a:r>
            <a:r>
              <a:rPr lang="es-ES" dirty="0"/>
              <a:t> 0 and </a:t>
            </a:r>
            <a:r>
              <a:rPr lang="es-ES" dirty="0" err="1"/>
              <a:t>Count</a:t>
            </a:r>
            <a:endParaRPr lang="es-ES" dirty="0"/>
          </a:p>
          <a:p>
            <a:pPr lvl="1">
              <a:buNone/>
            </a:pPr>
            <a:endParaRPr lang="es-ES" sz="2400" dirty="0"/>
          </a:p>
          <a:p>
            <a:pPr>
              <a:buNone/>
            </a:pP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class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Polygon</a:t>
            </a:r>
            <a:endParaRPr lang="es-ES" sz="1900" dirty="0">
              <a:latin typeface="Courier New" pitchFamily="49" charset="0"/>
            </a:endParaRPr>
          </a:p>
          <a:p>
            <a:pPr>
              <a:buNone/>
            </a:pPr>
            <a:r>
              <a:rPr lang="es-ES" sz="1900" dirty="0">
                <a:latin typeface="Courier New" pitchFamily="49" charset="0"/>
              </a:rPr>
              <a:t>{</a:t>
            </a:r>
          </a:p>
          <a:p>
            <a:pPr>
              <a:buNone/>
            </a:pPr>
            <a:r>
              <a:rPr lang="es-ES" sz="1900" dirty="0">
                <a:latin typeface="Courier New" pitchFamily="49" charset="0"/>
              </a:rPr>
              <a:t>	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public</a:t>
            </a:r>
            <a:r>
              <a:rPr lang="es-ES" sz="19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1900" dirty="0">
                <a:latin typeface="Courier New" pitchFamily="49" charset="0"/>
              </a:rPr>
              <a:t>Point </a:t>
            </a:r>
            <a:r>
              <a:rPr lang="es-ES" sz="1900" dirty="0" err="1">
                <a:latin typeface="Courier New" pitchFamily="49" charset="0"/>
              </a:rPr>
              <a:t>updatePoint</a:t>
            </a:r>
            <a:r>
              <a:rPr lang="es-ES" sz="1900" dirty="0">
                <a:latin typeface="Courier New" pitchFamily="49" charset="0"/>
              </a:rPr>
              <a:t> (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x,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y,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900" dirty="0">
                <a:latin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</a:rPr>
              <a:t>z,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900" dirty="0">
                <a:latin typeface="Courier New" pitchFamily="49" charset="0"/>
              </a:rPr>
              <a:t> pos)</a:t>
            </a:r>
          </a:p>
          <a:p>
            <a:pPr>
              <a:buNone/>
            </a:pPr>
            <a:r>
              <a:rPr lang="es-ES" sz="1900" dirty="0">
                <a:latin typeface="Courier New" pitchFamily="49" charset="0"/>
              </a:rPr>
              <a:t>	{</a:t>
            </a:r>
          </a:p>
          <a:p>
            <a:pPr>
              <a:buNone/>
            </a:pPr>
            <a:r>
              <a:rPr lang="es-ES" sz="1900" dirty="0">
                <a:latin typeface="Courier New" pitchFamily="49" charset="0"/>
              </a:rPr>
              <a:t>		</a:t>
            </a:r>
            <a:r>
              <a:rPr lang="es-ES" sz="1900" dirty="0" err="1">
                <a:solidFill>
                  <a:srgbClr val="3333CC"/>
                </a:solidFill>
                <a:latin typeface="Courier New" pitchFamily="49" charset="0"/>
              </a:rPr>
              <a:t>this</a:t>
            </a:r>
            <a:r>
              <a:rPr lang="es-ES" sz="1900" dirty="0" err="1">
                <a:latin typeface="Courier New" pitchFamily="49" charset="0"/>
              </a:rPr>
              <a:t>.points</a:t>
            </a:r>
            <a:r>
              <a:rPr lang="es-ES" sz="1900" dirty="0">
                <a:latin typeface="Courier New" pitchFamily="49" charset="0"/>
              </a:rPr>
              <a:t>[pos].</a:t>
            </a:r>
            <a:r>
              <a:rPr lang="es-ES" sz="1900" dirty="0" err="1">
                <a:latin typeface="Courier New" pitchFamily="49" charset="0"/>
              </a:rPr>
              <a:t>setCoords</a:t>
            </a:r>
            <a:r>
              <a:rPr lang="es-ES" sz="1900" dirty="0">
                <a:latin typeface="Courier New" pitchFamily="49" charset="0"/>
              </a:rPr>
              <a:t>(</a:t>
            </a:r>
            <a:r>
              <a:rPr lang="es-ES" sz="1900" dirty="0" err="1">
                <a:latin typeface="Courier New" pitchFamily="49" charset="0"/>
              </a:rPr>
              <a:t>x,y,z</a:t>
            </a:r>
            <a:r>
              <a:rPr lang="es-ES" sz="1900" dirty="0">
                <a:latin typeface="Courier New" pitchFamily="49" charset="0"/>
              </a:rPr>
              <a:t>);</a:t>
            </a:r>
          </a:p>
          <a:p>
            <a:pPr>
              <a:buNone/>
            </a:pPr>
            <a:r>
              <a:rPr lang="es-ES" sz="1900" dirty="0">
                <a:latin typeface="Courier New" pitchFamily="49" charset="0"/>
              </a:rPr>
              <a:t>	}</a:t>
            </a:r>
          </a:p>
          <a:p>
            <a:pPr>
              <a:buNone/>
            </a:pPr>
            <a:r>
              <a:rPr lang="es-ES" sz="19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2220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Composition</a:t>
            </a:r>
            <a:r>
              <a:rPr lang="es-ES" sz="3000" cap="all" dirty="0" smtClean="0">
                <a:latin typeface="Nexa Bold" pitchFamily="50" charset="0"/>
              </a:rPr>
              <a:t> and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aggregation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groups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gathers</a:t>
            </a:r>
            <a:r>
              <a:rPr lang="es-ES" dirty="0"/>
              <a:t> a set of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objects</a:t>
            </a:r>
            <a:r>
              <a:rPr lang="es-ES" dirty="0"/>
              <a:t>, </a:t>
            </a:r>
            <a:r>
              <a:rPr lang="es-ES" dirty="0" err="1"/>
              <a:t>there</a:t>
            </a:r>
            <a:r>
              <a:rPr lang="es-ES" dirty="0"/>
              <a:t> are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ways</a:t>
            </a:r>
            <a:r>
              <a:rPr lang="es-ES" dirty="0"/>
              <a:t> of </a:t>
            </a:r>
            <a:r>
              <a:rPr lang="es-ES" dirty="0" err="1"/>
              <a:t>relating</a:t>
            </a:r>
            <a:r>
              <a:rPr lang="es-ES" dirty="0"/>
              <a:t> </a:t>
            </a:r>
            <a:r>
              <a:rPr lang="es-ES" dirty="0" err="1"/>
              <a:t>them</a:t>
            </a:r>
            <a:r>
              <a:rPr lang="es-ES" dirty="0"/>
              <a:t>:</a:t>
            </a:r>
          </a:p>
          <a:p>
            <a:endParaRPr lang="es-ES" b="1" dirty="0" smtClean="0"/>
          </a:p>
          <a:p>
            <a:r>
              <a:rPr lang="es-ES" b="1" dirty="0" err="1" smtClean="0"/>
              <a:t>Aggregation</a:t>
            </a:r>
            <a:endParaRPr lang="es-ES" dirty="0"/>
          </a:p>
          <a:p>
            <a:pPr lvl="1"/>
            <a:r>
              <a:rPr lang="es-ES" dirty="0"/>
              <a:t>No </a:t>
            </a:r>
            <a:r>
              <a:rPr lang="es-ES" dirty="0" err="1"/>
              <a:t>existential</a:t>
            </a:r>
            <a:r>
              <a:rPr lang="es-ES" dirty="0"/>
              <a:t> </a:t>
            </a:r>
            <a:r>
              <a:rPr lang="es-ES" dirty="0" err="1"/>
              <a:t>dependency</a:t>
            </a:r>
            <a:endParaRPr lang="es-ES" dirty="0"/>
          </a:p>
          <a:p>
            <a:pPr lvl="2"/>
            <a:r>
              <a:rPr lang="es-ES" dirty="0" err="1"/>
              <a:t>Objects</a:t>
            </a:r>
            <a:r>
              <a:rPr lang="es-ES" dirty="0"/>
              <a:t> can be </a:t>
            </a:r>
            <a:r>
              <a:rPr lang="es-ES" dirty="0" err="1"/>
              <a:t>shared</a:t>
            </a:r>
            <a:endParaRPr lang="es-ES" dirty="0"/>
          </a:p>
          <a:p>
            <a:endParaRPr lang="es-ES" b="1" dirty="0" smtClean="0"/>
          </a:p>
          <a:p>
            <a:r>
              <a:rPr lang="es-ES" b="1" dirty="0" err="1" smtClean="0"/>
              <a:t>Composition</a:t>
            </a:r>
            <a:endParaRPr lang="es-ES" b="1" dirty="0"/>
          </a:p>
          <a:p>
            <a:pPr lvl="1"/>
            <a:r>
              <a:rPr lang="es-ES" dirty="0" err="1"/>
              <a:t>Existential</a:t>
            </a:r>
            <a:r>
              <a:rPr lang="es-ES" dirty="0"/>
              <a:t> </a:t>
            </a:r>
            <a:r>
              <a:rPr lang="es-ES" dirty="0" err="1"/>
              <a:t>dependency</a:t>
            </a:r>
            <a:endParaRPr lang="es-ES" dirty="0"/>
          </a:p>
          <a:p>
            <a:pPr lvl="2"/>
            <a:r>
              <a:rPr lang="es-ES" dirty="0"/>
              <a:t>Exclusive </a:t>
            </a:r>
            <a:r>
              <a:rPr lang="es-ES" dirty="0" err="1"/>
              <a:t>Objects</a:t>
            </a:r>
            <a:endParaRPr lang="es-ES" dirty="0"/>
          </a:p>
          <a:p>
            <a:pPr lvl="1"/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father</a:t>
            </a:r>
            <a:r>
              <a:rPr lang="es-ES" dirty="0"/>
              <a:t> die,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children</a:t>
            </a:r>
            <a:r>
              <a:rPr lang="es-ES" dirty="0"/>
              <a:t> die</a:t>
            </a:r>
          </a:p>
        </p:txBody>
      </p:sp>
    </p:spTree>
    <p:extLst>
      <p:ext uri="{BB962C8B-B14F-4D97-AF65-F5344CB8AC3E}">
        <p14:creationId xmlns:p14="http://schemas.microsoft.com/office/powerpoint/2010/main" val="925289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Composition</a:t>
            </a:r>
            <a:r>
              <a:rPr lang="es-ES" sz="3000" cap="all" dirty="0" smtClean="0">
                <a:latin typeface="Nexa Bold" pitchFamily="50" charset="0"/>
              </a:rPr>
              <a:t> and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aggregation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b="1" dirty="0" err="1" smtClean="0"/>
              <a:t>Aggregation</a:t>
            </a:r>
            <a:endParaRPr lang="es-ES" dirty="0"/>
          </a:p>
          <a:p>
            <a:pPr lvl="1"/>
            <a:r>
              <a:rPr lang="es-ES" dirty="0"/>
              <a:t>Constructor + setter </a:t>
            </a:r>
          </a:p>
          <a:p>
            <a:pPr lvl="1"/>
            <a:r>
              <a:rPr lang="es-ES" dirty="0" err="1"/>
              <a:t>Objects</a:t>
            </a:r>
            <a:r>
              <a:rPr lang="es-ES" dirty="0"/>
              <a:t> </a:t>
            </a:r>
            <a:r>
              <a:rPr lang="es-ES" dirty="0" err="1"/>
              <a:t>created</a:t>
            </a:r>
            <a:r>
              <a:rPr lang="es-ES" dirty="0"/>
              <a:t> </a:t>
            </a:r>
            <a:r>
              <a:rPr lang="es-ES" dirty="0" err="1"/>
              <a:t>outside</a:t>
            </a:r>
            <a:r>
              <a:rPr lang="es-ES" dirty="0"/>
              <a:t> </a:t>
            </a:r>
            <a:r>
              <a:rPr lang="es-ES" dirty="0" err="1"/>
              <a:t>container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methods</a:t>
            </a:r>
            <a:endParaRPr lang="es-ES" dirty="0"/>
          </a:p>
          <a:p>
            <a:endParaRPr lang="es-ES" b="1" dirty="0" smtClean="0"/>
          </a:p>
          <a:p>
            <a:r>
              <a:rPr lang="es-ES" b="1" dirty="0" err="1" smtClean="0"/>
              <a:t>Composition</a:t>
            </a:r>
            <a:endParaRPr lang="es-ES" b="1" dirty="0"/>
          </a:p>
          <a:p>
            <a:pPr lvl="1"/>
            <a:r>
              <a:rPr lang="es-ES" dirty="0"/>
              <a:t>Constructor + </a:t>
            </a:r>
            <a:r>
              <a:rPr lang="es-ES" dirty="0" err="1"/>
              <a:t>methods</a:t>
            </a:r>
            <a:endParaRPr lang="es-ES" dirty="0"/>
          </a:p>
          <a:p>
            <a:pPr lvl="1"/>
            <a:r>
              <a:rPr lang="es-ES" dirty="0" err="1"/>
              <a:t>Objects</a:t>
            </a:r>
            <a:r>
              <a:rPr lang="es-ES" dirty="0"/>
              <a:t> </a:t>
            </a:r>
            <a:r>
              <a:rPr lang="es-ES" dirty="0" err="1"/>
              <a:t>created</a:t>
            </a:r>
            <a:r>
              <a:rPr lang="es-ES" dirty="0"/>
              <a:t> </a:t>
            </a:r>
            <a:r>
              <a:rPr lang="es-ES" dirty="0" err="1"/>
              <a:t>within</a:t>
            </a:r>
            <a:r>
              <a:rPr lang="es-ES" dirty="0"/>
              <a:t> </a:t>
            </a:r>
            <a:r>
              <a:rPr lang="es-ES" dirty="0" err="1"/>
              <a:t>container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methods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407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EXERCISING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4600" b="1" dirty="0" smtClean="0">
                <a:solidFill>
                  <a:srgbClr val="146E83"/>
                </a:solidFill>
              </a:rPr>
              <a:t>EXERCISING</a:t>
            </a:r>
          </a:p>
        </p:txBody>
      </p:sp>
    </p:spTree>
    <p:extLst>
      <p:ext uri="{BB962C8B-B14F-4D97-AF65-F5344CB8AC3E}">
        <p14:creationId xmlns:p14="http://schemas.microsoft.com/office/powerpoint/2010/main" val="4240435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END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4600" b="1" dirty="0" smtClean="0">
                <a:solidFill>
                  <a:srgbClr val="146E83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12851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Coding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relationships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92500" lnSpcReduction="2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2000" dirty="0" err="1">
                <a:solidFill>
                  <a:srgbClr val="3333CC"/>
                </a:solidFill>
                <a:latin typeface="Courier New" charset="0"/>
              </a:rPr>
              <a:t>public</a:t>
            </a:r>
            <a:r>
              <a:rPr lang="es-ES" sz="2000" dirty="0">
                <a:solidFill>
                  <a:srgbClr val="3333CC"/>
                </a:solidFill>
                <a:latin typeface="Courier New" charset="0"/>
              </a:rPr>
              <a:t> </a:t>
            </a:r>
            <a:r>
              <a:rPr lang="es-ES" sz="2000" dirty="0" err="1">
                <a:solidFill>
                  <a:srgbClr val="3333CC"/>
                </a:solidFill>
                <a:latin typeface="Courier New" charset="0"/>
              </a:rPr>
              <a:t>class</a:t>
            </a:r>
            <a:r>
              <a:rPr lang="es-ES" sz="2000" dirty="0">
                <a:latin typeface="Courier New" charset="0"/>
              </a:rPr>
              <a:t> </a:t>
            </a:r>
            <a:r>
              <a:rPr lang="es-ES" sz="2000" dirty="0" err="1">
                <a:latin typeface="Courier New" charset="0"/>
              </a:rPr>
              <a:t>Person</a:t>
            </a:r>
            <a:endParaRPr lang="es-ES" sz="2000" dirty="0">
              <a:latin typeface="Courier New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2000" dirty="0">
                <a:latin typeface="Courier New" charset="0"/>
              </a:rPr>
              <a:t>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2000" dirty="0">
                <a:latin typeface="Courier New" charset="0"/>
              </a:rPr>
              <a:t>	</a:t>
            </a:r>
            <a:r>
              <a:rPr lang="es-ES" sz="2000" dirty="0" err="1">
                <a:solidFill>
                  <a:srgbClr val="3333CC"/>
                </a:solidFill>
                <a:latin typeface="Courier New" charset="0"/>
              </a:rPr>
              <a:t>private</a:t>
            </a:r>
            <a:r>
              <a:rPr lang="es-ES" sz="2000" dirty="0">
                <a:latin typeface="Courier New" charset="0"/>
              </a:rPr>
              <a:t> </a:t>
            </a:r>
            <a:r>
              <a:rPr lang="es-ES" sz="2000" dirty="0" err="1">
                <a:latin typeface="Courier New" charset="0"/>
              </a:rPr>
              <a:t>Language</a:t>
            </a:r>
            <a:r>
              <a:rPr lang="es-ES" sz="2000" dirty="0">
                <a:latin typeface="Courier New" charset="0"/>
              </a:rPr>
              <a:t> </a:t>
            </a:r>
            <a:r>
              <a:rPr lang="es-ES" sz="2000" dirty="0" err="1">
                <a:latin typeface="Courier New" charset="0"/>
              </a:rPr>
              <a:t>lang</a:t>
            </a:r>
            <a:r>
              <a:rPr lang="es-ES" sz="2000" dirty="0"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2000" dirty="0">
                <a:latin typeface="Courier New" charset="0"/>
              </a:rPr>
              <a:t>	</a:t>
            </a:r>
            <a:r>
              <a:rPr lang="es-ES" sz="2000" dirty="0" err="1">
                <a:solidFill>
                  <a:srgbClr val="3333CC"/>
                </a:solidFill>
                <a:latin typeface="Courier New" charset="0"/>
              </a:rPr>
              <a:t>private</a:t>
            </a:r>
            <a:r>
              <a:rPr lang="es-ES" sz="2000" dirty="0">
                <a:latin typeface="Courier New" charset="0"/>
              </a:rPr>
              <a:t> </a:t>
            </a:r>
            <a:r>
              <a:rPr lang="es-ES" sz="2000" dirty="0" err="1">
                <a:latin typeface="Courier New" charset="0"/>
              </a:rPr>
              <a:t>Nationality</a:t>
            </a:r>
            <a:r>
              <a:rPr lang="es-ES" sz="2000" dirty="0">
                <a:latin typeface="Courier New" charset="0"/>
              </a:rPr>
              <a:t> </a:t>
            </a:r>
            <a:r>
              <a:rPr lang="es-ES" sz="2000" dirty="0" err="1">
                <a:latin typeface="Courier New" charset="0"/>
              </a:rPr>
              <a:t>nac</a:t>
            </a:r>
            <a:r>
              <a:rPr lang="es-ES" sz="2000" dirty="0"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2000" dirty="0">
                <a:latin typeface="Courier New" charset="0"/>
              </a:rPr>
              <a:t>	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2000" dirty="0">
                <a:latin typeface="Courier New" charset="0"/>
              </a:rPr>
              <a:t>	/** </a:t>
            </a:r>
            <a:r>
              <a:rPr lang="es-ES" sz="2000" dirty="0" err="1">
                <a:latin typeface="Courier New" charset="0"/>
              </a:rPr>
              <a:t>other</a:t>
            </a:r>
            <a:r>
              <a:rPr lang="es-ES" sz="2000" dirty="0">
                <a:latin typeface="Courier New" charset="0"/>
              </a:rPr>
              <a:t> </a:t>
            </a:r>
            <a:r>
              <a:rPr lang="es-ES" sz="2000" dirty="0" err="1">
                <a:latin typeface="Courier New" charset="0"/>
              </a:rPr>
              <a:t>members</a:t>
            </a:r>
            <a:r>
              <a:rPr lang="es-ES" sz="2000" dirty="0">
                <a:latin typeface="Courier New" charset="0"/>
              </a:rPr>
              <a:t> */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2000" dirty="0">
                <a:latin typeface="Courier New" charset="0"/>
              </a:rPr>
              <a:t>}</a:t>
            </a:r>
          </a:p>
          <a:p>
            <a:pPr>
              <a:lnSpc>
                <a:spcPct val="80000"/>
              </a:lnSpc>
              <a:buNone/>
              <a:defRPr/>
            </a:pPr>
            <a:endParaRPr lang="es-ES" sz="2000" dirty="0">
              <a:latin typeface="Courier New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2000" dirty="0" err="1">
                <a:solidFill>
                  <a:srgbClr val="3333CC"/>
                </a:solidFill>
                <a:latin typeface="Courier New" charset="0"/>
              </a:rPr>
              <a:t>public</a:t>
            </a:r>
            <a:r>
              <a:rPr lang="es-ES" sz="2000" dirty="0">
                <a:solidFill>
                  <a:srgbClr val="3333CC"/>
                </a:solidFill>
                <a:latin typeface="Courier New" charset="0"/>
              </a:rPr>
              <a:t> </a:t>
            </a:r>
            <a:r>
              <a:rPr lang="es-ES" sz="2000" dirty="0" err="1">
                <a:solidFill>
                  <a:srgbClr val="3333CC"/>
                </a:solidFill>
                <a:latin typeface="Courier New" charset="0"/>
              </a:rPr>
              <a:t>class</a:t>
            </a:r>
            <a:r>
              <a:rPr lang="es-ES" sz="2000" dirty="0">
                <a:latin typeface="Courier New" charset="0"/>
              </a:rPr>
              <a:t> </a:t>
            </a:r>
            <a:r>
              <a:rPr lang="es-ES" sz="2000" dirty="0" err="1">
                <a:latin typeface="Courier New" charset="0"/>
              </a:rPr>
              <a:t>Employee</a:t>
            </a:r>
            <a:endParaRPr lang="es-ES" sz="2000" dirty="0">
              <a:latin typeface="Courier New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2000" dirty="0">
                <a:latin typeface="Courier New" charset="0"/>
              </a:rPr>
              <a:t>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2000" dirty="0">
                <a:latin typeface="Courier New" charset="0"/>
              </a:rPr>
              <a:t>	</a:t>
            </a:r>
            <a:r>
              <a:rPr lang="es-ES" sz="2000" dirty="0" err="1">
                <a:solidFill>
                  <a:srgbClr val="3333CC"/>
                </a:solidFill>
                <a:latin typeface="Courier New" charset="0"/>
              </a:rPr>
              <a:t>private</a:t>
            </a:r>
            <a:r>
              <a:rPr lang="es-ES" sz="2000" dirty="0">
                <a:latin typeface="Courier New" charset="0"/>
              </a:rPr>
              <a:t> </a:t>
            </a:r>
            <a:r>
              <a:rPr lang="es-ES" sz="2000" dirty="0" err="1">
                <a:latin typeface="Courier New" charset="0"/>
              </a:rPr>
              <a:t>Insurance</a:t>
            </a:r>
            <a:r>
              <a:rPr lang="es-ES" sz="2000" dirty="0">
                <a:latin typeface="Courier New" charset="0"/>
              </a:rPr>
              <a:t> </a:t>
            </a:r>
            <a:r>
              <a:rPr lang="es-ES" sz="2000" dirty="0" err="1">
                <a:latin typeface="Courier New" charset="0"/>
              </a:rPr>
              <a:t>ins</a:t>
            </a:r>
            <a:r>
              <a:rPr lang="es-ES" sz="2000" dirty="0"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2000" dirty="0">
                <a:latin typeface="Courier New" charset="0"/>
              </a:rPr>
              <a:t>	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2000" dirty="0">
                <a:latin typeface="Courier New" charset="0"/>
              </a:rPr>
              <a:t>	/** </a:t>
            </a:r>
            <a:r>
              <a:rPr lang="es-ES" sz="2000" dirty="0" err="1">
                <a:latin typeface="Courier New" charset="0"/>
              </a:rPr>
              <a:t>other</a:t>
            </a:r>
            <a:r>
              <a:rPr lang="es-ES" sz="2000" dirty="0">
                <a:latin typeface="Courier New" charset="0"/>
              </a:rPr>
              <a:t> </a:t>
            </a:r>
            <a:r>
              <a:rPr lang="es-ES" sz="2000" dirty="0" err="1">
                <a:latin typeface="Courier New" charset="0"/>
              </a:rPr>
              <a:t>members</a:t>
            </a:r>
            <a:r>
              <a:rPr lang="es-ES" sz="2000" dirty="0">
                <a:latin typeface="Courier New" charset="0"/>
              </a:rPr>
              <a:t> */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2000" dirty="0">
                <a:latin typeface="Courier New" charset="0"/>
              </a:rPr>
              <a:t>}</a:t>
            </a:r>
          </a:p>
          <a:p>
            <a:pPr>
              <a:lnSpc>
                <a:spcPct val="80000"/>
              </a:lnSpc>
              <a:buNone/>
              <a:defRPr/>
            </a:pPr>
            <a:endParaRPr lang="es-ES" sz="2000" dirty="0">
              <a:latin typeface="Courier New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2000" dirty="0" err="1">
                <a:solidFill>
                  <a:srgbClr val="3333CC"/>
                </a:solidFill>
                <a:latin typeface="Courier New" charset="0"/>
              </a:rPr>
              <a:t>public</a:t>
            </a:r>
            <a:r>
              <a:rPr lang="es-ES" sz="2000" dirty="0">
                <a:solidFill>
                  <a:srgbClr val="3333CC"/>
                </a:solidFill>
                <a:latin typeface="Courier New" charset="0"/>
              </a:rPr>
              <a:t> </a:t>
            </a:r>
            <a:r>
              <a:rPr lang="es-ES" sz="2000" dirty="0" err="1">
                <a:solidFill>
                  <a:srgbClr val="3333CC"/>
                </a:solidFill>
                <a:latin typeface="Courier New" charset="0"/>
              </a:rPr>
              <a:t>class</a:t>
            </a:r>
            <a:r>
              <a:rPr lang="es-ES" sz="2000" dirty="0">
                <a:latin typeface="Courier New" charset="0"/>
              </a:rPr>
              <a:t> </a:t>
            </a:r>
            <a:r>
              <a:rPr lang="es-ES" sz="2000" dirty="0" err="1">
                <a:latin typeface="Courier New" charset="0"/>
              </a:rPr>
              <a:t>Window</a:t>
            </a:r>
            <a:endParaRPr lang="es-ES" sz="2000" dirty="0">
              <a:latin typeface="Courier New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2000" dirty="0">
                <a:latin typeface="Courier New" charset="0"/>
              </a:rPr>
              <a:t>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2000" dirty="0">
                <a:latin typeface="Courier New" charset="0"/>
              </a:rPr>
              <a:t>	</a:t>
            </a:r>
            <a:r>
              <a:rPr lang="es-ES" sz="2000" dirty="0" err="1">
                <a:solidFill>
                  <a:srgbClr val="3333CC"/>
                </a:solidFill>
                <a:latin typeface="Courier New" charset="0"/>
              </a:rPr>
              <a:t>private</a:t>
            </a:r>
            <a:r>
              <a:rPr lang="es-ES" sz="2000" dirty="0">
                <a:latin typeface="Courier New" charset="0"/>
              </a:rPr>
              <a:t> </a:t>
            </a:r>
            <a:r>
              <a:rPr lang="es-ES" sz="2000" dirty="0" err="1">
                <a:latin typeface="Courier New" charset="0"/>
              </a:rPr>
              <a:t>Area</a:t>
            </a:r>
            <a:r>
              <a:rPr lang="es-ES" sz="2000" dirty="0">
                <a:latin typeface="Courier New" charset="0"/>
              </a:rPr>
              <a:t> </a:t>
            </a:r>
            <a:r>
              <a:rPr lang="es-ES" sz="2000" dirty="0" err="1">
                <a:latin typeface="Courier New" charset="0"/>
              </a:rPr>
              <a:t>area</a:t>
            </a:r>
            <a:r>
              <a:rPr lang="es-ES" sz="2000" dirty="0"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2000" dirty="0">
                <a:latin typeface="Courier New" charset="0"/>
              </a:rPr>
              <a:t>	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2000" dirty="0">
                <a:latin typeface="Courier New" charset="0"/>
              </a:rPr>
              <a:t>	/** </a:t>
            </a:r>
            <a:r>
              <a:rPr lang="es-ES" sz="2000" dirty="0" err="1">
                <a:latin typeface="Courier New" charset="0"/>
              </a:rPr>
              <a:t>other</a:t>
            </a:r>
            <a:r>
              <a:rPr lang="es-ES" sz="2000" dirty="0">
                <a:latin typeface="Courier New" charset="0"/>
              </a:rPr>
              <a:t> </a:t>
            </a:r>
            <a:r>
              <a:rPr lang="es-ES" sz="2000" dirty="0" err="1">
                <a:latin typeface="Courier New" charset="0"/>
              </a:rPr>
              <a:t>members</a:t>
            </a:r>
            <a:r>
              <a:rPr lang="es-ES" sz="2000" dirty="0">
                <a:latin typeface="Courier New" charset="0"/>
              </a:rPr>
              <a:t> */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2000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8659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Why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an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object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as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attribute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?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represent</a:t>
            </a:r>
            <a:r>
              <a:rPr lang="es-ES" dirty="0"/>
              <a:t> </a:t>
            </a:r>
            <a:r>
              <a:rPr lang="es-ES" dirty="0" err="1"/>
              <a:t>complex</a:t>
            </a:r>
            <a:r>
              <a:rPr lang="es-ES" dirty="0"/>
              <a:t> </a:t>
            </a:r>
            <a:r>
              <a:rPr lang="es-ES" dirty="0" err="1"/>
              <a:t>realities</a:t>
            </a:r>
            <a:endParaRPr lang="es-ES" dirty="0"/>
          </a:p>
          <a:p>
            <a:pPr lvl="1"/>
            <a:r>
              <a:rPr lang="es-ES" dirty="0"/>
              <a:t>More </a:t>
            </a:r>
            <a:r>
              <a:rPr lang="es-ES" dirty="0" err="1"/>
              <a:t>accurately</a:t>
            </a:r>
            <a:r>
              <a:rPr lang="es-ES" dirty="0"/>
              <a:t> and </a:t>
            </a:r>
            <a:r>
              <a:rPr lang="es-ES" dirty="0" err="1"/>
              <a:t>naturally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Reducing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intrinsic</a:t>
            </a:r>
            <a:r>
              <a:rPr lang="es-ES" dirty="0"/>
              <a:t> </a:t>
            </a:r>
            <a:r>
              <a:rPr lang="es-ES" dirty="0" err="1"/>
              <a:t>difficulty</a:t>
            </a:r>
            <a:r>
              <a:rPr lang="es-ES" dirty="0"/>
              <a:t> </a:t>
            </a:r>
            <a:r>
              <a:rPr lang="es-ES" dirty="0" err="1"/>
              <a:t>involved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Still</a:t>
            </a:r>
            <a:r>
              <a:rPr lang="es-ES" dirty="0" smtClean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convinced</a:t>
            </a:r>
            <a:r>
              <a:rPr lang="es-ES" dirty="0"/>
              <a:t>?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6229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Without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object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grouping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77500" lnSpcReduction="2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2500" dirty="0" err="1">
                <a:solidFill>
                  <a:srgbClr val="3333CC"/>
                </a:solidFill>
                <a:latin typeface="Courier New" charset="0"/>
              </a:rPr>
              <a:t>public</a:t>
            </a:r>
            <a:r>
              <a:rPr lang="es-ES" sz="2500" dirty="0">
                <a:solidFill>
                  <a:srgbClr val="3333CC"/>
                </a:solidFill>
                <a:latin typeface="Courier New" charset="0"/>
              </a:rPr>
              <a:t> </a:t>
            </a:r>
            <a:r>
              <a:rPr lang="es-ES" sz="2500" dirty="0" err="1">
                <a:solidFill>
                  <a:srgbClr val="3333CC"/>
                </a:solidFill>
                <a:latin typeface="Courier New" charset="0"/>
              </a:rPr>
              <a:t>class</a:t>
            </a:r>
            <a:r>
              <a:rPr lang="es-ES" sz="2500" dirty="0">
                <a:latin typeface="Courier New" charset="0"/>
              </a:rPr>
              <a:t> </a:t>
            </a:r>
            <a:r>
              <a:rPr lang="es-ES" sz="2500" dirty="0" err="1">
                <a:latin typeface="Courier New" charset="0"/>
              </a:rPr>
              <a:t>Segment</a:t>
            </a:r>
            <a:endParaRPr lang="es-ES" sz="2500" dirty="0">
              <a:latin typeface="Courier New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2500" dirty="0">
                <a:latin typeface="Courier New" charset="0"/>
              </a:rPr>
              <a:t>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2500" dirty="0">
                <a:latin typeface="Courier New" charset="0"/>
              </a:rPr>
              <a:t>	</a:t>
            </a:r>
            <a:r>
              <a:rPr lang="es-ES" sz="2500" dirty="0" err="1">
                <a:solidFill>
                  <a:srgbClr val="3333CC"/>
                </a:solidFill>
                <a:latin typeface="Courier New" charset="0"/>
              </a:rPr>
              <a:t>private</a:t>
            </a:r>
            <a:r>
              <a:rPr lang="es-ES" sz="2500" dirty="0">
                <a:solidFill>
                  <a:srgbClr val="3333CC"/>
                </a:solidFill>
                <a:latin typeface="Courier New" charset="0"/>
              </a:rPr>
              <a:t> </a:t>
            </a:r>
            <a:r>
              <a:rPr lang="es-ES" sz="2500" dirty="0" err="1">
                <a:solidFill>
                  <a:srgbClr val="3333CC"/>
                </a:solidFill>
                <a:latin typeface="Courier New" charset="0"/>
              </a:rPr>
              <a:t>int</a:t>
            </a:r>
            <a:r>
              <a:rPr lang="es-ES" sz="2500" dirty="0">
                <a:latin typeface="Courier New" charset="0"/>
              </a:rPr>
              <a:t> </a:t>
            </a:r>
            <a:r>
              <a:rPr lang="es-ES" sz="2500" dirty="0" err="1">
                <a:latin typeface="Courier New" charset="0"/>
              </a:rPr>
              <a:t>pxo,pyo,pzo</a:t>
            </a:r>
            <a:r>
              <a:rPr lang="es-ES" sz="2500" dirty="0"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2500" dirty="0">
                <a:latin typeface="Courier New" charset="0"/>
              </a:rPr>
              <a:t>	</a:t>
            </a:r>
            <a:r>
              <a:rPr lang="es-ES" sz="2500" dirty="0" err="1">
                <a:solidFill>
                  <a:srgbClr val="3333CC"/>
                </a:solidFill>
                <a:latin typeface="Courier New" charset="0"/>
              </a:rPr>
              <a:t>private</a:t>
            </a:r>
            <a:r>
              <a:rPr lang="es-ES" sz="2500" dirty="0">
                <a:solidFill>
                  <a:srgbClr val="3333CC"/>
                </a:solidFill>
                <a:latin typeface="Courier New" charset="0"/>
              </a:rPr>
              <a:t> </a:t>
            </a:r>
            <a:r>
              <a:rPr lang="es-ES" sz="2500" dirty="0" err="1">
                <a:solidFill>
                  <a:srgbClr val="3333CC"/>
                </a:solidFill>
                <a:latin typeface="Courier New" charset="0"/>
              </a:rPr>
              <a:t>int</a:t>
            </a:r>
            <a:r>
              <a:rPr lang="es-ES" sz="2500" dirty="0">
                <a:latin typeface="Courier New" charset="0"/>
              </a:rPr>
              <a:t> </a:t>
            </a:r>
            <a:r>
              <a:rPr lang="es-ES" sz="2500" dirty="0" err="1">
                <a:latin typeface="Courier New" charset="0"/>
              </a:rPr>
              <a:t>pxf,pyf,pzf</a:t>
            </a:r>
            <a:r>
              <a:rPr lang="es-ES" sz="2500" dirty="0"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2500" dirty="0">
                <a:latin typeface="Courier New" charset="0"/>
              </a:rPr>
              <a:t>	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2500" dirty="0">
                <a:latin typeface="Courier New" charset="0"/>
              </a:rPr>
              <a:t>	/** </a:t>
            </a:r>
            <a:r>
              <a:rPr lang="es-ES" sz="2500" dirty="0" err="1">
                <a:latin typeface="Courier New" charset="0"/>
              </a:rPr>
              <a:t>other</a:t>
            </a:r>
            <a:r>
              <a:rPr lang="es-ES" sz="2500" dirty="0">
                <a:latin typeface="Courier New" charset="0"/>
              </a:rPr>
              <a:t> </a:t>
            </a:r>
            <a:r>
              <a:rPr lang="es-ES" sz="2500" dirty="0" err="1">
                <a:latin typeface="Courier New" charset="0"/>
              </a:rPr>
              <a:t>members</a:t>
            </a:r>
            <a:r>
              <a:rPr lang="es-ES" sz="2500" dirty="0">
                <a:latin typeface="Courier New" charset="0"/>
              </a:rPr>
              <a:t> */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2500" dirty="0">
                <a:latin typeface="Courier New" charset="0"/>
              </a:rPr>
              <a:t>}</a:t>
            </a:r>
          </a:p>
          <a:p>
            <a:pPr>
              <a:lnSpc>
                <a:spcPct val="80000"/>
              </a:lnSpc>
              <a:buNone/>
              <a:defRPr/>
            </a:pPr>
            <a:endParaRPr lang="es-ES" sz="2500" dirty="0">
              <a:latin typeface="Courier New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2500" dirty="0" err="1">
                <a:solidFill>
                  <a:srgbClr val="3333CC"/>
                </a:solidFill>
                <a:latin typeface="Courier New" charset="0"/>
              </a:rPr>
              <a:t>public</a:t>
            </a:r>
            <a:r>
              <a:rPr lang="es-ES" sz="2500" dirty="0">
                <a:solidFill>
                  <a:srgbClr val="3333CC"/>
                </a:solidFill>
                <a:latin typeface="Courier New" charset="0"/>
              </a:rPr>
              <a:t> </a:t>
            </a:r>
            <a:r>
              <a:rPr lang="es-ES" sz="2500" dirty="0" err="1">
                <a:solidFill>
                  <a:srgbClr val="3333CC"/>
                </a:solidFill>
                <a:latin typeface="Courier New" charset="0"/>
              </a:rPr>
              <a:t>class</a:t>
            </a:r>
            <a:r>
              <a:rPr lang="es-ES" sz="2500" dirty="0">
                <a:latin typeface="Courier New" charset="0"/>
              </a:rPr>
              <a:t> </a:t>
            </a:r>
            <a:r>
              <a:rPr lang="es-ES" sz="2500" dirty="0" err="1">
                <a:latin typeface="Courier New" charset="0"/>
              </a:rPr>
              <a:t>School</a:t>
            </a:r>
            <a:endParaRPr lang="es-ES" sz="2500" dirty="0">
              <a:latin typeface="Courier New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2500" dirty="0">
                <a:latin typeface="Courier New" charset="0"/>
              </a:rPr>
              <a:t>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2500" dirty="0">
                <a:latin typeface="Courier New" charset="0"/>
              </a:rPr>
              <a:t>	</a:t>
            </a:r>
            <a:r>
              <a:rPr lang="es-ES" sz="2500" dirty="0" err="1">
                <a:solidFill>
                  <a:srgbClr val="3333CC"/>
                </a:solidFill>
                <a:latin typeface="Courier New" charset="0"/>
              </a:rPr>
              <a:t>private</a:t>
            </a:r>
            <a:r>
              <a:rPr lang="es-ES" sz="2500" dirty="0">
                <a:latin typeface="Courier New" charset="0"/>
              </a:rPr>
              <a:t> </a:t>
            </a:r>
            <a:r>
              <a:rPr lang="es-ES" sz="2500" dirty="0" err="1">
                <a:latin typeface="Courier New" charset="0"/>
              </a:rPr>
              <a:t>String</a:t>
            </a:r>
            <a:r>
              <a:rPr lang="es-ES" sz="2500" dirty="0">
                <a:latin typeface="Courier New" charset="0"/>
              </a:rPr>
              <a:t> </a:t>
            </a:r>
            <a:r>
              <a:rPr lang="es-ES" sz="2500" dirty="0" err="1">
                <a:latin typeface="Courier New" charset="0"/>
              </a:rPr>
              <a:t>nameDean</a:t>
            </a:r>
            <a:r>
              <a:rPr lang="es-ES" sz="2500" dirty="0"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2500" dirty="0">
                <a:latin typeface="Courier New" charset="0"/>
              </a:rPr>
              <a:t>	</a:t>
            </a:r>
            <a:r>
              <a:rPr lang="es-ES" sz="2500" dirty="0" err="1">
                <a:solidFill>
                  <a:srgbClr val="3333CC"/>
                </a:solidFill>
                <a:latin typeface="Courier New" charset="0"/>
              </a:rPr>
              <a:t>private</a:t>
            </a:r>
            <a:r>
              <a:rPr lang="es-ES" sz="2500" dirty="0">
                <a:solidFill>
                  <a:srgbClr val="3333CC"/>
                </a:solidFill>
                <a:latin typeface="Courier New" charset="0"/>
              </a:rPr>
              <a:t> </a:t>
            </a:r>
            <a:r>
              <a:rPr lang="es-ES" sz="2500" dirty="0" err="1">
                <a:solidFill>
                  <a:srgbClr val="3333CC"/>
                </a:solidFill>
                <a:latin typeface="Courier New" charset="0"/>
              </a:rPr>
              <a:t>int</a:t>
            </a:r>
            <a:r>
              <a:rPr lang="es-ES" sz="2500" dirty="0">
                <a:latin typeface="Courier New" charset="0"/>
              </a:rPr>
              <a:t>  </a:t>
            </a:r>
            <a:r>
              <a:rPr lang="es-ES" sz="2500" dirty="0" err="1">
                <a:latin typeface="Courier New" charset="0"/>
              </a:rPr>
              <a:t>ageDean</a:t>
            </a:r>
            <a:r>
              <a:rPr lang="es-ES" sz="2500" dirty="0"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2500" dirty="0">
                <a:latin typeface="Courier New" charset="0"/>
              </a:rPr>
              <a:t>	</a:t>
            </a:r>
            <a:r>
              <a:rPr lang="es-ES" sz="2500" dirty="0" err="1">
                <a:solidFill>
                  <a:srgbClr val="3333CC"/>
                </a:solidFill>
                <a:latin typeface="Courier New" charset="0"/>
              </a:rPr>
              <a:t>private</a:t>
            </a:r>
            <a:r>
              <a:rPr lang="es-ES" sz="2500" dirty="0">
                <a:solidFill>
                  <a:srgbClr val="3333CC"/>
                </a:solidFill>
                <a:latin typeface="Courier New" charset="0"/>
              </a:rPr>
              <a:t> </a:t>
            </a:r>
            <a:r>
              <a:rPr lang="es-ES" sz="2500" dirty="0" err="1">
                <a:solidFill>
                  <a:srgbClr val="3333CC"/>
                </a:solidFill>
                <a:latin typeface="Courier New" charset="0"/>
              </a:rPr>
              <a:t>int</a:t>
            </a:r>
            <a:r>
              <a:rPr lang="es-ES" sz="2500" dirty="0">
                <a:latin typeface="Courier New" charset="0"/>
              </a:rPr>
              <a:t>  </a:t>
            </a:r>
            <a:r>
              <a:rPr lang="es-ES" sz="2500" dirty="0" err="1">
                <a:latin typeface="Courier New" charset="0"/>
              </a:rPr>
              <a:t>telDean</a:t>
            </a:r>
            <a:r>
              <a:rPr lang="es-ES" sz="2500" dirty="0"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2500" dirty="0">
                <a:latin typeface="Courier New" charset="0"/>
              </a:rPr>
              <a:t>	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2500" dirty="0">
                <a:latin typeface="Courier New" charset="0"/>
              </a:rPr>
              <a:t>	</a:t>
            </a:r>
            <a:r>
              <a:rPr lang="es-ES" sz="2500" dirty="0" err="1">
                <a:solidFill>
                  <a:srgbClr val="3333CC"/>
                </a:solidFill>
                <a:latin typeface="Courier New" charset="0"/>
              </a:rPr>
              <a:t>private</a:t>
            </a:r>
            <a:r>
              <a:rPr lang="es-ES" sz="2500" dirty="0">
                <a:latin typeface="Courier New" charset="0"/>
              </a:rPr>
              <a:t> </a:t>
            </a:r>
            <a:r>
              <a:rPr lang="es-ES" sz="2500" dirty="0" err="1">
                <a:latin typeface="Courier New" charset="0"/>
              </a:rPr>
              <a:t>String</a:t>
            </a:r>
            <a:r>
              <a:rPr lang="es-ES" sz="2500" dirty="0">
                <a:latin typeface="Courier New" charset="0"/>
              </a:rPr>
              <a:t> </a:t>
            </a:r>
            <a:r>
              <a:rPr lang="es-ES" sz="2500" dirty="0" err="1">
                <a:latin typeface="Courier New" charset="0"/>
              </a:rPr>
              <a:t>nameViceDean</a:t>
            </a:r>
            <a:r>
              <a:rPr lang="es-ES" sz="2500" dirty="0"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2500" dirty="0">
                <a:latin typeface="Courier New" charset="0"/>
              </a:rPr>
              <a:t>	</a:t>
            </a:r>
            <a:r>
              <a:rPr lang="es-ES" sz="2500" dirty="0" err="1">
                <a:solidFill>
                  <a:srgbClr val="3333CC"/>
                </a:solidFill>
                <a:latin typeface="Courier New" charset="0"/>
              </a:rPr>
              <a:t>private</a:t>
            </a:r>
            <a:r>
              <a:rPr lang="es-ES" sz="2500" dirty="0">
                <a:solidFill>
                  <a:srgbClr val="3333CC"/>
                </a:solidFill>
                <a:latin typeface="Courier New" charset="0"/>
              </a:rPr>
              <a:t> </a:t>
            </a:r>
            <a:r>
              <a:rPr lang="es-ES" sz="2500" dirty="0" err="1">
                <a:solidFill>
                  <a:srgbClr val="3333CC"/>
                </a:solidFill>
                <a:latin typeface="Courier New" charset="0"/>
              </a:rPr>
              <a:t>int</a:t>
            </a:r>
            <a:r>
              <a:rPr lang="es-ES" sz="2500" dirty="0">
                <a:latin typeface="Courier New" charset="0"/>
              </a:rPr>
              <a:t>  </a:t>
            </a:r>
            <a:r>
              <a:rPr lang="es-ES" sz="2500" dirty="0" err="1">
                <a:latin typeface="Courier New" charset="0"/>
              </a:rPr>
              <a:t>ageViceDean</a:t>
            </a:r>
            <a:r>
              <a:rPr lang="es-ES" sz="2500" dirty="0"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2500" dirty="0">
                <a:latin typeface="Courier New" charset="0"/>
              </a:rPr>
              <a:t>	</a:t>
            </a:r>
            <a:r>
              <a:rPr lang="es-ES" sz="2500" dirty="0" err="1">
                <a:solidFill>
                  <a:srgbClr val="3333CC"/>
                </a:solidFill>
                <a:latin typeface="Courier New" charset="0"/>
              </a:rPr>
              <a:t>private</a:t>
            </a:r>
            <a:r>
              <a:rPr lang="es-ES" sz="2500" dirty="0">
                <a:solidFill>
                  <a:srgbClr val="3333CC"/>
                </a:solidFill>
                <a:latin typeface="Courier New" charset="0"/>
              </a:rPr>
              <a:t> </a:t>
            </a:r>
            <a:r>
              <a:rPr lang="es-ES" sz="2500" dirty="0" err="1">
                <a:solidFill>
                  <a:srgbClr val="3333CC"/>
                </a:solidFill>
                <a:latin typeface="Courier New" charset="0"/>
              </a:rPr>
              <a:t>int</a:t>
            </a:r>
            <a:r>
              <a:rPr lang="es-ES" sz="2500" dirty="0">
                <a:latin typeface="Courier New" charset="0"/>
              </a:rPr>
              <a:t>   </a:t>
            </a:r>
            <a:r>
              <a:rPr lang="es-ES" sz="2500" dirty="0" err="1">
                <a:latin typeface="Courier New" charset="0"/>
              </a:rPr>
              <a:t>telViceDean</a:t>
            </a:r>
            <a:r>
              <a:rPr lang="es-ES" sz="2500" dirty="0"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2500" dirty="0">
                <a:latin typeface="Courier New" charset="0"/>
              </a:rPr>
              <a:t>	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2500" dirty="0">
                <a:latin typeface="Courier New" charset="0"/>
              </a:rPr>
              <a:t>	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2500" dirty="0">
                <a:latin typeface="Courier New" charset="0"/>
              </a:rPr>
              <a:t>	/** </a:t>
            </a:r>
            <a:r>
              <a:rPr lang="es-ES" sz="2500" dirty="0" err="1">
                <a:latin typeface="Courier New" charset="0"/>
              </a:rPr>
              <a:t>other</a:t>
            </a:r>
            <a:r>
              <a:rPr lang="es-ES" sz="2500" dirty="0">
                <a:latin typeface="Courier New" charset="0"/>
              </a:rPr>
              <a:t> </a:t>
            </a:r>
            <a:r>
              <a:rPr lang="es-ES" sz="2500" dirty="0" err="1">
                <a:latin typeface="Courier New" charset="0"/>
              </a:rPr>
              <a:t>members</a:t>
            </a:r>
            <a:r>
              <a:rPr lang="es-ES" sz="2500" dirty="0">
                <a:latin typeface="Courier New" charset="0"/>
              </a:rPr>
              <a:t> */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2500" dirty="0">
                <a:latin typeface="Courier New" charset="0"/>
              </a:rPr>
              <a:t>}</a:t>
            </a:r>
            <a:endParaRPr lang="es-ES" sz="2500" dirty="0"/>
          </a:p>
        </p:txBody>
      </p:sp>
    </p:spTree>
    <p:extLst>
      <p:ext uri="{BB962C8B-B14F-4D97-AF65-F5344CB8AC3E}">
        <p14:creationId xmlns:p14="http://schemas.microsoft.com/office/powerpoint/2010/main" val="2329299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Without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object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grouping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design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…</a:t>
            </a:r>
          </a:p>
          <a:p>
            <a:pPr lvl="1"/>
            <a:r>
              <a:rPr lang="es-ES" dirty="0" err="1"/>
              <a:t>Gets</a:t>
            </a:r>
            <a:r>
              <a:rPr lang="es-ES" dirty="0"/>
              <a:t> </a:t>
            </a:r>
            <a:r>
              <a:rPr lang="es-ES" dirty="0" err="1"/>
              <a:t>bigger</a:t>
            </a:r>
            <a:r>
              <a:rPr lang="es-ES" dirty="0"/>
              <a:t> and </a:t>
            </a:r>
            <a:r>
              <a:rPr lang="es-ES" dirty="0" err="1"/>
              <a:t>complex</a:t>
            </a:r>
            <a:endParaRPr lang="es-ES" dirty="0"/>
          </a:p>
          <a:p>
            <a:pPr lvl="1"/>
            <a:r>
              <a:rPr lang="es-ES" dirty="0" err="1"/>
              <a:t>Less</a:t>
            </a:r>
            <a:r>
              <a:rPr lang="es-ES" dirty="0"/>
              <a:t> flexible</a:t>
            </a:r>
          </a:p>
          <a:p>
            <a:pPr lvl="1"/>
            <a:r>
              <a:rPr lang="es-ES" dirty="0" err="1"/>
              <a:t>Attributes</a:t>
            </a:r>
            <a:r>
              <a:rPr lang="es-ES" dirty="0"/>
              <a:t> are </a:t>
            </a:r>
            <a:r>
              <a:rPr lang="es-ES" dirty="0" err="1"/>
              <a:t>repeated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2215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25591</TotalTime>
  <Words>1572</Words>
  <Application>Microsoft Macintosh PowerPoint</Application>
  <PresentationFormat>Presentación en pantalla (4:3)</PresentationFormat>
  <Paragraphs>552</Paragraphs>
  <Slides>58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58</vt:i4>
      </vt:variant>
    </vt:vector>
  </HeadingPairs>
  <TitlesOfParts>
    <vt:vector size="60" baseType="lpstr">
      <vt:lpstr>Office Theme</vt:lpstr>
      <vt:lpstr>Visio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 Job</dc:title>
  <dc:creator>Sol</dc:creator>
  <cp:lastModifiedBy>Pablo Listingart</cp:lastModifiedBy>
  <cp:revision>130</cp:revision>
  <dcterms:created xsi:type="dcterms:W3CDTF">2017-01-23T17:53:54Z</dcterms:created>
  <dcterms:modified xsi:type="dcterms:W3CDTF">2017-04-19T16:28:43Z</dcterms:modified>
</cp:coreProperties>
</file>