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sldIdLst>
    <p:sldId id="256" r:id="rId2"/>
    <p:sldId id="274" r:id="rId3"/>
    <p:sldId id="300" r:id="rId4"/>
    <p:sldId id="675" r:id="rId5"/>
    <p:sldId id="765" r:id="rId6"/>
    <p:sldId id="766" r:id="rId7"/>
    <p:sldId id="698" r:id="rId8"/>
    <p:sldId id="633" r:id="rId9"/>
    <p:sldId id="721" r:id="rId10"/>
    <p:sldId id="767" r:id="rId11"/>
    <p:sldId id="750" r:id="rId12"/>
    <p:sldId id="699" r:id="rId13"/>
    <p:sldId id="751" r:id="rId14"/>
    <p:sldId id="700" r:id="rId15"/>
    <p:sldId id="756" r:id="rId16"/>
    <p:sldId id="701" r:id="rId17"/>
    <p:sldId id="769" r:id="rId18"/>
    <p:sldId id="752" r:id="rId19"/>
    <p:sldId id="770" r:id="rId20"/>
    <p:sldId id="771" r:id="rId21"/>
    <p:sldId id="772" r:id="rId22"/>
    <p:sldId id="773" r:id="rId23"/>
    <p:sldId id="784" r:id="rId24"/>
    <p:sldId id="774" r:id="rId25"/>
    <p:sldId id="702" r:id="rId26"/>
    <p:sldId id="775" r:id="rId27"/>
    <p:sldId id="703" r:id="rId28"/>
    <p:sldId id="753" r:id="rId29"/>
    <p:sldId id="754" r:id="rId30"/>
    <p:sldId id="776" r:id="rId31"/>
    <p:sldId id="777" r:id="rId32"/>
    <p:sldId id="778" r:id="rId33"/>
    <p:sldId id="779" r:id="rId34"/>
    <p:sldId id="780" r:id="rId35"/>
    <p:sldId id="723" r:id="rId36"/>
    <p:sldId id="724" r:id="rId37"/>
    <p:sldId id="781" r:id="rId38"/>
    <p:sldId id="782" r:id="rId39"/>
    <p:sldId id="783" r:id="rId40"/>
    <p:sldId id="785" r:id="rId41"/>
    <p:sldId id="786" r:id="rId42"/>
    <p:sldId id="787" r:id="rId43"/>
    <p:sldId id="788" r:id="rId44"/>
    <p:sldId id="789" r:id="rId45"/>
    <p:sldId id="790" r:id="rId46"/>
    <p:sldId id="791" r:id="rId47"/>
    <p:sldId id="792" r:id="rId48"/>
    <p:sldId id="725" r:id="rId49"/>
    <p:sldId id="793" r:id="rId50"/>
    <p:sldId id="794" r:id="rId51"/>
    <p:sldId id="795" r:id="rId52"/>
    <p:sldId id="755" r:id="rId53"/>
    <p:sldId id="796" r:id="rId54"/>
    <p:sldId id="797" r:id="rId55"/>
    <p:sldId id="726" r:id="rId56"/>
    <p:sldId id="798" r:id="rId57"/>
    <p:sldId id="757" r:id="rId58"/>
    <p:sldId id="758" r:id="rId59"/>
    <p:sldId id="759" r:id="rId60"/>
    <p:sldId id="727" r:id="rId61"/>
    <p:sldId id="799" r:id="rId62"/>
    <p:sldId id="800" r:id="rId63"/>
    <p:sldId id="728" r:id="rId64"/>
    <p:sldId id="801" r:id="rId65"/>
    <p:sldId id="729" r:id="rId66"/>
    <p:sldId id="802" r:id="rId67"/>
    <p:sldId id="803" r:id="rId68"/>
    <p:sldId id="804" r:id="rId69"/>
    <p:sldId id="760" r:id="rId70"/>
    <p:sldId id="761" r:id="rId71"/>
    <p:sldId id="805" r:id="rId72"/>
    <p:sldId id="762" r:id="rId73"/>
    <p:sldId id="768" r:id="rId74"/>
    <p:sldId id="764" r:id="rId75"/>
    <p:sldId id="806" r:id="rId76"/>
    <p:sldId id="807" r:id="rId77"/>
    <p:sldId id="808" r:id="rId78"/>
    <p:sldId id="809" r:id="rId79"/>
    <p:sldId id="674" r:id="rId8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CC3300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>
      <p:cViewPr>
        <p:scale>
          <a:sx n="70" d="100"/>
          <a:sy n="70" d="100"/>
        </p:scale>
        <p:origin x="-2192" y="-7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17-05-05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>
            <a:lvl1pPr algn="l">
              <a:defRPr sz="3000" cap="all" baseline="0">
                <a:latin typeface="Nexa Bold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 marL="914400" indent="-457200">
              <a:buFont typeface="Wingdings" pitchFamily="2" charset="2"/>
              <a:buChar char="ü"/>
              <a:defRPr sz="2200" baseline="0"/>
            </a:lvl2pPr>
            <a:lvl3pPr marL="1143000" indent="-228600">
              <a:buFont typeface="Wingdings" pitchFamily="2" charset="2"/>
              <a:buChar char="ü"/>
              <a:defRPr sz="2200" baseline="0"/>
            </a:lvl3pPr>
            <a:lvl4pPr marL="1600200" indent="-228600">
              <a:buFont typeface="Wingdings" pitchFamily="2" charset="2"/>
              <a:buChar char="ü"/>
              <a:defRPr sz="2200" baseline="0"/>
            </a:lvl4pPr>
            <a:lvl5pPr marL="2057400" indent="-228600">
              <a:buFont typeface="Wingdings" pitchFamily="2" charset="2"/>
              <a:buChar char="ü"/>
              <a:defRPr sz="2200" baseline="0"/>
            </a:lvl5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17-05-05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17-05-05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17-05-05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17-05-05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Java programming iii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err="1" smtClean="0">
                <a:solidFill>
                  <a:schemeClr val="tx1"/>
                </a:solidFill>
                <a:latin typeface="Nexa Bold" pitchFamily="50" charset="0"/>
              </a:rPr>
              <a:t>Oop</a:t>
            </a:r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 vii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604448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Separating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sources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from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binaries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paths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matter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SOURCEPATH :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(.java)</a:t>
            </a:r>
          </a:p>
          <a:p>
            <a:pPr lvl="1"/>
            <a:r>
              <a:rPr lang="es-ES" dirty="0"/>
              <a:t>CLASSPATH: </a:t>
            </a:r>
            <a:r>
              <a:rPr lang="es-ES" dirty="0" err="1"/>
              <a:t>Compiled</a:t>
            </a:r>
            <a:r>
              <a:rPr lang="es-ES" dirty="0"/>
              <a:t> files (.</a:t>
            </a:r>
            <a:r>
              <a:rPr lang="es-ES" dirty="0" err="1"/>
              <a:t>class</a:t>
            </a:r>
            <a:r>
              <a:rPr lang="es-ES" dirty="0"/>
              <a:t>)</a:t>
            </a:r>
          </a:p>
          <a:p>
            <a:endParaRPr lang="es-ES" dirty="0" smtClean="0"/>
          </a:p>
          <a:p>
            <a:r>
              <a:rPr lang="es-ES" dirty="0" err="1" smtClean="0"/>
              <a:t>Compiler</a:t>
            </a:r>
            <a:r>
              <a:rPr lang="es-ES" dirty="0" smtClean="0"/>
              <a:t> </a:t>
            </a:r>
            <a:r>
              <a:rPr lang="es-ES" dirty="0"/>
              <a:t>uses </a:t>
            </a:r>
            <a:r>
              <a:rPr lang="es-ES" b="1" dirty="0"/>
              <a:t>SOURCEPATH</a:t>
            </a:r>
            <a:r>
              <a:rPr lang="es-ES" dirty="0"/>
              <a:t> and </a:t>
            </a:r>
            <a:r>
              <a:rPr lang="es-ES" b="1" dirty="0"/>
              <a:t>CLASSPATH</a:t>
            </a:r>
          </a:p>
          <a:p>
            <a:endParaRPr lang="es-ES" dirty="0" smtClean="0"/>
          </a:p>
          <a:p>
            <a:r>
              <a:rPr lang="es-ES" dirty="0" smtClean="0"/>
              <a:t>Virtual </a:t>
            </a:r>
            <a:r>
              <a:rPr lang="es-ES" dirty="0"/>
              <a:t>Machine uses </a:t>
            </a:r>
            <a:r>
              <a:rPr lang="es-ES" b="1" dirty="0"/>
              <a:t>CLASSPATH</a:t>
            </a:r>
          </a:p>
          <a:p>
            <a:pPr>
              <a:lnSpc>
                <a:spcPct val="80000"/>
              </a:lnSpc>
              <a:buNone/>
            </a:pPr>
            <a:endParaRPr lang="es-E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63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Who</a:t>
            </a:r>
            <a:r>
              <a:rPr lang="es-ES" sz="3000" cap="all" dirty="0" smtClean="0">
                <a:latin typeface="Nexa Bold" pitchFamily="50" charset="0"/>
              </a:rPr>
              <a:t> defines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this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configure SOURCEPATH and CLASSPATH so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compiler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VM can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everything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Who</a:t>
            </a:r>
            <a:r>
              <a:rPr lang="es-ES" dirty="0" smtClean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?</a:t>
            </a:r>
          </a:p>
          <a:p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/>
              <a:t>IDE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and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responsible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configuring</a:t>
            </a:r>
            <a:r>
              <a:rPr lang="es-ES" dirty="0"/>
              <a:t> </a:t>
            </a:r>
            <a:r>
              <a:rPr lang="es-ES" dirty="0" err="1"/>
              <a:t>everything</a:t>
            </a:r>
            <a:r>
              <a:rPr lang="es-ES" dirty="0"/>
              <a:t> so </a:t>
            </a:r>
            <a:r>
              <a:rPr lang="es-ES" dirty="0" err="1"/>
              <a:t>we</a:t>
            </a:r>
            <a:r>
              <a:rPr lang="es-ES" dirty="0"/>
              <a:t> can compile and </a:t>
            </a:r>
            <a:r>
              <a:rPr lang="es-ES" dirty="0" err="1"/>
              <a:t>execute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Assigns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directories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CLASSPATH:</a:t>
            </a:r>
          </a:p>
          <a:p>
            <a:pPr lvl="2"/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classes</a:t>
            </a:r>
            <a:endParaRPr lang="es-ES" dirty="0"/>
          </a:p>
          <a:p>
            <a:pPr lvl="2"/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project</a:t>
            </a:r>
            <a:endParaRPr lang="es-ES" dirty="0"/>
          </a:p>
          <a:p>
            <a:pPr lvl="2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directories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additional</a:t>
            </a:r>
            <a:r>
              <a:rPr lang="es-ES" dirty="0"/>
              <a:t> </a:t>
            </a:r>
            <a:r>
              <a:rPr lang="es-ES" dirty="0" err="1"/>
              <a:t>libraries</a:t>
            </a:r>
            <a:r>
              <a:rPr lang="es-ES" dirty="0"/>
              <a:t> are.</a:t>
            </a:r>
          </a:p>
        </p:txBody>
      </p:sp>
    </p:spTree>
    <p:extLst>
      <p:ext uri="{BB962C8B-B14F-4D97-AF65-F5344CB8AC3E}">
        <p14:creationId xmlns:p14="http://schemas.microsoft.com/office/powerpoint/2010/main" val="229575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How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it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works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Each</a:t>
            </a:r>
            <a:r>
              <a:rPr lang="es-ES" dirty="0"/>
              <a:t> time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a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IDE</a:t>
            </a:r>
          </a:p>
          <a:p>
            <a:pPr lvl="1"/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automatically</a:t>
            </a:r>
            <a:r>
              <a:rPr lang="es-ES" dirty="0"/>
              <a:t> </a:t>
            </a:r>
            <a:r>
              <a:rPr lang="es-ES" dirty="0" err="1"/>
              <a:t>creates</a:t>
            </a:r>
            <a:r>
              <a:rPr lang="es-ES" dirty="0"/>
              <a:t> a </a:t>
            </a:r>
            <a:r>
              <a:rPr lang="es-ES" dirty="0" err="1"/>
              <a:t>directory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folder</a:t>
            </a:r>
          </a:p>
          <a:p>
            <a:endParaRPr lang="es-ES" dirty="0" smtClean="0"/>
          </a:p>
          <a:p>
            <a:r>
              <a:rPr lang="es-ES" dirty="0" err="1" smtClean="0"/>
              <a:t>Every</a:t>
            </a:r>
            <a:r>
              <a:rPr lang="es-ES" dirty="0" smtClean="0"/>
              <a:t> </a:t>
            </a:r>
            <a:r>
              <a:rPr lang="es-ES" dirty="0"/>
              <a:t>time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a </a:t>
            </a:r>
            <a:r>
              <a:rPr lang="es-ES" dirty="0" err="1"/>
              <a:t>class</a:t>
            </a:r>
            <a:r>
              <a:rPr lang="es-ES" dirty="0"/>
              <a:t> in a </a:t>
            </a:r>
            <a:r>
              <a:rPr lang="es-ES" dirty="0" err="1"/>
              <a:t>package</a:t>
            </a:r>
            <a:endParaRPr lang="es-ES" dirty="0"/>
          </a:p>
          <a:p>
            <a:pPr lvl="1"/>
            <a:r>
              <a:rPr lang="es-ES" dirty="0" err="1"/>
              <a:t>The</a:t>
            </a:r>
            <a:r>
              <a:rPr lang="es-ES" dirty="0"/>
              <a:t> file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created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altLang="es-ES" dirty="0" err="1"/>
              <a:t>’</a:t>
            </a:r>
            <a:r>
              <a:rPr lang="es-ES" dirty="0" err="1"/>
              <a:t>s</a:t>
            </a:r>
            <a:r>
              <a:rPr lang="es-ES" dirty="0"/>
              <a:t> </a:t>
            </a:r>
            <a:r>
              <a:rPr lang="es-ES" dirty="0" err="1"/>
              <a:t>directory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/>
              <a:t>we</a:t>
            </a:r>
            <a:r>
              <a:rPr lang="es-ES" dirty="0"/>
              <a:t> compile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resulting</a:t>
            </a:r>
            <a:r>
              <a:rPr lang="es-ES" dirty="0"/>
              <a:t> .</a:t>
            </a:r>
            <a:r>
              <a:rPr lang="es-ES" dirty="0" err="1"/>
              <a:t>class</a:t>
            </a:r>
            <a:r>
              <a:rPr lang="es-ES" dirty="0"/>
              <a:t> file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left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folder in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isomorphic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sources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Folders </a:t>
            </a:r>
            <a:r>
              <a:rPr lang="ja-JP" altLang="es-ES" dirty="0"/>
              <a:t>“</a:t>
            </a:r>
            <a:r>
              <a:rPr lang="es-ES" altLang="ja-JP" dirty="0" err="1"/>
              <a:t>bin</a:t>
            </a:r>
            <a:r>
              <a:rPr lang="ja-JP" altLang="es-ES" dirty="0"/>
              <a:t>”</a:t>
            </a:r>
            <a:r>
              <a:rPr lang="es-ES" altLang="ja-JP" dirty="0"/>
              <a:t> and </a:t>
            </a:r>
            <a:r>
              <a:rPr lang="ja-JP" altLang="es-ES" dirty="0"/>
              <a:t>“</a:t>
            </a:r>
            <a:r>
              <a:rPr lang="es-ES" altLang="ja-JP" dirty="0" err="1"/>
              <a:t>src</a:t>
            </a:r>
            <a:r>
              <a:rPr lang="ja-JP" altLang="es-ES" dirty="0"/>
              <a:t>”</a:t>
            </a:r>
            <a:r>
              <a:rPr lang="es-ES" altLang="ja-JP" dirty="0"/>
              <a:t> has </a:t>
            </a:r>
            <a:r>
              <a:rPr lang="es-ES" altLang="ja-JP" dirty="0" err="1"/>
              <a:t>identical</a:t>
            </a:r>
            <a:r>
              <a:rPr lang="es-ES" altLang="ja-JP" dirty="0"/>
              <a:t> </a:t>
            </a:r>
            <a:r>
              <a:rPr lang="es-ES" altLang="ja-JP" dirty="0" err="1"/>
              <a:t>structures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132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in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summary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directories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are </a:t>
            </a:r>
            <a:r>
              <a:rPr lang="es-ES" dirty="0" err="1"/>
              <a:t>stored</a:t>
            </a:r>
            <a:r>
              <a:rPr lang="es-ES" dirty="0"/>
              <a:t> are </a:t>
            </a:r>
            <a:r>
              <a:rPr lang="es-ES" dirty="0" err="1"/>
              <a:t>saved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CLASSPATH </a:t>
            </a:r>
            <a:r>
              <a:rPr lang="es-ES" dirty="0" err="1"/>
              <a:t>environment</a:t>
            </a:r>
            <a:r>
              <a:rPr lang="es-ES" dirty="0"/>
              <a:t> variable</a:t>
            </a:r>
          </a:p>
          <a:p>
            <a:endParaRPr lang="es-ES" dirty="0" smtClean="0"/>
          </a:p>
          <a:p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compiler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VM use </a:t>
            </a:r>
            <a:r>
              <a:rPr lang="es-ES" dirty="0" err="1"/>
              <a:t>the</a:t>
            </a:r>
            <a:r>
              <a:rPr lang="es-ES" dirty="0"/>
              <a:t> CLASSPATH variable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construct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path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file and </a:t>
            </a:r>
            <a:r>
              <a:rPr lang="es-ES" dirty="0" err="1"/>
              <a:t>locate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/>
              <a:t>default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compiler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VM look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current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and in JAR files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contain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java </a:t>
            </a:r>
            <a:r>
              <a:rPr lang="es-ES" dirty="0" err="1"/>
              <a:t>platform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directories</a:t>
            </a:r>
            <a:r>
              <a:rPr lang="es-ES" dirty="0"/>
              <a:t> and </a:t>
            </a:r>
            <a:r>
              <a:rPr lang="ja-JP" altLang="es-ES" dirty="0"/>
              <a:t>“</a:t>
            </a:r>
            <a:r>
              <a:rPr lang="es-ES" altLang="ja-JP" dirty="0"/>
              <a:t>.</a:t>
            </a:r>
            <a:r>
              <a:rPr lang="es-ES" altLang="ja-JP" dirty="0" err="1"/>
              <a:t>jar</a:t>
            </a:r>
            <a:r>
              <a:rPr lang="ja-JP" altLang="es-ES" dirty="0"/>
              <a:t>”</a:t>
            </a:r>
            <a:r>
              <a:rPr lang="es-ES" altLang="ja-JP" dirty="0"/>
              <a:t> are in CLASSPATH </a:t>
            </a:r>
            <a:r>
              <a:rPr lang="es-ES" altLang="ja-JP" dirty="0" err="1"/>
              <a:t>by</a:t>
            </a:r>
            <a:r>
              <a:rPr lang="es-ES" altLang="ja-JP" dirty="0"/>
              <a:t> default</a:t>
            </a:r>
          </a:p>
        </p:txBody>
      </p:sp>
    </p:spTree>
    <p:extLst>
      <p:ext uri="{BB962C8B-B14F-4D97-AF65-F5344CB8AC3E}">
        <p14:creationId xmlns:p14="http://schemas.microsoft.com/office/powerpoint/2010/main" val="97210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Packages</a:t>
            </a:r>
            <a:r>
              <a:rPr lang="es-ES" sz="3000" cap="all" dirty="0" smtClean="0">
                <a:latin typeface="Nexa Bold" pitchFamily="50" charset="0"/>
              </a:rPr>
              <a:t> -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pros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b="1" dirty="0" err="1"/>
              <a:t>Enable</a:t>
            </a:r>
            <a:r>
              <a:rPr lang="es-ES" b="1" dirty="0"/>
              <a:t> </a:t>
            </a:r>
            <a:r>
              <a:rPr lang="es-ES" b="1" dirty="0" err="1"/>
              <a:t>better</a:t>
            </a:r>
            <a:r>
              <a:rPr lang="es-ES" b="1" dirty="0"/>
              <a:t> file </a:t>
            </a:r>
            <a:r>
              <a:rPr lang="es-ES" b="1" dirty="0" err="1"/>
              <a:t>organization</a:t>
            </a:r>
            <a:endParaRPr lang="es-ES" b="1" dirty="0"/>
          </a:p>
          <a:p>
            <a:pPr lvl="1"/>
            <a:r>
              <a:rPr lang="es-ES" dirty="0"/>
              <a:t>Software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easier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maintain</a:t>
            </a:r>
            <a:r>
              <a:rPr lang="es-ES" dirty="0"/>
              <a:t> and </a:t>
            </a:r>
            <a:r>
              <a:rPr lang="es-ES" dirty="0" err="1"/>
              <a:t>enables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collaboration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Avoid</a:t>
            </a:r>
            <a:r>
              <a:rPr lang="es-ES" dirty="0" smtClean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collision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I can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packages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Helps</a:t>
            </a:r>
            <a:r>
              <a:rPr lang="es-ES" dirty="0" smtClean="0"/>
              <a:t> </a:t>
            </a:r>
            <a:r>
              <a:rPr lang="es-ES" dirty="0" err="1"/>
              <a:t>manage</a:t>
            </a:r>
            <a:r>
              <a:rPr lang="es-ES" dirty="0"/>
              <a:t> and use files </a:t>
            </a:r>
            <a:r>
              <a:rPr lang="es-ES" dirty="0" err="1"/>
              <a:t>stored</a:t>
            </a:r>
            <a:r>
              <a:rPr lang="es-ES" dirty="0"/>
              <a:t> in "</a:t>
            </a:r>
            <a:r>
              <a:rPr lang="es-ES" dirty="0" err="1"/>
              <a:t>jar</a:t>
            </a:r>
            <a:r>
              <a:rPr lang="es-ES" dirty="0"/>
              <a:t>" files</a:t>
            </a:r>
            <a:r>
              <a:rPr lang="es-ES" altLang="ja-JP" dirty="0"/>
              <a:t>.</a:t>
            </a:r>
          </a:p>
          <a:p>
            <a:pPr lvl="1"/>
            <a:r>
              <a:rPr lang="es-ES" dirty="0"/>
              <a:t>A .</a:t>
            </a:r>
            <a:r>
              <a:rPr lang="es-ES" dirty="0" err="1"/>
              <a:t>Jar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file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includes</a:t>
            </a:r>
            <a:r>
              <a:rPr lang="es-ES" dirty="0"/>
              <a:t> </a:t>
            </a:r>
            <a:r>
              <a:rPr lang="es-ES" dirty="0" err="1"/>
              <a:t>several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in </a:t>
            </a:r>
            <a:r>
              <a:rPr lang="es-ES" dirty="0" err="1"/>
              <a:t>packages</a:t>
            </a:r>
            <a:endParaRPr lang="es-ES" dirty="0"/>
          </a:p>
          <a:p>
            <a:pPr>
              <a:buNone/>
              <a:defRPr/>
            </a:pPr>
            <a:endParaRPr lang="es-ES" sz="22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6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ERROR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HANDLING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IN RUNTIME</a:t>
            </a:r>
          </a:p>
        </p:txBody>
      </p:sp>
    </p:spTree>
    <p:extLst>
      <p:ext uri="{BB962C8B-B14F-4D97-AF65-F5344CB8AC3E}">
        <p14:creationId xmlns:p14="http://schemas.microsoft.com/office/powerpoint/2010/main" val="373222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ERROr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handling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of </a:t>
            </a:r>
            <a:r>
              <a:rPr lang="es-ES" dirty="0" err="1"/>
              <a:t>errors</a:t>
            </a:r>
            <a:r>
              <a:rPr lang="es-ES" dirty="0"/>
              <a:t>?</a:t>
            </a:r>
          </a:p>
          <a:p>
            <a:pPr lvl="1"/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grammatical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logical</a:t>
            </a:r>
            <a:r>
              <a:rPr lang="es-ES" dirty="0"/>
              <a:t> </a:t>
            </a:r>
            <a:r>
              <a:rPr lang="es-ES" dirty="0" err="1"/>
              <a:t>errors</a:t>
            </a:r>
            <a:endParaRPr lang="es-ES" dirty="0"/>
          </a:p>
          <a:p>
            <a:pPr lvl="1"/>
            <a:r>
              <a:rPr lang="es-ES" dirty="0" err="1"/>
              <a:t>Runtime</a:t>
            </a:r>
            <a:r>
              <a:rPr lang="es-ES" dirty="0"/>
              <a:t> </a:t>
            </a:r>
            <a:r>
              <a:rPr lang="es-ES" dirty="0" err="1"/>
              <a:t>Errros</a:t>
            </a:r>
            <a:endParaRPr lang="es-ES" dirty="0"/>
          </a:p>
          <a:p>
            <a:pPr lvl="2"/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invalid</a:t>
            </a:r>
            <a:r>
              <a:rPr lang="es-ES" dirty="0"/>
              <a:t> data </a:t>
            </a:r>
            <a:r>
              <a:rPr lang="es-ES" dirty="0" err="1"/>
              <a:t>entry</a:t>
            </a:r>
            <a:endParaRPr lang="es-ES" dirty="0"/>
          </a:p>
          <a:p>
            <a:pPr lvl="2"/>
            <a:r>
              <a:rPr lang="es-ES" dirty="0" err="1"/>
              <a:t>Poorly</a:t>
            </a:r>
            <a:r>
              <a:rPr lang="es-ES" dirty="0"/>
              <a:t> </a:t>
            </a:r>
            <a:r>
              <a:rPr lang="es-ES" dirty="0" err="1"/>
              <a:t>managed</a:t>
            </a:r>
            <a:r>
              <a:rPr lang="es-ES" dirty="0"/>
              <a:t> </a:t>
            </a:r>
            <a:r>
              <a:rPr lang="es-ES" dirty="0" err="1"/>
              <a:t>processing</a:t>
            </a:r>
            <a:r>
              <a:rPr lang="es-ES" dirty="0"/>
              <a:t> </a:t>
            </a:r>
            <a:r>
              <a:rPr lang="es-ES" dirty="0" err="1"/>
              <a:t>flow</a:t>
            </a:r>
            <a:endParaRPr lang="es-ES" dirty="0"/>
          </a:p>
          <a:p>
            <a:pPr lvl="2"/>
            <a:r>
              <a:rPr lang="es-ES" dirty="0" err="1"/>
              <a:t>Internal</a:t>
            </a:r>
            <a:r>
              <a:rPr lang="es-ES" dirty="0"/>
              <a:t> OS </a:t>
            </a:r>
            <a:r>
              <a:rPr lang="es-ES" dirty="0" err="1"/>
              <a:t>or</a:t>
            </a:r>
            <a:r>
              <a:rPr lang="es-ES" dirty="0"/>
              <a:t> VM </a:t>
            </a:r>
            <a:r>
              <a:rPr lang="es-ES" dirty="0" err="1"/>
              <a:t>issues</a:t>
            </a:r>
            <a:endParaRPr lang="es-ES" dirty="0"/>
          </a:p>
          <a:p>
            <a:pPr lvl="1"/>
            <a:r>
              <a:rPr lang="es-ES" b="1" dirty="0" err="1"/>
              <a:t>Errors</a:t>
            </a:r>
            <a:r>
              <a:rPr lang="es-ES" b="1" dirty="0"/>
              <a:t> </a:t>
            </a:r>
            <a:r>
              <a:rPr lang="es-ES" b="1" dirty="0" err="1"/>
              <a:t>that</a:t>
            </a:r>
            <a:r>
              <a:rPr lang="es-ES" b="1" dirty="0"/>
              <a:t> alter </a:t>
            </a:r>
            <a:r>
              <a:rPr lang="es-ES" b="1" dirty="0" err="1"/>
              <a:t>the</a:t>
            </a:r>
            <a:r>
              <a:rPr lang="es-ES" b="1" dirty="0"/>
              <a:t> normal </a:t>
            </a:r>
            <a:r>
              <a:rPr lang="es-ES" b="1" dirty="0" err="1"/>
              <a:t>program</a:t>
            </a:r>
            <a:r>
              <a:rPr lang="es-ES" b="1" dirty="0"/>
              <a:t> </a:t>
            </a:r>
            <a:r>
              <a:rPr lang="es-ES" b="1" dirty="0" err="1"/>
              <a:t>execution</a:t>
            </a:r>
            <a:r>
              <a:rPr lang="es-ES" b="1" dirty="0"/>
              <a:t> </a:t>
            </a:r>
            <a:r>
              <a:rPr lang="es-ES" b="1" dirty="0" err="1"/>
              <a:t>flow</a:t>
            </a:r>
            <a:r>
              <a:rPr lang="es-E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11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ERROr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handling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Handling</a:t>
            </a:r>
            <a:r>
              <a:rPr lang="es-ES" dirty="0"/>
              <a:t> </a:t>
            </a:r>
            <a:r>
              <a:rPr lang="es-ES" dirty="0" err="1"/>
              <a:t>errors</a:t>
            </a:r>
            <a:r>
              <a:rPr lang="es-ES" dirty="0"/>
              <a:t> </a:t>
            </a:r>
            <a:r>
              <a:rPr lang="es-ES" dirty="0" err="1"/>
              <a:t>adds</a:t>
            </a:r>
            <a:r>
              <a:rPr lang="es-ES" dirty="0"/>
              <a:t> </a:t>
            </a:r>
            <a:r>
              <a:rPr lang="es-ES" dirty="0" err="1"/>
              <a:t>algorithmic</a:t>
            </a:r>
            <a:r>
              <a:rPr lang="es-ES" dirty="0"/>
              <a:t> </a:t>
            </a:r>
            <a:r>
              <a:rPr lang="es-ES" dirty="0" err="1"/>
              <a:t>difficulty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writing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/>
              <a:t>approaches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address</a:t>
            </a:r>
            <a:r>
              <a:rPr lang="es-ES" dirty="0"/>
              <a:t> </a:t>
            </a:r>
            <a:r>
              <a:rPr lang="es-ES" dirty="0" err="1"/>
              <a:t>errors</a:t>
            </a:r>
            <a:endParaRPr lang="es-ES" dirty="0"/>
          </a:p>
          <a:p>
            <a:pPr lvl="1"/>
            <a:r>
              <a:rPr lang="es-ES" b="1" dirty="0" err="1"/>
              <a:t>Conservative</a:t>
            </a:r>
            <a:r>
              <a:rPr lang="es-ES" b="1" dirty="0"/>
              <a:t> </a:t>
            </a:r>
            <a:r>
              <a:rPr lang="es-ES" dirty="0" err="1"/>
              <a:t>Approach</a:t>
            </a:r>
            <a:endParaRPr lang="es-ES" b="1" dirty="0"/>
          </a:p>
          <a:p>
            <a:pPr lvl="1"/>
            <a:r>
              <a:rPr lang="es-ES" b="1" dirty="0" err="1"/>
              <a:t>Optimist</a:t>
            </a:r>
            <a:r>
              <a:rPr lang="es-ES" b="1" dirty="0"/>
              <a:t> </a:t>
            </a:r>
            <a:r>
              <a:rPr lang="es-ES" dirty="0" err="1"/>
              <a:t>Approach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20134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conservative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approach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First</a:t>
            </a:r>
            <a:r>
              <a:rPr lang="es-ES" dirty="0"/>
              <a:t> I </a:t>
            </a:r>
            <a:r>
              <a:rPr lang="es-ES" dirty="0" err="1"/>
              <a:t>ask</a:t>
            </a:r>
            <a:r>
              <a:rPr lang="es-ES" dirty="0"/>
              <a:t>, </a:t>
            </a:r>
            <a:r>
              <a:rPr lang="es-ES" dirty="0" err="1"/>
              <a:t>then</a:t>
            </a:r>
            <a:r>
              <a:rPr lang="es-ES" dirty="0"/>
              <a:t> I do</a:t>
            </a:r>
          </a:p>
          <a:p>
            <a:pPr lvl="1"/>
            <a:r>
              <a:rPr lang="es-ES" dirty="0" err="1"/>
              <a:t>First</a:t>
            </a:r>
            <a:r>
              <a:rPr lang="es-ES" dirty="0"/>
              <a:t>, I </a:t>
            </a:r>
            <a:r>
              <a:rPr lang="es-ES" dirty="0" err="1"/>
              <a:t>verify</a:t>
            </a:r>
            <a:r>
              <a:rPr lang="es-ES" dirty="0"/>
              <a:t> </a:t>
            </a:r>
            <a:r>
              <a:rPr lang="es-ES" dirty="0" err="1"/>
              <a:t>conditions</a:t>
            </a:r>
            <a:r>
              <a:rPr lang="es-ES" dirty="0"/>
              <a:t>, and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everything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OK </a:t>
            </a:r>
            <a:r>
              <a:rPr lang="es-ES" dirty="0" err="1"/>
              <a:t>then</a:t>
            </a:r>
            <a:r>
              <a:rPr lang="es-ES" dirty="0"/>
              <a:t> I </a:t>
            </a:r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operation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215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conservative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approach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division</a:t>
            </a:r>
            <a:endParaRPr lang="es-ES" dirty="0"/>
          </a:p>
          <a:p>
            <a:pPr lvl="1"/>
            <a:r>
              <a:rPr lang="es-ES" dirty="0" err="1"/>
              <a:t>Condition</a:t>
            </a:r>
            <a:r>
              <a:rPr lang="es-ES" dirty="0"/>
              <a:t>: </a:t>
            </a:r>
            <a:r>
              <a:rPr lang="es-ES" dirty="0" err="1"/>
              <a:t>divider</a:t>
            </a:r>
            <a:r>
              <a:rPr lang="es-ES" dirty="0"/>
              <a:t> != 0</a:t>
            </a:r>
          </a:p>
          <a:p>
            <a:endParaRPr lang="es-ES" dirty="0"/>
          </a:p>
          <a:p>
            <a:pPr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b="1" dirty="0">
                <a:latin typeface="Courier New" pitchFamily="49" charset="0"/>
              </a:rPr>
              <a:t>(</a:t>
            </a:r>
            <a:r>
              <a:rPr lang="es-ES" sz="1900" b="1" dirty="0" err="1">
                <a:latin typeface="Courier New" pitchFamily="49" charset="0"/>
              </a:rPr>
              <a:t>divider</a:t>
            </a:r>
            <a:r>
              <a:rPr lang="es-ES" sz="1900" b="1" dirty="0">
                <a:latin typeface="Courier New" pitchFamily="49" charset="0"/>
              </a:rPr>
              <a:t> != 0)</a:t>
            </a:r>
          </a:p>
          <a:p>
            <a:pPr lvl="1">
              <a:buNone/>
            </a:pPr>
            <a:r>
              <a:rPr lang="es-ES" sz="1900" dirty="0">
                <a:latin typeface="Courier New" pitchFamily="49" charset="0"/>
              </a:rPr>
              <a:t>res = </a:t>
            </a:r>
            <a:r>
              <a:rPr lang="es-ES" sz="1900" dirty="0" err="1">
                <a:latin typeface="Courier New" pitchFamily="49" charset="0"/>
              </a:rPr>
              <a:t>dividend</a:t>
            </a:r>
            <a:r>
              <a:rPr lang="es-ES" sz="1900" dirty="0">
                <a:latin typeface="Courier New" pitchFamily="49" charset="0"/>
              </a:rPr>
              <a:t> / </a:t>
            </a:r>
            <a:r>
              <a:rPr lang="es-ES" sz="1900" dirty="0" err="1">
                <a:latin typeface="Courier New" pitchFamily="49" charset="0"/>
              </a:rPr>
              <a:t>divider</a:t>
            </a:r>
            <a:r>
              <a:rPr lang="es-ES" sz="1900" dirty="0">
                <a:latin typeface="Courier New" pitchFamily="49" charset="0"/>
              </a:rPr>
              <a:t>;</a:t>
            </a:r>
          </a:p>
          <a:p>
            <a:pPr lvl="1"/>
            <a:endParaRPr lang="es-ES" sz="2400" dirty="0">
              <a:latin typeface="Courier New" pitchFamily="49" charset="0"/>
            </a:endParaRPr>
          </a:p>
          <a:p>
            <a:r>
              <a:rPr lang="es-ES" dirty="0" err="1"/>
              <a:t>What</a:t>
            </a:r>
            <a:r>
              <a:rPr lang="es-ES" dirty="0"/>
              <a:t> do </a:t>
            </a:r>
            <a:r>
              <a:rPr lang="es-ES" dirty="0" err="1"/>
              <a:t>we</a:t>
            </a:r>
            <a:r>
              <a:rPr lang="es-ES" dirty="0"/>
              <a:t> do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condition</a:t>
            </a:r>
            <a:r>
              <a:rPr lang="es-ES" dirty="0"/>
              <a:t> = false?</a:t>
            </a:r>
          </a:p>
          <a:p>
            <a:pPr lvl="2"/>
            <a:r>
              <a:rPr lang="es-ES" dirty="0" err="1"/>
              <a:t>Reject</a:t>
            </a:r>
            <a:r>
              <a:rPr lang="es-ES" dirty="0"/>
              <a:t>: </a:t>
            </a:r>
            <a:r>
              <a:rPr lang="es-ES" dirty="0" err="1"/>
              <a:t>Print</a:t>
            </a:r>
            <a:r>
              <a:rPr lang="es-ES" dirty="0"/>
              <a:t> error </a:t>
            </a:r>
            <a:r>
              <a:rPr lang="es-ES" dirty="0" err="1"/>
              <a:t>message</a:t>
            </a:r>
            <a:endParaRPr lang="es-ES" dirty="0"/>
          </a:p>
          <a:p>
            <a:pPr lvl="2"/>
            <a:r>
              <a:rPr lang="es-ES" dirty="0" err="1"/>
              <a:t>Retry</a:t>
            </a:r>
            <a:r>
              <a:rPr lang="es-ES" dirty="0"/>
              <a:t>: </a:t>
            </a:r>
            <a:r>
              <a:rPr lang="es-ES" dirty="0" err="1"/>
              <a:t>retry</a:t>
            </a:r>
            <a:r>
              <a:rPr lang="es-ES" dirty="0"/>
              <a:t> </a:t>
            </a:r>
            <a:r>
              <a:rPr lang="es-ES" dirty="0" err="1"/>
              <a:t>operation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69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TOPICS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dirty="0" smtClean="0"/>
          </a:p>
          <a:p>
            <a:pPr>
              <a:defRPr/>
            </a:pPr>
            <a:r>
              <a:rPr lang="es-ES" dirty="0" err="1"/>
              <a:t>Packages</a:t>
            </a:r>
            <a:endParaRPr lang="es-ES" dirty="0"/>
          </a:p>
          <a:p>
            <a:pPr>
              <a:defRPr/>
            </a:pPr>
            <a:r>
              <a:rPr lang="es-ES" dirty="0"/>
              <a:t>Error Management</a:t>
            </a:r>
          </a:p>
          <a:p>
            <a:pPr lvl="1">
              <a:defRPr/>
            </a:pPr>
            <a:r>
              <a:rPr lang="es-ES" dirty="0" err="1"/>
              <a:t>Conservative</a:t>
            </a:r>
            <a:r>
              <a:rPr lang="es-ES" dirty="0"/>
              <a:t> </a:t>
            </a:r>
            <a:r>
              <a:rPr lang="es-ES" dirty="0" err="1"/>
              <a:t>approach</a:t>
            </a:r>
            <a:endParaRPr lang="es-ES" dirty="0"/>
          </a:p>
          <a:p>
            <a:pPr lvl="1">
              <a:defRPr/>
            </a:pPr>
            <a:r>
              <a:rPr lang="es-ES" dirty="0" err="1"/>
              <a:t>Optimist</a:t>
            </a:r>
            <a:r>
              <a:rPr lang="es-ES" dirty="0"/>
              <a:t> </a:t>
            </a:r>
            <a:r>
              <a:rPr lang="es-ES" dirty="0" err="1"/>
              <a:t>approach</a:t>
            </a:r>
            <a:endParaRPr lang="es-ES" dirty="0"/>
          </a:p>
          <a:p>
            <a:pPr lvl="1">
              <a:defRPr/>
            </a:pPr>
            <a:r>
              <a:rPr lang="es-ES" dirty="0" err="1"/>
              <a:t>Call</a:t>
            </a:r>
            <a:r>
              <a:rPr lang="es-ES" dirty="0"/>
              <a:t> </a:t>
            </a:r>
            <a:r>
              <a:rPr lang="es-ES" dirty="0" err="1"/>
              <a:t>Stack</a:t>
            </a:r>
            <a:endParaRPr lang="es-ES" dirty="0"/>
          </a:p>
          <a:p>
            <a:pPr>
              <a:defRPr/>
            </a:pPr>
            <a:r>
              <a:rPr lang="es-ES" dirty="0" err="1"/>
              <a:t>APIs</a:t>
            </a:r>
            <a:endParaRPr lang="es-ES" dirty="0"/>
          </a:p>
          <a:p>
            <a:pPr marL="0" indent="0">
              <a:buNone/>
            </a:pPr>
            <a:endParaRPr lang="es-AR" sz="2500" dirty="0" smtClean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conservative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approach</a:t>
            </a:r>
            <a:r>
              <a:rPr lang="es-ES" sz="3000" cap="all" dirty="0" smtClean="0">
                <a:latin typeface="Nexa Bold" pitchFamily="50" charset="0"/>
              </a:rPr>
              <a:t> -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problems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performs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operation</a:t>
            </a:r>
            <a:r>
              <a:rPr lang="es-ES" dirty="0"/>
              <a:t> </a:t>
            </a:r>
            <a:r>
              <a:rPr lang="es-ES" dirty="0" err="1"/>
              <a:t>coupled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in </a:t>
            </a:r>
            <a:r>
              <a:rPr lang="es-ES" dirty="0" err="1"/>
              <a:t>charge</a:t>
            </a:r>
            <a:r>
              <a:rPr lang="es-ES" dirty="0"/>
              <a:t> of </a:t>
            </a:r>
            <a:r>
              <a:rPr lang="es-ES" dirty="0" err="1"/>
              <a:t>dealing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possible</a:t>
            </a:r>
            <a:r>
              <a:rPr lang="es-ES" dirty="0"/>
              <a:t> </a:t>
            </a:r>
            <a:r>
              <a:rPr lang="es-ES" dirty="0" err="1"/>
              <a:t>problems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Poor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readibility</a:t>
            </a:r>
            <a:endParaRPr lang="es-ES" dirty="0"/>
          </a:p>
          <a:p>
            <a:pPr lvl="1"/>
            <a:r>
              <a:rPr lang="es-ES" dirty="0"/>
              <a:t>Poor </a:t>
            </a:r>
            <a:r>
              <a:rPr lang="es-ES" dirty="0" err="1"/>
              <a:t>portability</a:t>
            </a:r>
            <a:endParaRPr lang="es-ES" dirty="0"/>
          </a:p>
          <a:p>
            <a:pPr lvl="2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can </a:t>
            </a:r>
            <a:r>
              <a:rPr lang="es-ES" dirty="0" err="1"/>
              <a:t>become</a:t>
            </a:r>
            <a:r>
              <a:rPr lang="es-ES" dirty="0"/>
              <a:t> non-reusable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requires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error </a:t>
            </a:r>
            <a:r>
              <a:rPr lang="es-ES" dirty="0" err="1"/>
              <a:t>handling</a:t>
            </a:r>
            <a:r>
              <a:rPr lang="es-ES" dirty="0"/>
              <a:t> in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92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optimist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approach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First</a:t>
            </a:r>
            <a:r>
              <a:rPr lang="es-ES" dirty="0"/>
              <a:t>, I try, </a:t>
            </a:r>
            <a:r>
              <a:rPr lang="es-ES" dirty="0" err="1"/>
              <a:t>then</a:t>
            </a:r>
            <a:r>
              <a:rPr lang="es-ES" dirty="0"/>
              <a:t> I </a:t>
            </a:r>
            <a:r>
              <a:rPr lang="es-ES" dirty="0" err="1"/>
              <a:t>ask</a:t>
            </a:r>
            <a:endParaRPr lang="es-ES" dirty="0"/>
          </a:p>
          <a:p>
            <a:pPr lvl="1"/>
            <a:r>
              <a:rPr lang="es-ES" dirty="0" err="1"/>
              <a:t>Processes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operations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in </a:t>
            </a:r>
            <a:r>
              <a:rPr lang="es-ES" b="1" dirty="0" err="1"/>
              <a:t>methods</a:t>
            </a:r>
            <a:r>
              <a:rPr lang="es-ES" dirty="0"/>
              <a:t> </a:t>
            </a:r>
          </a:p>
          <a:p>
            <a:pPr lvl="2"/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communicate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operations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b="1" dirty="0" err="1"/>
              <a:t>performed</a:t>
            </a:r>
            <a:r>
              <a:rPr lang="es-ES" b="1" dirty="0"/>
              <a:t> </a:t>
            </a:r>
            <a:r>
              <a:rPr lang="es-ES" b="1" dirty="0" err="1"/>
              <a:t>or</a:t>
            </a:r>
            <a:r>
              <a:rPr lang="es-ES" b="1" dirty="0"/>
              <a:t> </a:t>
            </a:r>
            <a:r>
              <a:rPr lang="es-ES" b="1" dirty="0" err="1"/>
              <a:t>not</a:t>
            </a:r>
            <a:endParaRPr lang="es-ES" b="1" dirty="0"/>
          </a:p>
          <a:p>
            <a:pPr lvl="3"/>
            <a:r>
              <a:rPr lang="es-ES" dirty="0"/>
              <a:t>Extra </a:t>
            </a:r>
            <a:r>
              <a:rPr lang="es-ES" dirty="0" err="1"/>
              <a:t>Parameters</a:t>
            </a:r>
            <a:endParaRPr lang="es-ES" dirty="0"/>
          </a:p>
          <a:p>
            <a:pPr lvl="4"/>
            <a:r>
              <a:rPr lang="es-ES" dirty="0" err="1"/>
              <a:t>Operation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  <a:p>
            <a:pPr lvl="4"/>
            <a:r>
              <a:rPr lang="es-ES" dirty="0" err="1"/>
              <a:t>Operation</a:t>
            </a:r>
            <a:r>
              <a:rPr lang="es-ES" dirty="0"/>
              <a:t> </a:t>
            </a:r>
            <a:r>
              <a:rPr lang="es-ES" dirty="0" err="1"/>
              <a:t>Result</a:t>
            </a:r>
            <a:endParaRPr lang="es-ES" dirty="0"/>
          </a:p>
          <a:p>
            <a:pPr lvl="3"/>
            <a:r>
              <a:rPr lang="es-ES" dirty="0" err="1"/>
              <a:t>Operation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and </a:t>
            </a:r>
            <a:r>
              <a:rPr lang="es-ES" dirty="0" err="1"/>
              <a:t>Verification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357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optimist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approach</a:t>
            </a:r>
            <a:r>
              <a:rPr lang="es-ES" sz="3000" cap="all" dirty="0" smtClean="0">
                <a:latin typeface="Nexa Bold" pitchFamily="50" charset="0"/>
              </a:rPr>
              <a:t> –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operation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code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latin typeface="Courier New" pitchFamily="49" charset="0"/>
              </a:rPr>
              <a:t>Calculator</a:t>
            </a:r>
            <a:endParaRPr lang="es-E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400" dirty="0">
                <a:latin typeface="Courier New" pitchFamily="49" charset="0"/>
              </a:rPr>
              <a:t> divide(</a:t>
            </a: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400" dirty="0">
                <a:latin typeface="Courier New" pitchFamily="49" charset="0"/>
              </a:rPr>
              <a:t> </a:t>
            </a:r>
            <a:r>
              <a:rPr lang="es-ES" sz="1400" dirty="0" err="1">
                <a:latin typeface="Courier New" pitchFamily="49" charset="0"/>
              </a:rPr>
              <a:t>dividend</a:t>
            </a:r>
            <a:r>
              <a:rPr lang="es-ES" sz="1400" dirty="0">
                <a:latin typeface="Courier New" pitchFamily="49" charset="0"/>
              </a:rPr>
              <a:t>, </a:t>
            </a: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400" dirty="0">
                <a:latin typeface="Courier New" pitchFamily="49" charset="0"/>
              </a:rPr>
              <a:t> </a:t>
            </a:r>
            <a:r>
              <a:rPr lang="es-ES" sz="1400" dirty="0" err="1">
                <a:latin typeface="Courier New" pitchFamily="49" charset="0"/>
              </a:rPr>
              <a:t>divider</a:t>
            </a:r>
            <a:r>
              <a:rPr lang="es-ES" sz="1400" dirty="0">
                <a:latin typeface="Courier New" pitchFamily="49" charset="0"/>
              </a:rPr>
              <a:t>, </a:t>
            </a:r>
            <a:r>
              <a:rPr lang="es-ES" sz="1400" dirty="0" err="1">
                <a:latin typeface="Courier New" pitchFamily="49" charset="0"/>
              </a:rPr>
              <a:t>Object</a:t>
            </a:r>
            <a:r>
              <a:rPr lang="es-ES" sz="1400" dirty="0">
                <a:latin typeface="Courier New" pitchFamily="49" charset="0"/>
              </a:rPr>
              <a:t> </a:t>
            </a:r>
            <a:r>
              <a:rPr lang="es-ES" sz="1400" dirty="0" err="1">
                <a:latin typeface="Courier New" pitchFamily="49" charset="0"/>
              </a:rPr>
              <a:t>operationCode</a:t>
            </a:r>
            <a:r>
              <a:rPr lang="es-ES" sz="1400" dirty="0">
                <a:latin typeface="Courier New" pitchFamily="49" charset="0"/>
              </a:rPr>
              <a:t>)</a:t>
            </a:r>
            <a:endParaRPr lang="en-US" sz="14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res = 0;</a:t>
            </a:r>
            <a:endParaRPr lang="es-ES" sz="14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	</a:t>
            </a:r>
            <a:r>
              <a:rPr lang="es-ES" sz="1400" dirty="0" err="1">
                <a:latin typeface="Courier New" pitchFamily="49" charset="0"/>
              </a:rPr>
              <a:t>operationCode.setValue</a:t>
            </a:r>
            <a:r>
              <a:rPr lang="es-ES" sz="1400" dirty="0">
                <a:latin typeface="Courier New" pitchFamily="49" charset="0"/>
              </a:rPr>
              <a:t>(0); 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sz="1400" dirty="0" err="1">
                <a:solidFill>
                  <a:srgbClr val="1FA0BE"/>
                </a:solidFill>
                <a:latin typeface="Courier New" pitchFamily="49" charset="0"/>
              </a:rPr>
              <a:t>initialize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 in </a:t>
            </a:r>
            <a:r>
              <a:rPr lang="es-ES" sz="1400" dirty="0">
                <a:solidFill>
                  <a:schemeClr val="bg2"/>
                </a:solidFill>
                <a:latin typeface="Courier New" pitchFamily="49" charset="0"/>
              </a:rPr>
              <a:t>0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n-US" sz="1400" dirty="0">
                <a:latin typeface="Courier New" pitchFamily="49" charset="0"/>
              </a:rPr>
              <a:t> (dividend != 0)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	res = (dividend / divider);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else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	</a:t>
            </a:r>
            <a:r>
              <a:rPr lang="es-ES" sz="1400" dirty="0" err="1">
                <a:latin typeface="Courier New" pitchFamily="49" charset="0"/>
              </a:rPr>
              <a:t>operationCode.setValue</a:t>
            </a:r>
            <a:r>
              <a:rPr lang="es-ES" sz="1400" dirty="0">
                <a:latin typeface="Courier New" pitchFamily="49" charset="0"/>
              </a:rPr>
              <a:t>(1); 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sz="1400" dirty="0" err="1">
                <a:solidFill>
                  <a:srgbClr val="1FA0BE"/>
                </a:solidFill>
                <a:latin typeface="Courier New" pitchFamily="49" charset="0"/>
              </a:rPr>
              <a:t>if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 error, </a:t>
            </a:r>
            <a:r>
              <a:rPr lang="es-ES" sz="1400" dirty="0" err="1">
                <a:solidFill>
                  <a:srgbClr val="1FA0BE"/>
                </a:solidFill>
                <a:latin typeface="Courier New" pitchFamily="49" charset="0"/>
              </a:rPr>
              <a:t>assign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 1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	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	</a:t>
            </a: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1400" dirty="0">
                <a:latin typeface="Courier New" pitchFamily="49" charset="0"/>
              </a:rPr>
              <a:t> res; 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sz="1400" dirty="0" err="1">
                <a:solidFill>
                  <a:srgbClr val="1FA0BE"/>
                </a:solidFill>
                <a:latin typeface="Courier New" pitchFamily="49" charset="0"/>
              </a:rPr>
              <a:t>return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1FA0BE"/>
                </a:solidFill>
                <a:latin typeface="Courier New" pitchFamily="49" charset="0"/>
              </a:rPr>
              <a:t>result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, </a:t>
            </a:r>
            <a:r>
              <a:rPr lang="es-ES" sz="1400" dirty="0" err="1">
                <a:solidFill>
                  <a:srgbClr val="1FA0BE"/>
                </a:solidFill>
                <a:latin typeface="Courier New" pitchFamily="49" charset="0"/>
              </a:rPr>
              <a:t>only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1FA0BE"/>
                </a:solidFill>
                <a:latin typeface="Courier New" pitchFamily="49" charset="0"/>
              </a:rPr>
              <a:t>vali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1FA0BE"/>
                </a:solidFill>
                <a:latin typeface="Courier New" pitchFamily="49" charset="0"/>
              </a:rPr>
              <a:t>if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1FA0BE"/>
                </a:solidFill>
                <a:latin typeface="Courier New" pitchFamily="49" charset="0"/>
              </a:rPr>
              <a:t>cod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 == 1</a:t>
            </a:r>
            <a:endParaRPr lang="en-US" sz="1400" dirty="0">
              <a:solidFill>
                <a:srgbClr val="1FA0BE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" b="1" dirty="0" err="1"/>
              <a:t>Usage</a:t>
            </a:r>
            <a:endParaRPr lang="es-ES" b="1" dirty="0"/>
          </a:p>
          <a:p>
            <a:pPr>
              <a:lnSpc>
                <a:spcPct val="80000"/>
              </a:lnSpc>
            </a:pPr>
            <a:endParaRPr lang="es-ES" sz="2000" b="1" dirty="0"/>
          </a:p>
          <a:p>
            <a:pPr>
              <a:lnSpc>
                <a:spcPct val="80000"/>
              </a:lnSpc>
              <a:buNone/>
            </a:pP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400" dirty="0">
                <a:latin typeface="Courier New" pitchFamily="49" charset="0"/>
              </a:rPr>
              <a:t> res = </a:t>
            </a:r>
            <a:r>
              <a:rPr lang="es-ES" sz="1400" dirty="0" err="1">
                <a:latin typeface="Courier New" pitchFamily="49" charset="0"/>
              </a:rPr>
              <a:t>calculator.divide</a:t>
            </a:r>
            <a:r>
              <a:rPr lang="es-ES" sz="1400" dirty="0">
                <a:latin typeface="Courier New" pitchFamily="49" charset="0"/>
              </a:rPr>
              <a:t> (2,3,cod);</a:t>
            </a:r>
          </a:p>
          <a:p>
            <a:pPr>
              <a:lnSpc>
                <a:spcPct val="80000"/>
              </a:lnSpc>
              <a:buNone/>
            </a:pP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1400" dirty="0">
                <a:latin typeface="Courier New" pitchFamily="49" charset="0"/>
              </a:rPr>
              <a:t> (</a:t>
            </a:r>
            <a:r>
              <a:rPr lang="es-ES" sz="1400" dirty="0" err="1">
                <a:latin typeface="Courier New" pitchFamily="49" charset="0"/>
              </a:rPr>
              <a:t>cod.getValue</a:t>
            </a:r>
            <a:r>
              <a:rPr lang="es-ES" sz="1400" dirty="0">
                <a:latin typeface="Courier New" pitchFamily="49" charset="0"/>
              </a:rPr>
              <a:t>() == 0) // 0 </a:t>
            </a:r>
            <a:r>
              <a:rPr lang="es-ES" sz="1400" dirty="0" err="1">
                <a:latin typeface="Courier New" pitchFamily="49" charset="0"/>
              </a:rPr>
              <a:t>operation</a:t>
            </a:r>
            <a:r>
              <a:rPr lang="es-ES" sz="1400" dirty="0">
                <a:latin typeface="Courier New" pitchFamily="49" charset="0"/>
              </a:rPr>
              <a:t> </a:t>
            </a:r>
            <a:r>
              <a:rPr lang="es-ES" sz="1400" dirty="0" err="1">
                <a:latin typeface="Courier New" pitchFamily="49" charset="0"/>
              </a:rPr>
              <a:t>code</a:t>
            </a:r>
            <a:r>
              <a:rPr lang="es-ES" sz="1400" dirty="0">
                <a:latin typeface="Courier New" pitchFamily="49" charset="0"/>
              </a:rPr>
              <a:t> OK</a:t>
            </a:r>
          </a:p>
          <a:p>
            <a:pPr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	</a:t>
            </a:r>
            <a:r>
              <a:rPr lang="es-ES" sz="1400" dirty="0" err="1">
                <a:latin typeface="Courier New" pitchFamily="49" charset="0"/>
              </a:rPr>
              <a:t>System.out.println</a:t>
            </a:r>
            <a:r>
              <a:rPr lang="es-ES" sz="1400" dirty="0">
                <a:latin typeface="Courier New" pitchFamily="49" charset="0"/>
              </a:rPr>
              <a:t> (</a:t>
            </a:r>
            <a:r>
              <a:rPr lang="ja-JP" altLang="es-ES" sz="1400" dirty="0"/>
              <a:t>“</a:t>
            </a:r>
            <a:r>
              <a:rPr lang="es-ES" altLang="ja-JP" sz="1400" dirty="0" err="1">
                <a:latin typeface="Courier New" pitchFamily="49" charset="0"/>
              </a:rPr>
              <a:t>Result</a:t>
            </a:r>
            <a:r>
              <a:rPr lang="es-ES" altLang="ja-JP" sz="1400" dirty="0">
                <a:latin typeface="Courier New" pitchFamily="49" charset="0"/>
              </a:rPr>
              <a:t> </a:t>
            </a:r>
            <a:r>
              <a:rPr lang="es-ES" altLang="ja-JP" sz="1400" dirty="0" err="1">
                <a:latin typeface="Courier New" pitchFamily="49" charset="0"/>
              </a:rPr>
              <a:t>is</a:t>
            </a:r>
            <a:r>
              <a:rPr lang="es-ES" altLang="ja-JP" sz="1400" dirty="0">
                <a:latin typeface="Courier New" pitchFamily="49" charset="0"/>
              </a:rPr>
              <a:t> </a:t>
            </a:r>
            <a:r>
              <a:rPr lang="ja-JP" altLang="es-ES" sz="1400" dirty="0"/>
              <a:t>”</a:t>
            </a:r>
            <a:r>
              <a:rPr lang="es-ES" altLang="ja-JP" sz="1400" dirty="0">
                <a:latin typeface="Courier New" pitchFamily="49" charset="0"/>
              </a:rPr>
              <a:t> + res) </a:t>
            </a:r>
            <a:endParaRPr lang="es-E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9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optimist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approach</a:t>
            </a:r>
            <a:r>
              <a:rPr lang="es-ES" sz="3000" cap="all" dirty="0" smtClean="0">
                <a:latin typeface="Nexa Bold" pitchFamily="50" charset="0"/>
              </a:rPr>
              <a:t> –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operation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result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latin typeface="Courier New" pitchFamily="49" charset="0"/>
              </a:rPr>
              <a:t>Calculator</a:t>
            </a:r>
            <a:endParaRPr lang="es-E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{</a:t>
            </a:r>
            <a:endParaRPr lang="es-ES" sz="1400" dirty="0">
              <a:solidFill>
                <a:srgbClr val="3333CC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400" dirty="0">
                <a:latin typeface="Courier New" pitchFamily="49" charset="0"/>
              </a:rPr>
              <a:t> divide (</a:t>
            </a: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400" dirty="0">
                <a:latin typeface="Courier New" pitchFamily="49" charset="0"/>
              </a:rPr>
              <a:t> </a:t>
            </a:r>
            <a:r>
              <a:rPr lang="es-ES" sz="1400" dirty="0" err="1">
                <a:latin typeface="Courier New" pitchFamily="49" charset="0"/>
              </a:rPr>
              <a:t>dividend</a:t>
            </a:r>
            <a:r>
              <a:rPr lang="es-ES" sz="1400" dirty="0">
                <a:latin typeface="Courier New" pitchFamily="49" charset="0"/>
              </a:rPr>
              <a:t>, </a:t>
            </a: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400" dirty="0">
                <a:latin typeface="Courier New" pitchFamily="49" charset="0"/>
              </a:rPr>
              <a:t> </a:t>
            </a:r>
            <a:r>
              <a:rPr lang="es-ES" sz="1400" dirty="0" err="1">
                <a:latin typeface="Courier New" pitchFamily="49" charset="0"/>
              </a:rPr>
              <a:t>divider</a:t>
            </a:r>
            <a:r>
              <a:rPr lang="es-ES" sz="1400" dirty="0">
                <a:latin typeface="Courier New" pitchFamily="49" charset="0"/>
              </a:rPr>
              <a:t>, </a:t>
            </a:r>
            <a:r>
              <a:rPr lang="es-ES" sz="1400" dirty="0" err="1">
                <a:latin typeface="Courier New" pitchFamily="49" charset="0"/>
              </a:rPr>
              <a:t>Object</a:t>
            </a:r>
            <a:r>
              <a:rPr lang="es-ES" sz="1400" dirty="0">
                <a:latin typeface="Courier New" pitchFamily="49" charset="0"/>
              </a:rPr>
              <a:t> </a:t>
            </a:r>
            <a:r>
              <a:rPr lang="es-ES" sz="1400" dirty="0" err="1">
                <a:latin typeface="Courier New" pitchFamily="49" charset="0"/>
              </a:rPr>
              <a:t>result</a:t>
            </a:r>
            <a:r>
              <a:rPr lang="es-ES" sz="1400" dirty="0">
                <a:latin typeface="Courier New" pitchFamily="49" charset="0"/>
              </a:rPr>
              <a:t>)</a:t>
            </a:r>
            <a:endParaRPr lang="en-US" sz="14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400" dirty="0">
                <a:latin typeface="Courier New" pitchFamily="49" charset="0"/>
              </a:rPr>
              <a:t> </a:t>
            </a:r>
            <a:r>
              <a:rPr lang="es-ES" sz="1400" dirty="0" err="1">
                <a:latin typeface="Courier New" pitchFamily="49" charset="0"/>
              </a:rPr>
              <a:t>cod</a:t>
            </a:r>
            <a:r>
              <a:rPr lang="es-ES" sz="1400" dirty="0">
                <a:latin typeface="Courier New" pitchFamily="49" charset="0"/>
              </a:rPr>
              <a:t> = 0; 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sz="1400" dirty="0" err="1">
                <a:solidFill>
                  <a:srgbClr val="1FA0BE"/>
                </a:solidFill>
                <a:latin typeface="Courier New" pitchFamily="49" charset="0"/>
              </a:rPr>
              <a:t>initialize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 in 0</a:t>
            </a:r>
          </a:p>
          <a:p>
            <a:pPr lvl="1">
              <a:lnSpc>
                <a:spcPct val="80000"/>
              </a:lnSpc>
              <a:buNone/>
            </a:pPr>
            <a:endParaRPr lang="es-ES" sz="1400" dirty="0">
              <a:solidFill>
                <a:schemeClr val="bg2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n-US" sz="1400" dirty="0">
                <a:latin typeface="Courier New" pitchFamily="49" charset="0"/>
              </a:rPr>
              <a:t> (dividend != 0)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	result</a:t>
            </a:r>
            <a:r>
              <a:rPr lang="es-ES" sz="1400" dirty="0">
                <a:latin typeface="Courier New" pitchFamily="49" charset="0"/>
              </a:rPr>
              <a:t>.</a:t>
            </a:r>
            <a:r>
              <a:rPr lang="es-ES" sz="1400" dirty="0" err="1">
                <a:latin typeface="Courier New" pitchFamily="49" charset="0"/>
              </a:rPr>
              <a:t>setValue</a:t>
            </a:r>
            <a:r>
              <a:rPr lang="es-ES" sz="1400" dirty="0">
                <a:latin typeface="Courier New" pitchFamily="49" charset="0"/>
              </a:rPr>
              <a:t>(</a:t>
            </a:r>
            <a:r>
              <a:rPr lang="es-ES" sz="1400" dirty="0" err="1">
                <a:latin typeface="Courier New" pitchFamily="49" charset="0"/>
              </a:rPr>
              <a:t>dividend</a:t>
            </a:r>
            <a:r>
              <a:rPr lang="es-ES" sz="1400" dirty="0">
                <a:latin typeface="Courier New" pitchFamily="49" charset="0"/>
              </a:rPr>
              <a:t> / </a:t>
            </a:r>
            <a:r>
              <a:rPr lang="es-ES" sz="1400" dirty="0" err="1">
                <a:latin typeface="Courier New" pitchFamily="49" charset="0"/>
              </a:rPr>
              <a:t>divider</a:t>
            </a:r>
            <a:r>
              <a:rPr lang="es-ES" sz="1400" dirty="0">
                <a:latin typeface="Courier New" pitchFamily="49" charset="0"/>
              </a:rPr>
              <a:t>); 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sz="1400" dirty="0" err="1">
                <a:solidFill>
                  <a:srgbClr val="1FA0BE"/>
                </a:solidFill>
                <a:latin typeface="Courier New" pitchFamily="49" charset="0"/>
              </a:rPr>
              <a:t>save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 div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	</a:t>
            </a: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else</a:t>
            </a:r>
            <a:endParaRPr lang="es-ES" sz="1400" dirty="0">
              <a:solidFill>
                <a:srgbClr val="3333CC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		</a:t>
            </a:r>
            <a:r>
              <a:rPr lang="es-ES" sz="1400" dirty="0" err="1">
                <a:latin typeface="Courier New" pitchFamily="49" charset="0"/>
              </a:rPr>
              <a:t>cod</a:t>
            </a:r>
            <a:r>
              <a:rPr lang="es-ES" sz="1400" dirty="0">
                <a:latin typeface="Courier New" pitchFamily="49" charset="0"/>
              </a:rPr>
              <a:t> = 1; 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sz="1400" dirty="0" err="1">
                <a:solidFill>
                  <a:srgbClr val="1FA0BE"/>
                </a:solidFill>
                <a:latin typeface="Courier New" pitchFamily="49" charset="0"/>
              </a:rPr>
              <a:t>code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 in 1 </a:t>
            </a:r>
            <a:r>
              <a:rPr lang="es-ES" sz="1400" dirty="0" err="1">
                <a:solidFill>
                  <a:srgbClr val="1FA0BE"/>
                </a:solidFill>
                <a:latin typeface="Courier New" pitchFamily="49" charset="0"/>
              </a:rPr>
              <a:t>if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 error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		</a:t>
            </a:r>
          </a:p>
          <a:p>
            <a:pPr lvl="1"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	</a:t>
            </a: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1400" dirty="0">
                <a:latin typeface="Courier New" pitchFamily="49" charset="0"/>
              </a:rPr>
              <a:t> </a:t>
            </a:r>
            <a:r>
              <a:rPr lang="es-ES" sz="1400" dirty="0" err="1">
                <a:latin typeface="Courier New" pitchFamily="49" charset="0"/>
              </a:rPr>
              <a:t>cod</a:t>
            </a:r>
            <a:r>
              <a:rPr lang="es-ES" sz="1400" dirty="0">
                <a:latin typeface="Courier New" pitchFamily="49" charset="0"/>
              </a:rPr>
              <a:t>; 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sz="1400" dirty="0" err="1" smtClean="0">
                <a:solidFill>
                  <a:srgbClr val="1FA0BE"/>
                </a:solidFill>
                <a:latin typeface="Courier New" pitchFamily="49" charset="0"/>
              </a:rPr>
              <a:t>return</a:t>
            </a:r>
            <a:r>
              <a:rPr lang="es-ES" sz="1400" dirty="0" smtClean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1FA0BE"/>
                </a:solidFill>
                <a:latin typeface="Courier New" pitchFamily="49" charset="0"/>
              </a:rPr>
              <a:t>code</a:t>
            </a:r>
            <a:endParaRPr lang="en-US" sz="1400" dirty="0">
              <a:solidFill>
                <a:srgbClr val="1FA0BE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s-E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" b="1" dirty="0" err="1"/>
              <a:t>Usage</a:t>
            </a:r>
            <a:endParaRPr lang="es-ES" b="1" dirty="0"/>
          </a:p>
          <a:p>
            <a:pPr>
              <a:lnSpc>
                <a:spcPct val="80000"/>
              </a:lnSpc>
              <a:buNone/>
            </a:pPr>
            <a:endParaRPr lang="es-ES" sz="2000" b="1" dirty="0"/>
          </a:p>
          <a:p>
            <a:pPr>
              <a:lnSpc>
                <a:spcPct val="80000"/>
              </a:lnSpc>
              <a:buNone/>
            </a:pP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400" dirty="0">
                <a:latin typeface="Courier New" pitchFamily="49" charset="0"/>
              </a:rPr>
              <a:t> </a:t>
            </a:r>
            <a:r>
              <a:rPr lang="es-ES" sz="1400" dirty="0" err="1">
                <a:latin typeface="Courier New" pitchFamily="49" charset="0"/>
              </a:rPr>
              <a:t>cod</a:t>
            </a:r>
            <a:r>
              <a:rPr lang="es-ES" sz="1400" dirty="0">
                <a:latin typeface="Courier New" pitchFamily="49" charset="0"/>
              </a:rPr>
              <a:t> = </a:t>
            </a:r>
            <a:r>
              <a:rPr lang="es-ES" sz="1400" dirty="0" err="1">
                <a:latin typeface="Courier New" pitchFamily="49" charset="0"/>
              </a:rPr>
              <a:t>calculator.divide</a:t>
            </a:r>
            <a:r>
              <a:rPr lang="es-ES" sz="1400" dirty="0">
                <a:latin typeface="Courier New" pitchFamily="49" charset="0"/>
              </a:rPr>
              <a:t> (2,3,res); </a:t>
            </a:r>
            <a:r>
              <a:rPr lang="es-ES" sz="1400" b="1" dirty="0">
                <a:latin typeface="Courier New" pitchFamily="49" charset="0"/>
              </a:rPr>
              <a:t>// </a:t>
            </a:r>
            <a:r>
              <a:rPr lang="es-ES" sz="1400" b="1" dirty="0" err="1">
                <a:latin typeface="Courier New" pitchFamily="49" charset="0"/>
              </a:rPr>
              <a:t>First</a:t>
            </a:r>
            <a:r>
              <a:rPr lang="es-ES" sz="1400" b="1" dirty="0">
                <a:latin typeface="Courier New" pitchFamily="49" charset="0"/>
              </a:rPr>
              <a:t> I do</a:t>
            </a:r>
          </a:p>
          <a:p>
            <a:pPr>
              <a:lnSpc>
                <a:spcPct val="80000"/>
              </a:lnSpc>
              <a:buNone/>
            </a:pP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1400" dirty="0">
                <a:latin typeface="Courier New" pitchFamily="49" charset="0"/>
              </a:rPr>
              <a:t> (</a:t>
            </a:r>
            <a:r>
              <a:rPr lang="es-ES" sz="1400" dirty="0" err="1">
                <a:latin typeface="Courier New" pitchFamily="49" charset="0"/>
              </a:rPr>
              <a:t>cod</a:t>
            </a:r>
            <a:r>
              <a:rPr lang="es-ES" sz="1400" dirty="0">
                <a:latin typeface="Courier New" pitchFamily="49" charset="0"/>
              </a:rPr>
              <a:t> == 0) </a:t>
            </a:r>
            <a:r>
              <a:rPr lang="es-ES" sz="1400" b="1" dirty="0">
                <a:latin typeface="Courier New" pitchFamily="49" charset="0"/>
              </a:rPr>
              <a:t>// THEN I ASK </a:t>
            </a:r>
            <a:r>
              <a:rPr lang="es-ES" sz="1400" b="1" dirty="0" err="1">
                <a:latin typeface="Courier New" pitchFamily="49" charset="0"/>
              </a:rPr>
              <a:t>if</a:t>
            </a:r>
            <a:r>
              <a:rPr lang="es-ES" sz="1400" b="1" dirty="0">
                <a:latin typeface="Courier New" pitchFamily="49" charset="0"/>
              </a:rPr>
              <a:t> </a:t>
            </a:r>
            <a:r>
              <a:rPr lang="es-ES" sz="1400" b="1" dirty="0" err="1">
                <a:latin typeface="Courier New" pitchFamily="49" charset="0"/>
              </a:rPr>
              <a:t>code</a:t>
            </a:r>
            <a:r>
              <a:rPr lang="es-ES" sz="1400" b="1" dirty="0">
                <a:latin typeface="Courier New" pitchFamily="49" charset="0"/>
              </a:rPr>
              <a:t> ==</a:t>
            </a:r>
            <a:r>
              <a:rPr lang="es-ES" sz="1400" dirty="0">
                <a:latin typeface="Courier New" pitchFamily="49" charset="0"/>
              </a:rPr>
              <a:t> </a:t>
            </a:r>
            <a:r>
              <a:rPr lang="es-ES" sz="1400" i="1" dirty="0">
                <a:latin typeface="Courier New" pitchFamily="49" charset="0"/>
              </a:rPr>
              <a:t>0</a:t>
            </a:r>
          </a:p>
          <a:p>
            <a:pPr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	</a:t>
            </a:r>
            <a:r>
              <a:rPr lang="es-ES" sz="1400" dirty="0" err="1">
                <a:latin typeface="Courier New" pitchFamily="49" charset="0"/>
              </a:rPr>
              <a:t>System.out.println</a:t>
            </a:r>
            <a:r>
              <a:rPr lang="es-ES" sz="1400" dirty="0">
                <a:latin typeface="Courier New" pitchFamily="49" charset="0"/>
              </a:rPr>
              <a:t> (</a:t>
            </a:r>
            <a:r>
              <a:rPr lang="ja-JP" altLang="es-ES" sz="1400" dirty="0"/>
              <a:t>“</a:t>
            </a:r>
            <a:r>
              <a:rPr lang="es-ES" altLang="ja-JP" sz="1400" dirty="0" err="1">
                <a:latin typeface="Courier New" pitchFamily="49" charset="0"/>
              </a:rPr>
              <a:t>Result</a:t>
            </a:r>
            <a:r>
              <a:rPr lang="es-ES" altLang="ja-JP" sz="1400" dirty="0">
                <a:latin typeface="Courier New" pitchFamily="49" charset="0"/>
              </a:rPr>
              <a:t> </a:t>
            </a:r>
            <a:r>
              <a:rPr lang="es-ES" altLang="ja-JP" sz="1400" dirty="0" err="1">
                <a:latin typeface="Courier New" pitchFamily="49" charset="0"/>
              </a:rPr>
              <a:t>is</a:t>
            </a:r>
            <a:r>
              <a:rPr lang="es-ES" altLang="ja-JP" sz="1400" dirty="0">
                <a:latin typeface="Courier New" pitchFamily="49" charset="0"/>
              </a:rPr>
              <a:t> </a:t>
            </a:r>
            <a:r>
              <a:rPr lang="ja-JP" altLang="es-ES" sz="1400" dirty="0"/>
              <a:t>”</a:t>
            </a:r>
            <a:r>
              <a:rPr lang="es-ES" altLang="ja-JP" sz="1400" dirty="0">
                <a:latin typeface="Courier New" pitchFamily="49" charset="0"/>
              </a:rPr>
              <a:t> + </a:t>
            </a:r>
            <a:r>
              <a:rPr lang="es-ES" altLang="ja-JP" sz="1400" dirty="0" err="1">
                <a:latin typeface="Courier New" pitchFamily="49" charset="0"/>
              </a:rPr>
              <a:t>res.getValue</a:t>
            </a:r>
            <a:r>
              <a:rPr lang="es-ES" altLang="ja-JP" sz="1400" dirty="0">
                <a:latin typeface="Courier New" pitchFamily="49" charset="0"/>
              </a:rPr>
              <a:t>());</a:t>
            </a:r>
            <a:endParaRPr lang="es-E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33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Optimist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Approach</a:t>
            </a:r>
            <a:r>
              <a:rPr lang="es-ES" sz="3000" cap="all" dirty="0" smtClean="0">
                <a:latin typeface="Nexa Bold" pitchFamily="50" charset="0"/>
              </a:rPr>
              <a:t> -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Operate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and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Verify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Methods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n-US" sz="1400" dirty="0">
                <a:latin typeface="Courier New" pitchFamily="49" charset="0"/>
              </a:rPr>
              <a:t> Calculator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private 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codLastOp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	public 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divide (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dividend, 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divider)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		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res;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     	</a:t>
            </a:r>
            <a:r>
              <a:rPr lang="en-US" sz="1400" dirty="0" err="1">
                <a:latin typeface="Courier New" pitchFamily="49" charset="0"/>
              </a:rPr>
              <a:t>codLastOp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n-US" sz="1400" dirty="0">
                <a:latin typeface="Courier New" pitchFamily="49" charset="0"/>
              </a:rPr>
              <a:t> (dividend != 0)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		res = (dividend / divider);</a:t>
            </a:r>
            <a:endParaRPr lang="es-ES" sz="14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		</a:t>
            </a: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else</a:t>
            </a:r>
            <a:endParaRPr lang="es-ES" sz="1400" dirty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			</a:t>
            </a:r>
            <a:r>
              <a:rPr lang="en-US" sz="1400" dirty="0" err="1">
                <a:latin typeface="Courier New" pitchFamily="49" charset="0"/>
              </a:rPr>
              <a:t>codLastOp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s-ES" sz="1400" dirty="0">
                <a:latin typeface="Courier New" pitchFamily="49" charset="0"/>
              </a:rPr>
              <a:t>= 1; 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sz="1400" dirty="0" err="1">
                <a:solidFill>
                  <a:srgbClr val="1FA0BE"/>
                </a:solidFill>
                <a:latin typeface="Courier New" pitchFamily="49" charset="0"/>
              </a:rPr>
              <a:t>assign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 1 </a:t>
            </a:r>
            <a:r>
              <a:rPr lang="es-ES" sz="1400" dirty="0" err="1">
                <a:solidFill>
                  <a:srgbClr val="1FA0BE"/>
                </a:solidFill>
                <a:latin typeface="Courier New" pitchFamily="49" charset="0"/>
              </a:rPr>
              <a:t>if</a:t>
            </a:r>
            <a:r>
              <a:rPr lang="es-ES" sz="1400" dirty="0">
                <a:solidFill>
                  <a:srgbClr val="1FA0BE"/>
                </a:solidFill>
                <a:latin typeface="Courier New" pitchFamily="49" charset="0"/>
              </a:rPr>
              <a:t> error</a:t>
            </a:r>
          </a:p>
          <a:p>
            <a:pPr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   		</a:t>
            </a:r>
            <a:r>
              <a:rPr lang="es-ES" sz="14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1400" dirty="0">
                <a:latin typeface="Courier New" pitchFamily="49" charset="0"/>
              </a:rPr>
              <a:t> res;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	public </a:t>
            </a:r>
            <a:r>
              <a:rPr lang="en-US" sz="14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s-ES" sz="1400" dirty="0" err="1">
                <a:latin typeface="Courier New" pitchFamily="49" charset="0"/>
              </a:rPr>
              <a:t>get</a:t>
            </a:r>
            <a:r>
              <a:rPr lang="en-US" sz="1400" dirty="0" err="1">
                <a:latin typeface="Courier New" pitchFamily="49" charset="0"/>
              </a:rPr>
              <a:t>CodLastOp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s-ES" sz="1400" dirty="0"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codLastOp</a:t>
            </a:r>
            <a:r>
              <a:rPr lang="en-US" sz="1400" dirty="0">
                <a:latin typeface="Courier New" pitchFamily="49" charset="0"/>
              </a:rPr>
              <a:t>;</a:t>
            </a:r>
            <a:endParaRPr lang="es-E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s-ES" sz="14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s-E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" sz="2600" b="1" dirty="0" err="1"/>
              <a:t>Usage</a:t>
            </a:r>
            <a:endParaRPr lang="es-ES" sz="2600" b="1" dirty="0"/>
          </a:p>
          <a:p>
            <a:pPr>
              <a:lnSpc>
                <a:spcPct val="80000"/>
              </a:lnSpc>
            </a:pPr>
            <a:endParaRPr lang="es-ES" sz="1600" b="1" dirty="0"/>
          </a:p>
          <a:p>
            <a:pPr>
              <a:lnSpc>
                <a:spcPct val="80000"/>
              </a:lnSpc>
              <a:buNone/>
            </a:pP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600" dirty="0">
                <a:latin typeface="Courier New" pitchFamily="49" charset="0"/>
              </a:rPr>
              <a:t> res = </a:t>
            </a:r>
            <a:r>
              <a:rPr lang="es-ES" sz="1600" dirty="0" err="1">
                <a:latin typeface="Courier New" pitchFamily="49" charset="0"/>
              </a:rPr>
              <a:t>calculator.divide</a:t>
            </a:r>
            <a:r>
              <a:rPr lang="es-ES" sz="1600" dirty="0">
                <a:latin typeface="Courier New" pitchFamily="49" charset="0"/>
              </a:rPr>
              <a:t> (2,3);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1600" dirty="0">
                <a:latin typeface="Courier New" pitchFamily="49" charset="0"/>
              </a:rPr>
              <a:t> (</a:t>
            </a:r>
            <a:r>
              <a:rPr lang="es-ES" sz="1600" dirty="0" err="1">
                <a:latin typeface="Courier New" pitchFamily="49" charset="0"/>
              </a:rPr>
              <a:t>calculator.get</a:t>
            </a:r>
            <a:r>
              <a:rPr lang="en-US" sz="1600" dirty="0" err="1">
                <a:latin typeface="Courier New" pitchFamily="49" charset="0"/>
              </a:rPr>
              <a:t>CodLastOp</a:t>
            </a:r>
            <a:r>
              <a:rPr lang="es-ES" sz="1600" dirty="0">
                <a:latin typeface="Courier New" pitchFamily="49" charset="0"/>
              </a:rPr>
              <a:t> () == 0) // OK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</a:t>
            </a:r>
            <a:r>
              <a:rPr lang="es-ES" sz="1600" dirty="0" err="1">
                <a:latin typeface="Courier New" pitchFamily="49" charset="0"/>
              </a:rPr>
              <a:t>System.out.println</a:t>
            </a:r>
            <a:r>
              <a:rPr lang="es-ES" sz="1600" dirty="0">
                <a:latin typeface="Courier New" pitchFamily="49" charset="0"/>
              </a:rPr>
              <a:t> (</a:t>
            </a:r>
            <a:r>
              <a:rPr lang="ja-JP" altLang="es-ES" sz="1600" dirty="0"/>
              <a:t>“</a:t>
            </a:r>
            <a:r>
              <a:rPr lang="es-ES" altLang="ja-JP" sz="1600" dirty="0" err="1">
                <a:latin typeface="Courier New" pitchFamily="49" charset="0"/>
              </a:rPr>
              <a:t>Result</a:t>
            </a:r>
            <a:r>
              <a:rPr lang="es-ES" altLang="ja-JP" sz="1600" dirty="0">
                <a:latin typeface="Courier New" pitchFamily="49" charset="0"/>
              </a:rPr>
              <a:t> </a:t>
            </a:r>
            <a:r>
              <a:rPr lang="es-ES" altLang="ja-JP" sz="1600" dirty="0" err="1">
                <a:latin typeface="Courier New" pitchFamily="49" charset="0"/>
              </a:rPr>
              <a:t>is</a:t>
            </a:r>
            <a:r>
              <a:rPr lang="es-ES" altLang="ja-JP" sz="1600" dirty="0">
                <a:latin typeface="Courier New" pitchFamily="49" charset="0"/>
              </a:rPr>
              <a:t> </a:t>
            </a:r>
            <a:r>
              <a:rPr lang="ja-JP" altLang="es-ES" sz="1600" dirty="0"/>
              <a:t>”</a:t>
            </a:r>
            <a:r>
              <a:rPr lang="es-ES" altLang="ja-JP" sz="1600" dirty="0">
                <a:latin typeface="Courier New" pitchFamily="49" charset="0"/>
              </a:rPr>
              <a:t> + res);</a:t>
            </a:r>
            <a:endParaRPr lang="es-E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9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Optimist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approach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completely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conservative</a:t>
            </a:r>
            <a:r>
              <a:rPr lang="es-ES" dirty="0"/>
              <a:t> </a:t>
            </a:r>
            <a:r>
              <a:rPr lang="es-ES" dirty="0" err="1"/>
              <a:t>approach</a:t>
            </a:r>
            <a:endParaRPr lang="es-ES" dirty="0"/>
          </a:p>
          <a:p>
            <a:pPr lvl="1"/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always</a:t>
            </a:r>
            <a:r>
              <a:rPr lang="es-ES" dirty="0"/>
              <a:t> a </a:t>
            </a:r>
            <a:r>
              <a:rPr lang="es-ES" dirty="0" err="1"/>
              <a:t>validation</a:t>
            </a:r>
            <a:endParaRPr lang="es-ES" dirty="0"/>
          </a:p>
          <a:p>
            <a:pPr lvl="2"/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  <a:p>
            <a:pPr lvl="1"/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operation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performed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not</a:t>
            </a:r>
            <a:endParaRPr lang="es-ES" dirty="0"/>
          </a:p>
          <a:p>
            <a:pPr lvl="2"/>
            <a:r>
              <a:rPr lang="es-ES" dirty="0" err="1"/>
              <a:t>Outside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improvement</a:t>
            </a:r>
            <a:r>
              <a:rPr lang="es-ES" dirty="0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341088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Optimist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approach</a:t>
            </a:r>
            <a:r>
              <a:rPr lang="es-ES" sz="3000" cap="all" dirty="0" smtClean="0">
                <a:latin typeface="Nexa Bold" pitchFamily="50" charset="0"/>
              </a:rPr>
              <a:t> -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problems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"</a:t>
            </a:r>
            <a:r>
              <a:rPr lang="es-ES" dirty="0" err="1"/>
              <a:t>altered</a:t>
            </a:r>
            <a:r>
              <a:rPr lang="es-ES" dirty="0"/>
              <a:t>" </a:t>
            </a:r>
            <a:r>
              <a:rPr lang="es-ES" dirty="0" err="1"/>
              <a:t>headers</a:t>
            </a:r>
            <a:r>
              <a:rPr lang="es-ES" dirty="0"/>
              <a:t> </a:t>
            </a:r>
            <a:r>
              <a:rPr lang="es-ES" dirty="0" err="1"/>
              <a:t>decrease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neatness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elegance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necessary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greater</a:t>
            </a:r>
            <a:r>
              <a:rPr lang="es-ES" dirty="0"/>
              <a:t> </a:t>
            </a:r>
            <a:r>
              <a:rPr lang="es-ES" dirty="0" err="1"/>
              <a:t>specifications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</a:t>
            </a:r>
            <a:r>
              <a:rPr lang="es-ES" dirty="0" err="1"/>
              <a:t>methods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optimist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far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a </a:t>
            </a:r>
            <a:r>
              <a:rPr lang="es-ES" dirty="0" err="1"/>
              <a:t>silver</a:t>
            </a:r>
            <a:r>
              <a:rPr lang="es-ES" dirty="0"/>
              <a:t> </a:t>
            </a:r>
            <a:r>
              <a:rPr lang="es-ES" dirty="0" err="1" smtClean="0"/>
              <a:t>bullet</a:t>
            </a:r>
            <a:r>
              <a:rPr lang="es-ES" dirty="0" smtClean="0"/>
              <a:t>.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770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956376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Problems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with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both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approaches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handle</a:t>
            </a:r>
            <a:endParaRPr lang="es-ES" dirty="0"/>
          </a:p>
          <a:p>
            <a:pPr lvl="1"/>
            <a:r>
              <a:rPr lang="es-ES" dirty="0" err="1"/>
              <a:t>Operation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values</a:t>
            </a:r>
            <a:endParaRPr lang="es-ES" dirty="0"/>
          </a:p>
          <a:p>
            <a:pPr lvl="1"/>
            <a:r>
              <a:rPr lang="es-ES" dirty="0" err="1"/>
              <a:t>Verifying</a:t>
            </a:r>
            <a:r>
              <a:rPr lang="es-ES" dirty="0"/>
              <a:t> </a:t>
            </a:r>
            <a:r>
              <a:rPr lang="es-ES" dirty="0" err="1"/>
              <a:t>errors</a:t>
            </a:r>
            <a:r>
              <a:rPr lang="es-ES" dirty="0"/>
              <a:t> </a:t>
            </a:r>
            <a:r>
              <a:rPr lang="es-ES" dirty="0" err="1"/>
              <a:t>becomes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"</a:t>
            </a:r>
            <a:r>
              <a:rPr lang="es-ES" dirty="0" err="1"/>
              <a:t>if-else</a:t>
            </a:r>
            <a:r>
              <a:rPr lang="es-ES" dirty="0"/>
              <a:t>" </a:t>
            </a:r>
            <a:r>
              <a:rPr lang="es-ES" dirty="0" err="1"/>
              <a:t>cascade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a "</a:t>
            </a:r>
            <a:r>
              <a:rPr lang="es-ES" dirty="0" err="1"/>
              <a:t>switch</a:t>
            </a:r>
            <a:r>
              <a:rPr lang="es-ES" dirty="0"/>
              <a:t>"</a:t>
            </a:r>
            <a:r>
              <a:rPr lang="es-ES" altLang="ja-JP" dirty="0"/>
              <a:t>. </a:t>
            </a:r>
          </a:p>
          <a:p>
            <a:endParaRPr lang="es-ES" dirty="0"/>
          </a:p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a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8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Road </a:t>
            </a:r>
            <a:r>
              <a:rPr lang="es-ES" sz="3000" cap="all" dirty="0" err="1" smtClean="0">
                <a:latin typeface="Nexa Bold" pitchFamily="50" charset="0"/>
              </a:rPr>
              <a:t>to</a:t>
            </a:r>
            <a:r>
              <a:rPr lang="es-ES" sz="3000" cap="all" dirty="0" smtClean="0">
                <a:latin typeface="Nexa Bold" pitchFamily="50" charset="0"/>
              </a:rPr>
              <a:t> a </a:t>
            </a:r>
            <a:r>
              <a:rPr lang="es-ES" sz="3000" cap="all" dirty="0" err="1" smtClean="0">
                <a:latin typeface="Nexa Bold" pitchFamily="50" charset="0"/>
              </a:rPr>
              <a:t>better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place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Java </a:t>
            </a:r>
            <a:r>
              <a:rPr lang="es-ES" dirty="0" err="1"/>
              <a:t>provides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more "</a:t>
            </a:r>
            <a:r>
              <a:rPr lang="es-ES" dirty="0" err="1"/>
              <a:t>clean</a:t>
            </a:r>
            <a:r>
              <a:rPr lang="es-ES" altLang="es-ES" dirty="0"/>
              <a:t>”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handle</a:t>
            </a:r>
            <a:r>
              <a:rPr lang="es-ES" dirty="0"/>
              <a:t> </a:t>
            </a:r>
            <a:r>
              <a:rPr lang="es-ES" dirty="0" err="1"/>
              <a:t>problems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can </a:t>
            </a:r>
            <a:r>
              <a:rPr lang="es-ES" dirty="0" err="1"/>
              <a:t>occur</a:t>
            </a:r>
            <a:r>
              <a:rPr lang="es-ES" dirty="0"/>
              <a:t> at </a:t>
            </a:r>
            <a:r>
              <a:rPr lang="es-ES" dirty="0" err="1"/>
              <a:t>runtime</a:t>
            </a:r>
            <a:r>
              <a:rPr lang="es-ES" altLang="ja-JP" dirty="0" smtClean="0"/>
              <a:t>.</a:t>
            </a:r>
          </a:p>
          <a:p>
            <a:endParaRPr lang="es-ES" altLang="ja-JP" dirty="0"/>
          </a:p>
          <a:p>
            <a:r>
              <a:rPr lang="es-ES" b="1" dirty="0" err="1"/>
              <a:t>Exception</a:t>
            </a:r>
            <a:r>
              <a:rPr lang="es-ES" b="1" dirty="0"/>
              <a:t> </a:t>
            </a:r>
            <a:r>
              <a:rPr lang="es-ES" b="1" dirty="0" err="1"/>
              <a:t>management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688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Exception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management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goal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sentences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solve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"</a:t>
            </a:r>
            <a:r>
              <a:rPr lang="es-ES" dirty="0" err="1"/>
              <a:t>thinking</a:t>
            </a:r>
            <a:r>
              <a:rPr lang="es-ES" dirty="0"/>
              <a:t>"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alternative</a:t>
            </a:r>
            <a:r>
              <a:rPr lang="es-ES" dirty="0"/>
              <a:t> </a:t>
            </a:r>
            <a:r>
              <a:rPr lang="es-ES" dirty="0" err="1"/>
              <a:t>flows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Considering</a:t>
            </a:r>
            <a:r>
              <a:rPr lang="es-ES" dirty="0" smtClean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alternative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 in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location</a:t>
            </a:r>
            <a:endParaRPr lang="es-ES" dirty="0"/>
          </a:p>
          <a:p>
            <a:pPr lvl="1"/>
            <a:r>
              <a:rPr lang="es-ES" dirty="0" err="1"/>
              <a:t>Separating</a:t>
            </a:r>
            <a:r>
              <a:rPr lang="es-ES" dirty="0"/>
              <a:t> regular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error </a:t>
            </a:r>
            <a:r>
              <a:rPr lang="es-ES" dirty="0" err="1"/>
              <a:t>handling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9869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The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need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to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organize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In a </a:t>
            </a:r>
            <a:r>
              <a:rPr lang="es-ES" dirty="0" err="1"/>
              <a:t>small</a:t>
            </a:r>
            <a:r>
              <a:rPr lang="es-ES" dirty="0"/>
              <a:t> </a:t>
            </a:r>
            <a:r>
              <a:rPr lang="es-ES" dirty="0" err="1"/>
              <a:t>project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usually</a:t>
            </a:r>
            <a:r>
              <a:rPr lang="es-ES" dirty="0"/>
              <a:t> </a:t>
            </a:r>
            <a:r>
              <a:rPr lang="es-ES" dirty="0" err="1"/>
              <a:t>include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java files in a single </a:t>
            </a:r>
            <a:r>
              <a:rPr lang="es-ES" dirty="0" err="1"/>
              <a:t>directory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err="1"/>
              <a:t>However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project</a:t>
            </a:r>
            <a:r>
              <a:rPr lang="es-ES" dirty="0"/>
              <a:t> </a:t>
            </a:r>
            <a:r>
              <a:rPr lang="es-ES" dirty="0" err="1"/>
              <a:t>gets</a:t>
            </a:r>
            <a:r>
              <a:rPr lang="es-ES" dirty="0"/>
              <a:t> </a:t>
            </a:r>
            <a:r>
              <a:rPr lang="es-ES" dirty="0" err="1"/>
              <a:t>bigger</a:t>
            </a:r>
            <a:r>
              <a:rPr lang="es-ES" dirty="0"/>
              <a:t>,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of files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increasing</a:t>
            </a:r>
            <a:r>
              <a:rPr lang="es-ES" dirty="0"/>
              <a:t>, </a:t>
            </a:r>
            <a:r>
              <a:rPr lang="es-ES" dirty="0" err="1"/>
              <a:t>putting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files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might</a:t>
            </a:r>
            <a:r>
              <a:rPr lang="es-ES" dirty="0"/>
              <a:t> be a </a:t>
            </a:r>
            <a:r>
              <a:rPr lang="es-ES" dirty="0" err="1" smtClean="0"/>
              <a:t>nightmare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What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is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an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Exception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unexpected</a:t>
            </a:r>
            <a:r>
              <a:rPr lang="es-ES" dirty="0"/>
              <a:t> </a:t>
            </a:r>
            <a:r>
              <a:rPr lang="es-ES" dirty="0" err="1"/>
              <a:t>condition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interrupts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normal </a:t>
            </a:r>
            <a:r>
              <a:rPr lang="es-ES" dirty="0" err="1"/>
              <a:t>operation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b="1" dirty="0"/>
              <a:t>.</a:t>
            </a:r>
          </a:p>
          <a:p>
            <a:pPr lvl="1"/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happen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happen</a:t>
            </a:r>
            <a:endParaRPr lang="es-ES" dirty="0"/>
          </a:p>
          <a:p>
            <a:pPr lvl="1"/>
            <a:r>
              <a:rPr lang="es-ES" dirty="0" err="1"/>
              <a:t>Generates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alternative</a:t>
            </a:r>
            <a:r>
              <a:rPr lang="es-ES" dirty="0"/>
              <a:t> </a:t>
            </a:r>
            <a:r>
              <a:rPr lang="es-ES" dirty="0" err="1"/>
              <a:t>flow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900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Exceptions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Let</a:t>
            </a:r>
            <a:r>
              <a:rPr lang="es-ES" altLang="es-ES" dirty="0" err="1"/>
              <a:t>’</a:t>
            </a:r>
            <a:r>
              <a:rPr lang="es-ES" dirty="0" err="1"/>
              <a:t>s</a:t>
            </a:r>
            <a:r>
              <a:rPr lang="es-ES" dirty="0"/>
              <a:t> </a:t>
            </a:r>
            <a:r>
              <a:rPr lang="es-ES" dirty="0" err="1"/>
              <a:t>suppose</a:t>
            </a:r>
            <a:endParaRPr lang="es-ES" dirty="0"/>
          </a:p>
          <a:p>
            <a:pPr lvl="1"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addElements</a:t>
            </a:r>
            <a:r>
              <a:rPr lang="es-ES" sz="1900" dirty="0">
                <a:latin typeface="Courier New" pitchFamily="49" charset="0"/>
              </a:rPr>
              <a:t> (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900" dirty="0">
                <a:latin typeface="Courier New" pitchFamily="49" charset="0"/>
              </a:rPr>
              <a:t>[] </a:t>
            </a:r>
            <a:r>
              <a:rPr lang="es-ES" sz="1900" dirty="0" err="1">
                <a:latin typeface="Courier New" pitchFamily="49" charset="0"/>
              </a:rPr>
              <a:t>integers</a:t>
            </a:r>
            <a:r>
              <a:rPr lang="es-ES" sz="1900" dirty="0">
                <a:latin typeface="Courier New" pitchFamily="49" charset="0"/>
              </a:rPr>
              <a:t>)</a:t>
            </a:r>
          </a:p>
          <a:p>
            <a:pPr lvl="1">
              <a:buNone/>
            </a:pPr>
            <a:r>
              <a:rPr lang="es-ES" sz="1900" dirty="0">
                <a:latin typeface="Courier New" pitchFamily="49" charset="0"/>
              </a:rPr>
              <a:t>{…}</a:t>
            </a:r>
          </a:p>
          <a:p>
            <a:pPr lvl="1"/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pass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empty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as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argument</a:t>
            </a:r>
            <a:r>
              <a:rPr lang="es-ES" dirty="0"/>
              <a:t>?</a:t>
            </a:r>
          </a:p>
          <a:p>
            <a:pPr lvl="1"/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pass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?</a:t>
            </a:r>
          </a:p>
          <a:p>
            <a:pPr lvl="1"/>
            <a:endParaRPr lang="es-ES" sz="2400" dirty="0"/>
          </a:p>
          <a:p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situations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produce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alternative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2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Exceptions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empty</a:t>
            </a:r>
            <a:r>
              <a:rPr lang="es-ES" dirty="0"/>
              <a:t> </a:t>
            </a:r>
            <a:r>
              <a:rPr lang="es-ES" dirty="0" err="1"/>
              <a:t>array</a:t>
            </a:r>
            <a:endParaRPr lang="es-ES" dirty="0"/>
          </a:p>
          <a:p>
            <a:pPr lvl="1"/>
            <a:r>
              <a:rPr lang="es-ES" dirty="0" err="1"/>
              <a:t>We</a:t>
            </a:r>
            <a:r>
              <a:rPr lang="es-ES" dirty="0"/>
              <a:t> can define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sum </a:t>
            </a:r>
            <a:r>
              <a:rPr lang="es-ES" dirty="0" err="1"/>
              <a:t>is</a:t>
            </a:r>
            <a:r>
              <a:rPr lang="es-ES" dirty="0"/>
              <a:t> 0.</a:t>
            </a:r>
          </a:p>
          <a:p>
            <a:endParaRPr lang="es-ES" dirty="0" smtClean="0">
              <a:solidFill>
                <a:srgbClr val="3333CC"/>
              </a:solidFill>
            </a:endParaRPr>
          </a:p>
          <a:p>
            <a:r>
              <a:rPr lang="es-ES" dirty="0" err="1" smtClean="0">
                <a:solidFill>
                  <a:srgbClr val="3333CC"/>
                </a:solidFill>
              </a:rPr>
              <a:t>Null</a:t>
            </a:r>
            <a:r>
              <a:rPr lang="es-ES" dirty="0" smtClean="0">
                <a:solidFill>
                  <a:srgbClr val="3333CC"/>
                </a:solidFill>
              </a:rPr>
              <a:t> </a:t>
            </a:r>
            <a:r>
              <a:rPr lang="es-ES" dirty="0" err="1"/>
              <a:t>reference</a:t>
            </a:r>
            <a:endParaRPr lang="es-ES" dirty="0">
              <a:solidFill>
                <a:srgbClr val="3333CC"/>
              </a:solidFill>
            </a:endParaRPr>
          </a:p>
          <a:p>
            <a:pPr lvl="1"/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can</a:t>
            </a:r>
            <a:r>
              <a:rPr lang="es-ES" altLang="es-ES" dirty="0" err="1"/>
              <a:t>’</a:t>
            </a:r>
            <a:r>
              <a:rPr lang="es-ES" dirty="0" err="1"/>
              <a:t>t</a:t>
            </a:r>
            <a:r>
              <a:rPr lang="es-ES" dirty="0"/>
              <a:t> </a:t>
            </a:r>
            <a:r>
              <a:rPr lang="es-ES" dirty="0" err="1"/>
              <a:t>resolve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  <a:p>
            <a:pPr lvl="2"/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can</a:t>
            </a:r>
            <a:r>
              <a:rPr lang="es-ES" altLang="es-ES" dirty="0" err="1"/>
              <a:t>’</a:t>
            </a:r>
            <a:r>
              <a:rPr lang="es-ES" dirty="0" err="1"/>
              <a:t>t</a:t>
            </a:r>
            <a:r>
              <a:rPr lang="es-ES" dirty="0"/>
              <a:t>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error </a:t>
            </a:r>
            <a:r>
              <a:rPr lang="es-ES" dirty="0" err="1"/>
              <a:t>message</a:t>
            </a:r>
            <a:endParaRPr lang="es-ES" dirty="0"/>
          </a:p>
          <a:p>
            <a:pPr lvl="2"/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can</a:t>
            </a:r>
            <a:r>
              <a:rPr lang="es-ES" altLang="es-ES" dirty="0" err="1"/>
              <a:t>’</a:t>
            </a:r>
            <a:r>
              <a:rPr lang="es-ES" dirty="0" err="1"/>
              <a:t>t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a Scanner and </a:t>
            </a:r>
            <a:r>
              <a:rPr lang="es-ES" dirty="0" err="1"/>
              <a:t>ask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new </a:t>
            </a:r>
            <a:r>
              <a:rPr lang="es-ES" dirty="0" err="1"/>
              <a:t>values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3285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Exception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management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Mechanism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interrupt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normal </a:t>
            </a:r>
            <a:r>
              <a:rPr lang="es-ES" dirty="0" err="1"/>
              <a:t>execution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 of a </a:t>
            </a:r>
            <a:r>
              <a:rPr lang="es-ES" dirty="0" err="1"/>
              <a:t>method</a:t>
            </a:r>
            <a:r>
              <a:rPr lang="es-ES" dirty="0"/>
              <a:t>, jumping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specified</a:t>
            </a:r>
            <a:r>
              <a:rPr lang="es-ES" dirty="0"/>
              <a:t> </a:t>
            </a:r>
            <a:r>
              <a:rPr lang="es-ES" dirty="0" err="1"/>
              <a:t>portion</a:t>
            </a:r>
            <a:r>
              <a:rPr lang="es-ES" dirty="0"/>
              <a:t> of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manage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/>
              <a:t>must</a:t>
            </a:r>
            <a:r>
              <a:rPr lang="es-ES" dirty="0"/>
              <a:t> be a </a:t>
            </a:r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normal </a:t>
            </a:r>
            <a:r>
              <a:rPr lang="es-ES" dirty="0" err="1"/>
              <a:t>flow</a:t>
            </a:r>
            <a:r>
              <a:rPr lang="es-ES" dirty="0"/>
              <a:t> and </a:t>
            </a:r>
            <a:r>
              <a:rPr lang="es-ES" dirty="0" err="1"/>
              <a:t>articulated</a:t>
            </a:r>
            <a:r>
              <a:rPr lang="es-ES" dirty="0"/>
              <a:t> </a:t>
            </a:r>
            <a:r>
              <a:rPr lang="es-ES" dirty="0" err="1"/>
              <a:t>alternative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exceptions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148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Exception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management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mechanism</a:t>
            </a:r>
            <a:r>
              <a:rPr lang="es-ES" dirty="0"/>
              <a:t> of </a:t>
            </a: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a </a:t>
            </a:r>
            <a:r>
              <a:rPr lang="es-ES" dirty="0" err="1"/>
              <a:t>little</a:t>
            </a:r>
            <a:r>
              <a:rPr lang="es-ES" dirty="0"/>
              <a:t> bit more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invocation</a:t>
            </a:r>
            <a:r>
              <a:rPr lang="es-ES" dirty="0"/>
              <a:t> of </a:t>
            </a:r>
            <a:r>
              <a:rPr lang="es-ES" dirty="0" err="1"/>
              <a:t>methods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14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invocation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methods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run</a:t>
            </a:r>
            <a:r>
              <a:rPr lang="es-ES" dirty="0"/>
              <a:t> </a:t>
            </a:r>
            <a:r>
              <a:rPr lang="es-ES" dirty="0" err="1"/>
              <a:t>nested</a:t>
            </a:r>
            <a:r>
              <a:rPr lang="es-ES" dirty="0"/>
              <a:t>.</a:t>
            </a:r>
          </a:p>
          <a:p>
            <a:pPr lvl="1"/>
            <a:r>
              <a:rPr lang="es-ES" dirty="0" smtClean="0"/>
              <a:t>A </a:t>
            </a:r>
            <a:r>
              <a:rPr lang="es-ES" dirty="0" err="1" smtClean="0"/>
              <a:t>method</a:t>
            </a:r>
            <a:r>
              <a:rPr lang="es-ES" dirty="0" smtClean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always</a:t>
            </a:r>
            <a:r>
              <a:rPr lang="es-ES" dirty="0"/>
              <a:t> </a:t>
            </a:r>
            <a:r>
              <a:rPr lang="es-ES" dirty="0" err="1"/>
              <a:t>executed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one</a:t>
            </a:r>
            <a:endParaRPr lang="es-ES" dirty="0"/>
          </a:p>
          <a:p>
            <a:pPr lvl="2"/>
            <a:r>
              <a:rPr lang="es-ES" dirty="0" err="1"/>
              <a:t>Invoking</a:t>
            </a:r>
            <a:r>
              <a:rPr lang="es-ES" dirty="0"/>
              <a:t> Module (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invoked</a:t>
            </a:r>
            <a:r>
              <a:rPr lang="es-ES" dirty="0"/>
              <a:t>)</a:t>
            </a:r>
          </a:p>
          <a:p>
            <a:pPr lvl="2"/>
            <a:r>
              <a:rPr lang="es-ES" dirty="0" err="1"/>
              <a:t>Invoked</a:t>
            </a:r>
            <a:r>
              <a:rPr lang="es-ES" dirty="0"/>
              <a:t> Module (</a:t>
            </a:r>
            <a:r>
              <a:rPr lang="es-ES" dirty="0" err="1"/>
              <a:t>invoked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)</a:t>
            </a:r>
          </a:p>
          <a:p>
            <a:endParaRPr lang="es-ES" dirty="0" smtClean="0"/>
          </a:p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/>
              <a:t>start</a:t>
            </a:r>
            <a:r>
              <a:rPr lang="es-ES" dirty="0"/>
              <a:t> at </a:t>
            </a:r>
            <a:r>
              <a:rPr lang="es-ES" dirty="0" err="1"/>
              <a:t>main</a:t>
            </a:r>
            <a:r>
              <a:rPr lang="es-ES" dirty="0"/>
              <a:t> ()</a:t>
            </a:r>
          </a:p>
          <a:p>
            <a:pPr lvl="1"/>
            <a:r>
              <a:rPr lang="es-ES" dirty="0" err="1"/>
              <a:t>Level</a:t>
            </a:r>
            <a:r>
              <a:rPr lang="es-ES" dirty="0"/>
              <a:t> </a:t>
            </a:r>
            <a:r>
              <a:rPr lang="ja-JP" altLang="es-ES" dirty="0"/>
              <a:t>“</a:t>
            </a:r>
            <a:r>
              <a:rPr lang="es-ES" altLang="ja-JP" dirty="0"/>
              <a:t>0</a:t>
            </a:r>
            <a:r>
              <a:rPr lang="ja-JP" altLang="es-ES" dirty="0"/>
              <a:t>”</a:t>
            </a:r>
            <a:endParaRPr lang="es-ES" altLang="ja-JP" dirty="0"/>
          </a:p>
          <a:p>
            <a:endParaRPr lang="es-ES" dirty="0" smtClean="0"/>
          </a:p>
          <a:p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/>
              <a:t>is</a:t>
            </a:r>
            <a:r>
              <a:rPr lang="es-ES" dirty="0"/>
              <a:t> a data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in </a:t>
            </a:r>
            <a:r>
              <a:rPr lang="es-ES" dirty="0" err="1"/>
              <a:t>charge</a:t>
            </a:r>
            <a:r>
              <a:rPr lang="es-ES" dirty="0"/>
              <a:t> of </a:t>
            </a:r>
            <a:r>
              <a:rPr lang="es-ES" dirty="0" err="1"/>
              <a:t>controlling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execution</a:t>
            </a:r>
            <a:endParaRPr lang="es-ES" dirty="0"/>
          </a:p>
          <a:p>
            <a:pPr lvl="1"/>
            <a:r>
              <a:rPr lang="es-ES" dirty="0" err="1"/>
              <a:t>Managing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flow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175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Call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stack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“</a:t>
            </a:r>
            <a:r>
              <a:rPr lang="es-ES" dirty="0" err="1" smtClean="0"/>
              <a:t>call</a:t>
            </a:r>
            <a:r>
              <a:rPr lang="es-ES" dirty="0" smtClean="0"/>
              <a:t> </a:t>
            </a:r>
            <a:r>
              <a:rPr lang="es-ES" dirty="0" err="1" smtClean="0"/>
              <a:t>stack</a:t>
            </a:r>
            <a:r>
              <a:rPr lang="es-ES" dirty="0" smtClean="0"/>
              <a:t>”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(</a:t>
            </a:r>
            <a:r>
              <a:rPr lang="es-ES" dirty="0" err="1"/>
              <a:t>activation</a:t>
            </a:r>
            <a:r>
              <a:rPr lang="es-ES" dirty="0"/>
              <a:t> record) </a:t>
            </a:r>
            <a:r>
              <a:rPr lang="es-ES" dirty="0" err="1"/>
              <a:t>stores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executed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Let's</a:t>
            </a:r>
            <a:r>
              <a:rPr lang="es-ES" dirty="0" smtClean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works</a:t>
            </a:r>
            <a:r>
              <a:rPr lang="es-ES" dirty="0"/>
              <a:t>…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6324600" y="4267200"/>
            <a:ext cx="1905000" cy="1828800"/>
            <a:chOff x="3984" y="2688"/>
            <a:chExt cx="1200" cy="115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984" y="2688"/>
              <a:ext cx="120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dirty="0" err="1">
                  <a:solidFill>
                    <a:schemeClr val="bg1"/>
                  </a:solidFill>
                </a:rPr>
                <a:t>elem</a:t>
              </a:r>
              <a:r>
                <a:rPr lang="es-ES" baseline="-25000" dirty="0" err="1">
                  <a:solidFill>
                    <a:schemeClr val="bg1"/>
                  </a:solidFill>
                </a:rPr>
                <a:t>n</a:t>
              </a:r>
              <a:endParaRPr lang="es-E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984" y="3072"/>
              <a:ext cx="120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b="0" dirty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984" y="3456"/>
              <a:ext cx="120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elem</a:t>
              </a:r>
              <a:r>
                <a:rPr lang="es-ES" baseline="-25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641725" y="4876800"/>
            <a:ext cx="154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s-ES" i="1"/>
              <a:t>“</a:t>
            </a:r>
            <a:r>
              <a:rPr lang="es-ES" altLang="ja-JP" i="1"/>
              <a:t>Call stack</a:t>
            </a:r>
            <a:r>
              <a:rPr lang="ja-JP" altLang="es-ES" i="1"/>
              <a:t>”</a:t>
            </a:r>
            <a:endParaRPr lang="es-ES" b="0" i="1"/>
          </a:p>
        </p:txBody>
      </p:sp>
      <p:sp>
        <p:nvSpPr>
          <p:cNvPr id="13" name="AutoShape 8"/>
          <p:cNvSpPr>
            <a:spLocks/>
          </p:cNvSpPr>
          <p:nvPr/>
        </p:nvSpPr>
        <p:spPr bwMode="auto">
          <a:xfrm>
            <a:off x="5638800" y="3886200"/>
            <a:ext cx="457200" cy="2667000"/>
          </a:xfrm>
          <a:prstGeom prst="leftBrace">
            <a:avLst>
              <a:gd name="adj1" fmla="val 486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327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Call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stack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7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dirty="0" err="1">
                <a:latin typeface="Courier New" charset="0"/>
              </a:rPr>
              <a:t>public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class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Main</a:t>
            </a:r>
            <a:endParaRPr lang="es-ES" sz="1500" dirty="0">
              <a:latin typeface="Courier New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</a:t>
            </a:r>
            <a:r>
              <a:rPr lang="es-ES" sz="1500" b="1" dirty="0" err="1">
                <a:latin typeface="Courier New" charset="0"/>
              </a:rPr>
              <a:t>public</a:t>
            </a:r>
            <a:r>
              <a:rPr lang="es-ES" sz="1500" b="1" dirty="0">
                <a:latin typeface="Courier New" charset="0"/>
              </a:rPr>
              <a:t> </a:t>
            </a:r>
            <a:r>
              <a:rPr lang="es-ES" sz="1500" b="1" dirty="0" err="1">
                <a:latin typeface="Courier New" charset="0"/>
              </a:rPr>
              <a:t>static</a:t>
            </a:r>
            <a:r>
              <a:rPr lang="es-ES" sz="1500" b="1" dirty="0">
                <a:latin typeface="Courier New" charset="0"/>
              </a:rPr>
              <a:t> </a:t>
            </a:r>
            <a:r>
              <a:rPr lang="es-ES" sz="1500" b="1" dirty="0" err="1">
                <a:latin typeface="Courier New" charset="0"/>
              </a:rPr>
              <a:t>void</a:t>
            </a:r>
            <a:r>
              <a:rPr lang="es-ES" sz="1500" b="1" dirty="0">
                <a:latin typeface="Courier New" charset="0"/>
              </a:rPr>
              <a:t> </a:t>
            </a:r>
            <a:r>
              <a:rPr lang="es-ES" sz="1500" b="1" dirty="0" err="1">
                <a:latin typeface="Courier New" charset="0"/>
              </a:rPr>
              <a:t>main</a:t>
            </a:r>
            <a:r>
              <a:rPr lang="es-ES" sz="1500" b="1" dirty="0">
                <a:latin typeface="Courier New" charset="0"/>
              </a:rPr>
              <a:t> (</a:t>
            </a:r>
            <a:r>
              <a:rPr lang="es-ES" sz="1500" b="1" dirty="0" err="1">
                <a:latin typeface="Courier New" charset="0"/>
              </a:rPr>
              <a:t>String</a:t>
            </a:r>
            <a:r>
              <a:rPr lang="es-ES" sz="1500" b="1" dirty="0">
                <a:latin typeface="Courier New" charset="0"/>
              </a:rPr>
              <a:t> </a:t>
            </a:r>
            <a:r>
              <a:rPr lang="es-ES" sz="1500" b="1" dirty="0" err="1">
                <a:latin typeface="Courier New" charset="0"/>
              </a:rPr>
              <a:t>args</a:t>
            </a:r>
            <a:r>
              <a:rPr lang="es-ES" sz="1500" b="1" dirty="0">
                <a:latin typeface="Courier New" charset="0"/>
              </a:rPr>
              <a:t>[])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{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	</a:t>
            </a:r>
            <a:r>
              <a:rPr lang="es-ES" sz="1500" b="1" dirty="0" err="1">
                <a:latin typeface="Courier New" charset="0"/>
              </a:rPr>
              <a:t>int</a:t>
            </a:r>
            <a:r>
              <a:rPr lang="es-ES" sz="1500" b="1" dirty="0">
                <a:latin typeface="Courier New" charset="0"/>
              </a:rPr>
              <a:t> a = 2;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	</a:t>
            </a:r>
            <a:r>
              <a:rPr lang="es-ES" sz="1500" b="1" dirty="0" err="1">
                <a:latin typeface="Courier New" charset="0"/>
              </a:rPr>
              <a:t>int</a:t>
            </a:r>
            <a:r>
              <a:rPr lang="es-ES" sz="1500" b="1" dirty="0">
                <a:latin typeface="Courier New" charset="0"/>
              </a:rPr>
              <a:t> b = 5;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	</a:t>
            </a:r>
            <a:r>
              <a:rPr lang="es-ES" sz="1500" b="1" dirty="0" err="1">
                <a:latin typeface="Courier New" charset="0"/>
              </a:rPr>
              <a:t>printAbsdiv</a:t>
            </a:r>
            <a:r>
              <a:rPr lang="es-ES" sz="1500" b="1" dirty="0">
                <a:latin typeface="Courier New" charset="0"/>
              </a:rPr>
              <a:t>(</a:t>
            </a:r>
            <a:r>
              <a:rPr lang="es-ES" sz="1500" b="1" dirty="0" err="1">
                <a:latin typeface="Courier New" charset="0"/>
              </a:rPr>
              <a:t>a,b</a:t>
            </a:r>
            <a:r>
              <a:rPr lang="es-ES" sz="1500" b="1" dirty="0">
                <a:latin typeface="Courier New" charset="0"/>
              </a:rPr>
              <a:t>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}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</a:t>
            </a:r>
            <a:r>
              <a:rPr lang="es-ES" sz="1500" dirty="0" err="1">
                <a:latin typeface="Courier New" charset="0"/>
              </a:rPr>
              <a:t>public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static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void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printAbsdiv</a:t>
            </a:r>
            <a:r>
              <a:rPr lang="es-ES" sz="1500" b="1" dirty="0">
                <a:latin typeface="Courier New" charset="0"/>
              </a:rPr>
              <a:t> </a:t>
            </a:r>
            <a:r>
              <a:rPr lang="es-ES" sz="1500" dirty="0">
                <a:latin typeface="Courier New" charset="0"/>
              </a:rPr>
              <a:t>(</a:t>
            </a:r>
            <a:r>
              <a:rPr lang="es-ES" sz="1500" dirty="0" err="1">
                <a:latin typeface="Courier New" charset="0"/>
              </a:rPr>
              <a:t>int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a,int</a:t>
            </a:r>
            <a:r>
              <a:rPr lang="es-ES" sz="1500" dirty="0">
                <a:latin typeface="Courier New" charset="0"/>
              </a:rPr>
              <a:t> b)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{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</a:rPr>
              <a:t>int</a:t>
            </a:r>
            <a:r>
              <a:rPr lang="es-ES" sz="1500" dirty="0">
                <a:latin typeface="Courier New" charset="0"/>
              </a:rPr>
              <a:t> res = 0;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res = a / </a:t>
            </a:r>
            <a:r>
              <a:rPr lang="es-ES" sz="1500" dirty="0" err="1">
                <a:latin typeface="Courier New" charset="0"/>
              </a:rPr>
              <a:t>Math.abs</a:t>
            </a:r>
            <a:r>
              <a:rPr lang="es-ES" sz="1500" dirty="0">
                <a:latin typeface="Courier New" charset="0"/>
              </a:rPr>
              <a:t>(b);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</a:rPr>
              <a:t>System.out.println</a:t>
            </a:r>
            <a:r>
              <a:rPr lang="es-ES" sz="1500" dirty="0">
                <a:latin typeface="Courier New" charset="0"/>
              </a:rPr>
              <a:t> (res);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}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897216" y="3140968"/>
            <a:ext cx="1680882" cy="3750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97216" y="3630017"/>
            <a:ext cx="1680882" cy="3750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 b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897216" y="4077072"/>
            <a:ext cx="1680882" cy="3750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main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116291" y="4571836"/>
            <a:ext cx="13671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ja-JP" altLang="es-ES" i="1"/>
              <a:t>“</a:t>
            </a:r>
            <a:r>
              <a:rPr lang="es-ES" altLang="ja-JP" i="1"/>
              <a:t>Call stack</a:t>
            </a:r>
            <a:r>
              <a:rPr lang="ja-JP" altLang="es-ES" i="1"/>
              <a:t>”</a:t>
            </a:r>
            <a:endParaRPr lang="es-ES" b="0" i="1"/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>
            <a:off x="6668616" y="5444806"/>
            <a:ext cx="2017059" cy="1008530"/>
          </a:xfrm>
          <a:prstGeom prst="wedgeRoundRectCallout">
            <a:avLst>
              <a:gd name="adj1" fmla="val -127725"/>
              <a:gd name="adj2" fmla="val -32713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1600" b="0" dirty="0" err="1">
                <a:solidFill>
                  <a:schemeClr val="bg1"/>
                </a:solidFill>
              </a:rPr>
              <a:t>When</a:t>
            </a:r>
            <a:r>
              <a:rPr lang="es-ES" sz="1600" b="0" dirty="0">
                <a:solidFill>
                  <a:schemeClr val="bg1"/>
                </a:solidFill>
              </a:rPr>
              <a:t> </a:t>
            </a:r>
            <a:r>
              <a:rPr lang="es-ES" sz="1600" b="0" dirty="0" err="1">
                <a:solidFill>
                  <a:schemeClr val="bg1"/>
                </a:solidFill>
              </a:rPr>
              <a:t>we</a:t>
            </a:r>
            <a:r>
              <a:rPr lang="es-ES" sz="1600" b="0" dirty="0">
                <a:solidFill>
                  <a:schemeClr val="bg1"/>
                </a:solidFill>
              </a:rPr>
              <a:t> </a:t>
            </a:r>
            <a:r>
              <a:rPr lang="es-ES" sz="1600" b="0" dirty="0" err="1">
                <a:solidFill>
                  <a:schemeClr val="bg1"/>
                </a:solidFill>
              </a:rPr>
              <a:t>start</a:t>
            </a:r>
            <a:r>
              <a:rPr lang="es-ES" sz="1600" b="0" dirty="0">
                <a:solidFill>
                  <a:schemeClr val="bg1"/>
                </a:solidFill>
              </a:rPr>
              <a:t>, </a:t>
            </a:r>
            <a:r>
              <a:rPr lang="es-ES" sz="1600" b="0" dirty="0" err="1">
                <a:solidFill>
                  <a:schemeClr val="bg1"/>
                </a:solidFill>
              </a:rPr>
              <a:t>the</a:t>
            </a:r>
            <a:r>
              <a:rPr lang="es-ES" sz="1600" b="0" dirty="0">
                <a:solidFill>
                  <a:schemeClr val="bg1"/>
                </a:solidFill>
              </a:rPr>
              <a:t> </a:t>
            </a:r>
            <a:r>
              <a:rPr lang="es-ES" sz="1600" b="0" dirty="0" err="1">
                <a:solidFill>
                  <a:schemeClr val="bg1"/>
                </a:solidFill>
              </a:rPr>
              <a:t>only</a:t>
            </a:r>
            <a:r>
              <a:rPr lang="es-ES" sz="1600" b="0" dirty="0">
                <a:solidFill>
                  <a:schemeClr val="bg1"/>
                </a:solidFill>
              </a:rPr>
              <a:t> </a:t>
            </a:r>
            <a:r>
              <a:rPr lang="es-ES" sz="1600" b="0" dirty="0" err="1">
                <a:solidFill>
                  <a:schemeClr val="bg1"/>
                </a:solidFill>
              </a:rPr>
              <a:t>method</a:t>
            </a:r>
            <a:r>
              <a:rPr lang="es-ES" sz="1600" b="0" dirty="0">
                <a:solidFill>
                  <a:schemeClr val="bg1"/>
                </a:solidFill>
              </a:rPr>
              <a:t> in </a:t>
            </a:r>
            <a:r>
              <a:rPr lang="es-ES" sz="1600" b="0" dirty="0" err="1">
                <a:solidFill>
                  <a:schemeClr val="bg1"/>
                </a:solidFill>
              </a:rPr>
              <a:t>the</a:t>
            </a:r>
            <a:r>
              <a:rPr lang="es-ES" sz="1600" b="0" dirty="0">
                <a:solidFill>
                  <a:schemeClr val="bg1"/>
                </a:solidFill>
              </a:rPr>
              <a:t> </a:t>
            </a:r>
            <a:r>
              <a:rPr lang="ja-JP" altLang="es-ES" sz="1600" dirty="0">
                <a:solidFill>
                  <a:schemeClr val="bg1"/>
                </a:solidFill>
              </a:rPr>
              <a:t>“</a:t>
            </a:r>
            <a:r>
              <a:rPr lang="es-ES" altLang="ja-JP" sz="1600" dirty="0" err="1">
                <a:solidFill>
                  <a:schemeClr val="bg1"/>
                </a:solidFill>
              </a:rPr>
              <a:t>call</a:t>
            </a:r>
            <a:r>
              <a:rPr lang="es-ES" altLang="ja-JP" sz="1600" dirty="0">
                <a:solidFill>
                  <a:schemeClr val="bg1"/>
                </a:solidFill>
              </a:rPr>
              <a:t> </a:t>
            </a:r>
            <a:r>
              <a:rPr lang="es-ES" altLang="ja-JP" sz="1600" dirty="0" err="1">
                <a:solidFill>
                  <a:schemeClr val="bg1"/>
                </a:solidFill>
              </a:rPr>
              <a:t>stack</a:t>
            </a:r>
            <a:r>
              <a:rPr lang="ja-JP" altLang="es-ES" sz="1600" dirty="0">
                <a:solidFill>
                  <a:schemeClr val="bg1"/>
                </a:solidFill>
              </a:rPr>
              <a:t>”</a:t>
            </a:r>
            <a:r>
              <a:rPr lang="es-ES" altLang="ja-JP" sz="1600" b="0" dirty="0">
                <a:solidFill>
                  <a:schemeClr val="bg1"/>
                </a:solidFill>
              </a:rPr>
              <a:t> </a:t>
            </a:r>
            <a:r>
              <a:rPr lang="es-ES" altLang="ja-JP" sz="1600" b="0" dirty="0" err="1">
                <a:solidFill>
                  <a:schemeClr val="bg1"/>
                </a:solidFill>
              </a:rPr>
              <a:t>is</a:t>
            </a:r>
            <a:r>
              <a:rPr lang="es-ES" altLang="ja-JP" sz="1600" b="0" dirty="0">
                <a:solidFill>
                  <a:schemeClr val="bg1"/>
                </a:solidFill>
              </a:rPr>
              <a:t> </a:t>
            </a:r>
            <a:r>
              <a:rPr lang="es-ES" altLang="ja-JP" sz="1600" b="0" dirty="0" err="1">
                <a:solidFill>
                  <a:schemeClr val="bg1"/>
                </a:solidFill>
              </a:rPr>
              <a:t>main</a:t>
            </a:r>
            <a:endParaRPr lang="es-ES" sz="1600" b="0" dirty="0">
              <a:solidFill>
                <a:schemeClr val="bg1"/>
              </a:solidFill>
            </a:endParaRPr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6516216" y="1503457"/>
            <a:ext cx="2286000" cy="1277471"/>
          </a:xfrm>
          <a:prstGeom prst="wedgeRoundRectCallout">
            <a:avLst>
              <a:gd name="adj1" fmla="val -7843"/>
              <a:gd name="adj2" fmla="val 15800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1600" b="0" dirty="0" err="1">
                <a:solidFill>
                  <a:schemeClr val="bg1"/>
                </a:solidFill>
              </a:rPr>
              <a:t>Always</a:t>
            </a:r>
            <a:r>
              <a:rPr lang="es-ES" sz="1600" b="0" dirty="0">
                <a:solidFill>
                  <a:schemeClr val="bg1"/>
                </a:solidFill>
              </a:rPr>
              <a:t>:  </a:t>
            </a:r>
            <a:r>
              <a:rPr lang="es-ES" sz="1600" b="0" dirty="0" err="1">
                <a:solidFill>
                  <a:schemeClr val="bg1"/>
                </a:solidFill>
              </a:rPr>
              <a:t>the</a:t>
            </a:r>
            <a:r>
              <a:rPr lang="es-ES" sz="1600" b="0" dirty="0">
                <a:solidFill>
                  <a:schemeClr val="bg1"/>
                </a:solidFill>
              </a:rPr>
              <a:t> </a:t>
            </a:r>
            <a:r>
              <a:rPr lang="es-ES" sz="1600" b="0" dirty="0" err="1">
                <a:solidFill>
                  <a:schemeClr val="bg1"/>
                </a:solidFill>
              </a:rPr>
              <a:t>method</a:t>
            </a:r>
            <a:r>
              <a:rPr lang="es-ES" sz="1600" b="0" dirty="0">
                <a:solidFill>
                  <a:schemeClr val="bg1"/>
                </a:solidFill>
              </a:rPr>
              <a:t> </a:t>
            </a:r>
            <a:r>
              <a:rPr lang="es-ES" sz="1600" b="0" dirty="0" err="1">
                <a:solidFill>
                  <a:schemeClr val="bg1"/>
                </a:solidFill>
              </a:rPr>
              <a:t>on</a:t>
            </a:r>
            <a:r>
              <a:rPr lang="es-ES" sz="1600" b="0" dirty="0">
                <a:solidFill>
                  <a:schemeClr val="bg1"/>
                </a:solidFill>
              </a:rPr>
              <a:t> </a:t>
            </a:r>
            <a:r>
              <a:rPr lang="es-ES" sz="1600" b="0" dirty="0" err="1">
                <a:solidFill>
                  <a:schemeClr val="bg1"/>
                </a:solidFill>
              </a:rPr>
              <a:t>the</a:t>
            </a:r>
            <a:r>
              <a:rPr lang="es-ES" sz="1600" b="0" dirty="0">
                <a:solidFill>
                  <a:schemeClr val="bg1"/>
                </a:solidFill>
              </a:rPr>
              <a:t> top </a:t>
            </a:r>
            <a:r>
              <a:rPr lang="es-ES" sz="1600" b="0" dirty="0" err="1">
                <a:solidFill>
                  <a:schemeClr val="bg1"/>
                </a:solidFill>
              </a:rPr>
              <a:t>is</a:t>
            </a:r>
            <a:r>
              <a:rPr lang="es-ES" sz="1600" b="0" dirty="0">
                <a:solidFill>
                  <a:schemeClr val="bg1"/>
                </a:solidFill>
              </a:rPr>
              <a:t> </a:t>
            </a:r>
            <a:r>
              <a:rPr lang="es-ES" sz="1600" b="0" dirty="0" err="1">
                <a:solidFill>
                  <a:schemeClr val="bg1"/>
                </a:solidFill>
              </a:rPr>
              <a:t>the</a:t>
            </a:r>
            <a:r>
              <a:rPr lang="es-ES" sz="1600" b="0" dirty="0">
                <a:solidFill>
                  <a:schemeClr val="bg1"/>
                </a:solidFill>
              </a:rPr>
              <a:t> </a:t>
            </a:r>
            <a:r>
              <a:rPr lang="es-ES" sz="1600" b="0" dirty="0" err="1">
                <a:solidFill>
                  <a:schemeClr val="bg1"/>
                </a:solidFill>
              </a:rPr>
              <a:t>one</a:t>
            </a:r>
            <a:r>
              <a:rPr lang="es-ES" sz="1600" b="0" dirty="0">
                <a:solidFill>
                  <a:schemeClr val="bg1"/>
                </a:solidFill>
              </a:rPr>
              <a:t> </a:t>
            </a:r>
            <a:r>
              <a:rPr lang="es-ES" sz="1600" b="0" dirty="0" err="1">
                <a:solidFill>
                  <a:schemeClr val="bg1"/>
                </a:solidFill>
              </a:rPr>
              <a:t>that</a:t>
            </a:r>
            <a:r>
              <a:rPr lang="es-ES" sz="1600" b="0" dirty="0">
                <a:solidFill>
                  <a:schemeClr val="bg1"/>
                </a:solidFill>
              </a:rPr>
              <a:t> </a:t>
            </a:r>
            <a:r>
              <a:rPr lang="es-ES" sz="1600" b="0" dirty="0" err="1">
                <a:solidFill>
                  <a:schemeClr val="bg1"/>
                </a:solidFill>
              </a:rPr>
              <a:t>is</a:t>
            </a:r>
            <a:r>
              <a:rPr lang="es-ES" sz="1600" b="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currently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executed</a:t>
            </a:r>
            <a:r>
              <a:rPr lang="es-ES" sz="1600" b="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10634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Call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stack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7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dirty="0" err="1">
                <a:latin typeface="Courier New" charset="0"/>
              </a:rPr>
              <a:t>public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class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Main</a:t>
            </a:r>
            <a:endParaRPr lang="es-ES" sz="1500" dirty="0">
              <a:latin typeface="Courier New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</a:t>
            </a:r>
            <a:r>
              <a:rPr lang="es-ES" sz="1500" b="1" dirty="0" err="1">
                <a:latin typeface="Courier New" charset="0"/>
              </a:rPr>
              <a:t>public</a:t>
            </a:r>
            <a:r>
              <a:rPr lang="es-ES" sz="1500" b="1" dirty="0">
                <a:latin typeface="Courier New" charset="0"/>
              </a:rPr>
              <a:t> </a:t>
            </a:r>
            <a:r>
              <a:rPr lang="es-ES" sz="1500" b="1" dirty="0" err="1">
                <a:latin typeface="Courier New" charset="0"/>
              </a:rPr>
              <a:t>static</a:t>
            </a:r>
            <a:r>
              <a:rPr lang="es-ES" sz="1500" b="1" dirty="0">
                <a:latin typeface="Courier New" charset="0"/>
              </a:rPr>
              <a:t> </a:t>
            </a:r>
            <a:r>
              <a:rPr lang="es-ES" sz="1500" b="1" dirty="0" err="1">
                <a:latin typeface="Courier New" charset="0"/>
              </a:rPr>
              <a:t>void</a:t>
            </a:r>
            <a:r>
              <a:rPr lang="es-ES" sz="1500" b="1" dirty="0">
                <a:latin typeface="Courier New" charset="0"/>
              </a:rPr>
              <a:t> </a:t>
            </a:r>
            <a:r>
              <a:rPr lang="es-ES" sz="1500" b="1" dirty="0" err="1">
                <a:latin typeface="Courier New" charset="0"/>
              </a:rPr>
              <a:t>main</a:t>
            </a:r>
            <a:r>
              <a:rPr lang="es-ES" sz="1500" b="1" dirty="0">
                <a:latin typeface="Courier New" charset="0"/>
              </a:rPr>
              <a:t> (</a:t>
            </a:r>
            <a:r>
              <a:rPr lang="es-ES" sz="1500" b="1" dirty="0" err="1">
                <a:latin typeface="Courier New" charset="0"/>
              </a:rPr>
              <a:t>String</a:t>
            </a:r>
            <a:r>
              <a:rPr lang="es-ES" sz="1500" b="1" dirty="0">
                <a:latin typeface="Courier New" charset="0"/>
              </a:rPr>
              <a:t> </a:t>
            </a:r>
            <a:r>
              <a:rPr lang="es-ES" sz="1500" b="1" dirty="0" err="1">
                <a:latin typeface="Courier New" charset="0"/>
              </a:rPr>
              <a:t>args</a:t>
            </a:r>
            <a:r>
              <a:rPr lang="es-ES" sz="1500" b="1" dirty="0">
                <a:latin typeface="Courier New" charset="0"/>
              </a:rPr>
              <a:t>[])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{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	</a:t>
            </a:r>
            <a:r>
              <a:rPr lang="es-ES" sz="1500" b="1" dirty="0" err="1">
                <a:latin typeface="Courier New" charset="0"/>
              </a:rPr>
              <a:t>int</a:t>
            </a:r>
            <a:r>
              <a:rPr lang="es-ES" sz="1500" b="1" dirty="0">
                <a:latin typeface="Courier New" charset="0"/>
              </a:rPr>
              <a:t> a = 2;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	</a:t>
            </a:r>
            <a:r>
              <a:rPr lang="es-ES" sz="1500" b="1" dirty="0" err="1">
                <a:latin typeface="Courier New" charset="0"/>
              </a:rPr>
              <a:t>int</a:t>
            </a:r>
            <a:r>
              <a:rPr lang="es-ES" sz="1500" b="1" dirty="0">
                <a:latin typeface="Courier New" charset="0"/>
              </a:rPr>
              <a:t> b = 5;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	</a:t>
            </a:r>
            <a:r>
              <a:rPr lang="es-ES" sz="1500" b="1" dirty="0" err="1">
                <a:solidFill>
                  <a:srgbClr val="CC3300"/>
                </a:solidFill>
                <a:latin typeface="Courier New" charset="0"/>
              </a:rPr>
              <a:t>printAbsDiv</a:t>
            </a:r>
            <a:r>
              <a:rPr lang="es-ES" sz="1500" b="1" dirty="0">
                <a:latin typeface="Courier New" charset="0"/>
              </a:rPr>
              <a:t> </a:t>
            </a:r>
            <a:r>
              <a:rPr lang="es-ES" sz="1500" b="1" dirty="0">
                <a:solidFill>
                  <a:srgbClr val="CC3300"/>
                </a:solidFill>
                <a:latin typeface="Courier New" charset="0"/>
              </a:rPr>
              <a:t>(</a:t>
            </a:r>
            <a:r>
              <a:rPr lang="es-ES" sz="1500" b="1" dirty="0" err="1">
                <a:solidFill>
                  <a:srgbClr val="CC3300"/>
                </a:solidFill>
                <a:latin typeface="Courier New" charset="0"/>
              </a:rPr>
              <a:t>a,b</a:t>
            </a:r>
            <a:r>
              <a:rPr lang="es-ES" sz="1500" b="1" dirty="0">
                <a:solidFill>
                  <a:srgbClr val="CC3300"/>
                </a:solidFill>
                <a:latin typeface="Courier New" charset="0"/>
              </a:rPr>
              <a:t>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}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</a:t>
            </a:r>
            <a:r>
              <a:rPr lang="es-ES" sz="1500" dirty="0" err="1">
                <a:latin typeface="Courier New" charset="0"/>
              </a:rPr>
              <a:t>public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static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void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printAbsDiv</a:t>
            </a:r>
            <a:r>
              <a:rPr lang="es-ES" sz="1500" dirty="0">
                <a:latin typeface="Courier New" charset="0"/>
              </a:rPr>
              <a:t> (</a:t>
            </a:r>
            <a:r>
              <a:rPr lang="es-ES" sz="1500" dirty="0" err="1">
                <a:latin typeface="Courier New" charset="0"/>
              </a:rPr>
              <a:t>int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a,int</a:t>
            </a:r>
            <a:r>
              <a:rPr lang="es-ES" sz="1500" dirty="0">
                <a:latin typeface="Courier New" charset="0"/>
              </a:rPr>
              <a:t> b)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{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</a:rPr>
              <a:t>int</a:t>
            </a:r>
            <a:r>
              <a:rPr lang="es-ES" sz="1500" dirty="0">
                <a:latin typeface="Courier New" charset="0"/>
              </a:rPr>
              <a:t> res = 0;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res = a / </a:t>
            </a:r>
            <a:r>
              <a:rPr lang="es-ES" sz="1500" dirty="0" err="1">
                <a:latin typeface="Courier New" charset="0"/>
              </a:rPr>
              <a:t>Math.abs</a:t>
            </a:r>
            <a:r>
              <a:rPr lang="es-ES" sz="1500" dirty="0">
                <a:latin typeface="Courier New" charset="0"/>
              </a:rPr>
              <a:t>(b);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</a:rPr>
              <a:t>System.out.println</a:t>
            </a:r>
            <a:r>
              <a:rPr lang="es-ES" sz="1500" dirty="0">
                <a:latin typeface="Courier New" charset="0"/>
              </a:rPr>
              <a:t> (res);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}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687003" y="3616424"/>
            <a:ext cx="2057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687003" y="4226024"/>
            <a:ext cx="2057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687003" y="4835624"/>
            <a:ext cx="2057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main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>
            <a:off x="6516216" y="1482824"/>
            <a:ext cx="2286000" cy="1371600"/>
          </a:xfrm>
          <a:prstGeom prst="wedgeRoundRectCallout">
            <a:avLst>
              <a:gd name="adj1" fmla="val -162733"/>
              <a:gd name="adj2" fmla="val 931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1600" b="0" dirty="0" err="1">
                <a:solidFill>
                  <a:schemeClr val="bg1"/>
                </a:solidFill>
              </a:rPr>
              <a:t>Methods</a:t>
            </a:r>
            <a:r>
              <a:rPr lang="es-ES" sz="1600" b="0" dirty="0">
                <a:solidFill>
                  <a:schemeClr val="bg1"/>
                </a:solidFill>
              </a:rPr>
              <a:t> are </a:t>
            </a:r>
            <a:r>
              <a:rPr lang="es-ES" sz="1600" b="0" dirty="0" err="1">
                <a:solidFill>
                  <a:schemeClr val="bg1"/>
                </a:solidFill>
              </a:rPr>
              <a:t>stack</a:t>
            </a:r>
            <a:r>
              <a:rPr lang="es-ES" sz="1600" b="0" dirty="0">
                <a:solidFill>
                  <a:schemeClr val="bg1"/>
                </a:solidFill>
              </a:rPr>
              <a:t> in </a:t>
            </a:r>
            <a:r>
              <a:rPr lang="es-ES" sz="1600" b="0" dirty="0" err="1">
                <a:solidFill>
                  <a:schemeClr val="bg1"/>
                </a:solidFill>
              </a:rPr>
              <a:t>the</a:t>
            </a:r>
            <a:r>
              <a:rPr lang="es-ES" sz="1600" b="0" dirty="0">
                <a:solidFill>
                  <a:schemeClr val="bg1"/>
                </a:solidFill>
              </a:rPr>
              <a:t> </a:t>
            </a:r>
            <a:r>
              <a:rPr lang="es-ES" sz="1600" b="0" dirty="0" err="1">
                <a:solidFill>
                  <a:schemeClr val="bg1"/>
                </a:solidFill>
              </a:rPr>
              <a:t>order</a:t>
            </a:r>
            <a:r>
              <a:rPr lang="es-ES" sz="1600" b="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they</a:t>
            </a:r>
            <a:r>
              <a:rPr lang="es-ES" sz="1600" dirty="0">
                <a:solidFill>
                  <a:schemeClr val="bg1"/>
                </a:solidFill>
              </a:rPr>
              <a:t> are </a:t>
            </a:r>
            <a:r>
              <a:rPr lang="es-ES" sz="1600" dirty="0" err="1">
                <a:solidFill>
                  <a:schemeClr val="bg1"/>
                </a:solidFill>
              </a:rPr>
              <a:t>invoked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 rot="5400000">
            <a:off x="7410903" y="3349724"/>
            <a:ext cx="16002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091241" y="3021112"/>
            <a:ext cx="12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 err="1"/>
              <a:t>printAbsdiv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7282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Call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stack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7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500" dirty="0" err="1">
                <a:latin typeface="Courier New" pitchFamily="49" charset="0"/>
              </a:rPr>
              <a:t>public</a:t>
            </a:r>
            <a:r>
              <a:rPr lang="es-ES" sz="1500" dirty="0">
                <a:latin typeface="Courier New" pitchFamily="49" charset="0"/>
              </a:rPr>
              <a:t> </a:t>
            </a:r>
            <a:r>
              <a:rPr lang="es-ES" sz="1500" dirty="0" err="1">
                <a:latin typeface="Courier New" pitchFamily="49" charset="0"/>
              </a:rPr>
              <a:t>class</a:t>
            </a:r>
            <a:r>
              <a:rPr lang="es-ES" sz="1500" dirty="0">
                <a:latin typeface="Courier New" pitchFamily="49" charset="0"/>
              </a:rPr>
              <a:t> </a:t>
            </a:r>
            <a:r>
              <a:rPr lang="es-ES" sz="1500" dirty="0" err="1">
                <a:latin typeface="Courier New" pitchFamily="49" charset="0"/>
              </a:rPr>
              <a:t>Main</a:t>
            </a:r>
            <a:endParaRPr lang="es-ES" sz="15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5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1500" dirty="0">
                <a:latin typeface="Courier New" pitchFamily="49" charset="0"/>
              </a:rPr>
              <a:t>	</a:t>
            </a:r>
            <a:r>
              <a:rPr lang="es-ES" sz="1500" dirty="0" err="1">
                <a:latin typeface="Courier New" pitchFamily="49" charset="0"/>
              </a:rPr>
              <a:t>public</a:t>
            </a:r>
            <a:r>
              <a:rPr lang="es-ES" sz="1500" dirty="0">
                <a:latin typeface="Courier New" pitchFamily="49" charset="0"/>
              </a:rPr>
              <a:t> </a:t>
            </a:r>
            <a:r>
              <a:rPr lang="es-ES" sz="1500" dirty="0" err="1">
                <a:latin typeface="Courier New" pitchFamily="49" charset="0"/>
              </a:rPr>
              <a:t>static</a:t>
            </a:r>
            <a:r>
              <a:rPr lang="es-ES" sz="1500" dirty="0">
                <a:latin typeface="Courier New" pitchFamily="49" charset="0"/>
              </a:rPr>
              <a:t> </a:t>
            </a:r>
            <a:r>
              <a:rPr lang="es-ES" sz="1500" dirty="0" err="1">
                <a:latin typeface="Courier New" pitchFamily="49" charset="0"/>
              </a:rPr>
              <a:t>void</a:t>
            </a:r>
            <a:r>
              <a:rPr lang="es-ES" sz="1500" dirty="0">
                <a:latin typeface="Courier New" pitchFamily="49" charset="0"/>
              </a:rPr>
              <a:t> </a:t>
            </a:r>
            <a:r>
              <a:rPr lang="es-ES" sz="1500" dirty="0" err="1">
                <a:latin typeface="Courier New" pitchFamily="49" charset="0"/>
              </a:rPr>
              <a:t>main</a:t>
            </a:r>
            <a:r>
              <a:rPr lang="es-ES" sz="1500" dirty="0">
                <a:latin typeface="Courier New" pitchFamily="49" charset="0"/>
              </a:rPr>
              <a:t> (</a:t>
            </a:r>
            <a:r>
              <a:rPr lang="es-ES" sz="1500" dirty="0" err="1">
                <a:latin typeface="Courier New" pitchFamily="49" charset="0"/>
              </a:rPr>
              <a:t>String</a:t>
            </a:r>
            <a:r>
              <a:rPr lang="es-ES" sz="1500" dirty="0">
                <a:latin typeface="Courier New" pitchFamily="49" charset="0"/>
              </a:rPr>
              <a:t> </a:t>
            </a:r>
            <a:r>
              <a:rPr lang="es-ES" sz="1500" dirty="0" err="1">
                <a:latin typeface="Courier New" pitchFamily="49" charset="0"/>
              </a:rPr>
              <a:t>args</a:t>
            </a:r>
            <a:r>
              <a:rPr lang="es-ES" sz="1500" dirty="0">
                <a:latin typeface="Courier New" pitchFamily="49" charset="0"/>
              </a:rPr>
              <a:t>[])</a:t>
            </a:r>
          </a:p>
          <a:p>
            <a:pPr>
              <a:lnSpc>
                <a:spcPct val="80000"/>
              </a:lnSpc>
              <a:buNone/>
            </a:pPr>
            <a:r>
              <a:rPr lang="es-ES" sz="15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s-ES" sz="1500" dirty="0">
                <a:latin typeface="Courier New" pitchFamily="49" charset="0"/>
              </a:rPr>
              <a:t>		</a:t>
            </a:r>
            <a:r>
              <a:rPr lang="es-ES" sz="1500" dirty="0" err="1">
                <a:latin typeface="Courier New" pitchFamily="49" charset="0"/>
              </a:rPr>
              <a:t>int</a:t>
            </a:r>
            <a:r>
              <a:rPr lang="es-ES" sz="1500" dirty="0">
                <a:latin typeface="Courier New" pitchFamily="49" charset="0"/>
              </a:rPr>
              <a:t> a = 2;</a:t>
            </a:r>
          </a:p>
          <a:p>
            <a:pPr>
              <a:lnSpc>
                <a:spcPct val="80000"/>
              </a:lnSpc>
              <a:buNone/>
            </a:pPr>
            <a:r>
              <a:rPr lang="es-ES" sz="1500" dirty="0">
                <a:latin typeface="Courier New" pitchFamily="49" charset="0"/>
              </a:rPr>
              <a:t>		</a:t>
            </a:r>
            <a:r>
              <a:rPr lang="es-ES" sz="1500" dirty="0" err="1">
                <a:latin typeface="Courier New" pitchFamily="49" charset="0"/>
              </a:rPr>
              <a:t>int</a:t>
            </a:r>
            <a:r>
              <a:rPr lang="es-ES" sz="1500" dirty="0">
                <a:latin typeface="Courier New" pitchFamily="49" charset="0"/>
              </a:rPr>
              <a:t> b = 5;</a:t>
            </a:r>
          </a:p>
          <a:p>
            <a:pPr>
              <a:lnSpc>
                <a:spcPct val="80000"/>
              </a:lnSpc>
              <a:buNone/>
            </a:pPr>
            <a:r>
              <a:rPr lang="es-ES" sz="1500" dirty="0">
                <a:latin typeface="Courier New" pitchFamily="49" charset="0"/>
              </a:rPr>
              <a:t>		</a:t>
            </a:r>
            <a:r>
              <a:rPr lang="es-ES" sz="1500" dirty="0" err="1">
                <a:latin typeface="Courier New" pitchFamily="49" charset="0"/>
              </a:rPr>
              <a:t>printAbsDiv</a:t>
            </a:r>
            <a:r>
              <a:rPr lang="es-ES" sz="1500" dirty="0">
                <a:latin typeface="Courier New" pitchFamily="49" charset="0"/>
              </a:rPr>
              <a:t>(</a:t>
            </a:r>
            <a:r>
              <a:rPr lang="es-ES" sz="1500" dirty="0" err="1">
                <a:latin typeface="Courier New" pitchFamily="49" charset="0"/>
              </a:rPr>
              <a:t>a,b</a:t>
            </a:r>
            <a:r>
              <a:rPr lang="es-ES" sz="15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s-ES" sz="15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s-ES" sz="15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s-ES" sz="1500" b="1" dirty="0">
                <a:latin typeface="Courier New" pitchFamily="49" charset="0"/>
              </a:rPr>
              <a:t>	</a:t>
            </a:r>
            <a:r>
              <a:rPr lang="es-ES" sz="1500" b="1" dirty="0" err="1">
                <a:latin typeface="Courier New" pitchFamily="49" charset="0"/>
              </a:rPr>
              <a:t>public</a:t>
            </a:r>
            <a:r>
              <a:rPr lang="es-ES" sz="1500" b="1" dirty="0">
                <a:latin typeface="Courier New" pitchFamily="49" charset="0"/>
              </a:rPr>
              <a:t> </a:t>
            </a:r>
            <a:r>
              <a:rPr lang="es-ES" sz="1500" b="1" dirty="0" err="1">
                <a:latin typeface="Courier New" pitchFamily="49" charset="0"/>
              </a:rPr>
              <a:t>static</a:t>
            </a:r>
            <a:r>
              <a:rPr lang="es-ES" sz="1500" b="1" dirty="0">
                <a:latin typeface="Courier New" pitchFamily="49" charset="0"/>
              </a:rPr>
              <a:t> </a:t>
            </a:r>
            <a:r>
              <a:rPr lang="es-ES" sz="1500" b="1" dirty="0" err="1">
                <a:latin typeface="Courier New" pitchFamily="49" charset="0"/>
              </a:rPr>
              <a:t>void</a:t>
            </a:r>
            <a:r>
              <a:rPr lang="es-ES" sz="1500" b="1" dirty="0">
                <a:latin typeface="Courier New" pitchFamily="49" charset="0"/>
              </a:rPr>
              <a:t> </a:t>
            </a:r>
            <a:r>
              <a:rPr lang="es-ES" sz="1500" b="1" dirty="0" err="1">
                <a:latin typeface="Courier New" pitchFamily="49" charset="0"/>
              </a:rPr>
              <a:t>printAbsDiv</a:t>
            </a:r>
            <a:r>
              <a:rPr lang="es-ES" sz="1500" b="1" dirty="0">
                <a:latin typeface="Courier New" pitchFamily="49" charset="0"/>
              </a:rPr>
              <a:t>(</a:t>
            </a:r>
            <a:r>
              <a:rPr lang="es-ES" sz="1500" b="1" dirty="0" err="1">
                <a:latin typeface="Courier New" pitchFamily="49" charset="0"/>
              </a:rPr>
              <a:t>int</a:t>
            </a:r>
            <a:r>
              <a:rPr lang="es-ES" sz="1500" b="1" dirty="0">
                <a:latin typeface="Courier New" pitchFamily="49" charset="0"/>
              </a:rPr>
              <a:t> </a:t>
            </a:r>
            <a:r>
              <a:rPr lang="es-ES" sz="1500" b="1" dirty="0" err="1">
                <a:latin typeface="Courier New" pitchFamily="49" charset="0"/>
              </a:rPr>
              <a:t>a,int</a:t>
            </a:r>
            <a:r>
              <a:rPr lang="es-ES" sz="1500" b="1" dirty="0">
                <a:latin typeface="Courier New" pitchFamily="49" charset="0"/>
              </a:rPr>
              <a:t> b)</a:t>
            </a:r>
          </a:p>
          <a:p>
            <a:pPr>
              <a:lnSpc>
                <a:spcPct val="80000"/>
              </a:lnSpc>
              <a:buNone/>
            </a:pPr>
            <a:r>
              <a:rPr lang="es-ES" sz="1500" b="1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s-ES" sz="1500" b="1" dirty="0">
                <a:latin typeface="Courier New" pitchFamily="49" charset="0"/>
              </a:rPr>
              <a:t>		</a:t>
            </a:r>
            <a:r>
              <a:rPr lang="es-ES" sz="1500" b="1" dirty="0" err="1">
                <a:latin typeface="Courier New" pitchFamily="49" charset="0"/>
              </a:rPr>
              <a:t>int</a:t>
            </a:r>
            <a:r>
              <a:rPr lang="es-ES" sz="1500" b="1" dirty="0">
                <a:latin typeface="Courier New" pitchFamily="49" charset="0"/>
              </a:rPr>
              <a:t> res = 0;</a:t>
            </a:r>
          </a:p>
          <a:p>
            <a:pPr>
              <a:lnSpc>
                <a:spcPct val="80000"/>
              </a:lnSpc>
              <a:buNone/>
            </a:pPr>
            <a:r>
              <a:rPr lang="es-ES" sz="1500" b="1" dirty="0">
                <a:solidFill>
                  <a:srgbClr val="CC3300"/>
                </a:solidFill>
                <a:latin typeface="Courier New" pitchFamily="49" charset="0"/>
              </a:rPr>
              <a:t>		</a:t>
            </a:r>
            <a:r>
              <a:rPr lang="es-ES" sz="1500" b="1" dirty="0">
                <a:latin typeface="Courier New" pitchFamily="49" charset="0"/>
              </a:rPr>
              <a:t>res = a / </a:t>
            </a:r>
            <a:r>
              <a:rPr lang="es-ES" sz="1500" b="1" dirty="0" err="1">
                <a:latin typeface="Courier New" pitchFamily="49" charset="0"/>
              </a:rPr>
              <a:t>Math.abs</a:t>
            </a:r>
            <a:r>
              <a:rPr lang="es-ES" sz="1500" b="1" dirty="0">
                <a:latin typeface="Courier New" pitchFamily="49" charset="0"/>
              </a:rPr>
              <a:t>(b);</a:t>
            </a:r>
          </a:p>
          <a:p>
            <a:pPr>
              <a:lnSpc>
                <a:spcPct val="80000"/>
              </a:lnSpc>
              <a:buNone/>
            </a:pPr>
            <a:r>
              <a:rPr lang="es-ES" sz="1500" b="1" dirty="0">
                <a:latin typeface="Courier New" pitchFamily="49" charset="0"/>
              </a:rPr>
              <a:t>		</a:t>
            </a:r>
            <a:r>
              <a:rPr lang="es-ES" sz="1500" b="1" dirty="0" err="1">
                <a:latin typeface="Courier New" pitchFamily="49" charset="0"/>
              </a:rPr>
              <a:t>System.out.println</a:t>
            </a:r>
            <a:r>
              <a:rPr lang="es-ES" sz="1500" b="1" dirty="0">
                <a:latin typeface="Courier New" pitchFamily="49" charset="0"/>
              </a:rPr>
              <a:t> (res);</a:t>
            </a:r>
          </a:p>
          <a:p>
            <a:pPr>
              <a:lnSpc>
                <a:spcPct val="80000"/>
              </a:lnSpc>
              <a:buNone/>
            </a:pPr>
            <a:r>
              <a:rPr lang="es-ES" sz="1500" b="1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s-ES" sz="15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s-E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invocation</a:t>
            </a:r>
            <a:r>
              <a:rPr lang="es-ES" dirty="0"/>
              <a:t>?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705600" y="2819400"/>
            <a:ext cx="2057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05600" y="3429000"/>
            <a:ext cx="2057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printAbsDiv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705600" y="4038600"/>
            <a:ext cx="2057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b="0" dirty="0" err="1">
                <a:solidFill>
                  <a:schemeClr val="bg1"/>
                </a:solidFill>
              </a:rPr>
              <a:t>main</a:t>
            </a:r>
            <a:endParaRPr lang="es-E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7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packages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How</a:t>
            </a:r>
            <a:r>
              <a:rPr lang="es-ES" dirty="0"/>
              <a:t> do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solve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issue</a:t>
            </a:r>
            <a:r>
              <a:rPr lang="es-ES" dirty="0"/>
              <a:t>?</a:t>
            </a:r>
          </a:p>
          <a:p>
            <a:pPr lvl="1"/>
            <a:r>
              <a:rPr lang="es-ES" b="1" dirty="0" err="1"/>
              <a:t>Creating</a:t>
            </a:r>
            <a:r>
              <a:rPr lang="es-ES" b="1" dirty="0"/>
              <a:t> folder</a:t>
            </a:r>
          </a:p>
          <a:p>
            <a:pPr lvl="2"/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as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organize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disk drive.</a:t>
            </a:r>
            <a:endParaRPr lang="es-ES" b="1" dirty="0"/>
          </a:p>
          <a:p>
            <a:endParaRPr lang="es-ES" dirty="0" smtClean="0"/>
          </a:p>
          <a:p>
            <a:r>
              <a:rPr lang="es-ES" dirty="0" smtClean="0"/>
              <a:t>In </a:t>
            </a:r>
            <a:r>
              <a:rPr lang="es-ES" dirty="0"/>
              <a:t>Java, </a:t>
            </a:r>
            <a:r>
              <a:rPr lang="es-ES" dirty="0" err="1"/>
              <a:t>instead</a:t>
            </a:r>
            <a:r>
              <a:rPr lang="es-ES" dirty="0"/>
              <a:t> of folders </a:t>
            </a:r>
            <a:r>
              <a:rPr lang="es-ES" dirty="0" err="1"/>
              <a:t>we</a:t>
            </a:r>
            <a:r>
              <a:rPr lang="es-ES" dirty="0"/>
              <a:t> use </a:t>
            </a:r>
            <a:r>
              <a:rPr lang="es-ES" b="1" dirty="0" err="1"/>
              <a:t>packages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935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Call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stack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7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 err="1">
                <a:latin typeface="Courier New" charset="0"/>
              </a:rPr>
              <a:t>public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class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Main</a:t>
            </a:r>
            <a:endParaRPr lang="es-ES" sz="15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</a:t>
            </a:r>
            <a:r>
              <a:rPr lang="es-ES" sz="1500" dirty="0" err="1">
                <a:latin typeface="Courier New" charset="0"/>
              </a:rPr>
              <a:t>public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static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void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main</a:t>
            </a:r>
            <a:r>
              <a:rPr lang="es-ES" sz="1500" dirty="0">
                <a:latin typeface="Courier New" charset="0"/>
              </a:rPr>
              <a:t> (</a:t>
            </a:r>
            <a:r>
              <a:rPr lang="es-ES" sz="1500" dirty="0" err="1">
                <a:latin typeface="Courier New" charset="0"/>
              </a:rPr>
              <a:t>String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args</a:t>
            </a:r>
            <a:r>
              <a:rPr lang="es-ES" sz="1500" dirty="0">
                <a:latin typeface="Courier New" charset="0"/>
              </a:rPr>
              <a:t>[])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</a:rPr>
              <a:t>int</a:t>
            </a:r>
            <a:r>
              <a:rPr lang="es-ES" sz="1500" dirty="0">
                <a:latin typeface="Courier New" charset="0"/>
              </a:rPr>
              <a:t> a = 2;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</a:rPr>
              <a:t>int</a:t>
            </a:r>
            <a:r>
              <a:rPr lang="es-ES" sz="1500" dirty="0">
                <a:latin typeface="Courier New" charset="0"/>
              </a:rPr>
              <a:t> b = 5;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  <a:ea typeface="ＭＳ Ｐゴシック" charset="0"/>
              </a:rPr>
              <a:t>printAbsDiv</a:t>
            </a:r>
            <a:r>
              <a:rPr lang="es-ES" sz="1500" dirty="0">
                <a:latin typeface="Courier New" charset="0"/>
                <a:ea typeface="ＭＳ Ｐゴシック" charset="0"/>
              </a:rPr>
              <a:t> </a:t>
            </a:r>
            <a:r>
              <a:rPr lang="es-ES" sz="1500" dirty="0">
                <a:latin typeface="Courier New" charset="0"/>
              </a:rPr>
              <a:t>(</a:t>
            </a:r>
            <a:r>
              <a:rPr lang="es-ES" sz="1500" dirty="0" err="1">
                <a:latin typeface="Courier New" charset="0"/>
              </a:rPr>
              <a:t>a,b</a:t>
            </a:r>
            <a:r>
              <a:rPr lang="es-ES" sz="1500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</a:t>
            </a:r>
            <a:r>
              <a:rPr lang="es-ES" sz="1500" b="1" dirty="0" err="1">
                <a:latin typeface="Courier New" charset="0"/>
              </a:rPr>
              <a:t>public</a:t>
            </a:r>
            <a:r>
              <a:rPr lang="es-ES" sz="1500" b="1" dirty="0">
                <a:latin typeface="Courier New" charset="0"/>
              </a:rPr>
              <a:t> </a:t>
            </a:r>
            <a:r>
              <a:rPr lang="es-ES" sz="1500" b="1" dirty="0" err="1">
                <a:latin typeface="Courier New" charset="0"/>
              </a:rPr>
              <a:t>static</a:t>
            </a:r>
            <a:r>
              <a:rPr lang="es-ES" sz="1500" b="1" dirty="0">
                <a:latin typeface="Courier New" charset="0"/>
              </a:rPr>
              <a:t> </a:t>
            </a:r>
            <a:r>
              <a:rPr lang="es-ES" sz="1500" b="1" dirty="0" err="1">
                <a:latin typeface="Courier New" charset="0"/>
              </a:rPr>
              <a:t>void</a:t>
            </a:r>
            <a:r>
              <a:rPr lang="es-ES" sz="1500" b="1" dirty="0">
                <a:latin typeface="Courier New" charset="0"/>
              </a:rPr>
              <a:t> </a:t>
            </a:r>
            <a:r>
              <a:rPr lang="es-ES" sz="1500" b="1" dirty="0" err="1">
                <a:latin typeface="Courier New" charset="0"/>
                <a:ea typeface="ＭＳ Ｐゴシック" charset="0"/>
              </a:rPr>
              <a:t>printAbsDiv</a:t>
            </a:r>
            <a:r>
              <a:rPr lang="es-ES" sz="1500" b="1" dirty="0">
                <a:latin typeface="Courier New" charset="0"/>
                <a:ea typeface="ＭＳ Ｐゴシック" charset="0"/>
              </a:rPr>
              <a:t> </a:t>
            </a:r>
            <a:r>
              <a:rPr lang="es-ES" sz="1500" b="1" dirty="0">
                <a:latin typeface="Courier New" charset="0"/>
              </a:rPr>
              <a:t>(</a:t>
            </a:r>
            <a:r>
              <a:rPr lang="es-ES" sz="1500" b="1" dirty="0" err="1">
                <a:latin typeface="Courier New" charset="0"/>
              </a:rPr>
              <a:t>int</a:t>
            </a:r>
            <a:r>
              <a:rPr lang="es-ES" sz="1500" b="1" dirty="0">
                <a:latin typeface="Courier New" charset="0"/>
              </a:rPr>
              <a:t> </a:t>
            </a:r>
            <a:r>
              <a:rPr lang="es-ES" sz="1500" b="1" dirty="0" err="1">
                <a:latin typeface="Courier New" charset="0"/>
              </a:rPr>
              <a:t>a,int</a:t>
            </a:r>
            <a:r>
              <a:rPr lang="es-ES" sz="1500" b="1" dirty="0">
                <a:latin typeface="Courier New" charset="0"/>
              </a:rPr>
              <a:t> b)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	</a:t>
            </a:r>
            <a:r>
              <a:rPr lang="es-ES" sz="1500" b="1" dirty="0" err="1">
                <a:latin typeface="Courier New" charset="0"/>
              </a:rPr>
              <a:t>int</a:t>
            </a:r>
            <a:r>
              <a:rPr lang="es-ES" sz="1500" b="1" dirty="0">
                <a:latin typeface="Courier New" charset="0"/>
              </a:rPr>
              <a:t> res = 0;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b="1" dirty="0">
                <a:solidFill>
                  <a:srgbClr val="CC3300"/>
                </a:solidFill>
                <a:latin typeface="Courier New" charset="0"/>
              </a:rPr>
              <a:t>		</a:t>
            </a:r>
            <a:r>
              <a:rPr lang="es-ES" sz="1500" b="1" dirty="0">
                <a:latin typeface="Courier New" charset="0"/>
              </a:rPr>
              <a:t>res = a / </a:t>
            </a:r>
            <a:r>
              <a:rPr lang="es-ES" sz="1500" b="1" dirty="0" err="1">
                <a:solidFill>
                  <a:srgbClr val="CC3300"/>
                </a:solidFill>
                <a:latin typeface="Courier New" charset="0"/>
              </a:rPr>
              <a:t>Math.abs</a:t>
            </a:r>
            <a:r>
              <a:rPr lang="es-ES" sz="1500" b="1" dirty="0">
                <a:solidFill>
                  <a:srgbClr val="CC3300"/>
                </a:solidFill>
                <a:latin typeface="Courier New" charset="0"/>
              </a:rPr>
              <a:t>(b);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	</a:t>
            </a:r>
            <a:r>
              <a:rPr lang="es-ES" sz="1500" b="1" dirty="0" err="1">
                <a:latin typeface="Courier New" charset="0"/>
              </a:rPr>
              <a:t>System.out.println</a:t>
            </a:r>
            <a:r>
              <a:rPr lang="es-ES" sz="1500" b="1" dirty="0">
                <a:latin typeface="Courier New" charset="0"/>
              </a:rPr>
              <a:t> (res);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sz="1500" dirty="0">
              <a:latin typeface="Courier New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705600" y="2819400"/>
            <a:ext cx="2057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705600" y="3429000"/>
            <a:ext cx="2057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b="1" dirty="0" err="1">
                <a:solidFill>
                  <a:schemeClr val="bg1"/>
                </a:solidFill>
              </a:rPr>
              <a:t>printAbsDiv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705600" y="4038600"/>
            <a:ext cx="2057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b="0" dirty="0" err="1">
                <a:solidFill>
                  <a:schemeClr val="bg1"/>
                </a:solidFill>
              </a:rPr>
              <a:t>main</a:t>
            </a:r>
            <a:endParaRPr lang="es-ES" b="0" dirty="0">
              <a:solidFill>
                <a:schemeClr val="bg1"/>
              </a:solidFill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400800" y="2133600"/>
            <a:ext cx="5121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 err="1"/>
              <a:t>abs</a:t>
            </a:r>
            <a:endParaRPr lang="es-ES" b="1" dirty="0"/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 rot="5400000">
            <a:off x="7010400" y="2286000"/>
            <a:ext cx="10668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1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Call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stack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7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endParaRPr lang="es-ES" sz="16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buNone/>
            </a:pPr>
            <a:endParaRPr lang="es-ES" sz="1600" dirty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buNone/>
            </a:pPr>
            <a:endParaRPr lang="es-ES" sz="16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s-ES" sz="1600" dirty="0" err="1" smtClean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600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Math</a:t>
            </a:r>
            <a:endParaRPr lang="es-ES" sz="1600" dirty="0">
              <a:latin typeface="Courier New" pitchFamily="49" charset="0"/>
            </a:endParaRPr>
          </a:p>
          <a:p>
            <a:pPr>
              <a:buNone/>
            </a:pPr>
            <a:r>
              <a:rPr lang="es-ES" sz="1600" dirty="0">
                <a:latin typeface="Courier New" pitchFamily="49" charset="0"/>
              </a:rPr>
              <a:t>{</a:t>
            </a:r>
          </a:p>
          <a:p>
            <a:pPr lvl="1">
              <a:buNone/>
            </a:pPr>
            <a:r>
              <a:rPr lang="es-ES" sz="1600" b="1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600" b="1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b="1" dirty="0" err="1">
                <a:solidFill>
                  <a:srgbClr val="3333CC"/>
                </a:solidFill>
                <a:latin typeface="Courier New" pitchFamily="49" charset="0"/>
              </a:rPr>
              <a:t>static</a:t>
            </a:r>
            <a:r>
              <a:rPr lang="es-ES" sz="1600" b="1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600" b="1" dirty="0">
                <a:latin typeface="Courier New" pitchFamily="49" charset="0"/>
              </a:rPr>
              <a:t> </a:t>
            </a:r>
            <a:r>
              <a:rPr lang="es-ES" sz="1600" b="1" dirty="0" err="1">
                <a:latin typeface="Courier New" pitchFamily="49" charset="0"/>
              </a:rPr>
              <a:t>abs</a:t>
            </a:r>
            <a:r>
              <a:rPr lang="es-ES" sz="1600" b="1" dirty="0">
                <a:latin typeface="Courier New" pitchFamily="49" charset="0"/>
              </a:rPr>
              <a:t> (</a:t>
            </a:r>
            <a:r>
              <a:rPr lang="es-ES" sz="16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600" b="1" dirty="0">
                <a:latin typeface="Courier New" pitchFamily="49" charset="0"/>
              </a:rPr>
              <a:t> a)</a:t>
            </a:r>
          </a:p>
          <a:p>
            <a:pPr lvl="1">
              <a:buNone/>
            </a:pPr>
            <a:r>
              <a:rPr lang="es-ES" sz="1600" b="1" dirty="0">
                <a:latin typeface="Courier New" pitchFamily="49" charset="0"/>
              </a:rPr>
              <a:t>{</a:t>
            </a:r>
          </a:p>
          <a:p>
            <a:pPr lvl="2">
              <a:buNone/>
            </a:pPr>
            <a:r>
              <a:rPr lang="es-ES" sz="1600" b="1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1600" b="1" dirty="0">
                <a:latin typeface="Courier New" pitchFamily="49" charset="0"/>
              </a:rPr>
              <a:t> (a &lt; 0) ? –a : a;</a:t>
            </a:r>
          </a:p>
          <a:p>
            <a:pPr lvl="1">
              <a:buNone/>
            </a:pPr>
            <a:r>
              <a:rPr lang="es-ES" sz="1600" b="1" dirty="0"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es-ES" sz="1600" dirty="0">
                <a:latin typeface="Courier New" pitchFamily="49" charset="0"/>
              </a:rPr>
              <a:t>}</a:t>
            </a:r>
            <a:endParaRPr lang="es-ES" sz="1600" dirty="0"/>
          </a:p>
          <a:p>
            <a:pPr>
              <a:lnSpc>
                <a:spcPct val="90000"/>
              </a:lnSpc>
              <a:buNone/>
              <a:defRPr/>
            </a:pPr>
            <a:endParaRPr lang="es-ES" sz="1500" dirty="0">
              <a:latin typeface="Courier New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588224" y="2780928"/>
            <a:ext cx="216024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abs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588224" y="3390528"/>
            <a:ext cx="216024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b="0">
                <a:solidFill>
                  <a:schemeClr val="bg1"/>
                </a:solidFill>
              </a:rPr>
              <a:t>printAbsDiv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588224" y="4000128"/>
            <a:ext cx="216024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b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23939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Call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stack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7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endParaRPr lang="es-ES" sz="1600" dirty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s-ES" sz="1600" dirty="0" err="1" smtClean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600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Math</a:t>
            </a:r>
            <a:endParaRPr lang="es-ES" sz="1600" dirty="0">
              <a:latin typeface="Courier New" pitchFamily="49" charset="0"/>
            </a:endParaRPr>
          </a:p>
          <a:p>
            <a:pPr>
              <a:buNone/>
            </a:pPr>
            <a:r>
              <a:rPr lang="es-ES" sz="1600" dirty="0">
                <a:latin typeface="Courier New" pitchFamily="49" charset="0"/>
              </a:rPr>
              <a:t>{</a:t>
            </a:r>
          </a:p>
          <a:p>
            <a:pPr lvl="1">
              <a:buNone/>
            </a:pP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static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abs</a:t>
            </a:r>
            <a:r>
              <a:rPr lang="es-ES" sz="1600" dirty="0">
                <a:latin typeface="Courier New" pitchFamily="49" charset="0"/>
              </a:rPr>
              <a:t> (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600" dirty="0">
                <a:latin typeface="Courier New" pitchFamily="49" charset="0"/>
              </a:rPr>
              <a:t> a)</a:t>
            </a:r>
          </a:p>
          <a:p>
            <a:pPr lvl="1">
              <a:buNone/>
            </a:pPr>
            <a:r>
              <a:rPr lang="es-ES" sz="1600" dirty="0">
                <a:latin typeface="Courier New" pitchFamily="49" charset="0"/>
              </a:rPr>
              <a:t>{</a:t>
            </a:r>
          </a:p>
          <a:p>
            <a:pPr lvl="2">
              <a:buNone/>
            </a:pPr>
            <a:r>
              <a:rPr lang="es-ES" sz="1600" b="1" dirty="0" err="1">
                <a:solidFill>
                  <a:srgbClr val="CC3300"/>
                </a:solidFill>
                <a:latin typeface="Courier New" pitchFamily="49" charset="0"/>
              </a:rPr>
              <a:t>return</a:t>
            </a:r>
            <a:r>
              <a:rPr lang="es-ES" sz="1600" dirty="0">
                <a:latin typeface="Courier New" pitchFamily="49" charset="0"/>
              </a:rPr>
              <a:t> (a &lt; 0) ? –a : a;</a:t>
            </a:r>
          </a:p>
          <a:p>
            <a:pPr lvl="1">
              <a:buNone/>
            </a:pPr>
            <a:r>
              <a:rPr lang="es-ES" sz="1600" dirty="0"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es-ES" sz="1600" dirty="0">
                <a:latin typeface="Courier New" pitchFamily="49" charset="0"/>
              </a:rPr>
              <a:t>}</a:t>
            </a:r>
            <a:endParaRPr lang="es-ES" sz="1600" dirty="0"/>
          </a:p>
          <a:p>
            <a:pPr>
              <a:lnSpc>
                <a:spcPct val="90000"/>
              </a:lnSpc>
              <a:buNone/>
              <a:defRPr/>
            </a:pPr>
            <a:endParaRPr lang="es-ES" sz="1500" dirty="0">
              <a:latin typeface="Courier New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014723" y="4038600"/>
            <a:ext cx="1752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014723" y="4648200"/>
            <a:ext cx="1752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b="0">
                <a:solidFill>
                  <a:schemeClr val="bg1"/>
                </a:solidFill>
                <a:latin typeface="Courier New" pitchFamily="49" charset="0"/>
              </a:rPr>
              <a:t>printAbsDiv</a:t>
            </a:r>
            <a:endParaRPr lang="es-ES" b="0">
              <a:solidFill>
                <a:schemeClr val="bg1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014723" y="5257800"/>
            <a:ext cx="1752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b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172400" y="3364468"/>
            <a:ext cx="5121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 err="1"/>
              <a:t>abs</a:t>
            </a:r>
            <a:endParaRPr lang="es-ES" b="1" dirty="0"/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7471923" y="3232666"/>
            <a:ext cx="609600" cy="1110734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3966723" y="3733800"/>
            <a:ext cx="2743200" cy="1524000"/>
          </a:xfrm>
          <a:prstGeom prst="wedgeEllipseCallout">
            <a:avLst>
              <a:gd name="adj1" fmla="val -120546"/>
              <a:gd name="adj2" fmla="val -63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s-ES" b="0" dirty="0" err="1">
                <a:solidFill>
                  <a:schemeClr val="bg1"/>
                </a:solidFill>
              </a:rPr>
              <a:t>When</a:t>
            </a:r>
            <a:r>
              <a:rPr lang="es-ES" b="0" dirty="0">
                <a:solidFill>
                  <a:schemeClr val="bg1"/>
                </a:solidFill>
              </a:rPr>
              <a:t> </a:t>
            </a:r>
            <a:r>
              <a:rPr lang="es-ES" b="0" dirty="0" err="1">
                <a:solidFill>
                  <a:schemeClr val="bg1"/>
                </a:solidFill>
              </a:rPr>
              <a:t>the</a:t>
            </a:r>
            <a:r>
              <a:rPr lang="es-ES" b="0" dirty="0">
                <a:solidFill>
                  <a:schemeClr val="bg1"/>
                </a:solidFill>
              </a:rPr>
              <a:t> </a:t>
            </a:r>
            <a:r>
              <a:rPr lang="es-ES" b="0" dirty="0" err="1">
                <a:solidFill>
                  <a:schemeClr val="bg1"/>
                </a:solidFill>
              </a:rPr>
              <a:t>method</a:t>
            </a:r>
            <a:r>
              <a:rPr lang="es-ES" b="0" dirty="0">
                <a:solidFill>
                  <a:schemeClr val="bg1"/>
                </a:solidFill>
              </a:rPr>
              <a:t> </a:t>
            </a:r>
            <a:r>
              <a:rPr lang="es-ES" b="0" dirty="0" err="1">
                <a:solidFill>
                  <a:schemeClr val="bg1"/>
                </a:solidFill>
              </a:rPr>
              <a:t>ends</a:t>
            </a:r>
            <a:r>
              <a:rPr lang="es-ES" b="0" dirty="0">
                <a:solidFill>
                  <a:schemeClr val="bg1"/>
                </a:solidFill>
              </a:rPr>
              <a:t>, </a:t>
            </a:r>
            <a:r>
              <a:rPr lang="es-ES" b="0" dirty="0" err="1">
                <a:solidFill>
                  <a:schemeClr val="bg1"/>
                </a:solidFill>
              </a:rPr>
              <a:t>it</a:t>
            </a:r>
            <a:r>
              <a:rPr lang="es-ES" b="0" dirty="0">
                <a:solidFill>
                  <a:schemeClr val="bg1"/>
                </a:solidFill>
              </a:rPr>
              <a:t> </a:t>
            </a:r>
            <a:r>
              <a:rPr lang="es-ES" b="0" dirty="0" err="1">
                <a:solidFill>
                  <a:schemeClr val="bg1"/>
                </a:solidFill>
              </a:rPr>
              <a:t>gets</a:t>
            </a:r>
            <a:r>
              <a:rPr lang="es-ES" b="0" dirty="0">
                <a:solidFill>
                  <a:schemeClr val="bg1"/>
                </a:solidFill>
              </a:rPr>
              <a:t> off </a:t>
            </a:r>
            <a:r>
              <a:rPr lang="es-ES" b="0" dirty="0" err="1">
                <a:solidFill>
                  <a:schemeClr val="bg1"/>
                </a:solidFill>
              </a:rPr>
              <a:t>the</a:t>
            </a:r>
            <a:r>
              <a:rPr lang="es-ES" b="0" dirty="0">
                <a:solidFill>
                  <a:schemeClr val="bg1"/>
                </a:solidFill>
              </a:rPr>
              <a:t> </a:t>
            </a:r>
            <a:r>
              <a:rPr lang="es-ES" b="0" dirty="0" err="1">
                <a:solidFill>
                  <a:schemeClr val="bg1"/>
                </a:solidFill>
              </a:rPr>
              <a:t>stack</a:t>
            </a:r>
            <a:r>
              <a:rPr lang="es-ES" b="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473224" y="4419600"/>
            <a:ext cx="2514600" cy="1447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b="0" dirty="0">
                <a:solidFill>
                  <a:schemeClr val="bg1"/>
                </a:solidFill>
              </a:rPr>
              <a:t>A </a:t>
            </a:r>
            <a:r>
              <a:rPr lang="es-ES" b="0" dirty="0" err="1">
                <a:solidFill>
                  <a:schemeClr val="bg1"/>
                </a:solidFill>
              </a:rPr>
              <a:t>method</a:t>
            </a:r>
            <a:r>
              <a:rPr lang="es-ES" b="0" dirty="0">
                <a:solidFill>
                  <a:schemeClr val="bg1"/>
                </a:solidFill>
              </a:rPr>
              <a:t> </a:t>
            </a:r>
            <a:r>
              <a:rPr lang="es-ES" b="0" dirty="0" err="1">
                <a:solidFill>
                  <a:schemeClr val="bg1"/>
                </a:solidFill>
              </a:rPr>
              <a:t>ends</a:t>
            </a:r>
            <a:r>
              <a:rPr lang="es-ES" b="0" dirty="0">
                <a:solidFill>
                  <a:schemeClr val="bg1"/>
                </a:solidFill>
              </a:rPr>
              <a:t> </a:t>
            </a:r>
            <a:r>
              <a:rPr lang="es-ES" b="0" dirty="0" err="1">
                <a:solidFill>
                  <a:schemeClr val="bg1"/>
                </a:solidFill>
              </a:rPr>
              <a:t>when</a:t>
            </a:r>
            <a:r>
              <a:rPr lang="es-ES" b="0" dirty="0">
                <a:solidFill>
                  <a:schemeClr val="bg1"/>
                </a:solidFill>
              </a:rPr>
              <a:t> </a:t>
            </a:r>
            <a:r>
              <a:rPr lang="es-ES" b="0" dirty="0" err="1">
                <a:solidFill>
                  <a:schemeClr val="bg1"/>
                </a:solidFill>
              </a:rPr>
              <a:t>it</a:t>
            </a:r>
            <a:r>
              <a:rPr lang="es-ES" b="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b="0" dirty="0" err="1">
                <a:solidFill>
                  <a:schemeClr val="bg1"/>
                </a:solidFill>
              </a:rPr>
              <a:t>finds</a:t>
            </a:r>
            <a:r>
              <a:rPr lang="es-ES" b="0" dirty="0">
                <a:solidFill>
                  <a:schemeClr val="bg1"/>
                </a:solidFill>
              </a:rPr>
              <a:t> </a:t>
            </a:r>
            <a:r>
              <a:rPr lang="es-ES" b="1" dirty="0">
                <a:solidFill>
                  <a:srgbClr val="CC3300"/>
                </a:solidFill>
              </a:rPr>
              <a:t>}</a:t>
            </a:r>
            <a:r>
              <a:rPr lang="es-ES" b="0" dirty="0">
                <a:solidFill>
                  <a:schemeClr val="bg1"/>
                </a:solidFill>
              </a:rPr>
              <a:t> </a:t>
            </a:r>
            <a:r>
              <a:rPr lang="es-ES" b="0" dirty="0" err="1">
                <a:solidFill>
                  <a:schemeClr val="bg1"/>
                </a:solidFill>
              </a:rPr>
              <a:t>or</a:t>
            </a:r>
            <a:r>
              <a:rPr lang="es-ES" b="0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rgbClr val="CC3300"/>
                </a:solidFill>
              </a:rPr>
              <a:t>return</a:t>
            </a:r>
            <a:endParaRPr lang="es-ES" b="1" dirty="0">
              <a:solidFill>
                <a:srgbClr val="CC3300"/>
              </a:solidFill>
            </a:endParaRP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5033523" y="5486400"/>
            <a:ext cx="1981200" cy="1219200"/>
          </a:xfrm>
          <a:prstGeom prst="cloudCallout">
            <a:avLst>
              <a:gd name="adj1" fmla="val -104088"/>
              <a:gd name="adj2" fmla="val -2031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b="0">
                <a:solidFill>
                  <a:schemeClr val="bg1"/>
                </a:solidFill>
              </a:rPr>
              <a:t>How do I continue?</a:t>
            </a:r>
          </a:p>
        </p:txBody>
      </p:sp>
    </p:spTree>
    <p:extLst>
      <p:ext uri="{BB962C8B-B14F-4D97-AF65-F5344CB8AC3E}">
        <p14:creationId xmlns:p14="http://schemas.microsoft.com/office/powerpoint/2010/main" val="104635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Call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stack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7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endParaRPr lang="es-ES" sz="1600" dirty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600" dirty="0" err="1">
                <a:latin typeface="Courier New" pitchFamily="49" charset="0"/>
              </a:rPr>
              <a:t>public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class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Main</a:t>
            </a:r>
            <a:endParaRPr lang="es-E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</a:t>
            </a:r>
            <a:r>
              <a:rPr lang="es-ES" sz="1600" dirty="0" err="1">
                <a:latin typeface="Courier New" pitchFamily="49" charset="0"/>
              </a:rPr>
              <a:t>public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static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void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main</a:t>
            </a:r>
            <a:r>
              <a:rPr lang="es-ES" sz="1600" dirty="0">
                <a:latin typeface="Courier New" pitchFamily="49" charset="0"/>
              </a:rPr>
              <a:t> (</a:t>
            </a:r>
            <a:r>
              <a:rPr lang="es-ES" sz="1600" dirty="0" err="1">
                <a:latin typeface="Courier New" pitchFamily="49" charset="0"/>
              </a:rPr>
              <a:t>String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args</a:t>
            </a:r>
            <a:r>
              <a:rPr lang="es-ES" sz="1600" dirty="0">
                <a:latin typeface="Courier New" pitchFamily="49" charset="0"/>
              </a:rPr>
              <a:t>[])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</a:t>
            </a:r>
            <a:r>
              <a:rPr lang="es-ES" sz="1600" dirty="0" err="1">
                <a:latin typeface="Courier New" pitchFamily="49" charset="0"/>
              </a:rPr>
              <a:t>int</a:t>
            </a:r>
            <a:r>
              <a:rPr lang="es-ES" sz="1600" dirty="0">
                <a:latin typeface="Courier New" pitchFamily="49" charset="0"/>
              </a:rPr>
              <a:t> a = 2;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</a:t>
            </a:r>
            <a:r>
              <a:rPr lang="es-ES" sz="1600" dirty="0" err="1">
                <a:latin typeface="Courier New" pitchFamily="49" charset="0"/>
              </a:rPr>
              <a:t>int</a:t>
            </a:r>
            <a:r>
              <a:rPr lang="es-ES" sz="1600" dirty="0">
                <a:latin typeface="Courier New" pitchFamily="49" charset="0"/>
              </a:rPr>
              <a:t> b = 5;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</a:t>
            </a:r>
            <a:r>
              <a:rPr lang="es-ES" sz="1600" dirty="0" err="1">
                <a:latin typeface="Courier New" pitchFamily="49" charset="0"/>
              </a:rPr>
              <a:t>printAbsDiv</a:t>
            </a:r>
            <a:r>
              <a:rPr lang="es-ES" sz="1600" dirty="0">
                <a:latin typeface="Courier New" pitchFamily="49" charset="0"/>
              </a:rPr>
              <a:t> (</a:t>
            </a:r>
            <a:r>
              <a:rPr lang="es-ES" sz="1600" dirty="0" err="1">
                <a:latin typeface="Courier New" pitchFamily="49" charset="0"/>
              </a:rPr>
              <a:t>a,b</a:t>
            </a:r>
            <a:r>
              <a:rPr lang="es-E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s-ES" sz="1600" b="1" dirty="0">
                <a:latin typeface="Courier New" pitchFamily="49" charset="0"/>
              </a:rPr>
              <a:t>	</a:t>
            </a:r>
            <a:r>
              <a:rPr lang="es-ES" sz="1600" b="1" dirty="0" err="1">
                <a:latin typeface="Courier New" pitchFamily="49" charset="0"/>
              </a:rPr>
              <a:t>public</a:t>
            </a:r>
            <a:r>
              <a:rPr lang="es-ES" sz="1600" b="1" dirty="0">
                <a:latin typeface="Courier New" pitchFamily="49" charset="0"/>
              </a:rPr>
              <a:t> </a:t>
            </a:r>
            <a:r>
              <a:rPr lang="es-ES" sz="1600" b="1" dirty="0" err="1">
                <a:latin typeface="Courier New" pitchFamily="49" charset="0"/>
              </a:rPr>
              <a:t>static</a:t>
            </a:r>
            <a:r>
              <a:rPr lang="es-ES" sz="1600" b="1" dirty="0">
                <a:latin typeface="Courier New" pitchFamily="49" charset="0"/>
              </a:rPr>
              <a:t> </a:t>
            </a:r>
            <a:r>
              <a:rPr lang="es-ES" sz="1600" b="1" dirty="0" err="1">
                <a:latin typeface="Courier New" pitchFamily="49" charset="0"/>
              </a:rPr>
              <a:t>void</a:t>
            </a:r>
            <a:r>
              <a:rPr lang="es-ES" sz="1600" b="1" dirty="0">
                <a:latin typeface="Courier New" pitchFamily="49" charset="0"/>
              </a:rPr>
              <a:t> </a:t>
            </a:r>
            <a:r>
              <a:rPr lang="es-ES" sz="1600" b="1" dirty="0" err="1">
                <a:latin typeface="Courier New" pitchFamily="49" charset="0"/>
              </a:rPr>
              <a:t>printAbsDiv</a:t>
            </a:r>
            <a:r>
              <a:rPr lang="es-ES" sz="1600" b="1" dirty="0">
                <a:latin typeface="Courier New" pitchFamily="49" charset="0"/>
              </a:rPr>
              <a:t> (</a:t>
            </a:r>
            <a:r>
              <a:rPr lang="es-ES" sz="1600" b="1" dirty="0" err="1">
                <a:latin typeface="Courier New" pitchFamily="49" charset="0"/>
              </a:rPr>
              <a:t>int</a:t>
            </a:r>
            <a:r>
              <a:rPr lang="es-ES" sz="1600" b="1" dirty="0">
                <a:latin typeface="Courier New" pitchFamily="49" charset="0"/>
              </a:rPr>
              <a:t> </a:t>
            </a:r>
            <a:r>
              <a:rPr lang="es-ES" sz="1600" b="1" dirty="0" err="1">
                <a:latin typeface="Courier New" pitchFamily="49" charset="0"/>
              </a:rPr>
              <a:t>a,int</a:t>
            </a:r>
            <a:r>
              <a:rPr lang="es-ES" sz="1600" b="1" dirty="0">
                <a:latin typeface="Courier New" pitchFamily="49" charset="0"/>
              </a:rPr>
              <a:t> b)</a:t>
            </a:r>
          </a:p>
          <a:p>
            <a:pPr>
              <a:lnSpc>
                <a:spcPct val="80000"/>
              </a:lnSpc>
              <a:buNone/>
            </a:pPr>
            <a:r>
              <a:rPr lang="es-ES" sz="1600" b="1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s-ES" sz="1600" b="1" dirty="0">
                <a:latin typeface="Courier New" pitchFamily="49" charset="0"/>
              </a:rPr>
              <a:t>		</a:t>
            </a:r>
            <a:r>
              <a:rPr lang="es-ES" sz="1600" b="1" dirty="0" err="1">
                <a:latin typeface="Courier New" pitchFamily="49" charset="0"/>
              </a:rPr>
              <a:t>int</a:t>
            </a:r>
            <a:r>
              <a:rPr lang="es-ES" sz="1600" b="1" dirty="0">
                <a:latin typeface="Courier New" pitchFamily="49" charset="0"/>
              </a:rPr>
              <a:t> res = 0;</a:t>
            </a:r>
          </a:p>
          <a:p>
            <a:pPr>
              <a:lnSpc>
                <a:spcPct val="80000"/>
              </a:lnSpc>
              <a:buNone/>
            </a:pPr>
            <a:r>
              <a:rPr lang="es-ES" sz="1600" b="1" dirty="0">
                <a:latin typeface="Courier New" pitchFamily="49" charset="0"/>
              </a:rPr>
              <a:t>		res = a / </a:t>
            </a:r>
            <a:r>
              <a:rPr lang="es-ES" sz="1600" b="1" dirty="0" err="1">
                <a:latin typeface="Courier New" pitchFamily="49" charset="0"/>
              </a:rPr>
              <a:t>Math.abs</a:t>
            </a:r>
            <a:r>
              <a:rPr lang="es-ES" sz="1600" b="1" dirty="0">
                <a:latin typeface="Courier New" pitchFamily="49" charset="0"/>
              </a:rPr>
              <a:t>(b);</a:t>
            </a:r>
          </a:p>
          <a:p>
            <a:pPr>
              <a:lnSpc>
                <a:spcPct val="80000"/>
              </a:lnSpc>
              <a:buNone/>
            </a:pPr>
            <a:r>
              <a:rPr lang="es-ES" sz="1600" b="1" dirty="0">
                <a:latin typeface="Courier New" pitchFamily="49" charset="0"/>
              </a:rPr>
              <a:t>		</a:t>
            </a:r>
            <a:r>
              <a:rPr lang="es-ES" sz="1600" b="1" dirty="0" err="1">
                <a:latin typeface="Courier New" pitchFamily="49" charset="0"/>
              </a:rPr>
              <a:t>System.out.println</a:t>
            </a:r>
            <a:r>
              <a:rPr lang="es-ES" sz="1600" b="1" dirty="0">
                <a:latin typeface="Courier New" pitchFamily="49" charset="0"/>
              </a:rPr>
              <a:t> (res);</a:t>
            </a:r>
          </a:p>
          <a:p>
            <a:pPr>
              <a:lnSpc>
                <a:spcPct val="80000"/>
              </a:lnSpc>
              <a:buNone/>
            </a:pPr>
            <a:r>
              <a:rPr lang="es-ES" sz="1600" b="1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}</a:t>
            </a:r>
            <a:endParaRPr lang="es-ES" sz="1600" dirty="0"/>
          </a:p>
          <a:p>
            <a:pPr>
              <a:lnSpc>
                <a:spcPct val="80000"/>
              </a:lnSpc>
              <a:buNone/>
            </a:pPr>
            <a:endParaRPr lang="es-E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s-E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s-ES" sz="2600" dirty="0" err="1" smtClean="0"/>
              <a:t>The</a:t>
            </a:r>
            <a:r>
              <a:rPr lang="es-ES" sz="2600" dirty="0" smtClean="0"/>
              <a:t> </a:t>
            </a:r>
            <a:r>
              <a:rPr lang="es-ES" sz="2600" dirty="0" err="1"/>
              <a:t>execution</a:t>
            </a:r>
            <a:r>
              <a:rPr lang="es-ES" sz="2600" dirty="0"/>
              <a:t> </a:t>
            </a:r>
            <a:r>
              <a:rPr lang="es-ES" sz="2600" dirty="0" err="1"/>
              <a:t>continues</a:t>
            </a:r>
            <a:r>
              <a:rPr lang="es-ES" sz="2600" dirty="0"/>
              <a:t> </a:t>
            </a:r>
            <a:r>
              <a:rPr lang="es-ES" sz="2600" dirty="0" err="1"/>
              <a:t>with</a:t>
            </a:r>
            <a:r>
              <a:rPr lang="es-ES" sz="2600" dirty="0"/>
              <a:t> </a:t>
            </a:r>
            <a:r>
              <a:rPr lang="es-ES" sz="2600" dirty="0" err="1"/>
              <a:t>the</a:t>
            </a:r>
            <a:r>
              <a:rPr lang="es-ES" sz="2600" dirty="0"/>
              <a:t> </a:t>
            </a:r>
            <a:r>
              <a:rPr lang="es-ES" sz="2600" dirty="0" err="1"/>
              <a:t>method</a:t>
            </a:r>
            <a:r>
              <a:rPr lang="es-ES" sz="2600" dirty="0"/>
              <a:t> at </a:t>
            </a:r>
            <a:r>
              <a:rPr lang="es-ES" sz="2600" dirty="0" err="1"/>
              <a:t>the</a:t>
            </a:r>
            <a:r>
              <a:rPr lang="es-ES" sz="2600" dirty="0"/>
              <a:t> top of </a:t>
            </a:r>
            <a:r>
              <a:rPr lang="es-ES" sz="2600" dirty="0" err="1"/>
              <a:t>the</a:t>
            </a:r>
            <a:r>
              <a:rPr lang="es-ES" sz="2600" dirty="0"/>
              <a:t> </a:t>
            </a:r>
            <a:r>
              <a:rPr lang="es-ES" sz="2600" dirty="0" err="1"/>
              <a:t>stack</a:t>
            </a:r>
            <a:r>
              <a:rPr lang="es-ES" sz="2600" dirty="0"/>
              <a:t>.</a:t>
            </a:r>
          </a:p>
          <a:p>
            <a:pPr lvl="1">
              <a:lnSpc>
                <a:spcPct val="80000"/>
              </a:lnSpc>
            </a:pPr>
            <a:r>
              <a:rPr lang="es-ES" sz="2400" dirty="0" err="1"/>
              <a:t>It</a:t>
            </a:r>
            <a:r>
              <a:rPr lang="es-ES" sz="2400" dirty="0"/>
              <a:t> resumes at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point</a:t>
            </a:r>
            <a:r>
              <a:rPr lang="es-ES" sz="2400" dirty="0"/>
              <a:t> </a:t>
            </a:r>
            <a:r>
              <a:rPr lang="es-ES" sz="2400" dirty="0" err="1"/>
              <a:t>where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invoked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method</a:t>
            </a:r>
            <a:r>
              <a:rPr lang="es-ES" sz="2400" dirty="0"/>
              <a:t>.</a:t>
            </a:r>
          </a:p>
          <a:p>
            <a:pPr lvl="2">
              <a:lnSpc>
                <a:spcPct val="80000"/>
              </a:lnSpc>
            </a:pPr>
            <a:endParaRPr lang="es-ES" sz="240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781800" y="2924944"/>
            <a:ext cx="20383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 b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81800" y="3534544"/>
            <a:ext cx="20383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b="1" dirty="0" err="1">
                <a:solidFill>
                  <a:schemeClr val="bg1"/>
                </a:solidFill>
                <a:latin typeface="Courier New" pitchFamily="49" charset="0"/>
              </a:rPr>
              <a:t>printAbsDiv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781800" y="4144144"/>
            <a:ext cx="20383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b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4495800" y="4255368"/>
            <a:ext cx="2133600" cy="685800"/>
          </a:xfrm>
          <a:prstGeom prst="wedgeEllipseCallout">
            <a:avLst>
              <a:gd name="adj1" fmla="val -71875"/>
              <a:gd name="adj2" fmla="val -152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</a:pPr>
            <a:r>
              <a:rPr lang="es-ES" sz="1400" b="0">
                <a:solidFill>
                  <a:schemeClr val="bg1"/>
                </a:solidFill>
              </a:rPr>
              <a:t>Continue here</a:t>
            </a:r>
          </a:p>
          <a:p>
            <a:pPr algn="ctr"/>
            <a:endParaRPr lang="es-E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4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Call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stack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7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endParaRPr lang="es-ES" sz="1500" dirty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 err="1">
                <a:latin typeface="Courier New" charset="0"/>
              </a:rPr>
              <a:t>public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class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Main</a:t>
            </a:r>
            <a:endParaRPr lang="es-ES" sz="15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</a:t>
            </a:r>
            <a:r>
              <a:rPr lang="es-ES" sz="1500" dirty="0" err="1">
                <a:latin typeface="Courier New" charset="0"/>
              </a:rPr>
              <a:t>public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static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void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main</a:t>
            </a:r>
            <a:r>
              <a:rPr lang="es-ES" sz="1500" dirty="0">
                <a:latin typeface="Courier New" charset="0"/>
              </a:rPr>
              <a:t> (</a:t>
            </a:r>
            <a:r>
              <a:rPr lang="es-ES" sz="1500" dirty="0" err="1">
                <a:latin typeface="Courier New" charset="0"/>
              </a:rPr>
              <a:t>String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args</a:t>
            </a:r>
            <a:r>
              <a:rPr lang="es-ES" sz="1500" dirty="0">
                <a:latin typeface="Courier New" charset="0"/>
              </a:rPr>
              <a:t>[])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</a:rPr>
              <a:t>int</a:t>
            </a:r>
            <a:r>
              <a:rPr lang="es-ES" sz="1500" dirty="0">
                <a:latin typeface="Courier New" charset="0"/>
              </a:rPr>
              <a:t> a = 2;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</a:rPr>
              <a:t>int</a:t>
            </a:r>
            <a:r>
              <a:rPr lang="es-ES" sz="1500" dirty="0">
                <a:latin typeface="Courier New" charset="0"/>
              </a:rPr>
              <a:t> b = 5;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  <a:ea typeface="ＭＳ Ｐゴシック" charset="0"/>
              </a:rPr>
              <a:t>printAbsDiv</a:t>
            </a:r>
            <a:r>
              <a:rPr lang="es-ES" sz="1500" dirty="0">
                <a:latin typeface="Courier New" charset="0"/>
                <a:ea typeface="ＭＳ Ｐゴシック" charset="0"/>
              </a:rPr>
              <a:t> </a:t>
            </a:r>
            <a:r>
              <a:rPr lang="es-ES" sz="1500" dirty="0">
                <a:latin typeface="Courier New" charset="0"/>
              </a:rPr>
              <a:t>(</a:t>
            </a:r>
            <a:r>
              <a:rPr lang="es-ES" sz="1500" dirty="0" err="1">
                <a:latin typeface="Courier New" charset="0"/>
              </a:rPr>
              <a:t>a,b</a:t>
            </a:r>
            <a:r>
              <a:rPr lang="es-ES" sz="1500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</a:t>
            </a:r>
            <a:r>
              <a:rPr lang="es-ES" sz="1500" dirty="0" err="1">
                <a:latin typeface="Courier New" charset="0"/>
              </a:rPr>
              <a:t>public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static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void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  <a:ea typeface="ＭＳ Ｐゴシック" charset="0"/>
              </a:rPr>
              <a:t>printAbsDiv</a:t>
            </a:r>
            <a:r>
              <a:rPr lang="es-ES" sz="1500" dirty="0">
                <a:latin typeface="Courier New" charset="0"/>
                <a:ea typeface="ＭＳ Ｐゴシック" charset="0"/>
              </a:rPr>
              <a:t> </a:t>
            </a:r>
            <a:r>
              <a:rPr lang="es-ES" sz="1500" dirty="0">
                <a:latin typeface="Courier New" charset="0"/>
              </a:rPr>
              <a:t>(</a:t>
            </a:r>
            <a:r>
              <a:rPr lang="es-ES" sz="1500" dirty="0" err="1">
                <a:latin typeface="Courier New" charset="0"/>
              </a:rPr>
              <a:t>int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a,int</a:t>
            </a:r>
            <a:r>
              <a:rPr lang="es-ES" sz="1500" dirty="0">
                <a:latin typeface="Courier New" charset="0"/>
              </a:rPr>
              <a:t> b)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</a:rPr>
              <a:t>int</a:t>
            </a:r>
            <a:r>
              <a:rPr lang="es-ES" sz="1500" dirty="0">
                <a:latin typeface="Courier New" charset="0"/>
              </a:rPr>
              <a:t> res = 0;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res = a / </a:t>
            </a:r>
            <a:r>
              <a:rPr lang="es-ES" sz="1500" dirty="0" err="1">
                <a:latin typeface="Courier New" charset="0"/>
              </a:rPr>
              <a:t>Math.abs</a:t>
            </a:r>
            <a:r>
              <a:rPr lang="es-ES" sz="1500" dirty="0">
                <a:latin typeface="Courier New" charset="0"/>
              </a:rPr>
              <a:t>(b);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</a:rPr>
              <a:t>System.out.println</a:t>
            </a:r>
            <a:r>
              <a:rPr lang="es-ES" sz="1500" dirty="0">
                <a:latin typeface="Courier New" charset="0"/>
              </a:rPr>
              <a:t> (res);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</a:t>
            </a:r>
            <a:r>
              <a:rPr lang="es-ES" sz="1500" b="1" dirty="0">
                <a:solidFill>
                  <a:srgbClr val="CC3300"/>
                </a:solidFill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}</a:t>
            </a:r>
            <a:endParaRPr lang="es-ES" sz="15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372200" y="1981200"/>
            <a:ext cx="20383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 b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372200" y="2590800"/>
            <a:ext cx="20383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372200" y="3200400"/>
            <a:ext cx="20383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b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270750" y="1600200"/>
            <a:ext cx="170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 err="1">
                <a:latin typeface="Courier New" pitchFamily="49" charset="0"/>
              </a:rPr>
              <a:t>printAbsDiv</a:t>
            </a:r>
            <a:endParaRPr lang="es-ES" b="1" dirty="0"/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550000" y="1447800"/>
            <a:ext cx="6096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2819400" y="5805264"/>
            <a:ext cx="2667000" cy="762000"/>
          </a:xfrm>
          <a:prstGeom prst="wedgeEllipseCallout">
            <a:avLst>
              <a:gd name="adj1" fmla="val -114046"/>
              <a:gd name="adj2" fmla="val -111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s-ES" b="0" dirty="0" err="1">
                <a:solidFill>
                  <a:schemeClr val="bg1"/>
                </a:solidFill>
              </a:rPr>
              <a:t>End</a:t>
            </a:r>
            <a:r>
              <a:rPr lang="es-ES" b="0" dirty="0">
                <a:solidFill>
                  <a:schemeClr val="bg1"/>
                </a:solidFill>
              </a:rPr>
              <a:t> and </a:t>
            </a:r>
            <a:r>
              <a:rPr lang="es-ES" b="0" dirty="0" err="1">
                <a:solidFill>
                  <a:schemeClr val="bg1"/>
                </a:solidFill>
              </a:rPr>
              <a:t>main</a:t>
            </a:r>
            <a:endParaRPr lang="es-ES" b="0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6096000" y="5157192"/>
            <a:ext cx="2667000" cy="762000"/>
          </a:xfrm>
          <a:prstGeom prst="wedgeEllipseCallout">
            <a:avLst>
              <a:gd name="adj1" fmla="val -106787"/>
              <a:gd name="adj2" fmla="val -55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s-ES" b="0">
                <a:solidFill>
                  <a:schemeClr val="bg1"/>
                </a:solidFill>
              </a:rPr>
              <a:t>We skipped this call</a:t>
            </a:r>
          </a:p>
          <a:p>
            <a:pPr algn="ctr"/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5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5943600" y="4876800"/>
            <a:ext cx="2971800" cy="1447800"/>
          </a:xfrm>
          <a:prstGeom prst="wedgeEllipseCallout">
            <a:avLst>
              <a:gd name="adj1" fmla="val -213782"/>
              <a:gd name="adj2" fmla="val -1336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s-ES" b="0">
                <a:solidFill>
                  <a:schemeClr val="bg1"/>
                </a:solidFill>
              </a:rPr>
              <a:t>Follow from last invocation.</a:t>
            </a:r>
          </a:p>
          <a:p>
            <a:pPr algn="ctr">
              <a:spcBef>
                <a:spcPct val="20000"/>
              </a:spcBef>
            </a:pPr>
            <a:r>
              <a:rPr lang="es-ES" b="0">
                <a:solidFill>
                  <a:schemeClr val="bg1"/>
                </a:solidFill>
              </a:rPr>
              <a:t>There is nothing left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Call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stack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7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endParaRPr lang="es-ES" sz="1500" dirty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 err="1">
                <a:latin typeface="Courier New" charset="0"/>
              </a:rPr>
              <a:t>public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class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Main</a:t>
            </a:r>
            <a:endParaRPr lang="es-ES" sz="15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</a:t>
            </a:r>
            <a:r>
              <a:rPr lang="es-ES" sz="1500" b="1" dirty="0" err="1">
                <a:latin typeface="Courier New" charset="0"/>
              </a:rPr>
              <a:t>public</a:t>
            </a:r>
            <a:r>
              <a:rPr lang="es-ES" sz="1500" b="1" dirty="0">
                <a:latin typeface="Courier New" charset="0"/>
              </a:rPr>
              <a:t> </a:t>
            </a:r>
            <a:r>
              <a:rPr lang="es-ES" sz="1500" b="1" dirty="0" err="1">
                <a:latin typeface="Courier New" charset="0"/>
              </a:rPr>
              <a:t>static</a:t>
            </a:r>
            <a:r>
              <a:rPr lang="es-ES" sz="1500" b="1" dirty="0">
                <a:latin typeface="Courier New" charset="0"/>
              </a:rPr>
              <a:t> </a:t>
            </a:r>
            <a:r>
              <a:rPr lang="es-ES" sz="1500" b="1" dirty="0" err="1">
                <a:latin typeface="Courier New" charset="0"/>
              </a:rPr>
              <a:t>void</a:t>
            </a:r>
            <a:r>
              <a:rPr lang="es-ES" sz="1500" b="1" dirty="0">
                <a:latin typeface="Courier New" charset="0"/>
              </a:rPr>
              <a:t> </a:t>
            </a:r>
            <a:r>
              <a:rPr lang="es-ES" sz="1500" b="1" dirty="0" err="1">
                <a:latin typeface="Courier New" charset="0"/>
              </a:rPr>
              <a:t>main</a:t>
            </a:r>
            <a:r>
              <a:rPr lang="es-ES" sz="1500" b="1" dirty="0">
                <a:latin typeface="Courier New" charset="0"/>
              </a:rPr>
              <a:t> (</a:t>
            </a:r>
            <a:r>
              <a:rPr lang="es-ES" sz="1500" b="1" dirty="0" err="1">
                <a:latin typeface="Courier New" charset="0"/>
              </a:rPr>
              <a:t>String</a:t>
            </a:r>
            <a:r>
              <a:rPr lang="es-ES" sz="1500" b="1" dirty="0">
                <a:latin typeface="Courier New" charset="0"/>
              </a:rPr>
              <a:t> </a:t>
            </a:r>
            <a:r>
              <a:rPr lang="es-ES" sz="1500" b="1" dirty="0" err="1">
                <a:latin typeface="Courier New" charset="0"/>
              </a:rPr>
              <a:t>args</a:t>
            </a:r>
            <a:r>
              <a:rPr lang="es-ES" sz="1500" b="1" dirty="0">
                <a:latin typeface="Courier New" charset="0"/>
              </a:rPr>
              <a:t>[])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	</a:t>
            </a:r>
            <a:r>
              <a:rPr lang="es-ES" sz="1500" b="1" dirty="0" err="1">
                <a:latin typeface="Courier New" charset="0"/>
              </a:rPr>
              <a:t>int</a:t>
            </a:r>
            <a:r>
              <a:rPr lang="es-ES" sz="1500" b="1" dirty="0">
                <a:latin typeface="Courier New" charset="0"/>
              </a:rPr>
              <a:t> a = 2;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	</a:t>
            </a:r>
            <a:r>
              <a:rPr lang="es-ES" sz="1500" b="1" dirty="0" err="1">
                <a:latin typeface="Courier New" charset="0"/>
              </a:rPr>
              <a:t>int</a:t>
            </a:r>
            <a:r>
              <a:rPr lang="es-ES" sz="1500" b="1" dirty="0">
                <a:latin typeface="Courier New" charset="0"/>
              </a:rPr>
              <a:t> b = 5;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	</a:t>
            </a:r>
            <a:r>
              <a:rPr lang="es-ES" sz="1500" b="1" dirty="0" err="1">
                <a:latin typeface="Courier New" charset="0"/>
                <a:ea typeface="ＭＳ Ｐゴシック" charset="0"/>
              </a:rPr>
              <a:t>printAbsDiv</a:t>
            </a:r>
            <a:r>
              <a:rPr lang="es-ES" sz="1500" b="1" dirty="0">
                <a:latin typeface="Courier New" charset="0"/>
                <a:ea typeface="ＭＳ Ｐゴシック" charset="0"/>
              </a:rPr>
              <a:t> </a:t>
            </a:r>
            <a:r>
              <a:rPr lang="es-ES" sz="1500" b="1" dirty="0">
                <a:latin typeface="Courier New" charset="0"/>
              </a:rPr>
              <a:t>(</a:t>
            </a:r>
            <a:r>
              <a:rPr lang="es-ES" sz="1500" b="1" dirty="0" err="1">
                <a:latin typeface="Courier New" charset="0"/>
              </a:rPr>
              <a:t>a,b</a:t>
            </a:r>
            <a:r>
              <a:rPr lang="es-ES" sz="1500" b="1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</a:t>
            </a:r>
            <a:r>
              <a:rPr lang="es-ES" sz="1500" dirty="0" err="1">
                <a:latin typeface="Courier New" charset="0"/>
              </a:rPr>
              <a:t>public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static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void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  <a:ea typeface="ＭＳ Ｐゴシック" charset="0"/>
              </a:rPr>
              <a:t>printAbsDiv</a:t>
            </a:r>
            <a:r>
              <a:rPr lang="es-ES" sz="1500" dirty="0">
                <a:latin typeface="Courier New" charset="0"/>
                <a:ea typeface="ＭＳ Ｐゴシック" charset="0"/>
              </a:rPr>
              <a:t> </a:t>
            </a:r>
            <a:r>
              <a:rPr lang="es-ES" sz="1500" dirty="0">
                <a:latin typeface="Courier New" charset="0"/>
              </a:rPr>
              <a:t>(</a:t>
            </a:r>
            <a:r>
              <a:rPr lang="es-ES" sz="1500" dirty="0" err="1">
                <a:latin typeface="Courier New" charset="0"/>
              </a:rPr>
              <a:t>int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a,int</a:t>
            </a:r>
            <a:r>
              <a:rPr lang="es-ES" sz="1500" dirty="0">
                <a:latin typeface="Courier New" charset="0"/>
              </a:rPr>
              <a:t> b)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</a:rPr>
              <a:t>int</a:t>
            </a:r>
            <a:r>
              <a:rPr lang="es-ES" sz="1500" dirty="0">
                <a:latin typeface="Courier New" charset="0"/>
              </a:rPr>
              <a:t> res = 0;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res = a / </a:t>
            </a:r>
            <a:r>
              <a:rPr lang="es-ES" sz="1500" dirty="0" err="1">
                <a:latin typeface="Courier New" charset="0"/>
              </a:rPr>
              <a:t>Math.abs</a:t>
            </a:r>
            <a:r>
              <a:rPr lang="es-ES" sz="1500" dirty="0">
                <a:latin typeface="Courier New" charset="0"/>
              </a:rPr>
              <a:t>(b);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</a:rPr>
              <a:t>System.out.println</a:t>
            </a:r>
            <a:r>
              <a:rPr lang="es-ES" sz="1500" dirty="0">
                <a:latin typeface="Courier New" charset="0"/>
              </a:rPr>
              <a:t> (res);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b="1" dirty="0">
                <a:latin typeface="Courier New" charset="0"/>
              </a:rPr>
              <a:t>	</a:t>
            </a:r>
            <a:r>
              <a:rPr lang="es-ES" sz="1500" dirty="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}</a:t>
            </a:r>
            <a:endParaRPr lang="es-ES" sz="150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527800" y="2057400"/>
            <a:ext cx="20383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 b="0">
              <a:solidFill>
                <a:schemeClr val="bg1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527800" y="2667000"/>
            <a:ext cx="20383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527800" y="3276600"/>
            <a:ext cx="20383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9245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5867400" y="5181600"/>
            <a:ext cx="2667000" cy="762000"/>
          </a:xfrm>
          <a:prstGeom prst="wedgeEllipseCallout">
            <a:avLst>
              <a:gd name="adj1" fmla="val -225477"/>
              <a:gd name="adj2" fmla="val -251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s-ES" b="0" dirty="0" err="1">
                <a:solidFill>
                  <a:schemeClr val="bg1"/>
                </a:solidFill>
              </a:rPr>
              <a:t>End</a:t>
            </a:r>
            <a:r>
              <a:rPr lang="es-ES" b="0" dirty="0">
                <a:solidFill>
                  <a:schemeClr val="bg1"/>
                </a:solidFill>
              </a:rPr>
              <a:t> and back </a:t>
            </a:r>
            <a:r>
              <a:rPr lang="es-ES" b="0" dirty="0" err="1">
                <a:solidFill>
                  <a:schemeClr val="bg1"/>
                </a:solidFill>
              </a:rPr>
              <a:t>to</a:t>
            </a:r>
            <a:r>
              <a:rPr lang="es-ES" b="0" dirty="0">
                <a:solidFill>
                  <a:schemeClr val="bg1"/>
                </a:solidFill>
              </a:rPr>
              <a:t> OS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Call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stack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5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endParaRPr lang="es-ES" sz="1500" dirty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 err="1">
                <a:latin typeface="Courier New" charset="0"/>
              </a:rPr>
              <a:t>public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class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Main</a:t>
            </a:r>
            <a:endParaRPr lang="es-ES" sz="15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</a:t>
            </a:r>
            <a:r>
              <a:rPr lang="es-ES" sz="1500" dirty="0" err="1">
                <a:latin typeface="Courier New" charset="0"/>
              </a:rPr>
              <a:t>public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static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void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main</a:t>
            </a:r>
            <a:r>
              <a:rPr lang="es-ES" sz="1500" dirty="0">
                <a:latin typeface="Courier New" charset="0"/>
              </a:rPr>
              <a:t> (</a:t>
            </a:r>
            <a:r>
              <a:rPr lang="es-ES" sz="1500" dirty="0" err="1">
                <a:latin typeface="Courier New" charset="0"/>
              </a:rPr>
              <a:t>String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args</a:t>
            </a:r>
            <a:r>
              <a:rPr lang="es-ES" sz="1500" dirty="0">
                <a:latin typeface="Courier New" charset="0"/>
              </a:rPr>
              <a:t>[])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</a:rPr>
              <a:t>int</a:t>
            </a:r>
            <a:r>
              <a:rPr lang="es-ES" sz="1500" dirty="0">
                <a:latin typeface="Courier New" charset="0"/>
              </a:rPr>
              <a:t> a = 2;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</a:rPr>
              <a:t>int</a:t>
            </a:r>
            <a:r>
              <a:rPr lang="es-ES" sz="1500" dirty="0">
                <a:latin typeface="Courier New" charset="0"/>
              </a:rPr>
              <a:t> b = 5;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  <a:ea typeface="ＭＳ Ｐゴシック" charset="0"/>
              </a:rPr>
              <a:t>printAbsDiv</a:t>
            </a:r>
            <a:r>
              <a:rPr lang="es-ES" sz="1500" b="1" dirty="0">
                <a:latin typeface="Courier New" charset="0"/>
                <a:ea typeface="ＭＳ Ｐゴシック" charset="0"/>
              </a:rPr>
              <a:t> </a:t>
            </a:r>
            <a:r>
              <a:rPr lang="es-ES" sz="1500" dirty="0">
                <a:latin typeface="Courier New" charset="0"/>
              </a:rPr>
              <a:t>(</a:t>
            </a:r>
            <a:r>
              <a:rPr lang="es-ES" sz="1500" dirty="0" err="1">
                <a:latin typeface="Courier New" charset="0"/>
              </a:rPr>
              <a:t>a,b</a:t>
            </a:r>
            <a:r>
              <a:rPr lang="es-ES" sz="1500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</a:t>
            </a:r>
            <a:r>
              <a:rPr lang="es-ES" sz="1500" b="1" dirty="0">
                <a:solidFill>
                  <a:srgbClr val="CC3300"/>
                </a:solidFill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</a:t>
            </a:r>
            <a:r>
              <a:rPr lang="es-ES" sz="1500" dirty="0" err="1">
                <a:latin typeface="Courier New" charset="0"/>
              </a:rPr>
              <a:t>public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static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void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  <a:ea typeface="ＭＳ Ｐゴシック" charset="0"/>
              </a:rPr>
              <a:t>printAbsDiv</a:t>
            </a:r>
            <a:r>
              <a:rPr lang="es-ES" sz="1500" b="1" dirty="0">
                <a:latin typeface="Courier New" charset="0"/>
                <a:ea typeface="ＭＳ Ｐゴシック" charset="0"/>
              </a:rPr>
              <a:t> </a:t>
            </a:r>
            <a:r>
              <a:rPr lang="es-ES" sz="1500" dirty="0">
                <a:latin typeface="Courier New" charset="0"/>
              </a:rPr>
              <a:t>(</a:t>
            </a:r>
            <a:r>
              <a:rPr lang="es-ES" sz="1500" dirty="0" err="1">
                <a:latin typeface="Courier New" charset="0"/>
              </a:rPr>
              <a:t>int</a:t>
            </a:r>
            <a:r>
              <a:rPr lang="es-ES" sz="1500" dirty="0">
                <a:latin typeface="Courier New" charset="0"/>
              </a:rPr>
              <a:t> </a:t>
            </a:r>
            <a:r>
              <a:rPr lang="es-ES" sz="1500" dirty="0" err="1">
                <a:latin typeface="Courier New" charset="0"/>
              </a:rPr>
              <a:t>a,int</a:t>
            </a:r>
            <a:r>
              <a:rPr lang="es-ES" sz="1500" dirty="0">
                <a:latin typeface="Courier New" charset="0"/>
              </a:rPr>
              <a:t> b)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</a:rPr>
              <a:t>int</a:t>
            </a:r>
            <a:r>
              <a:rPr lang="es-ES" sz="1500" dirty="0">
                <a:latin typeface="Courier New" charset="0"/>
              </a:rPr>
              <a:t> res = 0;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res = a / </a:t>
            </a:r>
            <a:r>
              <a:rPr lang="es-ES" sz="1500" dirty="0" err="1">
                <a:latin typeface="Courier New" charset="0"/>
              </a:rPr>
              <a:t>Math.abs</a:t>
            </a:r>
            <a:r>
              <a:rPr lang="es-ES" sz="1500" dirty="0">
                <a:latin typeface="Courier New" charset="0"/>
              </a:rPr>
              <a:t>(b);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	</a:t>
            </a:r>
            <a:r>
              <a:rPr lang="es-ES" sz="1500" dirty="0" err="1">
                <a:latin typeface="Courier New" charset="0"/>
              </a:rPr>
              <a:t>System.out.println</a:t>
            </a:r>
            <a:r>
              <a:rPr lang="es-ES" sz="1500" dirty="0">
                <a:latin typeface="Courier New" charset="0"/>
              </a:rPr>
              <a:t> (res);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	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500" dirty="0">
                <a:latin typeface="Courier New" charset="0"/>
              </a:rPr>
              <a:t>}</a:t>
            </a:r>
            <a:endParaRPr lang="es-ES" sz="15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324600" y="1981200"/>
            <a:ext cx="20383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 b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324600" y="2590800"/>
            <a:ext cx="20383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324600" y="3200400"/>
            <a:ext cx="20383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229600" y="12954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b="1" dirty="0" err="1"/>
              <a:t>main</a:t>
            </a:r>
            <a:endParaRPr lang="es-ES" b="1" dirty="0"/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426200" y="685800"/>
            <a:ext cx="1676400" cy="2819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926 h 21600"/>
              <a:gd name="T14" fmla="*/ 20181 w 21600"/>
              <a:gd name="T15" fmla="*/ 723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119" y="0"/>
                </a:lnTo>
                <a:lnTo>
                  <a:pt x="14119" y="4926"/>
                </a:lnTo>
                <a:lnTo>
                  <a:pt x="12427" y="4926"/>
                </a:lnTo>
                <a:cubicBezTo>
                  <a:pt x="5564" y="4926"/>
                  <a:pt x="0" y="8164"/>
                  <a:pt x="0" y="12158"/>
                </a:cubicBezTo>
                <a:lnTo>
                  <a:pt x="0" y="21600"/>
                </a:lnTo>
                <a:lnTo>
                  <a:pt x="2357" y="21600"/>
                </a:lnTo>
                <a:lnTo>
                  <a:pt x="2357" y="12158"/>
                </a:lnTo>
                <a:cubicBezTo>
                  <a:pt x="2357" y="9437"/>
                  <a:pt x="6865" y="7232"/>
                  <a:pt x="12427" y="7232"/>
                </a:cubicBezTo>
                <a:lnTo>
                  <a:pt x="14119" y="7232"/>
                </a:lnTo>
                <a:lnTo>
                  <a:pt x="14119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8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Call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stack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5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are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stack</a:t>
            </a:r>
            <a:r>
              <a:rPr lang="es-ES" dirty="0"/>
              <a:t> are </a:t>
            </a:r>
            <a:r>
              <a:rPr lang="es-ES" dirty="0" err="1"/>
              <a:t>said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active</a:t>
            </a:r>
          </a:p>
          <a:p>
            <a:pPr lvl="1"/>
            <a:r>
              <a:rPr lang="es-ES" dirty="0" err="1"/>
              <a:t>Execution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finished</a:t>
            </a:r>
            <a:r>
              <a:rPr lang="es-ES" dirty="0"/>
              <a:t> </a:t>
            </a:r>
            <a:r>
              <a:rPr lang="es-ES" dirty="0" err="1"/>
              <a:t>yet</a:t>
            </a:r>
            <a:r>
              <a:rPr lang="es-ES" dirty="0"/>
              <a:t>. </a:t>
            </a:r>
          </a:p>
          <a:p>
            <a:endParaRPr lang="es-ES" dirty="0" smtClean="0"/>
          </a:p>
          <a:p>
            <a:r>
              <a:rPr lang="es-ES" dirty="0" smtClean="0"/>
              <a:t>At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given</a:t>
            </a:r>
            <a:r>
              <a:rPr lang="es-ES" dirty="0"/>
              <a:t> time,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active </a:t>
            </a:r>
            <a:r>
              <a:rPr lang="es-ES" dirty="0" err="1"/>
              <a:t>methods</a:t>
            </a:r>
            <a:r>
              <a:rPr lang="es-ES" dirty="0"/>
              <a:t> in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comprise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called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 </a:t>
            </a:r>
            <a:r>
              <a:rPr lang="es-ES" dirty="0" err="1"/>
              <a:t>stack</a:t>
            </a:r>
            <a:r>
              <a:rPr lang="es-ES" dirty="0"/>
              <a:t> trace (</a:t>
            </a:r>
            <a:r>
              <a:rPr lang="es-ES" dirty="0" err="1"/>
              <a:t>Stack</a:t>
            </a:r>
            <a:r>
              <a:rPr lang="es-ES" dirty="0"/>
              <a:t> Trace) of a </a:t>
            </a:r>
            <a:r>
              <a:rPr lang="es-ES" dirty="0" err="1"/>
              <a:t>thread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smtClean="0"/>
              <a:t>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ends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…</a:t>
            </a:r>
          </a:p>
          <a:p>
            <a:pPr lvl="1"/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Call</a:t>
            </a:r>
            <a:r>
              <a:rPr lang="es-ES" dirty="0"/>
              <a:t> </a:t>
            </a:r>
            <a:r>
              <a:rPr lang="es-ES" dirty="0" err="1"/>
              <a:t>Stack</a:t>
            </a:r>
            <a:endParaRPr lang="es-ES" dirty="0"/>
          </a:p>
          <a:p>
            <a:pPr lvl="2"/>
            <a:endParaRPr lang="es-ES" sz="2400" dirty="0"/>
          </a:p>
          <a:p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let</a:t>
            </a:r>
            <a:r>
              <a:rPr lang="es-ES" altLang="es-ES" dirty="0" err="1"/>
              <a:t>’</a:t>
            </a:r>
            <a:r>
              <a:rPr lang="es-ES" dirty="0" err="1"/>
              <a:t>s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back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exceptions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29128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Exception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management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exceptions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interrupt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 of a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throwing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dirty="0" err="1"/>
              <a:t>until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invoked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handle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exceptional</a:t>
            </a:r>
            <a:r>
              <a:rPr lang="es-ES" dirty="0"/>
              <a:t> case</a:t>
            </a:r>
          </a:p>
          <a:p>
            <a:pPr lvl="1"/>
            <a:r>
              <a:rPr lang="es-ES" dirty="0" err="1"/>
              <a:t>Alternative</a:t>
            </a:r>
            <a:r>
              <a:rPr lang="es-ES" dirty="0"/>
              <a:t> </a:t>
            </a:r>
            <a:r>
              <a:rPr lang="es-ES" dirty="0" err="1"/>
              <a:t>flow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altLang="es-ES" dirty="0" err="1" smtClean="0"/>
              <a:t>’</a:t>
            </a:r>
            <a:r>
              <a:rPr lang="es-ES" dirty="0" err="1" smtClean="0"/>
              <a:t>s</a:t>
            </a:r>
            <a:r>
              <a:rPr lang="es-ES" dirty="0" smtClean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reserved</a:t>
            </a:r>
            <a:r>
              <a:rPr lang="es-ES" dirty="0"/>
              <a:t> </a:t>
            </a:r>
            <a:r>
              <a:rPr lang="es-ES" dirty="0" err="1"/>
              <a:t>words</a:t>
            </a:r>
            <a:endParaRPr lang="es-ES" dirty="0">
              <a:solidFill>
                <a:srgbClr val="3333CC"/>
              </a:solidFill>
            </a:endParaRP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0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Throwing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Exception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a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declaration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specify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exceptions</a:t>
            </a:r>
            <a:r>
              <a:rPr lang="es-ES" dirty="0"/>
              <a:t> of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can be </a:t>
            </a:r>
            <a:r>
              <a:rPr lang="es-ES" dirty="0" err="1"/>
              <a:t>produced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reserved</a:t>
            </a:r>
            <a:r>
              <a:rPr lang="es-ES" dirty="0"/>
              <a:t> </a:t>
            </a:r>
            <a:r>
              <a:rPr lang="es-ES" dirty="0" err="1"/>
              <a:t>word</a:t>
            </a:r>
            <a:r>
              <a:rPr lang="es-ES" dirty="0"/>
              <a:t> </a:t>
            </a:r>
            <a:r>
              <a:rPr lang="es-ES" b="1" dirty="0" err="1"/>
              <a:t>throws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 (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conditions</a:t>
            </a:r>
            <a:r>
              <a:rPr lang="es-ES" dirty="0"/>
              <a:t> are </a:t>
            </a:r>
            <a:r>
              <a:rPr lang="es-ES" dirty="0" err="1"/>
              <a:t>met</a:t>
            </a:r>
            <a:r>
              <a:rPr lang="es-ES" dirty="0"/>
              <a:t>)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reserved</a:t>
            </a:r>
            <a:r>
              <a:rPr lang="es-ES" dirty="0"/>
              <a:t> </a:t>
            </a:r>
            <a:r>
              <a:rPr lang="es-ES" dirty="0" err="1"/>
              <a:t>word</a:t>
            </a:r>
            <a:r>
              <a:rPr lang="es-ES" dirty="0"/>
              <a:t> </a:t>
            </a:r>
            <a:r>
              <a:rPr lang="es-ES" b="1" dirty="0" err="1"/>
              <a:t>throw</a:t>
            </a:r>
            <a:endParaRPr lang="es-ES" b="1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1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packages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packages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(files) in </a:t>
            </a:r>
            <a:r>
              <a:rPr lang="es-ES" dirty="0" err="1"/>
              <a:t>different</a:t>
            </a:r>
            <a:r>
              <a:rPr lang="es-ES" dirty="0"/>
              <a:t> conceptual </a:t>
            </a:r>
            <a:r>
              <a:rPr lang="es-ES" dirty="0" err="1"/>
              <a:t>units</a:t>
            </a:r>
            <a:r>
              <a:rPr lang="es-ES" dirty="0"/>
              <a:t> (</a:t>
            </a:r>
            <a:r>
              <a:rPr lang="es-ES" dirty="0" err="1"/>
              <a:t>directories</a:t>
            </a:r>
            <a:r>
              <a:rPr lang="es-ES" dirty="0"/>
              <a:t>) </a:t>
            </a:r>
            <a:r>
              <a:rPr lang="es-ES" dirty="0" err="1"/>
              <a:t>according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Funcionality</a:t>
            </a:r>
            <a:endParaRPr lang="es-ES" dirty="0"/>
          </a:p>
          <a:p>
            <a:pPr lvl="1"/>
            <a:r>
              <a:rPr lang="es-ES" dirty="0"/>
              <a:t>Conceptual </a:t>
            </a:r>
            <a:r>
              <a:rPr lang="es-ES" dirty="0" err="1"/>
              <a:t>category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566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Throwing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Exception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solidFill>
                  <a:srgbClr val="3333CC"/>
                </a:solidFill>
                <a:latin typeface="Courier New" pitchFamily="49" charset="0"/>
              </a:rPr>
              <a:t>public </a:t>
            </a:r>
            <a:r>
              <a:rPr lang="en-US" sz="18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divide (</a:t>
            </a:r>
            <a:r>
              <a:rPr lang="en-US" sz="18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dividend, </a:t>
            </a:r>
            <a:r>
              <a:rPr lang="en-US" sz="18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divider) </a:t>
            </a:r>
            <a:r>
              <a:rPr lang="en-US" sz="1800" b="1" dirty="0">
                <a:solidFill>
                  <a:srgbClr val="3333CC"/>
                </a:solidFill>
                <a:latin typeface="Courier New" pitchFamily="49" charset="0"/>
              </a:rPr>
              <a:t>throws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ArithmeticException</a:t>
            </a:r>
            <a:endParaRPr lang="es-E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800" dirty="0">
                <a:latin typeface="Courier New" pitchFamily="49" charset="0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res = 0;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(divider == 0)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</a:rPr>
              <a:t>		</a:t>
            </a:r>
            <a:r>
              <a:rPr lang="es-ES" sz="1800" b="1" dirty="0" err="1">
                <a:solidFill>
                  <a:srgbClr val="3333CC"/>
                </a:solidFill>
                <a:latin typeface="Courier New" pitchFamily="49" charset="0"/>
              </a:rPr>
              <a:t>throw</a:t>
            </a:r>
            <a:r>
              <a:rPr lang="es-ES" sz="1800" b="1" dirty="0">
                <a:solidFill>
                  <a:srgbClr val="3333CC"/>
                </a:solidFill>
                <a:latin typeface="Courier New" pitchFamily="49" charset="0"/>
              </a:rPr>
              <a:t> new</a:t>
            </a:r>
            <a:r>
              <a:rPr lang="es-ES" sz="1800" b="1" dirty="0">
                <a:latin typeface="Courier New" pitchFamily="49" charset="0"/>
              </a:rPr>
              <a:t> </a:t>
            </a:r>
            <a:r>
              <a:rPr lang="es-ES" sz="1800" b="1" dirty="0" err="1">
                <a:latin typeface="Courier New" pitchFamily="49" charset="0"/>
              </a:rPr>
              <a:t>ArithmeticException</a:t>
            </a:r>
            <a:r>
              <a:rPr lang="es-ES" sz="1800" b="1" dirty="0">
                <a:latin typeface="Courier New" pitchFamily="49" charset="0"/>
              </a:rPr>
              <a:t> (); 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	</a:t>
            </a:r>
            <a:r>
              <a:rPr lang="es-ES" sz="1800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sz="1800" dirty="0" err="1">
                <a:solidFill>
                  <a:srgbClr val="1FA0BE"/>
                </a:solidFill>
                <a:latin typeface="Courier New" pitchFamily="49" charset="0"/>
              </a:rPr>
              <a:t>throw</a:t>
            </a:r>
            <a:r>
              <a:rPr lang="es-ES" sz="18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1800" dirty="0" err="1">
                <a:solidFill>
                  <a:srgbClr val="1FA0BE"/>
                </a:solidFill>
                <a:latin typeface="Courier New" pitchFamily="49" charset="0"/>
              </a:rPr>
              <a:t>arithmetic</a:t>
            </a:r>
            <a:r>
              <a:rPr lang="es-ES" sz="18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1800" dirty="0" err="1">
                <a:solidFill>
                  <a:srgbClr val="1FA0BE"/>
                </a:solidFill>
                <a:latin typeface="Courier New" pitchFamily="49" charset="0"/>
              </a:rPr>
              <a:t>exception</a:t>
            </a:r>
            <a:endParaRPr lang="en-US" sz="1800" b="1" dirty="0">
              <a:solidFill>
                <a:srgbClr val="1FA0BE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</a:rPr>
              <a:t>	}</a:t>
            </a:r>
            <a:endParaRPr lang="es-E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800" dirty="0">
                <a:latin typeface="Courier New" pitchFamily="49" charset="0"/>
              </a:rPr>
              <a:t>	</a:t>
            </a:r>
            <a:r>
              <a:rPr lang="es-ES" sz="1800" dirty="0" err="1">
                <a:solidFill>
                  <a:srgbClr val="3333CC"/>
                </a:solidFill>
                <a:latin typeface="Courier New" pitchFamily="49" charset="0"/>
              </a:rPr>
              <a:t>else</a:t>
            </a:r>
            <a:endParaRPr lang="es-ES" sz="1800" dirty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8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s-ES" sz="1800" dirty="0">
                <a:latin typeface="Courier New" pitchFamily="49" charset="0"/>
              </a:rPr>
              <a:t>		res = </a:t>
            </a:r>
            <a:r>
              <a:rPr lang="es-ES" sz="1800" dirty="0" err="1">
                <a:latin typeface="Courier New" pitchFamily="49" charset="0"/>
              </a:rPr>
              <a:t>dividend</a:t>
            </a:r>
            <a:r>
              <a:rPr lang="es-ES" sz="1800" dirty="0">
                <a:latin typeface="Courier New" pitchFamily="49" charset="0"/>
              </a:rPr>
              <a:t> / </a:t>
            </a:r>
            <a:r>
              <a:rPr lang="es-ES" sz="1800" dirty="0" err="1">
                <a:latin typeface="Courier New" pitchFamily="49" charset="0"/>
              </a:rPr>
              <a:t>divider</a:t>
            </a:r>
            <a:r>
              <a:rPr lang="es-E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s-ES" sz="18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s-ES" sz="1800" dirty="0">
                <a:latin typeface="Courier New" pitchFamily="49" charset="0"/>
              </a:rPr>
              <a:t>	</a:t>
            </a:r>
            <a:r>
              <a:rPr lang="es-ES" sz="18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1800" dirty="0">
                <a:latin typeface="Courier New" pitchFamily="49" charset="0"/>
              </a:rPr>
              <a:t> res;</a:t>
            </a:r>
          </a:p>
          <a:p>
            <a:pPr>
              <a:lnSpc>
                <a:spcPct val="80000"/>
              </a:lnSpc>
              <a:buNone/>
            </a:pPr>
            <a:r>
              <a:rPr lang="es-E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751512" y="4929336"/>
            <a:ext cx="3284984" cy="1524000"/>
          </a:xfrm>
          <a:prstGeom prst="wedgeEllipseCallout">
            <a:avLst>
              <a:gd name="adj1" fmla="val -45417"/>
              <a:gd name="adj2" fmla="val -129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1700" b="0" dirty="0" err="1" smtClean="0">
                <a:solidFill>
                  <a:schemeClr val="bg1"/>
                </a:solidFill>
              </a:rPr>
              <a:t>If</a:t>
            </a:r>
            <a:r>
              <a:rPr lang="es-ES" sz="1700" b="0" dirty="0" smtClean="0">
                <a:solidFill>
                  <a:schemeClr val="bg1"/>
                </a:solidFill>
              </a:rPr>
              <a:t> </a:t>
            </a:r>
            <a:r>
              <a:rPr lang="es-ES" sz="1700" b="0" dirty="0" err="1">
                <a:solidFill>
                  <a:schemeClr val="bg1"/>
                </a:solidFill>
              </a:rPr>
              <a:t>divider</a:t>
            </a:r>
            <a:r>
              <a:rPr lang="es-ES" sz="1700" b="0" dirty="0">
                <a:solidFill>
                  <a:schemeClr val="bg1"/>
                </a:solidFill>
              </a:rPr>
              <a:t>==0 </a:t>
            </a:r>
            <a:r>
              <a:rPr lang="es-ES" sz="1700" b="0" dirty="0" err="1">
                <a:solidFill>
                  <a:schemeClr val="bg1"/>
                </a:solidFill>
              </a:rPr>
              <a:t>we</a:t>
            </a:r>
            <a:r>
              <a:rPr lang="es-ES" sz="1700" b="0" dirty="0">
                <a:solidFill>
                  <a:schemeClr val="bg1"/>
                </a:solidFill>
              </a:rPr>
              <a:t> </a:t>
            </a:r>
            <a:r>
              <a:rPr lang="es-ES" sz="1700" b="0" dirty="0" err="1">
                <a:solidFill>
                  <a:schemeClr val="bg1"/>
                </a:solidFill>
              </a:rPr>
              <a:t>throw</a:t>
            </a:r>
            <a:r>
              <a:rPr lang="es-ES" sz="1700" b="0" dirty="0">
                <a:solidFill>
                  <a:schemeClr val="bg1"/>
                </a:solidFill>
              </a:rPr>
              <a:t> </a:t>
            </a:r>
            <a:r>
              <a:rPr lang="es-ES" sz="1700" b="0" dirty="0" err="1">
                <a:solidFill>
                  <a:schemeClr val="bg1"/>
                </a:solidFill>
              </a:rPr>
              <a:t>an</a:t>
            </a:r>
            <a:r>
              <a:rPr lang="es-ES" sz="1700" b="0" dirty="0">
                <a:solidFill>
                  <a:schemeClr val="bg1"/>
                </a:solidFill>
              </a:rPr>
              <a:t> </a:t>
            </a:r>
            <a:r>
              <a:rPr lang="es-ES" sz="1700" b="0" dirty="0" err="1">
                <a:solidFill>
                  <a:schemeClr val="bg1"/>
                </a:solidFill>
              </a:rPr>
              <a:t>exception</a:t>
            </a:r>
            <a:r>
              <a:rPr lang="es-ES" sz="1700" b="0" dirty="0">
                <a:solidFill>
                  <a:schemeClr val="bg1"/>
                </a:solidFill>
              </a:rPr>
              <a:t> and stop </a:t>
            </a:r>
            <a:r>
              <a:rPr lang="es-ES" sz="1700" b="0" dirty="0" err="1">
                <a:solidFill>
                  <a:schemeClr val="bg1"/>
                </a:solidFill>
              </a:rPr>
              <a:t>executing</a:t>
            </a:r>
            <a:r>
              <a:rPr lang="es-ES" sz="1700" b="0" dirty="0">
                <a:solidFill>
                  <a:schemeClr val="bg1"/>
                </a:solidFill>
              </a:rPr>
              <a:t> </a:t>
            </a:r>
            <a:r>
              <a:rPr lang="es-ES" sz="1700" b="0" dirty="0" err="1">
                <a:solidFill>
                  <a:schemeClr val="bg1"/>
                </a:solidFill>
              </a:rPr>
              <a:t>this</a:t>
            </a:r>
            <a:r>
              <a:rPr lang="es-ES" sz="1700" b="0" dirty="0">
                <a:solidFill>
                  <a:schemeClr val="bg1"/>
                </a:solidFill>
              </a:rPr>
              <a:t> </a:t>
            </a:r>
            <a:r>
              <a:rPr lang="es-ES" sz="1700" b="0" dirty="0" err="1">
                <a:solidFill>
                  <a:schemeClr val="bg1"/>
                </a:solidFill>
              </a:rPr>
              <a:t>method</a:t>
            </a:r>
            <a:endParaRPr lang="es-ES" sz="17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604448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Exceptions</a:t>
            </a:r>
            <a:r>
              <a:rPr lang="es-ES" sz="3000" cap="all" dirty="0" smtClean="0">
                <a:latin typeface="Nexa Bold" pitchFamily="50" charset="0"/>
              </a:rPr>
              <a:t> –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classes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objects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of </a:t>
            </a:r>
            <a:r>
              <a:rPr lang="es-ES" dirty="0" err="1"/>
              <a:t>exceptions</a:t>
            </a:r>
            <a:r>
              <a:rPr lang="es-ES" dirty="0"/>
              <a:t> and </a:t>
            </a:r>
            <a:r>
              <a:rPr lang="es-ES" dirty="0" err="1"/>
              <a:t>each</a:t>
            </a:r>
            <a:r>
              <a:rPr lang="es-ES" dirty="0"/>
              <a:t> of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materializes</a:t>
            </a:r>
            <a:r>
              <a:rPr lang="es-ES" dirty="0"/>
              <a:t> as a </a:t>
            </a:r>
            <a:r>
              <a:rPr lang="es-ES" dirty="0" err="1"/>
              <a:t>class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actually</a:t>
            </a:r>
            <a:r>
              <a:rPr lang="es-ES" dirty="0"/>
              <a:t> </a:t>
            </a:r>
            <a:r>
              <a:rPr lang="es-ES" dirty="0" err="1"/>
              <a:t>thrown</a:t>
            </a:r>
            <a:r>
              <a:rPr lang="es-ES" dirty="0"/>
              <a:t>,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of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instantiated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. </a:t>
            </a:r>
          </a:p>
          <a:p>
            <a:pPr lvl="1"/>
            <a:r>
              <a:rPr lang="es-ES" dirty="0" err="1">
                <a:solidFill>
                  <a:srgbClr val="3333CC"/>
                </a:solidFill>
              </a:rPr>
              <a:t>throw</a:t>
            </a:r>
            <a:r>
              <a:rPr lang="es-ES" dirty="0">
                <a:solidFill>
                  <a:srgbClr val="3333CC"/>
                </a:solidFill>
              </a:rPr>
              <a:t> </a:t>
            </a:r>
            <a:r>
              <a:rPr lang="es-ES" b="1" dirty="0">
                <a:solidFill>
                  <a:srgbClr val="3333CC"/>
                </a:solidFill>
              </a:rPr>
              <a:t>new</a:t>
            </a:r>
            <a:r>
              <a:rPr lang="es-ES" b="1" dirty="0"/>
              <a:t> …</a:t>
            </a:r>
          </a:p>
          <a:p>
            <a:endParaRPr lang="es-ES" dirty="0" smtClean="0"/>
          </a:p>
          <a:p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/>
              <a:t>exception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an</a:t>
            </a:r>
            <a:r>
              <a:rPr lang="es-ES" b="1" dirty="0"/>
              <a:t> </a:t>
            </a:r>
            <a:r>
              <a:rPr lang="es-ES" b="1" dirty="0" err="1"/>
              <a:t>object</a:t>
            </a:r>
            <a:r>
              <a:rPr lang="es-ES" b="1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reports</a:t>
            </a:r>
            <a:r>
              <a:rPr lang="es-ES" dirty="0"/>
              <a:t> a </a:t>
            </a:r>
            <a:r>
              <a:rPr lang="es-ES" dirty="0" err="1"/>
              <a:t>failure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operations</a:t>
            </a:r>
            <a:r>
              <a:rPr lang="es-ES" dirty="0"/>
              <a:t> </a:t>
            </a:r>
            <a:r>
              <a:rPr lang="es-ES" dirty="0" err="1"/>
              <a:t>during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 of a </a:t>
            </a:r>
            <a:r>
              <a:rPr lang="es-ES" dirty="0" err="1"/>
              <a:t>program</a:t>
            </a:r>
            <a:r>
              <a:rPr lang="es-ES" dirty="0"/>
              <a:t>.</a:t>
            </a:r>
          </a:p>
          <a:p>
            <a:pPr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1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The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other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side</a:t>
            </a:r>
            <a:r>
              <a:rPr lang="es-ES" sz="3000" cap="all" dirty="0" smtClean="0">
                <a:latin typeface="Nexa Bold" pitchFamily="50" charset="0"/>
              </a:rPr>
              <a:t> of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throwing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Throwing</a:t>
            </a:r>
            <a:r>
              <a:rPr lang="es-ES" dirty="0"/>
              <a:t> </a:t>
            </a:r>
            <a:r>
              <a:rPr lang="es-ES" dirty="0" err="1"/>
              <a:t>exceptions</a:t>
            </a:r>
            <a:endParaRPr lang="es-ES" dirty="0"/>
          </a:p>
          <a:p>
            <a:pPr lvl="1"/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interrupted</a:t>
            </a:r>
            <a:endParaRPr lang="es-ES" dirty="0"/>
          </a:p>
          <a:p>
            <a:pPr lvl="1"/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 resume? </a:t>
            </a:r>
          </a:p>
          <a:p>
            <a:endParaRPr lang="es-ES" dirty="0" smtClean="0"/>
          </a:p>
          <a:p>
            <a:r>
              <a:rPr lang="es-ES" dirty="0" err="1" smtClean="0"/>
              <a:t>Catching</a:t>
            </a:r>
            <a:r>
              <a:rPr lang="es-ES" dirty="0" smtClean="0"/>
              <a:t> </a:t>
            </a:r>
            <a:r>
              <a:rPr lang="es-ES" dirty="0" err="1"/>
              <a:t>exceptions</a:t>
            </a:r>
            <a:endParaRPr lang="es-ES" dirty="0"/>
          </a:p>
          <a:p>
            <a:pPr lvl="1"/>
            <a:r>
              <a:rPr lang="es-ES" dirty="0" err="1"/>
              <a:t>It</a:t>
            </a:r>
            <a:r>
              <a:rPr lang="es-ES" dirty="0"/>
              <a:t> resumes in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can capture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, </a:t>
            </a:r>
            <a:r>
              <a:rPr lang="es-ES" dirty="0" err="1"/>
              <a:t>offering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alternative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clauses</a:t>
            </a:r>
            <a:r>
              <a:rPr lang="es-ES" dirty="0"/>
              <a:t> </a:t>
            </a:r>
            <a:r>
              <a:rPr lang="es-ES" b="1" dirty="0">
                <a:solidFill>
                  <a:srgbClr val="3333CC"/>
                </a:solidFill>
              </a:rPr>
              <a:t>try</a:t>
            </a:r>
            <a:r>
              <a:rPr lang="es-ES" b="1" dirty="0"/>
              <a:t> – </a:t>
            </a:r>
            <a:r>
              <a:rPr lang="es-ES" b="1" dirty="0">
                <a:solidFill>
                  <a:srgbClr val="3333CC"/>
                </a:solidFill>
              </a:rPr>
              <a:t>catch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946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604448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Catching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Exceptions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To</a:t>
            </a:r>
            <a:r>
              <a:rPr lang="es-ES" dirty="0"/>
              <a:t> catch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Block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statements</a:t>
            </a:r>
            <a:r>
              <a:rPr lang="es-ES" dirty="0"/>
              <a:t> can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exception</a:t>
            </a:r>
            <a:endParaRPr lang="es-ES" b="1" dirty="0"/>
          </a:p>
          <a:p>
            <a:pPr lvl="2"/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b="1" dirty="0">
                <a:solidFill>
                  <a:srgbClr val="3333CC"/>
                </a:solidFill>
              </a:rPr>
              <a:t>try</a:t>
            </a:r>
          </a:p>
          <a:p>
            <a:pPr lvl="1"/>
            <a:r>
              <a:rPr lang="es-ES" dirty="0"/>
              <a:t>Block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statements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handle</a:t>
            </a:r>
            <a:r>
              <a:rPr lang="es-ES" dirty="0"/>
              <a:t> </a:t>
            </a:r>
            <a:r>
              <a:rPr lang="es-ES" dirty="0" err="1"/>
              <a:t>exceptions</a:t>
            </a:r>
            <a:r>
              <a:rPr lang="es-ES" dirty="0"/>
              <a:t> </a:t>
            </a:r>
            <a:r>
              <a:rPr lang="es-ES" dirty="0" err="1"/>
              <a:t>thrown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altLang="es-ES" dirty="0"/>
              <a:t>“</a:t>
            </a:r>
            <a:r>
              <a:rPr lang="es-ES" dirty="0"/>
              <a:t>try block</a:t>
            </a:r>
            <a:r>
              <a:rPr lang="es-ES" altLang="es-ES" dirty="0"/>
              <a:t>”</a:t>
            </a:r>
            <a:r>
              <a:rPr lang="es-ES" dirty="0"/>
              <a:t>.</a:t>
            </a:r>
          </a:p>
          <a:p>
            <a:pPr lvl="2"/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b="1" dirty="0">
                <a:solidFill>
                  <a:srgbClr val="3333CC"/>
                </a:solidFill>
              </a:rPr>
              <a:t>catch</a:t>
            </a:r>
          </a:p>
          <a:p>
            <a:pPr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2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604448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Catching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Exceptions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sz="1700" b="1" dirty="0">
                <a:solidFill>
                  <a:srgbClr val="3333CC"/>
                </a:solidFill>
                <a:latin typeface="Courier New" pitchFamily="49" charset="0"/>
              </a:rPr>
              <a:t>try</a:t>
            </a:r>
          </a:p>
          <a:p>
            <a:pPr>
              <a:lnSpc>
                <a:spcPct val="90000"/>
              </a:lnSpc>
              <a:buNone/>
            </a:pPr>
            <a:r>
              <a:rPr lang="es-ES" sz="17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s-ES" sz="1700" dirty="0">
                <a:latin typeface="Courier New" pitchFamily="49" charset="0"/>
              </a:rPr>
              <a:t>	</a:t>
            </a:r>
            <a:r>
              <a:rPr lang="es-ES" sz="1700" dirty="0" err="1">
                <a:latin typeface="Courier New" pitchFamily="49" charset="0"/>
              </a:rPr>
              <a:t>calculator.divide</a:t>
            </a:r>
            <a:r>
              <a:rPr lang="es-ES" sz="1700" dirty="0">
                <a:latin typeface="Courier New" pitchFamily="49" charset="0"/>
              </a:rPr>
              <a:t> (3,0);</a:t>
            </a:r>
          </a:p>
          <a:p>
            <a:pPr>
              <a:lnSpc>
                <a:spcPct val="90000"/>
              </a:lnSpc>
              <a:buNone/>
            </a:pPr>
            <a:r>
              <a:rPr lang="es-ES" sz="17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s-ES" sz="1700" b="1" dirty="0">
                <a:solidFill>
                  <a:srgbClr val="3333CC"/>
                </a:solidFill>
                <a:latin typeface="Courier New" pitchFamily="49" charset="0"/>
              </a:rPr>
              <a:t>catch</a:t>
            </a:r>
            <a:r>
              <a:rPr lang="es-ES" sz="1700" b="1" dirty="0">
                <a:latin typeface="Courier New" pitchFamily="49" charset="0"/>
              </a:rPr>
              <a:t> (</a:t>
            </a:r>
            <a:r>
              <a:rPr lang="es-ES" sz="1700" b="1" dirty="0" err="1">
                <a:latin typeface="Courier New" pitchFamily="49" charset="0"/>
              </a:rPr>
              <a:t>ArithmeticException</a:t>
            </a:r>
            <a:r>
              <a:rPr lang="es-ES" sz="1700" b="1" dirty="0">
                <a:latin typeface="Courier New" pitchFamily="49" charset="0"/>
              </a:rPr>
              <a:t> e)</a:t>
            </a:r>
          </a:p>
          <a:p>
            <a:pPr>
              <a:lnSpc>
                <a:spcPct val="90000"/>
              </a:lnSpc>
              <a:buNone/>
            </a:pPr>
            <a:r>
              <a:rPr lang="es-ES" sz="17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s-ES" sz="1700" dirty="0">
                <a:latin typeface="Courier New" pitchFamily="49" charset="0"/>
              </a:rPr>
              <a:t>	</a:t>
            </a:r>
            <a:r>
              <a:rPr lang="es-ES" sz="1700" dirty="0" err="1">
                <a:latin typeface="Courier New" pitchFamily="49" charset="0"/>
              </a:rPr>
              <a:t>System.out.println</a:t>
            </a:r>
            <a:r>
              <a:rPr lang="es-ES" sz="1700" dirty="0">
                <a:latin typeface="Courier New" pitchFamily="49" charset="0"/>
              </a:rPr>
              <a:t> (</a:t>
            </a:r>
            <a:r>
              <a:rPr lang="ja-JP" altLang="es-ES" sz="1700" dirty="0"/>
              <a:t>“</a:t>
            </a:r>
            <a:r>
              <a:rPr lang="es-ES" altLang="ja-JP" sz="1700" dirty="0" err="1">
                <a:latin typeface="Courier New" pitchFamily="49" charset="0"/>
              </a:rPr>
              <a:t>Invalid</a:t>
            </a:r>
            <a:r>
              <a:rPr lang="es-ES" altLang="ja-JP" sz="1700" dirty="0">
                <a:latin typeface="Courier New" pitchFamily="49" charset="0"/>
              </a:rPr>
              <a:t> </a:t>
            </a:r>
            <a:r>
              <a:rPr lang="es-ES" altLang="ja-JP" sz="1700" dirty="0" err="1">
                <a:latin typeface="Courier New" pitchFamily="49" charset="0"/>
              </a:rPr>
              <a:t>divider</a:t>
            </a:r>
            <a:r>
              <a:rPr lang="ja-JP" altLang="es-ES" sz="1700" dirty="0"/>
              <a:t>”</a:t>
            </a:r>
            <a:r>
              <a:rPr lang="es-ES" altLang="ja-JP" sz="1700" dirty="0">
                <a:latin typeface="Courier New" pitchFamily="49" charset="0"/>
              </a:rPr>
              <a:t>); </a:t>
            </a:r>
            <a:r>
              <a:rPr lang="es-ES" altLang="ja-JP" sz="1700" dirty="0">
                <a:solidFill>
                  <a:schemeClr val="bg2"/>
                </a:solidFill>
                <a:latin typeface="Courier New" pitchFamily="49" charset="0"/>
              </a:rPr>
              <a:t>// (1)</a:t>
            </a:r>
          </a:p>
          <a:p>
            <a:pPr>
              <a:lnSpc>
                <a:spcPct val="90000"/>
              </a:lnSpc>
              <a:buNone/>
            </a:pPr>
            <a:r>
              <a:rPr lang="es-ES" sz="17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s-ES" sz="1800" dirty="0">
              <a:latin typeface="Courier New" pitchFamily="49" charset="0"/>
            </a:endParaRPr>
          </a:p>
          <a:p>
            <a:r>
              <a:rPr lang="es-ES" dirty="0"/>
              <a:t>In case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 of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ArithmeticException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thrown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invoking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divide,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written</a:t>
            </a:r>
            <a:r>
              <a:rPr lang="es-ES" dirty="0"/>
              <a:t> in (1)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executed</a:t>
            </a:r>
            <a:endParaRPr lang="es-ES" dirty="0"/>
          </a:p>
          <a:p>
            <a:pPr lvl="1"/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"e</a:t>
            </a:r>
            <a:r>
              <a:rPr lang="es-ES" altLang="es-ES" dirty="0"/>
              <a:t>”</a:t>
            </a:r>
            <a:r>
              <a:rPr lang="es-ES" dirty="0"/>
              <a:t> </a:t>
            </a:r>
            <a:r>
              <a:rPr lang="es-ES" dirty="0" err="1"/>
              <a:t>parameter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catch </a:t>
            </a:r>
            <a:r>
              <a:rPr lang="es-ES" dirty="0" err="1"/>
              <a:t>clause</a:t>
            </a:r>
            <a:r>
              <a:rPr lang="es-ES" dirty="0"/>
              <a:t> a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saved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built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b="1" dirty="0"/>
              <a:t>divide</a:t>
            </a:r>
          </a:p>
          <a:p>
            <a:pPr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1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Execution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flow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70000" lnSpcReduction="2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2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2200" b="1" dirty="0">
                <a:solidFill>
                  <a:srgbClr val="3333CC"/>
                </a:solidFill>
                <a:latin typeface="Courier New" pitchFamily="49" charset="0"/>
              </a:rPr>
              <a:t>try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	/* */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2200" b="1" dirty="0">
                <a:solidFill>
                  <a:srgbClr val="3333CC"/>
                </a:solidFill>
                <a:latin typeface="Courier New" pitchFamily="49" charset="0"/>
              </a:rPr>
              <a:t>catch</a:t>
            </a:r>
            <a:r>
              <a:rPr lang="es-ES" sz="2200" dirty="0">
                <a:latin typeface="Courier New" pitchFamily="49" charset="0"/>
              </a:rPr>
              <a:t> (&lt;</a:t>
            </a:r>
            <a:r>
              <a:rPr lang="es-ES" sz="2200" dirty="0" err="1">
                <a:latin typeface="Courier New" pitchFamily="49" charset="0"/>
              </a:rPr>
              <a:t>Exception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Name</a:t>
            </a:r>
            <a:r>
              <a:rPr lang="es-ES" sz="2200" dirty="0">
                <a:latin typeface="Courier New" pitchFamily="49" charset="0"/>
              </a:rPr>
              <a:t>&gt; &lt;</a:t>
            </a:r>
            <a:r>
              <a:rPr lang="es-ES" sz="2200" dirty="0" err="1">
                <a:latin typeface="Courier New" pitchFamily="49" charset="0"/>
              </a:rPr>
              <a:t>identifier</a:t>
            </a:r>
            <a:r>
              <a:rPr lang="es-ES" sz="2200" dirty="0">
                <a:latin typeface="Courier New" pitchFamily="49" charset="0"/>
              </a:rPr>
              <a:t>&gt;)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	/* B */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/* C */</a:t>
            </a:r>
          </a:p>
          <a:p>
            <a:pPr>
              <a:lnSpc>
                <a:spcPct val="80000"/>
              </a:lnSpc>
              <a:buNone/>
            </a:pPr>
            <a:endParaRPr lang="es-ES" dirty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s-ES" sz="3400" dirty="0" err="1"/>
              <a:t>Within</a:t>
            </a:r>
            <a:r>
              <a:rPr lang="es-ES" sz="3400" dirty="0"/>
              <a:t> </a:t>
            </a:r>
            <a:r>
              <a:rPr lang="es-ES" sz="3400" dirty="0" err="1"/>
              <a:t>the</a:t>
            </a:r>
            <a:r>
              <a:rPr lang="es-ES" sz="3400" dirty="0"/>
              <a:t> try, </a:t>
            </a:r>
            <a:r>
              <a:rPr lang="es-ES" sz="3400" dirty="0" err="1"/>
              <a:t>statements</a:t>
            </a:r>
            <a:r>
              <a:rPr lang="es-ES" sz="3400" dirty="0"/>
              <a:t> are </a:t>
            </a:r>
            <a:r>
              <a:rPr lang="es-ES" sz="3400" dirty="0" err="1"/>
              <a:t>executed</a:t>
            </a:r>
            <a:r>
              <a:rPr lang="es-ES" sz="3400" dirty="0"/>
              <a:t> </a:t>
            </a:r>
            <a:r>
              <a:rPr lang="es-ES" sz="3400" dirty="0" err="1" smtClean="0"/>
              <a:t>normally</a:t>
            </a:r>
            <a:r>
              <a:rPr lang="es-ES" sz="3400" dirty="0" smtClean="0"/>
              <a:t>.</a:t>
            </a:r>
            <a:endParaRPr lang="es-ES" sz="3400" dirty="0"/>
          </a:p>
          <a:p>
            <a:pPr>
              <a:lnSpc>
                <a:spcPct val="120000"/>
              </a:lnSpc>
            </a:pPr>
            <a:r>
              <a:rPr lang="es-ES" sz="3400" dirty="0" err="1"/>
              <a:t>If</a:t>
            </a:r>
            <a:r>
              <a:rPr lang="es-ES" sz="3400" dirty="0"/>
              <a:t> </a:t>
            </a:r>
            <a:r>
              <a:rPr lang="es-ES" sz="3400" dirty="0" err="1"/>
              <a:t>there</a:t>
            </a:r>
            <a:r>
              <a:rPr lang="es-ES" sz="3400" dirty="0"/>
              <a:t> are no </a:t>
            </a:r>
            <a:r>
              <a:rPr lang="es-ES" sz="3400" dirty="0" err="1"/>
              <a:t>exceptions</a:t>
            </a:r>
            <a:r>
              <a:rPr lang="es-ES" sz="3400" dirty="0"/>
              <a:t> </a:t>
            </a:r>
            <a:r>
              <a:rPr lang="es-ES" sz="3400" dirty="0" err="1"/>
              <a:t>thrown</a:t>
            </a:r>
            <a:r>
              <a:rPr lang="es-ES" sz="3400" dirty="0"/>
              <a:t>, </a:t>
            </a:r>
            <a:r>
              <a:rPr lang="es-ES" sz="3400" dirty="0" err="1"/>
              <a:t>the</a:t>
            </a:r>
            <a:r>
              <a:rPr lang="es-ES" sz="3400" dirty="0"/>
              <a:t> </a:t>
            </a:r>
            <a:r>
              <a:rPr lang="es-ES" sz="3400" dirty="0" err="1"/>
              <a:t>code</a:t>
            </a:r>
            <a:r>
              <a:rPr lang="es-ES" sz="3400" dirty="0"/>
              <a:t> </a:t>
            </a:r>
            <a:r>
              <a:rPr lang="es-ES" sz="3400" dirty="0" err="1"/>
              <a:t>will</a:t>
            </a:r>
            <a:r>
              <a:rPr lang="es-ES" sz="3400" dirty="0"/>
              <a:t> </a:t>
            </a:r>
            <a:r>
              <a:rPr lang="es-ES" sz="3400" dirty="0" err="1"/>
              <a:t>continue</a:t>
            </a:r>
            <a:r>
              <a:rPr lang="es-ES" sz="3400" dirty="0"/>
              <a:t> in </a:t>
            </a:r>
            <a:r>
              <a:rPr lang="es-ES" sz="3400" dirty="0" smtClean="0"/>
              <a:t>C.</a:t>
            </a:r>
            <a:endParaRPr lang="es-ES" sz="3400" dirty="0"/>
          </a:p>
          <a:p>
            <a:pPr>
              <a:lnSpc>
                <a:spcPct val="120000"/>
              </a:lnSpc>
            </a:pPr>
            <a:r>
              <a:rPr lang="es-ES" sz="3400" dirty="0" err="1"/>
              <a:t>If</a:t>
            </a:r>
            <a:r>
              <a:rPr lang="es-ES" sz="3400" dirty="0"/>
              <a:t> </a:t>
            </a:r>
            <a:r>
              <a:rPr lang="es-ES" sz="3400" dirty="0" err="1"/>
              <a:t>an</a:t>
            </a:r>
            <a:r>
              <a:rPr lang="es-ES" sz="3400" dirty="0"/>
              <a:t> </a:t>
            </a:r>
            <a:r>
              <a:rPr lang="es-ES" sz="3400" dirty="0" err="1"/>
              <a:t>exception</a:t>
            </a:r>
            <a:r>
              <a:rPr lang="es-ES" sz="3400" dirty="0"/>
              <a:t> of </a:t>
            </a:r>
            <a:r>
              <a:rPr lang="es-ES" sz="3400" dirty="0" err="1"/>
              <a:t>the</a:t>
            </a:r>
            <a:r>
              <a:rPr lang="es-ES" sz="3400" dirty="0"/>
              <a:t> </a:t>
            </a:r>
            <a:r>
              <a:rPr lang="es-ES" sz="3400" dirty="0" err="1"/>
              <a:t>type</a:t>
            </a:r>
            <a:r>
              <a:rPr lang="es-ES" sz="3400" dirty="0"/>
              <a:t> in </a:t>
            </a:r>
            <a:r>
              <a:rPr lang="es-ES" sz="3400" dirty="0" err="1"/>
              <a:t>the</a:t>
            </a:r>
            <a:r>
              <a:rPr lang="es-ES" sz="3400" dirty="0"/>
              <a:t> catch </a:t>
            </a:r>
            <a:r>
              <a:rPr lang="es-ES" sz="3400" dirty="0" err="1"/>
              <a:t>is</a:t>
            </a:r>
            <a:r>
              <a:rPr lang="es-ES" sz="3400" dirty="0"/>
              <a:t> </a:t>
            </a:r>
            <a:r>
              <a:rPr lang="es-ES" sz="3400" dirty="0" err="1"/>
              <a:t>generated</a:t>
            </a:r>
            <a:r>
              <a:rPr lang="es-ES" sz="3400" dirty="0"/>
              <a:t>, </a:t>
            </a:r>
            <a:r>
              <a:rPr lang="es-ES" sz="3400" dirty="0" err="1"/>
              <a:t>skip</a:t>
            </a:r>
            <a:r>
              <a:rPr lang="es-ES" sz="3400" dirty="0"/>
              <a:t> </a:t>
            </a:r>
            <a:r>
              <a:rPr lang="es-ES" sz="3400" dirty="0" err="1"/>
              <a:t>to</a:t>
            </a:r>
            <a:r>
              <a:rPr lang="es-ES" sz="3400" dirty="0"/>
              <a:t> </a:t>
            </a:r>
            <a:r>
              <a:rPr lang="es-ES" sz="3400" dirty="0" err="1"/>
              <a:t>execute</a:t>
            </a:r>
            <a:r>
              <a:rPr lang="es-ES" sz="3400" dirty="0"/>
              <a:t> </a:t>
            </a:r>
            <a:r>
              <a:rPr lang="es-ES" sz="3400" dirty="0" err="1"/>
              <a:t>the</a:t>
            </a:r>
            <a:r>
              <a:rPr lang="es-ES" sz="3400" dirty="0"/>
              <a:t> </a:t>
            </a:r>
            <a:r>
              <a:rPr lang="es-ES" sz="3400" dirty="0" err="1"/>
              <a:t>code</a:t>
            </a:r>
            <a:r>
              <a:rPr lang="es-ES" sz="3400" dirty="0"/>
              <a:t> in B and </a:t>
            </a:r>
            <a:r>
              <a:rPr lang="es-ES" sz="3400" dirty="0" err="1"/>
              <a:t>then</a:t>
            </a:r>
            <a:r>
              <a:rPr lang="es-ES" sz="3400" dirty="0"/>
              <a:t> </a:t>
            </a:r>
            <a:r>
              <a:rPr lang="es-ES" sz="3400" dirty="0" err="1"/>
              <a:t>continue</a:t>
            </a:r>
            <a:r>
              <a:rPr lang="es-ES" sz="3400" dirty="0"/>
              <a:t> </a:t>
            </a:r>
            <a:r>
              <a:rPr lang="es-ES" sz="3400" dirty="0" err="1"/>
              <a:t>running</a:t>
            </a:r>
            <a:r>
              <a:rPr lang="es-ES" sz="3400" dirty="0"/>
              <a:t> C.</a:t>
            </a:r>
          </a:p>
          <a:p>
            <a:pPr>
              <a:lnSpc>
                <a:spcPct val="120000"/>
              </a:lnSpc>
            </a:pPr>
            <a:r>
              <a:rPr lang="es-ES" sz="3400" dirty="0" err="1"/>
              <a:t>If</a:t>
            </a:r>
            <a:r>
              <a:rPr lang="es-ES" sz="3400" dirty="0"/>
              <a:t> </a:t>
            </a:r>
            <a:r>
              <a:rPr lang="es-ES" sz="3400" dirty="0" err="1"/>
              <a:t>an</a:t>
            </a:r>
            <a:r>
              <a:rPr lang="es-ES" sz="3400" dirty="0"/>
              <a:t> </a:t>
            </a:r>
            <a:r>
              <a:rPr lang="es-ES" sz="3400" dirty="0" err="1"/>
              <a:t>exception</a:t>
            </a:r>
            <a:r>
              <a:rPr lang="es-ES" sz="3400" dirty="0"/>
              <a:t> of </a:t>
            </a:r>
            <a:r>
              <a:rPr lang="es-ES" sz="3400" dirty="0" err="1"/>
              <a:t>another</a:t>
            </a:r>
            <a:r>
              <a:rPr lang="es-ES" sz="3400" dirty="0"/>
              <a:t> </a:t>
            </a:r>
            <a:r>
              <a:rPr lang="es-ES" sz="3400" dirty="0" err="1"/>
              <a:t>type</a:t>
            </a:r>
            <a:r>
              <a:rPr lang="es-ES" sz="3400" dirty="0"/>
              <a:t> </a:t>
            </a:r>
            <a:r>
              <a:rPr lang="es-ES" sz="3400" dirty="0" err="1"/>
              <a:t>is</a:t>
            </a:r>
            <a:r>
              <a:rPr lang="es-ES" sz="3400" dirty="0"/>
              <a:t> </a:t>
            </a:r>
            <a:r>
              <a:rPr lang="es-ES" sz="3400" dirty="0" err="1"/>
              <a:t>generated</a:t>
            </a:r>
            <a:r>
              <a:rPr lang="es-ES" sz="3400" dirty="0"/>
              <a:t>, </a:t>
            </a:r>
            <a:r>
              <a:rPr lang="es-ES" sz="3400" dirty="0" err="1"/>
              <a:t>the</a:t>
            </a:r>
            <a:r>
              <a:rPr lang="es-ES" sz="3400" dirty="0"/>
              <a:t> </a:t>
            </a:r>
            <a:r>
              <a:rPr lang="es-ES" sz="3400" dirty="0" err="1"/>
              <a:t>execution</a:t>
            </a:r>
            <a:r>
              <a:rPr lang="es-ES" sz="3400" dirty="0"/>
              <a:t> of </a:t>
            </a:r>
            <a:r>
              <a:rPr lang="es-ES" sz="3400" dirty="0" err="1"/>
              <a:t>this</a:t>
            </a:r>
            <a:r>
              <a:rPr lang="es-ES" sz="3400" dirty="0"/>
              <a:t> </a:t>
            </a:r>
            <a:r>
              <a:rPr lang="es-ES" sz="3400" dirty="0" err="1"/>
              <a:t>method</a:t>
            </a:r>
            <a:r>
              <a:rPr lang="es-ES" sz="3400" dirty="0"/>
              <a:t> </a:t>
            </a:r>
            <a:r>
              <a:rPr lang="es-ES" sz="3400" dirty="0" err="1"/>
              <a:t>is</a:t>
            </a:r>
            <a:r>
              <a:rPr lang="es-ES" sz="3400" dirty="0"/>
              <a:t> </a:t>
            </a:r>
            <a:r>
              <a:rPr lang="es-ES" sz="3400" dirty="0" err="1"/>
              <a:t>aborted</a:t>
            </a:r>
            <a:r>
              <a:rPr lang="es-ES" sz="3400" dirty="0"/>
              <a:t>, and </a:t>
            </a:r>
            <a:r>
              <a:rPr lang="es-ES" sz="3400" dirty="0" err="1"/>
              <a:t>the</a:t>
            </a:r>
            <a:r>
              <a:rPr lang="es-ES" sz="3400" dirty="0"/>
              <a:t> </a:t>
            </a:r>
            <a:r>
              <a:rPr lang="es-ES" sz="3400" dirty="0" err="1"/>
              <a:t>same</a:t>
            </a:r>
            <a:r>
              <a:rPr lang="es-ES" sz="3400" dirty="0"/>
              <a:t> </a:t>
            </a:r>
            <a:r>
              <a:rPr lang="es-ES" sz="3400" dirty="0" err="1"/>
              <a:t>exception</a:t>
            </a:r>
            <a:r>
              <a:rPr lang="es-ES" sz="3400" dirty="0"/>
              <a:t> </a:t>
            </a:r>
            <a:r>
              <a:rPr lang="es-ES" sz="3400" dirty="0" err="1"/>
              <a:t>is</a:t>
            </a:r>
            <a:r>
              <a:rPr lang="es-ES" sz="3400" dirty="0"/>
              <a:t> </a:t>
            </a:r>
            <a:r>
              <a:rPr lang="es-ES" sz="3400" dirty="0" err="1"/>
              <a:t>raised</a:t>
            </a:r>
            <a:r>
              <a:rPr lang="es-ES" sz="3400" dirty="0"/>
              <a:t> </a:t>
            </a:r>
            <a:r>
              <a:rPr lang="es-ES" sz="3400" dirty="0" err="1"/>
              <a:t>to</a:t>
            </a:r>
            <a:r>
              <a:rPr lang="es-ES" sz="3400" dirty="0"/>
              <a:t> </a:t>
            </a:r>
            <a:r>
              <a:rPr lang="es-ES" sz="3400" dirty="0" err="1"/>
              <a:t>the</a:t>
            </a:r>
            <a:r>
              <a:rPr lang="es-ES" sz="3400" dirty="0"/>
              <a:t> </a:t>
            </a:r>
            <a:r>
              <a:rPr lang="es-ES" sz="3400" dirty="0" err="1"/>
              <a:t>invoking</a:t>
            </a:r>
            <a:r>
              <a:rPr lang="es-ES" sz="3400" dirty="0"/>
              <a:t> </a:t>
            </a:r>
            <a:r>
              <a:rPr lang="es-ES" sz="3400" dirty="0" err="1"/>
              <a:t>method</a:t>
            </a:r>
            <a:r>
              <a:rPr lang="es-ES" sz="3400" dirty="0"/>
              <a:t>.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sz="3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8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Execution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flow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  <a:buNone/>
            </a:pPr>
            <a:endParaRPr lang="es-ES" sz="1600" b="1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600" b="1" dirty="0" smtClean="0">
                <a:solidFill>
                  <a:srgbClr val="3333CC"/>
                </a:solidFill>
                <a:latin typeface="Courier New" pitchFamily="49" charset="0"/>
              </a:rPr>
              <a:t>try</a:t>
            </a:r>
            <a:endParaRPr lang="es-ES" sz="1600" b="1" dirty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/* */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1600" b="1" dirty="0">
                <a:solidFill>
                  <a:srgbClr val="3333CC"/>
                </a:solidFill>
                <a:latin typeface="Courier New" pitchFamily="49" charset="0"/>
              </a:rPr>
              <a:t>catch</a:t>
            </a:r>
            <a:r>
              <a:rPr lang="es-ES" sz="1600" dirty="0">
                <a:latin typeface="Courier New" pitchFamily="49" charset="0"/>
              </a:rPr>
              <a:t> (&lt;</a:t>
            </a:r>
            <a:r>
              <a:rPr lang="es-ES" sz="1600" dirty="0" err="1">
                <a:latin typeface="Courier New" pitchFamily="49" charset="0"/>
              </a:rPr>
              <a:t>Exception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Name</a:t>
            </a:r>
            <a:r>
              <a:rPr lang="es-ES" sz="1600" dirty="0">
                <a:latin typeface="Courier New" pitchFamily="49" charset="0"/>
              </a:rPr>
              <a:t>&gt; &lt;</a:t>
            </a:r>
            <a:r>
              <a:rPr lang="es-ES" sz="1600" dirty="0" err="1">
                <a:latin typeface="Courier New" pitchFamily="49" charset="0"/>
              </a:rPr>
              <a:t>identifier</a:t>
            </a:r>
            <a:r>
              <a:rPr lang="es-ES" sz="1600" dirty="0">
                <a:latin typeface="Courier New" pitchFamily="49" charset="0"/>
              </a:rPr>
              <a:t>&gt;)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/* B */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1600" b="1" dirty="0">
                <a:solidFill>
                  <a:srgbClr val="3333CC"/>
                </a:solidFill>
                <a:latin typeface="Courier New" pitchFamily="49" charset="0"/>
              </a:rPr>
              <a:t>catch</a:t>
            </a:r>
            <a:r>
              <a:rPr lang="es-ES" sz="1600" dirty="0">
                <a:latin typeface="Courier New" pitchFamily="49" charset="0"/>
              </a:rPr>
              <a:t> (&lt;</a:t>
            </a:r>
            <a:r>
              <a:rPr lang="es-ES" sz="1600" dirty="0" err="1">
                <a:latin typeface="Courier New" pitchFamily="49" charset="0"/>
              </a:rPr>
              <a:t>Exception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Name</a:t>
            </a:r>
            <a:r>
              <a:rPr lang="es-ES" sz="1600" dirty="0">
                <a:latin typeface="Courier New" pitchFamily="49" charset="0"/>
              </a:rPr>
              <a:t> 2&gt; &lt;</a:t>
            </a:r>
            <a:r>
              <a:rPr lang="es-ES" sz="1600" dirty="0" err="1">
                <a:latin typeface="Courier New" pitchFamily="49" charset="0"/>
              </a:rPr>
              <a:t>identifier</a:t>
            </a:r>
            <a:r>
              <a:rPr lang="es-ES" sz="1600" dirty="0">
                <a:latin typeface="Courier New" pitchFamily="49" charset="0"/>
              </a:rPr>
              <a:t>&gt;)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/* B</a:t>
            </a:r>
            <a:r>
              <a:rPr lang="ja-JP" altLang="es-ES" sz="1600" dirty="0"/>
              <a:t>’</a:t>
            </a:r>
            <a:r>
              <a:rPr lang="es-ES" altLang="ja-JP" sz="1600" dirty="0">
                <a:latin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/* C */</a:t>
            </a:r>
          </a:p>
          <a:p>
            <a:pPr>
              <a:lnSpc>
                <a:spcPct val="80000"/>
              </a:lnSpc>
              <a:buNone/>
            </a:pPr>
            <a:endParaRPr lang="es-ES" sz="1600" dirty="0">
              <a:latin typeface="Courier New" pitchFamily="49" charset="0"/>
            </a:endParaRPr>
          </a:p>
          <a:p>
            <a:r>
              <a:rPr lang="es-ES" dirty="0" err="1"/>
              <a:t>We</a:t>
            </a:r>
            <a:r>
              <a:rPr lang="es-ES" dirty="0"/>
              <a:t> can capture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of </a:t>
            </a:r>
            <a:r>
              <a:rPr lang="es-ES" dirty="0" err="1"/>
              <a:t>exceptions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can </a:t>
            </a:r>
            <a:r>
              <a:rPr lang="es-ES" dirty="0" err="1"/>
              <a:t>occur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try block.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sz="3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1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Exception</a:t>
            </a:r>
            <a:r>
              <a:rPr lang="es-ES" sz="3000" cap="all" dirty="0" smtClean="0">
                <a:latin typeface="Nexa Bold" pitchFamily="50" charset="0"/>
              </a:rPr>
              <a:t> as a </a:t>
            </a:r>
            <a:r>
              <a:rPr lang="es-ES" sz="3000" cap="all" dirty="0" err="1" smtClean="0">
                <a:latin typeface="Nexa Bold" pitchFamily="50" charset="0"/>
              </a:rPr>
              <a:t>way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to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delegate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throws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dirty="0" err="1"/>
              <a:t>delegates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place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endParaRPr lang="es-ES" dirty="0"/>
          </a:p>
          <a:p>
            <a:pPr lvl="1"/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throw</a:t>
            </a:r>
            <a:r>
              <a:rPr lang="es-ES" dirty="0"/>
              <a:t>: </a:t>
            </a:r>
            <a:r>
              <a:rPr lang="es-ES" b="1" dirty="0" err="1">
                <a:solidFill>
                  <a:srgbClr val="3333CC"/>
                </a:solidFill>
              </a:rPr>
              <a:t>throws</a:t>
            </a:r>
            <a:r>
              <a:rPr lang="es-ES" dirty="0"/>
              <a:t> - </a:t>
            </a:r>
            <a:r>
              <a:rPr lang="es-ES" b="1" dirty="0" err="1">
                <a:solidFill>
                  <a:srgbClr val="3333CC"/>
                </a:solidFill>
              </a:rPr>
              <a:t>throw</a:t>
            </a:r>
            <a:endParaRPr lang="es-ES" b="1" dirty="0">
              <a:solidFill>
                <a:srgbClr val="3333CC"/>
              </a:solidFill>
            </a:endParaRPr>
          </a:p>
          <a:p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catches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delegate</a:t>
            </a:r>
            <a:r>
              <a:rPr lang="es-ES" dirty="0"/>
              <a:t> in </a:t>
            </a:r>
            <a:r>
              <a:rPr lang="es-ES" dirty="0" err="1"/>
              <a:t>charge</a:t>
            </a:r>
            <a:r>
              <a:rPr lang="es-ES" dirty="0"/>
              <a:t> of </a:t>
            </a:r>
            <a:r>
              <a:rPr lang="es-ES" dirty="0" err="1"/>
              <a:t>handling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To</a:t>
            </a:r>
            <a:r>
              <a:rPr lang="es-ES" dirty="0"/>
              <a:t> catch:</a:t>
            </a:r>
            <a:r>
              <a:rPr lang="es-ES" b="1" dirty="0">
                <a:solidFill>
                  <a:srgbClr val="3333CC"/>
                </a:solidFill>
              </a:rPr>
              <a:t> try</a:t>
            </a:r>
            <a:r>
              <a:rPr lang="es-ES" dirty="0"/>
              <a:t> – </a:t>
            </a:r>
            <a:r>
              <a:rPr lang="es-ES" b="1" dirty="0">
                <a:solidFill>
                  <a:srgbClr val="3333CC"/>
                </a:solidFill>
              </a:rPr>
              <a:t>catch</a:t>
            </a:r>
            <a:r>
              <a:rPr lang="es-ES" dirty="0"/>
              <a:t> 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8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3 </a:t>
            </a:r>
            <a:r>
              <a:rPr lang="es-ES" sz="3000" cap="all" dirty="0" err="1" smtClean="0">
                <a:latin typeface="Nexa Bold" pitchFamily="50" charset="0"/>
              </a:rPr>
              <a:t>big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families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There</a:t>
            </a:r>
            <a:r>
              <a:rPr lang="es-ES" dirty="0"/>
              <a:t> are 3 </a:t>
            </a:r>
            <a:r>
              <a:rPr lang="es-ES" dirty="0" err="1"/>
              <a:t>kinds</a:t>
            </a:r>
            <a:r>
              <a:rPr lang="es-ES" dirty="0"/>
              <a:t> of </a:t>
            </a:r>
            <a:r>
              <a:rPr lang="es-ES" dirty="0" err="1"/>
              <a:t>exceptions</a:t>
            </a:r>
            <a:endParaRPr lang="es-ES" dirty="0"/>
          </a:p>
          <a:p>
            <a:pPr lvl="1"/>
            <a:r>
              <a:rPr lang="es-ES" dirty="0" err="1"/>
              <a:t>Errors</a:t>
            </a:r>
            <a:endParaRPr lang="es-ES" dirty="0"/>
          </a:p>
          <a:p>
            <a:pPr lvl="1"/>
            <a:r>
              <a:rPr lang="es-ES" dirty="0" err="1"/>
              <a:t>Checked</a:t>
            </a:r>
            <a:r>
              <a:rPr lang="es-ES" dirty="0"/>
              <a:t> </a:t>
            </a:r>
            <a:r>
              <a:rPr lang="es-ES" dirty="0" err="1"/>
              <a:t>Exceptions</a:t>
            </a:r>
            <a:endParaRPr lang="es-ES" dirty="0"/>
          </a:p>
          <a:p>
            <a:pPr lvl="1"/>
            <a:r>
              <a:rPr lang="es-ES" dirty="0" err="1"/>
              <a:t>Runtime</a:t>
            </a:r>
            <a:r>
              <a:rPr lang="es-ES" dirty="0"/>
              <a:t> </a:t>
            </a:r>
            <a:r>
              <a:rPr lang="es-ES" dirty="0" err="1"/>
              <a:t>Exceptions</a:t>
            </a:r>
            <a:endParaRPr lang="es-ES" dirty="0"/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errors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b="1" i="1" dirty="0" err="1"/>
              <a:t>Errors</a:t>
            </a:r>
            <a:endParaRPr lang="es-ES" b="1" i="1" dirty="0"/>
          </a:p>
          <a:p>
            <a:pPr lvl="1"/>
            <a:r>
              <a:rPr lang="es-ES" dirty="0" err="1"/>
              <a:t>Exceptional</a:t>
            </a:r>
            <a:r>
              <a:rPr lang="es-ES" dirty="0"/>
              <a:t> </a:t>
            </a:r>
            <a:r>
              <a:rPr lang="es-ES" dirty="0" err="1"/>
              <a:t>external</a:t>
            </a:r>
            <a:r>
              <a:rPr lang="es-ES" dirty="0"/>
              <a:t> </a:t>
            </a:r>
            <a:r>
              <a:rPr lang="es-ES" dirty="0" err="1"/>
              <a:t>conditions</a:t>
            </a:r>
            <a:r>
              <a:rPr lang="es-ES" dirty="0"/>
              <a:t>.</a:t>
            </a:r>
          </a:p>
          <a:p>
            <a:pPr lvl="2"/>
            <a:r>
              <a:rPr lang="es-ES" dirty="0" err="1"/>
              <a:t>Out</a:t>
            </a:r>
            <a:r>
              <a:rPr lang="es-ES" dirty="0"/>
              <a:t> of </a:t>
            </a:r>
            <a:r>
              <a:rPr lang="es-ES" dirty="0" err="1"/>
              <a:t>memory</a:t>
            </a:r>
            <a:endParaRPr lang="es-ES" dirty="0"/>
          </a:p>
          <a:p>
            <a:pPr lvl="2"/>
            <a:r>
              <a:rPr lang="es-ES" dirty="0"/>
              <a:t>Hardware </a:t>
            </a:r>
            <a:r>
              <a:rPr lang="es-ES" dirty="0" err="1"/>
              <a:t>failure</a:t>
            </a:r>
            <a:endParaRPr lang="es-ES" dirty="0"/>
          </a:p>
          <a:p>
            <a:pPr lvl="2"/>
            <a:r>
              <a:rPr lang="es-ES" dirty="0" err="1"/>
              <a:t>Call</a:t>
            </a:r>
            <a:r>
              <a:rPr lang="es-ES" dirty="0"/>
              <a:t>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of </a:t>
            </a:r>
            <a:r>
              <a:rPr lang="es-ES" dirty="0" err="1"/>
              <a:t>memory</a:t>
            </a:r>
            <a:endParaRPr lang="es-ES" dirty="0"/>
          </a:p>
          <a:p>
            <a:pPr lvl="1"/>
            <a:r>
              <a:rPr lang="es-ES" b="1" dirty="0" err="1"/>
              <a:t>It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not</a:t>
            </a:r>
            <a:r>
              <a:rPr lang="es-ES" b="1" dirty="0"/>
              <a:t> </a:t>
            </a:r>
            <a:r>
              <a:rPr lang="es-ES" b="1" dirty="0" err="1"/>
              <a:t>necessary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wrap</a:t>
            </a:r>
            <a:r>
              <a:rPr lang="es-ES" b="1" dirty="0"/>
              <a:t> </a:t>
            </a:r>
            <a:r>
              <a:rPr lang="es-ES" b="1" dirty="0" err="1"/>
              <a:t>sentences</a:t>
            </a:r>
            <a:r>
              <a:rPr lang="es-ES" b="1" dirty="0"/>
              <a:t> </a:t>
            </a:r>
            <a:r>
              <a:rPr lang="es-ES" b="1" dirty="0" err="1"/>
              <a:t>that</a:t>
            </a:r>
            <a:r>
              <a:rPr lang="es-ES" b="1" dirty="0"/>
              <a:t> produce </a:t>
            </a:r>
            <a:r>
              <a:rPr lang="es-ES" b="1" dirty="0" err="1"/>
              <a:t>this</a:t>
            </a:r>
            <a:r>
              <a:rPr lang="es-ES" b="1" dirty="0"/>
              <a:t> </a:t>
            </a:r>
            <a:r>
              <a:rPr lang="es-ES" b="1" dirty="0" err="1"/>
              <a:t>type</a:t>
            </a:r>
            <a:r>
              <a:rPr lang="es-ES" b="1" dirty="0"/>
              <a:t> of error in try-catch blocks</a:t>
            </a:r>
            <a:r>
              <a:rPr lang="es-ES" dirty="0"/>
              <a:t>.</a:t>
            </a:r>
            <a:endParaRPr lang="es-ES" i="1" dirty="0"/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8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Creating</a:t>
            </a:r>
            <a:r>
              <a:rPr lang="es-ES" sz="3000" cap="all" dirty="0" smtClean="0">
                <a:latin typeface="Nexa Bold" pitchFamily="50" charset="0"/>
              </a:rPr>
              <a:t> a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package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609600" indent="-609600">
              <a:buFontTx/>
              <a:buAutoNum type="arabicPeriod"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think</a:t>
            </a:r>
            <a:r>
              <a:rPr lang="es-ES" dirty="0"/>
              <a:t> a </a:t>
            </a:r>
            <a:r>
              <a:rPr lang="es-ES" dirty="0" err="1"/>
              <a:t>suitable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grouping</a:t>
            </a:r>
            <a:r>
              <a:rPr lang="es-ES" dirty="0"/>
              <a:t> a set of </a:t>
            </a:r>
            <a:r>
              <a:rPr lang="es-ES" dirty="0" err="1"/>
              <a:t>classes</a:t>
            </a:r>
            <a:endParaRPr lang="es-ES" dirty="0"/>
          </a:p>
          <a:p>
            <a:pPr marL="609600" indent="-609600">
              <a:buFontTx/>
              <a:buAutoNum type="arabicPeriod"/>
            </a:pPr>
            <a:endParaRPr lang="es-ES" dirty="0" smtClean="0"/>
          </a:p>
          <a:p>
            <a:pPr marL="609600" indent="-609600">
              <a:buFontTx/>
              <a:buAutoNum type="arabicPeriod"/>
            </a:pPr>
            <a:r>
              <a:rPr lang="es-ES" dirty="0" err="1" smtClean="0"/>
              <a:t>Add</a:t>
            </a:r>
            <a:r>
              <a:rPr lang="es-ES" dirty="0" smtClean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source</a:t>
            </a:r>
            <a:r>
              <a:rPr lang="es-ES" dirty="0"/>
              <a:t> file of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,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line:</a:t>
            </a:r>
          </a:p>
          <a:p>
            <a:pPr marL="990600" lvl="1" indent="-533400"/>
            <a:r>
              <a:rPr lang="es-ES" b="1" dirty="0" err="1">
                <a:solidFill>
                  <a:srgbClr val="3333CC"/>
                </a:solidFill>
              </a:rPr>
              <a:t>package</a:t>
            </a:r>
            <a:r>
              <a:rPr lang="es-ES" dirty="0"/>
              <a:t> &lt;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&gt;</a:t>
            </a:r>
          </a:p>
          <a:p>
            <a:pPr marL="1371600" lvl="2" indent="-457200"/>
            <a:r>
              <a:rPr lang="es-ES" dirty="0" err="1"/>
              <a:t>Nomenclature</a:t>
            </a:r>
            <a:r>
              <a:rPr lang="es-ES" dirty="0"/>
              <a:t>: </a:t>
            </a:r>
            <a:r>
              <a:rPr lang="es-ES" b="1" dirty="0" err="1"/>
              <a:t>lowercase</a:t>
            </a:r>
            <a:endParaRPr lang="es-ES" b="1" dirty="0"/>
          </a:p>
          <a:p>
            <a:pPr marL="609600" indent="-609600">
              <a:buFontTx/>
              <a:buAutoNum type="arabicPeriod"/>
            </a:pPr>
            <a:endParaRPr lang="es-ES" dirty="0" smtClean="0"/>
          </a:p>
          <a:p>
            <a:pPr marL="609600" indent="-609600">
              <a:buFontTx/>
              <a:buAutoNum type="arabicPeriod"/>
            </a:pPr>
            <a:r>
              <a:rPr lang="es-ES" dirty="0" smtClean="0"/>
              <a:t>And</a:t>
            </a:r>
            <a:r>
              <a:rPr lang="es-ES" dirty="0"/>
              <a:t>,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convention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source</a:t>
            </a:r>
            <a:r>
              <a:rPr lang="es-ES" dirty="0"/>
              <a:t> file </a:t>
            </a:r>
            <a:r>
              <a:rPr lang="es-ES" dirty="0" err="1"/>
              <a:t>is</a:t>
            </a:r>
            <a:r>
              <a:rPr lang="es-ES" dirty="0"/>
              <a:t> placed in a folder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are.</a:t>
            </a:r>
          </a:p>
        </p:txBody>
      </p:sp>
    </p:spTree>
    <p:extLst>
      <p:ext uri="{BB962C8B-B14F-4D97-AF65-F5344CB8AC3E}">
        <p14:creationId xmlns:p14="http://schemas.microsoft.com/office/powerpoint/2010/main" val="120904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Checked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exceptions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b="1" i="1" dirty="0" err="1"/>
              <a:t>Checked</a:t>
            </a:r>
            <a:r>
              <a:rPr lang="es-ES" b="1" i="1" dirty="0"/>
              <a:t> </a:t>
            </a:r>
            <a:r>
              <a:rPr lang="es-ES" b="1" i="1" dirty="0" err="1"/>
              <a:t>exceptions</a:t>
            </a:r>
            <a:r>
              <a:rPr lang="es-ES" i="1" dirty="0"/>
              <a:t> </a:t>
            </a:r>
          </a:p>
          <a:p>
            <a:pPr lvl="1"/>
            <a:r>
              <a:rPr lang="es-ES" dirty="0" err="1"/>
              <a:t>Exceptional</a:t>
            </a:r>
            <a:r>
              <a:rPr lang="es-ES" dirty="0"/>
              <a:t> </a:t>
            </a:r>
            <a:r>
              <a:rPr lang="es-ES" dirty="0" err="1"/>
              <a:t>conditions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 </a:t>
            </a:r>
            <a:r>
              <a:rPr lang="es-ES" dirty="0" err="1"/>
              <a:t>well-written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anticipate</a:t>
            </a:r>
            <a:r>
              <a:rPr lang="es-ES" dirty="0"/>
              <a:t> and </a:t>
            </a:r>
            <a:r>
              <a:rPr lang="es-ES" dirty="0" err="1"/>
              <a:t>deal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in case of.</a:t>
            </a:r>
          </a:p>
          <a:p>
            <a:pPr lvl="2"/>
            <a:r>
              <a:rPr lang="es-ES" dirty="0"/>
              <a:t>File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found</a:t>
            </a:r>
            <a:endParaRPr lang="es-ES" dirty="0"/>
          </a:p>
          <a:p>
            <a:pPr lvl="1"/>
            <a:r>
              <a:rPr lang="es-ES" dirty="0" err="1"/>
              <a:t>Statements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produce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of </a:t>
            </a:r>
            <a:r>
              <a:rPr lang="es-ES" dirty="0" err="1"/>
              <a:t>exceptions</a:t>
            </a:r>
            <a:r>
              <a:rPr lang="es-ES" dirty="0"/>
              <a:t> </a:t>
            </a:r>
            <a:r>
              <a:rPr lang="es-ES" b="1" dirty="0" err="1"/>
              <a:t>must</a:t>
            </a:r>
            <a:r>
              <a:rPr lang="es-ES" dirty="0"/>
              <a:t> be </a:t>
            </a:r>
            <a:r>
              <a:rPr lang="es-ES" dirty="0" err="1"/>
              <a:t>wrapped</a:t>
            </a:r>
            <a:r>
              <a:rPr lang="es-ES" dirty="0"/>
              <a:t> in try-catch blocks.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3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Runtime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exceptions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b="1" i="1" dirty="0" err="1"/>
              <a:t>Runtime</a:t>
            </a:r>
            <a:r>
              <a:rPr lang="es-ES" b="1" i="1" dirty="0"/>
              <a:t> </a:t>
            </a:r>
            <a:r>
              <a:rPr lang="es-ES" b="1" i="1" dirty="0" err="1"/>
              <a:t>exceptions</a:t>
            </a:r>
            <a:endParaRPr lang="es-ES" b="1" i="1" dirty="0"/>
          </a:p>
          <a:p>
            <a:pPr lvl="1"/>
            <a:r>
              <a:rPr lang="es-ES" dirty="0" err="1"/>
              <a:t>Exceptional</a:t>
            </a:r>
            <a:r>
              <a:rPr lang="es-ES" dirty="0"/>
              <a:t> </a:t>
            </a:r>
            <a:r>
              <a:rPr lang="es-ES" dirty="0" err="1"/>
              <a:t>conditions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can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anticipate</a:t>
            </a:r>
            <a:r>
              <a:rPr lang="es-ES" dirty="0"/>
              <a:t>, </a:t>
            </a:r>
            <a:r>
              <a:rPr lang="es-ES" dirty="0" err="1"/>
              <a:t>mostly</a:t>
            </a:r>
            <a:r>
              <a:rPr lang="es-ES" dirty="0"/>
              <a:t> </a:t>
            </a:r>
            <a:r>
              <a:rPr lang="es-ES" dirty="0" err="1"/>
              <a:t>due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</a:t>
            </a:r>
            <a:r>
              <a:rPr lang="es-ES" dirty="0" err="1"/>
              <a:t>errors</a:t>
            </a:r>
            <a:r>
              <a:rPr lang="es-ES" dirty="0"/>
              <a:t>.</a:t>
            </a:r>
          </a:p>
          <a:p>
            <a:pPr lvl="2"/>
            <a:r>
              <a:rPr lang="es-ES" dirty="0" err="1"/>
              <a:t>ArithmeticException</a:t>
            </a:r>
            <a:r>
              <a:rPr lang="es-ES" dirty="0"/>
              <a:t> </a:t>
            </a:r>
          </a:p>
          <a:p>
            <a:pPr lvl="2"/>
            <a:r>
              <a:rPr lang="es-ES" dirty="0" err="1"/>
              <a:t>NullPointerException</a:t>
            </a:r>
            <a:endParaRPr lang="es-ES" dirty="0"/>
          </a:p>
          <a:p>
            <a:pPr lvl="2"/>
            <a:r>
              <a:rPr lang="es-ES" dirty="0" err="1"/>
              <a:t>IndexOutOfBoundsException</a:t>
            </a:r>
            <a:endParaRPr lang="es-ES" dirty="0"/>
          </a:p>
          <a:p>
            <a:pPr lvl="3"/>
            <a:r>
              <a:rPr lang="es-ES" dirty="0" err="1"/>
              <a:t>ArrayIndexOutOfBoundsException</a:t>
            </a:r>
            <a:endParaRPr lang="es-ES" dirty="0"/>
          </a:p>
          <a:p>
            <a:pPr lvl="3"/>
            <a:r>
              <a:rPr lang="es-ES" dirty="0" err="1"/>
              <a:t>StringIndexOutOfBoundsException</a:t>
            </a:r>
            <a:endParaRPr lang="es-ES" dirty="0"/>
          </a:p>
          <a:p>
            <a:pPr lvl="2"/>
            <a:r>
              <a:rPr lang="es-ES" dirty="0" err="1"/>
              <a:t>NegativeArraySizeException</a:t>
            </a:r>
            <a:endParaRPr lang="es-ES" dirty="0"/>
          </a:p>
          <a:p>
            <a:pPr lvl="1"/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necessary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wrap</a:t>
            </a:r>
            <a:r>
              <a:rPr lang="es-ES" dirty="0"/>
              <a:t> </a:t>
            </a:r>
            <a:r>
              <a:rPr lang="es-ES" dirty="0" err="1"/>
              <a:t>sentences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produce </a:t>
            </a:r>
            <a:r>
              <a:rPr lang="es-ES" dirty="0" err="1"/>
              <a:t>such</a:t>
            </a:r>
            <a:r>
              <a:rPr lang="es-ES" dirty="0"/>
              <a:t> </a:t>
            </a:r>
            <a:r>
              <a:rPr lang="es-ES" dirty="0" err="1"/>
              <a:t>errors</a:t>
            </a:r>
            <a:r>
              <a:rPr lang="es-ES" dirty="0"/>
              <a:t> in blocks </a:t>
            </a:r>
            <a:r>
              <a:rPr lang="es-ES" b="1" dirty="0">
                <a:solidFill>
                  <a:srgbClr val="3333CC"/>
                </a:solidFill>
              </a:rPr>
              <a:t>try-catch.</a:t>
            </a:r>
          </a:p>
          <a:p>
            <a:pPr lvl="1"/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don</a:t>
            </a:r>
            <a:r>
              <a:rPr lang="es-ES" altLang="es-ES" dirty="0" err="1"/>
              <a:t>’</a:t>
            </a:r>
            <a:r>
              <a:rPr lang="es-ES" dirty="0" err="1"/>
              <a:t>t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declare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b="1" dirty="0"/>
              <a:t>(</a:t>
            </a:r>
            <a:r>
              <a:rPr lang="es-ES" b="1" dirty="0" err="1">
                <a:solidFill>
                  <a:srgbClr val="3333CC"/>
                </a:solidFill>
              </a:rPr>
              <a:t>throws</a:t>
            </a:r>
            <a:r>
              <a:rPr lang="es-ES" b="1" dirty="0"/>
              <a:t>)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0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Runtime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exceptions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In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statements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VM </a:t>
            </a:r>
            <a:r>
              <a:rPr lang="es-ES" dirty="0" err="1"/>
              <a:t>checks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occurrence</a:t>
            </a:r>
            <a:r>
              <a:rPr lang="es-ES" dirty="0"/>
              <a:t> of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conditions</a:t>
            </a:r>
            <a:r>
              <a:rPr lang="es-ES" dirty="0"/>
              <a:t> </a:t>
            </a:r>
            <a:r>
              <a:rPr lang="es-ES" dirty="0" err="1"/>
              <a:t>automatically</a:t>
            </a:r>
            <a:r>
              <a:rPr lang="es-ES" dirty="0"/>
              <a:t> and </a:t>
            </a:r>
            <a:r>
              <a:rPr lang="es-ES" dirty="0" err="1"/>
              <a:t>throws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 in case of </a:t>
            </a:r>
            <a:r>
              <a:rPr lang="es-ES" dirty="0" err="1"/>
              <a:t>occurrence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division</a:t>
            </a:r>
            <a:endParaRPr lang="es-ES" dirty="0"/>
          </a:p>
          <a:p>
            <a:pPr lvl="2"/>
            <a:r>
              <a:rPr lang="es-ES" dirty="0" err="1"/>
              <a:t>Checks</a:t>
            </a:r>
            <a:r>
              <a:rPr lang="es-ES" dirty="0"/>
              <a:t> </a:t>
            </a:r>
            <a:r>
              <a:rPr lang="es-ES" dirty="0" err="1"/>
              <a:t>divider</a:t>
            </a:r>
            <a:r>
              <a:rPr lang="es-ES" dirty="0"/>
              <a:t> != 0</a:t>
            </a:r>
          </a:p>
          <a:p>
            <a:pPr lvl="1"/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</a:t>
            </a:r>
            <a:r>
              <a:rPr lang="es-ES" dirty="0" err="1"/>
              <a:t>access</a:t>
            </a:r>
            <a:endParaRPr lang="es-ES" dirty="0"/>
          </a:p>
          <a:p>
            <a:pPr lvl="2"/>
            <a:r>
              <a:rPr lang="es-ES" dirty="0" err="1"/>
              <a:t>Checks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&gt;= 0 and &lt;= </a:t>
            </a:r>
            <a:r>
              <a:rPr lang="es-ES" dirty="0" err="1"/>
              <a:t>lenght</a:t>
            </a:r>
            <a:endParaRPr lang="es-ES" dirty="0"/>
          </a:p>
          <a:p>
            <a:pPr lvl="1"/>
            <a:r>
              <a:rPr lang="es-ES" dirty="0"/>
              <a:t>Access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member</a:t>
            </a:r>
            <a:endParaRPr lang="es-ES" dirty="0"/>
          </a:p>
          <a:p>
            <a:pPr lvl="2"/>
            <a:r>
              <a:rPr lang="es-ES" dirty="0" err="1"/>
              <a:t>Checks</a:t>
            </a:r>
            <a:r>
              <a:rPr lang="es-ES" dirty="0"/>
              <a:t> </a:t>
            </a:r>
            <a:r>
              <a:rPr lang="es-ES" dirty="0" err="1"/>
              <a:t>reference</a:t>
            </a:r>
            <a:r>
              <a:rPr lang="es-ES" dirty="0"/>
              <a:t> != </a:t>
            </a:r>
            <a:r>
              <a:rPr lang="es-ES" dirty="0" err="1"/>
              <a:t>null</a:t>
            </a:r>
            <a:endParaRPr lang="es-ES" dirty="0"/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2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Auto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check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8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sz="1800" dirty="0">
                <a:solidFill>
                  <a:srgbClr val="3333CC"/>
                </a:solidFill>
                <a:latin typeface="Courier New" pitchFamily="49" charset="0"/>
              </a:rPr>
              <a:t>try</a:t>
            </a:r>
          </a:p>
          <a:p>
            <a:pPr>
              <a:lnSpc>
                <a:spcPct val="90000"/>
              </a:lnSpc>
              <a:buNone/>
            </a:pPr>
            <a:r>
              <a:rPr lang="es-E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s-ES" sz="1800" dirty="0">
                <a:latin typeface="Courier New" pitchFamily="49" charset="0"/>
              </a:rPr>
              <a:t>	</a:t>
            </a:r>
            <a:r>
              <a:rPr lang="es-ES" sz="18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800" dirty="0">
                <a:latin typeface="Courier New" pitchFamily="49" charset="0"/>
              </a:rPr>
              <a:t> a = 3 / 0;</a:t>
            </a:r>
          </a:p>
          <a:p>
            <a:pPr>
              <a:lnSpc>
                <a:spcPct val="90000"/>
              </a:lnSpc>
              <a:buNone/>
            </a:pPr>
            <a:r>
              <a:rPr lang="es-ES" sz="18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s-ES" sz="1800" dirty="0">
                <a:solidFill>
                  <a:srgbClr val="3333CC"/>
                </a:solidFill>
                <a:latin typeface="Courier New" pitchFamily="49" charset="0"/>
              </a:rPr>
              <a:t>catch</a:t>
            </a:r>
            <a:r>
              <a:rPr lang="es-ES" sz="1800" dirty="0">
                <a:latin typeface="Courier New" pitchFamily="49" charset="0"/>
              </a:rPr>
              <a:t> (</a:t>
            </a:r>
            <a:r>
              <a:rPr lang="es-ES" sz="1800" dirty="0" err="1">
                <a:latin typeface="Courier New" pitchFamily="49" charset="0"/>
              </a:rPr>
              <a:t>ArithmeticException</a:t>
            </a:r>
            <a:r>
              <a:rPr lang="es-ES" sz="1800" dirty="0">
                <a:latin typeface="Courier New" pitchFamily="49" charset="0"/>
              </a:rPr>
              <a:t> e)</a:t>
            </a:r>
          </a:p>
          <a:p>
            <a:pPr>
              <a:lnSpc>
                <a:spcPct val="90000"/>
              </a:lnSpc>
              <a:buNone/>
            </a:pPr>
            <a:r>
              <a:rPr lang="es-E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s-ES" sz="1800" dirty="0">
                <a:latin typeface="Courier New" pitchFamily="49" charset="0"/>
              </a:rPr>
              <a:t>	</a:t>
            </a:r>
            <a:r>
              <a:rPr lang="es-ES" sz="1800" dirty="0" err="1">
                <a:latin typeface="Courier New" pitchFamily="49" charset="0"/>
              </a:rPr>
              <a:t>System.out.println</a:t>
            </a:r>
            <a:r>
              <a:rPr lang="es-ES" sz="1800" dirty="0">
                <a:latin typeface="Courier New" pitchFamily="49" charset="0"/>
              </a:rPr>
              <a:t> (</a:t>
            </a:r>
            <a:r>
              <a:rPr lang="ja-JP" altLang="es-ES" sz="1800" dirty="0"/>
              <a:t>“</a:t>
            </a:r>
            <a:r>
              <a:rPr lang="es-ES" altLang="ja-JP" sz="1800" dirty="0" err="1">
                <a:latin typeface="Courier New" pitchFamily="49" charset="0"/>
              </a:rPr>
              <a:t>Invalid</a:t>
            </a:r>
            <a:r>
              <a:rPr lang="es-ES" altLang="ja-JP" sz="1800" dirty="0">
                <a:latin typeface="Courier New" pitchFamily="49" charset="0"/>
              </a:rPr>
              <a:t> </a:t>
            </a:r>
            <a:r>
              <a:rPr lang="es-ES" altLang="ja-JP" sz="1800" dirty="0" err="1">
                <a:latin typeface="Courier New" pitchFamily="49" charset="0"/>
              </a:rPr>
              <a:t>divider</a:t>
            </a:r>
            <a:r>
              <a:rPr lang="ja-JP" altLang="es-ES" sz="1800" dirty="0"/>
              <a:t>”</a:t>
            </a:r>
            <a:r>
              <a:rPr lang="es-ES" altLang="ja-JP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s-ES" sz="18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s-ES" dirty="0"/>
          </a:p>
          <a:p>
            <a:r>
              <a:rPr lang="es-ES" dirty="0" err="1"/>
              <a:t>We</a:t>
            </a:r>
            <a:r>
              <a:rPr lang="es-ES" dirty="0"/>
              <a:t> do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explicitly</a:t>
            </a:r>
            <a:r>
              <a:rPr lang="es-ES" dirty="0"/>
              <a:t> </a:t>
            </a:r>
            <a:r>
              <a:rPr lang="es-ES" dirty="0" err="1"/>
              <a:t>verify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virtual machine </a:t>
            </a:r>
            <a:r>
              <a:rPr lang="es-ES" dirty="0" err="1"/>
              <a:t>does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0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Auto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check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8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sz="1800" dirty="0">
                <a:solidFill>
                  <a:srgbClr val="3333CC"/>
                </a:solidFill>
                <a:latin typeface="Courier New" pitchFamily="49" charset="0"/>
              </a:rPr>
              <a:t>try</a:t>
            </a:r>
          </a:p>
          <a:p>
            <a:pPr>
              <a:lnSpc>
                <a:spcPct val="90000"/>
              </a:lnSpc>
              <a:buNone/>
            </a:pPr>
            <a:r>
              <a:rPr lang="es-E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s-ES" sz="1800" dirty="0">
                <a:latin typeface="Courier New" pitchFamily="49" charset="0"/>
              </a:rPr>
              <a:t>	</a:t>
            </a:r>
            <a:r>
              <a:rPr lang="es-ES" sz="18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800" dirty="0">
                <a:latin typeface="Courier New" pitchFamily="49" charset="0"/>
              </a:rPr>
              <a:t>[] </a:t>
            </a:r>
            <a:r>
              <a:rPr lang="es-ES" sz="1800" dirty="0" err="1">
                <a:latin typeface="Courier New" pitchFamily="49" charset="0"/>
              </a:rPr>
              <a:t>array</a:t>
            </a:r>
            <a:r>
              <a:rPr lang="es-ES" sz="1800" dirty="0">
                <a:latin typeface="Courier New" pitchFamily="49" charset="0"/>
              </a:rPr>
              <a:t> = </a:t>
            </a:r>
            <a:r>
              <a:rPr lang="es-ES" sz="1800" dirty="0">
                <a:solidFill>
                  <a:srgbClr val="3333CC"/>
                </a:solidFill>
                <a:latin typeface="Courier New" pitchFamily="49" charset="0"/>
              </a:rPr>
              <a:t>new </a:t>
            </a:r>
            <a:r>
              <a:rPr lang="es-ES" sz="18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800" dirty="0">
                <a:latin typeface="Courier New" pitchFamily="49" charset="0"/>
              </a:rPr>
              <a:t> [2];</a:t>
            </a:r>
          </a:p>
          <a:p>
            <a:pPr>
              <a:lnSpc>
                <a:spcPct val="90000"/>
              </a:lnSpc>
              <a:buNone/>
            </a:pPr>
            <a:r>
              <a:rPr lang="es-ES" sz="1800" dirty="0">
                <a:latin typeface="Courier New" pitchFamily="49" charset="0"/>
              </a:rPr>
              <a:t>	</a:t>
            </a:r>
            <a:r>
              <a:rPr lang="es-ES" sz="1800" dirty="0" err="1">
                <a:latin typeface="Courier New" pitchFamily="49" charset="0"/>
              </a:rPr>
              <a:t>array</a:t>
            </a:r>
            <a:r>
              <a:rPr lang="es-ES" sz="1800" dirty="0">
                <a:latin typeface="Courier New" pitchFamily="49" charset="0"/>
              </a:rPr>
              <a:t>[3] = 2;</a:t>
            </a:r>
          </a:p>
          <a:p>
            <a:pPr>
              <a:lnSpc>
                <a:spcPct val="90000"/>
              </a:lnSpc>
              <a:buNone/>
            </a:pPr>
            <a:r>
              <a:rPr lang="es-ES" sz="18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s-ES" sz="1800" dirty="0">
                <a:solidFill>
                  <a:srgbClr val="3333CC"/>
                </a:solidFill>
                <a:latin typeface="Courier New" pitchFamily="49" charset="0"/>
              </a:rPr>
              <a:t>catch</a:t>
            </a:r>
            <a:r>
              <a:rPr lang="es-ES" sz="1800" dirty="0">
                <a:latin typeface="Courier New" pitchFamily="49" charset="0"/>
              </a:rPr>
              <a:t> (</a:t>
            </a:r>
            <a:r>
              <a:rPr lang="es-ES" sz="1800" dirty="0" err="1">
                <a:latin typeface="Courier New" pitchFamily="49" charset="0"/>
              </a:rPr>
              <a:t>ArrayIndexOutOfBoundsException</a:t>
            </a:r>
            <a:r>
              <a:rPr lang="es-ES" sz="1800" dirty="0">
                <a:latin typeface="Courier New" pitchFamily="49" charset="0"/>
              </a:rPr>
              <a:t> e)</a:t>
            </a:r>
          </a:p>
          <a:p>
            <a:pPr>
              <a:lnSpc>
                <a:spcPct val="90000"/>
              </a:lnSpc>
              <a:buNone/>
            </a:pPr>
            <a:r>
              <a:rPr lang="es-E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s-ES" sz="1800" dirty="0">
                <a:latin typeface="Courier New" pitchFamily="49" charset="0"/>
              </a:rPr>
              <a:t>	</a:t>
            </a:r>
            <a:r>
              <a:rPr lang="es-ES" sz="1800" dirty="0" err="1">
                <a:latin typeface="Courier New" pitchFamily="49" charset="0"/>
              </a:rPr>
              <a:t>System.out.println</a:t>
            </a:r>
            <a:r>
              <a:rPr lang="es-ES" sz="1800" dirty="0">
                <a:latin typeface="Courier New" pitchFamily="49" charset="0"/>
              </a:rPr>
              <a:t> (</a:t>
            </a:r>
            <a:r>
              <a:rPr lang="ja-JP" altLang="es-ES" sz="1800" dirty="0"/>
              <a:t>“</a:t>
            </a:r>
            <a:r>
              <a:rPr lang="es-ES" altLang="ja-JP" sz="1800" dirty="0" err="1">
                <a:latin typeface="Courier New" pitchFamily="49" charset="0"/>
              </a:rPr>
              <a:t>invalid</a:t>
            </a:r>
            <a:r>
              <a:rPr lang="es-ES" altLang="ja-JP" sz="1800" dirty="0">
                <a:latin typeface="Courier New" pitchFamily="49" charset="0"/>
              </a:rPr>
              <a:t> </a:t>
            </a:r>
            <a:r>
              <a:rPr lang="es-ES" altLang="ja-JP" sz="1800" dirty="0" err="1">
                <a:latin typeface="Courier New" pitchFamily="49" charset="0"/>
              </a:rPr>
              <a:t>access</a:t>
            </a:r>
            <a:r>
              <a:rPr lang="ja-JP" altLang="es-ES" sz="1800" dirty="0"/>
              <a:t>”</a:t>
            </a:r>
            <a:r>
              <a:rPr lang="es-ES" altLang="ja-JP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s-ES" sz="18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s-ES" sz="1800" dirty="0">
              <a:latin typeface="Courier New" pitchFamily="49" charset="0"/>
            </a:endParaRPr>
          </a:p>
          <a:p>
            <a:r>
              <a:rPr lang="es-ES" dirty="0" err="1"/>
              <a:t>Automatic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reinforces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optimist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 of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and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asking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7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7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700" dirty="0" err="1">
                <a:solidFill>
                  <a:srgbClr val="3333CC"/>
                </a:solidFill>
                <a:latin typeface="Courier New" charset="0"/>
              </a:rPr>
              <a:t>class</a:t>
            </a:r>
            <a:r>
              <a:rPr lang="es-ES" sz="1700" dirty="0">
                <a:latin typeface="Courier New" charset="0"/>
              </a:rPr>
              <a:t> </a:t>
            </a:r>
            <a:r>
              <a:rPr lang="es-ES" sz="1700" dirty="0" err="1">
                <a:latin typeface="Courier New" charset="0"/>
              </a:rPr>
              <a:t>GradesList</a:t>
            </a:r>
            <a:endParaRPr lang="es-ES" sz="17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700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700" dirty="0">
                <a:latin typeface="Courier New" charset="0"/>
              </a:rPr>
              <a:t>	</a:t>
            </a:r>
            <a:r>
              <a:rPr lang="es-ES" sz="17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17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7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700" dirty="0">
                <a:latin typeface="Courier New" charset="0"/>
              </a:rPr>
              <a:t> grades[];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700" dirty="0">
                <a:solidFill>
                  <a:srgbClr val="3333CC"/>
                </a:solidFill>
                <a:latin typeface="Courier New" charset="0"/>
              </a:rPr>
              <a:t>	</a:t>
            </a:r>
            <a:r>
              <a:rPr lang="es-ES" sz="17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17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7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700" dirty="0">
                <a:latin typeface="Courier New" charset="0"/>
              </a:rPr>
              <a:t> </a:t>
            </a:r>
            <a:r>
              <a:rPr lang="es-ES" sz="1700" dirty="0" err="1">
                <a:latin typeface="Courier New" charset="0"/>
              </a:rPr>
              <a:t>count</a:t>
            </a:r>
            <a:r>
              <a:rPr lang="es-ES" sz="17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700" dirty="0">
                <a:latin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700" dirty="0">
                <a:latin typeface="Courier New" charset="0"/>
              </a:rPr>
              <a:t>	</a:t>
            </a:r>
            <a:r>
              <a:rPr lang="es-ES" sz="17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700" dirty="0">
                <a:latin typeface="Courier New" charset="0"/>
              </a:rPr>
              <a:t> </a:t>
            </a:r>
            <a:r>
              <a:rPr lang="es-ES" sz="1700" dirty="0" err="1">
                <a:latin typeface="Courier New" charset="0"/>
              </a:rPr>
              <a:t>GradesList</a:t>
            </a:r>
            <a:r>
              <a:rPr lang="es-ES" sz="1700" dirty="0">
                <a:latin typeface="Courier New" charset="0"/>
              </a:rPr>
              <a:t> ()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700" dirty="0">
                <a:latin typeface="Courier New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700" dirty="0">
                <a:latin typeface="Courier New" charset="0"/>
              </a:rPr>
              <a:t>		</a:t>
            </a:r>
            <a:r>
              <a:rPr lang="es-ES" sz="17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700" dirty="0" err="1">
                <a:latin typeface="Courier New" charset="0"/>
              </a:rPr>
              <a:t>.grades</a:t>
            </a:r>
            <a:r>
              <a:rPr lang="es-ES" sz="1700" dirty="0">
                <a:latin typeface="Courier New" charset="0"/>
              </a:rPr>
              <a:t> = </a:t>
            </a:r>
            <a:r>
              <a:rPr lang="es-ES" sz="17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1700" dirty="0">
                <a:latin typeface="Courier New" charset="0"/>
              </a:rPr>
              <a:t> grades [5];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700" dirty="0">
                <a:latin typeface="Courier New" charset="0"/>
              </a:rPr>
              <a:t>		</a:t>
            </a:r>
            <a:r>
              <a:rPr lang="es-ES" sz="17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700" dirty="0" err="1">
                <a:latin typeface="Courier New" charset="0"/>
              </a:rPr>
              <a:t>.count</a:t>
            </a:r>
            <a:r>
              <a:rPr lang="es-ES" sz="1700" dirty="0">
                <a:latin typeface="Courier New" charset="0"/>
              </a:rPr>
              <a:t> = 0;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700" dirty="0">
                <a:latin typeface="Courier New" charset="0"/>
              </a:rPr>
              <a:t>	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700" dirty="0">
                <a:latin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700" dirty="0">
                <a:latin typeface="Courier New" charset="0"/>
              </a:rPr>
              <a:t>	</a:t>
            </a:r>
            <a:r>
              <a:rPr lang="es-ES" sz="17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700" dirty="0">
                <a:latin typeface="Courier New" charset="0"/>
              </a:rPr>
              <a:t> </a:t>
            </a:r>
            <a:r>
              <a:rPr lang="es-ES" sz="1700" dirty="0" err="1">
                <a:solidFill>
                  <a:srgbClr val="3333CC"/>
                </a:solidFill>
                <a:latin typeface="Courier New" charset="0"/>
              </a:rPr>
              <a:t>void</a:t>
            </a:r>
            <a:r>
              <a:rPr lang="es-ES" sz="1700" dirty="0">
                <a:latin typeface="Courier New" charset="0"/>
              </a:rPr>
              <a:t> </a:t>
            </a:r>
            <a:r>
              <a:rPr lang="es-ES" sz="1700" dirty="0" err="1">
                <a:latin typeface="Courier New" charset="0"/>
              </a:rPr>
              <a:t>add</a:t>
            </a:r>
            <a:r>
              <a:rPr lang="es-ES" sz="1700" dirty="0">
                <a:latin typeface="Courier New" charset="0"/>
              </a:rPr>
              <a:t> (</a:t>
            </a:r>
            <a:r>
              <a:rPr lang="es-ES" sz="17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700" dirty="0">
                <a:latin typeface="Courier New" charset="0"/>
              </a:rPr>
              <a:t> grade)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700" dirty="0">
                <a:latin typeface="Courier New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700" dirty="0">
                <a:latin typeface="Courier New" charset="0"/>
              </a:rPr>
              <a:t>		</a:t>
            </a:r>
            <a:r>
              <a:rPr lang="es-ES" sz="17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700" dirty="0" err="1">
                <a:latin typeface="Courier New" charset="0"/>
              </a:rPr>
              <a:t>.grades</a:t>
            </a:r>
            <a:r>
              <a:rPr lang="es-ES" sz="1700" dirty="0">
                <a:latin typeface="Courier New" charset="0"/>
              </a:rPr>
              <a:t>[</a:t>
            </a:r>
            <a:r>
              <a:rPr lang="es-ES" sz="17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700" dirty="0" err="1">
                <a:latin typeface="Courier New" charset="0"/>
              </a:rPr>
              <a:t>.count</a:t>
            </a:r>
            <a:r>
              <a:rPr lang="es-ES" sz="1700" dirty="0">
                <a:latin typeface="Courier New" charset="0"/>
              </a:rPr>
              <a:t>] = grade;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700" dirty="0">
                <a:latin typeface="Courier New" charset="0"/>
              </a:rPr>
              <a:t>		</a:t>
            </a:r>
            <a:r>
              <a:rPr lang="es-ES" sz="17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700" dirty="0" err="1">
                <a:latin typeface="Courier New" charset="0"/>
              </a:rPr>
              <a:t>.count</a:t>
            </a:r>
            <a:r>
              <a:rPr lang="es-ES" sz="1700" dirty="0">
                <a:latin typeface="Courier New" charset="0"/>
              </a:rPr>
              <a:t>++;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700" dirty="0">
                <a:latin typeface="Courier New" charset="0"/>
              </a:rPr>
              <a:t>	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7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886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7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700" dirty="0">
                <a:latin typeface="Courier New" pitchFamily="49" charset="0"/>
              </a:rPr>
              <a:t> </a:t>
            </a:r>
            <a:r>
              <a:rPr lang="es-ES" sz="1700" dirty="0" err="1">
                <a:latin typeface="Courier New" pitchFamily="49" charset="0"/>
              </a:rPr>
              <a:t>Main</a:t>
            </a:r>
            <a:endParaRPr lang="es-ES" sz="1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7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static</a:t>
            </a:r>
            <a:r>
              <a:rPr lang="es-ES" sz="17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700" dirty="0">
                <a:latin typeface="Courier New" pitchFamily="49" charset="0"/>
              </a:rPr>
              <a:t> </a:t>
            </a:r>
            <a:r>
              <a:rPr lang="es-ES" sz="1700" dirty="0" err="1">
                <a:latin typeface="Courier New" pitchFamily="49" charset="0"/>
              </a:rPr>
              <a:t>main</a:t>
            </a:r>
            <a:r>
              <a:rPr lang="es-ES" sz="1700" dirty="0">
                <a:latin typeface="Courier New" pitchFamily="49" charset="0"/>
              </a:rPr>
              <a:t> (</a:t>
            </a:r>
            <a:r>
              <a:rPr lang="es-ES" sz="1700" dirty="0" err="1">
                <a:latin typeface="Courier New" pitchFamily="49" charset="0"/>
              </a:rPr>
              <a:t>String</a:t>
            </a:r>
            <a:r>
              <a:rPr lang="es-ES" sz="1700" dirty="0">
                <a:latin typeface="Courier New" pitchFamily="49" charset="0"/>
              </a:rPr>
              <a:t>[] </a:t>
            </a:r>
            <a:r>
              <a:rPr lang="es-ES" sz="1700" dirty="0" err="1">
                <a:latin typeface="Courier New" pitchFamily="49" charset="0"/>
              </a:rPr>
              <a:t>args</a:t>
            </a:r>
            <a:r>
              <a:rPr lang="es-ES" sz="17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   	{</a:t>
            </a: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       	</a:t>
            </a:r>
            <a:r>
              <a:rPr lang="es-ES" sz="1700" dirty="0" err="1">
                <a:latin typeface="Courier New" pitchFamily="49" charset="0"/>
              </a:rPr>
              <a:t>GradesList</a:t>
            </a:r>
            <a:r>
              <a:rPr lang="es-ES" sz="1700" dirty="0">
                <a:latin typeface="Courier New" pitchFamily="49" charset="0"/>
              </a:rPr>
              <a:t> </a:t>
            </a:r>
            <a:r>
              <a:rPr lang="es-ES" sz="1700" dirty="0" err="1">
                <a:latin typeface="Courier New" pitchFamily="49" charset="0"/>
              </a:rPr>
              <a:t>gradesList</a:t>
            </a:r>
            <a:r>
              <a:rPr lang="es-ES" sz="1700" dirty="0">
                <a:latin typeface="Courier New" pitchFamily="49" charset="0"/>
              </a:rPr>
              <a:t> = </a:t>
            </a:r>
            <a:r>
              <a:rPr lang="es-ES" sz="17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1700" dirty="0">
                <a:latin typeface="Courier New" pitchFamily="49" charset="0"/>
              </a:rPr>
              <a:t> </a:t>
            </a:r>
            <a:r>
              <a:rPr lang="es-ES" sz="1700" dirty="0" err="1">
                <a:latin typeface="Courier New" pitchFamily="49" charset="0"/>
              </a:rPr>
              <a:t>GradesList</a:t>
            </a:r>
            <a:r>
              <a:rPr lang="es-ES" sz="17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	</a:t>
            </a:r>
            <a:r>
              <a:rPr lang="es-ES" sz="1700" dirty="0">
                <a:solidFill>
                  <a:srgbClr val="3333CC"/>
                </a:solidFill>
                <a:latin typeface="Courier New" pitchFamily="49" charset="0"/>
              </a:rPr>
              <a:t>try</a:t>
            </a: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		</a:t>
            </a:r>
            <a:r>
              <a:rPr lang="es-ES" sz="1700" dirty="0" err="1">
                <a:latin typeface="Courier New" pitchFamily="49" charset="0"/>
              </a:rPr>
              <a:t>for</a:t>
            </a:r>
            <a:r>
              <a:rPr lang="es-ES" sz="1700" dirty="0">
                <a:latin typeface="Courier New" pitchFamily="49" charset="0"/>
              </a:rPr>
              <a:t> (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700" dirty="0">
                <a:latin typeface="Courier New" pitchFamily="49" charset="0"/>
              </a:rPr>
              <a:t> i = 0;i &lt; 6;i++)</a:t>
            </a: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			</a:t>
            </a:r>
            <a:r>
              <a:rPr lang="es-ES" sz="1700" dirty="0" err="1">
                <a:latin typeface="Courier New" pitchFamily="49" charset="0"/>
              </a:rPr>
              <a:t>gradesList</a:t>
            </a:r>
            <a:r>
              <a:rPr lang="es-ES" sz="1700" dirty="0">
                <a:latin typeface="Courier New" pitchFamily="49" charset="0"/>
              </a:rPr>
              <a:t> .</a:t>
            </a:r>
            <a:r>
              <a:rPr lang="es-ES" sz="1700" dirty="0" err="1">
                <a:latin typeface="Courier New" pitchFamily="49" charset="0"/>
              </a:rPr>
              <a:t>add</a:t>
            </a:r>
            <a:r>
              <a:rPr lang="es-ES" sz="1700" dirty="0">
                <a:latin typeface="Courier New" pitchFamily="49" charset="0"/>
              </a:rPr>
              <a:t>(i);</a:t>
            </a: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	</a:t>
            </a:r>
            <a:r>
              <a:rPr lang="es-ES" sz="1700" dirty="0">
                <a:solidFill>
                  <a:srgbClr val="3333CC"/>
                </a:solidFill>
                <a:latin typeface="Courier New" pitchFamily="49" charset="0"/>
              </a:rPr>
              <a:t>catch</a:t>
            </a:r>
            <a:r>
              <a:rPr lang="es-ES" sz="1700" dirty="0">
                <a:latin typeface="Courier New" pitchFamily="49" charset="0"/>
              </a:rPr>
              <a:t> (</a:t>
            </a:r>
            <a:r>
              <a:rPr lang="es-ES" sz="1700" dirty="0" err="1">
                <a:latin typeface="Courier New" pitchFamily="49" charset="0"/>
              </a:rPr>
              <a:t>ArrayIndexOutOfBoundsException</a:t>
            </a:r>
            <a:r>
              <a:rPr lang="es-ES" sz="1700" dirty="0">
                <a:latin typeface="Courier New" pitchFamily="49" charset="0"/>
              </a:rPr>
              <a:t> e)</a:t>
            </a: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		</a:t>
            </a:r>
            <a:r>
              <a:rPr lang="es-ES" sz="1700" dirty="0" err="1">
                <a:latin typeface="Courier New" pitchFamily="49" charset="0"/>
              </a:rPr>
              <a:t>System.err.println</a:t>
            </a:r>
            <a:r>
              <a:rPr lang="es-ES" sz="1700" dirty="0">
                <a:latin typeface="Courier New" pitchFamily="49" charset="0"/>
              </a:rPr>
              <a:t> ("</a:t>
            </a:r>
            <a:r>
              <a:rPr lang="es-ES" sz="1700" dirty="0" err="1">
                <a:latin typeface="Courier New" pitchFamily="49" charset="0"/>
              </a:rPr>
              <a:t>Exception</a:t>
            </a:r>
            <a:r>
              <a:rPr lang="es-ES" sz="1700" dirty="0">
                <a:latin typeface="Courier New" pitchFamily="49" charset="0"/>
              </a:rPr>
              <a:t> " + </a:t>
            </a:r>
            <a:r>
              <a:rPr lang="es-ES" sz="1700" dirty="0" err="1">
                <a:latin typeface="Courier New" pitchFamily="49" charset="0"/>
              </a:rPr>
              <a:t>e.getMessage</a:t>
            </a:r>
            <a:r>
              <a:rPr lang="es-ES" sz="1700" dirty="0">
                <a:latin typeface="Courier New" pitchFamily="49" charset="0"/>
              </a:rPr>
              <a:t>());</a:t>
            </a: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		</a:t>
            </a:r>
            <a:r>
              <a:rPr lang="es-ES" sz="1700" dirty="0" err="1">
                <a:latin typeface="Courier New" pitchFamily="49" charset="0"/>
              </a:rPr>
              <a:t>e.printStackTrace</a:t>
            </a:r>
            <a:r>
              <a:rPr lang="es-ES" sz="17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None/>
            </a:pPr>
            <a:endParaRPr lang="es-ES" sz="1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s-ES" sz="1700" dirty="0">
                <a:latin typeface="Courier New" pitchFamily="49" charset="0"/>
              </a:rPr>
              <a:t>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04248" y="1700808"/>
            <a:ext cx="2240668" cy="1066800"/>
          </a:xfrm>
          <a:prstGeom prst="wedgeEllipseCallout">
            <a:avLst>
              <a:gd name="adj1" fmla="val -86594"/>
              <a:gd name="adj2" fmla="val 1383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1400" b="0" dirty="0" err="1">
                <a:solidFill>
                  <a:schemeClr val="bg1"/>
                </a:solidFill>
              </a:rPr>
              <a:t>Warning</a:t>
            </a:r>
            <a:r>
              <a:rPr lang="es-ES" sz="1400" b="0" dirty="0">
                <a:solidFill>
                  <a:schemeClr val="bg1"/>
                </a:solidFill>
              </a:rPr>
              <a:t>!!! </a:t>
            </a:r>
            <a:r>
              <a:rPr lang="es-ES" sz="1400" b="0" dirty="0" err="1">
                <a:solidFill>
                  <a:schemeClr val="bg1"/>
                </a:solidFill>
              </a:rPr>
              <a:t>Runtime</a:t>
            </a:r>
            <a:r>
              <a:rPr lang="es-ES" sz="1400" b="0" dirty="0">
                <a:solidFill>
                  <a:schemeClr val="bg1"/>
                </a:solidFill>
              </a:rPr>
              <a:t> error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934200" y="5301208"/>
            <a:ext cx="2133600" cy="1066800"/>
          </a:xfrm>
          <a:prstGeom prst="wedgeEllipseCallout">
            <a:avLst>
              <a:gd name="adj1" fmla="val -5208"/>
              <a:gd name="adj2" fmla="val -260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1400" b="0" dirty="0" err="1">
                <a:solidFill>
                  <a:schemeClr val="bg1"/>
                </a:solidFill>
              </a:rPr>
              <a:t>The</a:t>
            </a:r>
            <a:r>
              <a:rPr lang="es-ES" sz="1400" b="0" dirty="0">
                <a:solidFill>
                  <a:schemeClr val="bg1"/>
                </a:solidFill>
              </a:rPr>
              <a:t> </a:t>
            </a:r>
            <a:r>
              <a:rPr lang="es-ES" sz="1400" b="0" dirty="0" err="1">
                <a:solidFill>
                  <a:schemeClr val="bg1"/>
                </a:solidFill>
              </a:rPr>
              <a:t>array</a:t>
            </a:r>
            <a:r>
              <a:rPr lang="es-ES" sz="1400" b="0" dirty="0">
                <a:solidFill>
                  <a:schemeClr val="bg1"/>
                </a:solidFill>
              </a:rPr>
              <a:t> has 5 </a:t>
            </a:r>
            <a:r>
              <a:rPr lang="es-ES" sz="1400" b="0" dirty="0" err="1">
                <a:solidFill>
                  <a:schemeClr val="bg1"/>
                </a:solidFill>
              </a:rPr>
              <a:t>values</a:t>
            </a:r>
            <a:r>
              <a:rPr lang="es-ES" sz="1400" b="0" dirty="0">
                <a:solidFill>
                  <a:schemeClr val="bg1"/>
                </a:solidFill>
              </a:rPr>
              <a:t>. </a:t>
            </a:r>
            <a:r>
              <a:rPr lang="es-ES" sz="1400" b="0" dirty="0" err="1">
                <a:solidFill>
                  <a:schemeClr val="bg1"/>
                </a:solidFill>
              </a:rPr>
              <a:t>Not</a:t>
            </a:r>
            <a:r>
              <a:rPr lang="es-ES" sz="1400" b="0" dirty="0">
                <a:solidFill>
                  <a:schemeClr val="bg1"/>
                </a:solidFill>
              </a:rPr>
              <a:t> </a:t>
            </a:r>
            <a:r>
              <a:rPr lang="es-ES" sz="1400" b="0" dirty="0" err="1">
                <a:solidFill>
                  <a:schemeClr val="bg1"/>
                </a:solidFill>
              </a:rPr>
              <a:t>six</a:t>
            </a:r>
            <a:r>
              <a:rPr lang="es-ES" sz="1400" b="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7981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Example</a:t>
            </a:r>
            <a:r>
              <a:rPr lang="es-ES" sz="3000" cap="all" dirty="0" smtClean="0">
                <a:latin typeface="Nexa Bold" pitchFamily="50" charset="0"/>
              </a:rPr>
              <a:t> -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execution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sixth</a:t>
            </a:r>
            <a:r>
              <a:rPr lang="es-ES" dirty="0"/>
              <a:t> </a:t>
            </a:r>
            <a:r>
              <a:rPr lang="es-ES" dirty="0" err="1"/>
              <a:t>invocation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ja-JP" altLang="es-ES" dirty="0"/>
              <a:t>“</a:t>
            </a:r>
            <a:r>
              <a:rPr lang="es-ES" altLang="ja-JP" dirty="0" err="1"/>
              <a:t>add</a:t>
            </a:r>
            <a:r>
              <a:rPr lang="ja-JP" altLang="es-ES" dirty="0"/>
              <a:t>”</a:t>
            </a:r>
            <a:r>
              <a:rPr lang="es-ES" altLang="ja-JP" dirty="0"/>
              <a:t>…</a:t>
            </a:r>
          </a:p>
          <a:p>
            <a:endParaRPr lang="es-ES" sz="1800" dirty="0"/>
          </a:p>
          <a:p>
            <a:pPr>
              <a:buNone/>
            </a:pP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7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700" dirty="0">
                <a:latin typeface="Courier New" pitchFamily="49" charset="0"/>
              </a:rPr>
              <a:t> </a:t>
            </a:r>
            <a:r>
              <a:rPr lang="es-ES" sz="1700" dirty="0" err="1">
                <a:latin typeface="Courier New" pitchFamily="49" charset="0"/>
              </a:rPr>
              <a:t>GradesList</a:t>
            </a:r>
            <a:endParaRPr lang="es-ES" sz="1700" dirty="0">
              <a:latin typeface="Courier New" pitchFamily="49" charset="0"/>
            </a:endParaRPr>
          </a:p>
          <a:p>
            <a:pPr>
              <a:buNone/>
            </a:pPr>
            <a:r>
              <a:rPr lang="es-ES" sz="1700" dirty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s-ES" sz="1700" dirty="0">
                <a:latin typeface="Courier New" pitchFamily="49" charset="0"/>
              </a:rPr>
              <a:t>	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700" dirty="0">
                <a:latin typeface="Courier New" pitchFamily="49" charset="0"/>
              </a:rPr>
              <a:t> 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700" dirty="0">
                <a:latin typeface="Courier New" pitchFamily="49" charset="0"/>
              </a:rPr>
              <a:t> </a:t>
            </a:r>
            <a:r>
              <a:rPr lang="es-ES" sz="1700" dirty="0" err="1">
                <a:latin typeface="Courier New" pitchFamily="49" charset="0"/>
              </a:rPr>
              <a:t>add</a:t>
            </a:r>
            <a:r>
              <a:rPr lang="es-ES" sz="1700" dirty="0">
                <a:latin typeface="Courier New" pitchFamily="49" charset="0"/>
              </a:rPr>
              <a:t> (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700" dirty="0">
                <a:latin typeface="Courier New" pitchFamily="49" charset="0"/>
              </a:rPr>
              <a:t> grade)</a:t>
            </a:r>
          </a:p>
          <a:p>
            <a:pPr>
              <a:buNone/>
            </a:pPr>
            <a:r>
              <a:rPr lang="es-ES" sz="1700" dirty="0">
                <a:latin typeface="Courier New" pitchFamily="49" charset="0"/>
              </a:rPr>
              <a:t>	{</a:t>
            </a:r>
          </a:p>
          <a:p>
            <a:pPr>
              <a:buNone/>
            </a:pPr>
            <a:r>
              <a:rPr lang="es-ES" sz="1700" dirty="0">
                <a:latin typeface="Courier New" pitchFamily="49" charset="0"/>
              </a:rPr>
              <a:t>		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s-ES" sz="1700" dirty="0">
                <a:latin typeface="Courier New" pitchFamily="49" charset="0"/>
              </a:rPr>
              <a:t>. grades[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s-ES" sz="1700" dirty="0" err="1">
                <a:latin typeface="Courier New" pitchFamily="49" charset="0"/>
              </a:rPr>
              <a:t>.count</a:t>
            </a:r>
            <a:r>
              <a:rPr lang="es-ES" sz="1700" dirty="0">
                <a:latin typeface="Courier New" pitchFamily="49" charset="0"/>
              </a:rPr>
              <a:t>] = grade;</a:t>
            </a:r>
          </a:p>
          <a:p>
            <a:pPr>
              <a:buNone/>
            </a:pPr>
            <a:r>
              <a:rPr lang="es-ES" sz="1700" dirty="0">
                <a:latin typeface="Courier New" pitchFamily="49" charset="0"/>
              </a:rPr>
              <a:t>		</a:t>
            </a:r>
            <a:r>
              <a:rPr lang="es-ES" sz="1700" dirty="0" err="1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s-ES" sz="1700" dirty="0" err="1">
                <a:latin typeface="Courier New" pitchFamily="49" charset="0"/>
              </a:rPr>
              <a:t>.count</a:t>
            </a:r>
            <a:r>
              <a:rPr lang="es-ES" sz="1700" dirty="0">
                <a:latin typeface="Courier New" pitchFamily="49" charset="0"/>
              </a:rPr>
              <a:t>++;</a:t>
            </a:r>
          </a:p>
          <a:p>
            <a:pPr>
              <a:buNone/>
            </a:pPr>
            <a:r>
              <a:rPr lang="es-ES" sz="1700" dirty="0">
                <a:latin typeface="Courier New" pitchFamily="49" charset="0"/>
              </a:rPr>
              <a:t>	}</a:t>
            </a:r>
          </a:p>
          <a:p>
            <a:pPr>
              <a:buNone/>
            </a:pPr>
            <a:r>
              <a:rPr lang="es-ES" sz="1700" dirty="0">
                <a:latin typeface="Courier New" pitchFamily="49" charset="0"/>
              </a:rPr>
              <a:t>}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82122" y="3961656"/>
            <a:ext cx="20383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 b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782122" y="4571256"/>
            <a:ext cx="20383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b="1" dirty="0" err="1">
                <a:solidFill>
                  <a:schemeClr val="bg1"/>
                </a:solidFill>
              </a:rPr>
              <a:t>add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782122" y="5180856"/>
            <a:ext cx="20383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b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5334322" y="2348880"/>
            <a:ext cx="2895600" cy="990600"/>
          </a:xfrm>
          <a:prstGeom prst="wedgeEllipseCallout">
            <a:avLst>
              <a:gd name="adj1" fmla="val -77044"/>
              <a:gd name="adj2" fmla="val 952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1400" b="0">
                <a:solidFill>
                  <a:schemeClr val="bg1"/>
                </a:solidFill>
              </a:rPr>
              <a:t>We</a:t>
            </a:r>
            <a:r>
              <a:rPr lang="es-ES" altLang="es-ES" sz="1400" b="0">
                <a:solidFill>
                  <a:schemeClr val="bg1"/>
                </a:solidFill>
              </a:rPr>
              <a:t>’</a:t>
            </a:r>
            <a:r>
              <a:rPr lang="es-ES" sz="1400" b="0">
                <a:solidFill>
                  <a:schemeClr val="bg1"/>
                </a:solidFill>
              </a:rPr>
              <a:t>ll have an error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 flipH="1" flipV="1">
            <a:off x="4496122" y="4145632"/>
            <a:ext cx="838200" cy="13716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s-ES" sz="1400" dirty="0" err="1">
                <a:solidFill>
                  <a:srgbClr val="003300"/>
                </a:solidFill>
              </a:rPr>
              <a:t>Exception</a:t>
            </a:r>
            <a:r>
              <a:rPr lang="es-ES" sz="1400" dirty="0">
                <a:solidFill>
                  <a:srgbClr val="003300"/>
                </a:solidFill>
              </a:rPr>
              <a:t> </a:t>
            </a:r>
            <a:r>
              <a:rPr lang="es-ES" sz="1400" i="1" dirty="0" err="1">
                <a:solidFill>
                  <a:srgbClr val="003300"/>
                </a:solidFill>
              </a:rPr>
              <a:t>ArrayIndexOutOfBoundsException</a:t>
            </a:r>
            <a:endParaRPr lang="es-ES" sz="1400" i="1" dirty="0">
              <a:solidFill>
                <a:srgbClr val="003300"/>
              </a:solidFill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838522" y="5104656"/>
            <a:ext cx="2362200" cy="762000"/>
          </a:xfrm>
          <a:prstGeom prst="cloudCallout">
            <a:avLst>
              <a:gd name="adj1" fmla="val 138778"/>
              <a:gd name="adj2" fmla="val -2625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sz="1400" b="0">
                <a:solidFill>
                  <a:schemeClr val="bg1"/>
                </a:solidFill>
              </a:rPr>
              <a:t>Can we do something?</a:t>
            </a: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2819722" y="5866656"/>
            <a:ext cx="1752600" cy="762000"/>
          </a:xfrm>
          <a:prstGeom prst="cloudCallout">
            <a:avLst>
              <a:gd name="adj1" fmla="val 90125"/>
              <a:gd name="adj2" fmla="val -1270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sz="1400" b="0">
                <a:solidFill>
                  <a:schemeClr val="bg1"/>
                </a:solidFill>
              </a:rPr>
              <a:t>Where?</a:t>
            </a:r>
          </a:p>
        </p:txBody>
      </p:sp>
    </p:spTree>
    <p:extLst>
      <p:ext uri="{BB962C8B-B14F-4D97-AF65-F5344CB8AC3E}">
        <p14:creationId xmlns:p14="http://schemas.microsoft.com/office/powerpoint/2010/main" val="161727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Example</a:t>
            </a:r>
            <a:r>
              <a:rPr lang="es-ES" sz="3000" cap="all" dirty="0" smtClean="0">
                <a:latin typeface="Nexa Bold" pitchFamily="50" charset="0"/>
              </a:rPr>
              <a:t> -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execution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110000"/>
              </a:lnSpc>
            </a:pPr>
            <a:r>
              <a:rPr lang="es-ES" sz="2600" dirty="0"/>
              <a:t>Can </a:t>
            </a:r>
            <a:r>
              <a:rPr lang="es-ES" sz="2600" dirty="0" err="1"/>
              <a:t>not</a:t>
            </a:r>
            <a:r>
              <a:rPr lang="es-ES" sz="2600" dirty="0"/>
              <a:t> be </a:t>
            </a:r>
            <a:r>
              <a:rPr lang="es-ES" sz="2600" dirty="0" err="1"/>
              <a:t>handled</a:t>
            </a:r>
            <a:r>
              <a:rPr lang="es-ES" sz="2600" dirty="0"/>
              <a:t> in </a:t>
            </a:r>
            <a:r>
              <a:rPr lang="es-ES" sz="2600" dirty="0" err="1"/>
              <a:t>the</a:t>
            </a:r>
            <a:r>
              <a:rPr lang="es-ES" sz="2600" dirty="0"/>
              <a:t> "</a:t>
            </a:r>
            <a:r>
              <a:rPr lang="es-ES" sz="2600" dirty="0" err="1"/>
              <a:t>add</a:t>
            </a:r>
            <a:r>
              <a:rPr lang="es-ES" altLang="es-ES" sz="2600" dirty="0"/>
              <a:t>”</a:t>
            </a:r>
            <a:r>
              <a:rPr lang="es-ES" sz="2600" dirty="0"/>
              <a:t> </a:t>
            </a:r>
            <a:r>
              <a:rPr lang="es-ES" sz="2600" dirty="0" err="1"/>
              <a:t>method</a:t>
            </a:r>
            <a:r>
              <a:rPr lang="es-ES" sz="2600" dirty="0"/>
              <a:t>, so, </a:t>
            </a:r>
            <a:r>
              <a:rPr lang="es-ES" sz="2600" dirty="0" err="1"/>
              <a:t>by</a:t>
            </a:r>
            <a:r>
              <a:rPr lang="es-ES" sz="2600" dirty="0"/>
              <a:t> </a:t>
            </a:r>
            <a:r>
              <a:rPr lang="es-ES" sz="2600" dirty="0" err="1"/>
              <a:t>the</a:t>
            </a:r>
            <a:r>
              <a:rPr lang="es-ES" sz="2600" dirty="0"/>
              <a:t> </a:t>
            </a:r>
            <a:r>
              <a:rPr lang="es-ES" sz="2600" dirty="0" err="1"/>
              <a:t>call</a:t>
            </a:r>
            <a:r>
              <a:rPr lang="es-ES" sz="2600" dirty="0"/>
              <a:t> </a:t>
            </a:r>
            <a:r>
              <a:rPr lang="es-ES" sz="2600" dirty="0" err="1"/>
              <a:t>stack,we</a:t>
            </a:r>
            <a:r>
              <a:rPr lang="es-ES" sz="2600" dirty="0"/>
              <a:t>  </a:t>
            </a:r>
            <a:r>
              <a:rPr lang="es-ES" sz="2600" dirty="0" err="1"/>
              <a:t>raise</a:t>
            </a:r>
            <a:r>
              <a:rPr lang="es-ES" sz="2600" dirty="0"/>
              <a:t> </a:t>
            </a:r>
            <a:r>
              <a:rPr lang="es-ES" sz="2600" dirty="0" err="1"/>
              <a:t>the</a:t>
            </a:r>
            <a:r>
              <a:rPr lang="es-ES" sz="2600" dirty="0"/>
              <a:t> error </a:t>
            </a:r>
            <a:r>
              <a:rPr lang="es-ES" sz="2600" dirty="0" err="1"/>
              <a:t>to</a:t>
            </a:r>
            <a:r>
              <a:rPr lang="es-ES" sz="2600" dirty="0"/>
              <a:t> </a:t>
            </a:r>
            <a:r>
              <a:rPr lang="es-ES" sz="2600" dirty="0" err="1"/>
              <a:t>the</a:t>
            </a:r>
            <a:r>
              <a:rPr lang="es-ES" sz="2600" dirty="0"/>
              <a:t> </a:t>
            </a:r>
            <a:r>
              <a:rPr lang="es-ES" sz="2600" dirty="0" err="1"/>
              <a:t>invoking</a:t>
            </a:r>
            <a:r>
              <a:rPr lang="es-ES" sz="2600" dirty="0"/>
              <a:t> </a:t>
            </a:r>
            <a:r>
              <a:rPr lang="es-ES" sz="2600" dirty="0" err="1"/>
              <a:t>method</a:t>
            </a:r>
            <a:r>
              <a:rPr lang="es-ES" altLang="ja-JP" sz="2600" dirty="0"/>
              <a:t>…</a:t>
            </a:r>
          </a:p>
          <a:p>
            <a:pPr>
              <a:lnSpc>
                <a:spcPct val="110000"/>
              </a:lnSpc>
            </a:pPr>
            <a:endParaRPr lang="es-ES" sz="2600" dirty="0"/>
          </a:p>
          <a:p>
            <a:pPr>
              <a:lnSpc>
                <a:spcPct val="80000"/>
              </a:lnSpc>
              <a:buNone/>
            </a:pP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class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Main</a:t>
            </a:r>
            <a:endParaRPr lang="es-E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static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main</a:t>
            </a:r>
            <a:r>
              <a:rPr lang="es-ES" sz="1600" dirty="0">
                <a:latin typeface="Courier New" pitchFamily="49" charset="0"/>
              </a:rPr>
              <a:t> (</a:t>
            </a:r>
            <a:r>
              <a:rPr lang="es-ES" sz="1600" dirty="0" err="1">
                <a:latin typeface="Courier New" pitchFamily="49" charset="0"/>
              </a:rPr>
              <a:t>String</a:t>
            </a:r>
            <a:r>
              <a:rPr lang="es-ES" sz="1600" dirty="0">
                <a:latin typeface="Courier New" pitchFamily="49" charset="0"/>
              </a:rPr>
              <a:t>[] </a:t>
            </a:r>
            <a:r>
              <a:rPr lang="es-ES" sz="1600" dirty="0" err="1">
                <a:latin typeface="Courier New" pitchFamily="49" charset="0"/>
              </a:rPr>
              <a:t>args</a:t>
            </a:r>
            <a:r>
              <a:rPr lang="es-E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   	{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       	</a:t>
            </a:r>
            <a:r>
              <a:rPr lang="es-ES" sz="1600" dirty="0" err="1">
                <a:latin typeface="Courier New" pitchFamily="49" charset="0"/>
              </a:rPr>
              <a:t>GradesList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gradesList</a:t>
            </a:r>
            <a:r>
              <a:rPr lang="es-ES" sz="1600" dirty="0">
                <a:latin typeface="Courier New" pitchFamily="49" charset="0"/>
              </a:rPr>
              <a:t> = 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GradesList</a:t>
            </a:r>
            <a:r>
              <a:rPr lang="es-ES" sz="1600" dirty="0">
                <a:latin typeface="Courier New" pitchFamily="49" charset="0"/>
              </a:rPr>
              <a:t> ();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try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	</a:t>
            </a:r>
            <a:r>
              <a:rPr lang="es-ES" sz="1600" dirty="0" err="1">
                <a:latin typeface="Courier New" pitchFamily="49" charset="0"/>
              </a:rPr>
              <a:t>for</a:t>
            </a:r>
            <a:r>
              <a:rPr lang="es-ES" sz="1600" dirty="0">
                <a:latin typeface="Courier New" pitchFamily="49" charset="0"/>
              </a:rPr>
              <a:t> (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600" dirty="0">
                <a:latin typeface="Courier New" pitchFamily="49" charset="0"/>
              </a:rPr>
              <a:t> i = 0;i &lt; 6;i++)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		</a:t>
            </a:r>
            <a:r>
              <a:rPr lang="es-ES" sz="1600" dirty="0" err="1">
                <a:latin typeface="Courier New" pitchFamily="49" charset="0"/>
              </a:rPr>
              <a:t>gradesList.add</a:t>
            </a:r>
            <a:r>
              <a:rPr lang="es-ES" sz="1600" dirty="0">
                <a:latin typeface="Courier New" pitchFamily="49" charset="0"/>
              </a:rPr>
              <a:t>(i);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catch</a:t>
            </a:r>
            <a:r>
              <a:rPr lang="es-ES" sz="1600" dirty="0">
                <a:latin typeface="Courier New" pitchFamily="49" charset="0"/>
              </a:rPr>
              <a:t> (</a:t>
            </a:r>
            <a:r>
              <a:rPr lang="es-ES" sz="1600" dirty="0" err="1">
                <a:latin typeface="Courier New" pitchFamily="49" charset="0"/>
              </a:rPr>
              <a:t>ArrayIndexOutOfBoundsException</a:t>
            </a:r>
            <a:r>
              <a:rPr lang="es-ES" sz="1600" dirty="0">
                <a:latin typeface="Courier New" pitchFamily="49" charset="0"/>
              </a:rPr>
              <a:t> e)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	</a:t>
            </a:r>
            <a:r>
              <a:rPr lang="es-ES" sz="1600" dirty="0" err="1">
                <a:latin typeface="Courier New" pitchFamily="49" charset="0"/>
              </a:rPr>
              <a:t>System.err.println</a:t>
            </a:r>
            <a:r>
              <a:rPr lang="es-ES" sz="1600" dirty="0">
                <a:latin typeface="Courier New" pitchFamily="49" charset="0"/>
              </a:rPr>
              <a:t> ("</a:t>
            </a:r>
            <a:r>
              <a:rPr lang="es-ES" sz="1600" dirty="0" err="1">
                <a:latin typeface="Courier New" pitchFamily="49" charset="0"/>
              </a:rPr>
              <a:t>Exception</a:t>
            </a:r>
            <a:r>
              <a:rPr lang="es-ES" sz="1600" dirty="0">
                <a:latin typeface="Courier New" pitchFamily="49" charset="0"/>
              </a:rPr>
              <a:t> ");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	</a:t>
            </a:r>
            <a:r>
              <a:rPr lang="es-ES" sz="1600" dirty="0" err="1">
                <a:latin typeface="Courier New" pitchFamily="49" charset="0"/>
              </a:rPr>
              <a:t>e.printStackTrace</a:t>
            </a:r>
            <a:r>
              <a:rPr lang="es-E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None/>
            </a:pPr>
            <a:endParaRPr lang="es-E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}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596336" y="3942184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 b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596336" y="4323184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7596336" y="4704184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b="1" dirty="0" err="1">
                <a:solidFill>
                  <a:schemeClr val="bg1"/>
                </a:solidFill>
              </a:rPr>
              <a:t>main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6639921" y="2418184"/>
            <a:ext cx="1981200" cy="1219200"/>
          </a:xfrm>
          <a:prstGeom prst="cloudCallout">
            <a:avLst>
              <a:gd name="adj1" fmla="val -102403"/>
              <a:gd name="adj2" fmla="val 11002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s-ES" sz="1400" b="0">
                <a:solidFill>
                  <a:schemeClr val="bg1"/>
                </a:solidFill>
              </a:rPr>
              <a:t>Can I do it here?</a:t>
            </a:r>
          </a:p>
        </p:txBody>
      </p: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6487521" y="5382344"/>
            <a:ext cx="2362200" cy="1143000"/>
          </a:xfrm>
          <a:prstGeom prst="wedgeEllipseCallout">
            <a:avLst>
              <a:gd name="adj1" fmla="val -68632"/>
              <a:gd name="adj2" fmla="val -623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Yes, this is the place to catch them</a:t>
            </a:r>
            <a:r>
              <a:rPr lang="es-ES" sz="1400" b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225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finally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block </a:t>
            </a:r>
            <a:r>
              <a:rPr lang="es-ES" dirty="0" err="1"/>
              <a:t>associated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/>
              <a:t>try</a:t>
            </a:r>
            <a:r>
              <a:rPr lang="es-ES" dirty="0"/>
              <a:t> block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executed</a:t>
            </a:r>
            <a:r>
              <a:rPr lang="es-ES" dirty="0"/>
              <a:t> </a:t>
            </a:r>
            <a:r>
              <a:rPr lang="es-ES" dirty="0" err="1"/>
              <a:t>whether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thrown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Used</a:t>
            </a:r>
            <a:r>
              <a:rPr lang="es-ES" dirty="0" smtClean="0"/>
              <a:t> </a:t>
            </a:r>
            <a:r>
              <a:rPr lang="es-ES" dirty="0" err="1"/>
              <a:t>to</a:t>
            </a:r>
            <a:r>
              <a:rPr lang="es-ES" dirty="0"/>
              <a:t> free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attempted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</a:t>
            </a:r>
            <a:r>
              <a:rPr lang="es-ES" dirty="0" err="1"/>
              <a:t>resources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/>
              <a:t>try</a:t>
            </a:r>
            <a:r>
              <a:rPr lang="es-ES" dirty="0"/>
              <a:t> block.</a:t>
            </a:r>
          </a:p>
          <a:p>
            <a:pPr lvl="1"/>
            <a:r>
              <a:rPr lang="es-ES" dirty="0"/>
              <a:t>Files</a:t>
            </a:r>
          </a:p>
          <a:p>
            <a:pPr lvl="1"/>
            <a:r>
              <a:rPr lang="es-ES" dirty="0" err="1"/>
              <a:t>Conections</a:t>
            </a:r>
            <a:endParaRPr lang="es-ES" dirty="0"/>
          </a:p>
          <a:p>
            <a:pPr lvl="1"/>
            <a:r>
              <a:rPr lang="es-ES" dirty="0" err="1"/>
              <a:t>Reserved</a:t>
            </a:r>
            <a:r>
              <a:rPr lang="es-ES" dirty="0"/>
              <a:t> </a:t>
            </a:r>
            <a:r>
              <a:rPr lang="es-ES" dirty="0" err="1"/>
              <a:t>memory</a:t>
            </a:r>
            <a:endParaRPr lang="es-ES" dirty="0"/>
          </a:p>
          <a:p>
            <a:pPr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Where</a:t>
            </a:r>
            <a:r>
              <a:rPr lang="es-ES" sz="3000" cap="all" dirty="0" smtClean="0">
                <a:latin typeface="Nexa Bold" pitchFamily="50" charset="0"/>
              </a:rPr>
              <a:t> are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my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packages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.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belongs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placed in a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/>
              <a:t>I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"X" </a:t>
            </a:r>
            <a:r>
              <a:rPr lang="es-ES" dirty="0" err="1"/>
              <a:t>class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 "</a:t>
            </a:r>
            <a:r>
              <a:rPr lang="es-ES" dirty="0" err="1"/>
              <a:t>abc</a:t>
            </a:r>
            <a:r>
              <a:rPr lang="es-ES" dirty="0"/>
              <a:t>",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folder </a:t>
            </a:r>
            <a:r>
              <a:rPr lang="es-ES" dirty="0" err="1"/>
              <a:t>named</a:t>
            </a:r>
            <a:r>
              <a:rPr lang="es-ES" dirty="0"/>
              <a:t> "</a:t>
            </a:r>
            <a:r>
              <a:rPr lang="es-ES" dirty="0" err="1"/>
              <a:t>abc</a:t>
            </a:r>
            <a:r>
              <a:rPr lang="es-ES" dirty="0"/>
              <a:t>" </a:t>
            </a:r>
            <a:r>
              <a:rPr lang="es-ES" altLang="ja-JP" dirty="0">
                <a:sym typeface="Wingdings" pitchFamily="2" charset="2"/>
              </a:rPr>
              <a:t> </a:t>
            </a:r>
            <a:r>
              <a:rPr lang="ja-JP" altLang="es-ES" dirty="0">
                <a:sym typeface="Wingdings" pitchFamily="2" charset="2"/>
              </a:rPr>
              <a:t>“</a:t>
            </a:r>
            <a:r>
              <a:rPr lang="es-ES" altLang="ja-JP" dirty="0">
                <a:sym typeface="Wingdings" pitchFamily="2" charset="2"/>
              </a:rPr>
              <a:t>\</a:t>
            </a:r>
            <a:r>
              <a:rPr lang="es-ES" altLang="ja-JP" dirty="0" err="1">
                <a:sym typeface="Wingdings" pitchFamily="2" charset="2"/>
              </a:rPr>
              <a:t>abc</a:t>
            </a:r>
            <a:r>
              <a:rPr lang="es-ES" altLang="ja-JP" dirty="0">
                <a:sym typeface="Wingdings" pitchFamily="2" charset="2"/>
              </a:rPr>
              <a:t>\</a:t>
            </a:r>
            <a:r>
              <a:rPr lang="es-ES" altLang="ja-JP" dirty="0" err="1">
                <a:sym typeface="Wingdings" pitchFamily="2" charset="2"/>
              </a:rPr>
              <a:t>X.class</a:t>
            </a:r>
            <a:r>
              <a:rPr lang="ja-JP" altLang="es-ES" dirty="0">
                <a:sym typeface="Wingdings" pitchFamily="2" charset="2"/>
              </a:rPr>
              <a:t>”</a:t>
            </a:r>
            <a:endParaRPr lang="es-ES" altLang="ja-JP" dirty="0"/>
          </a:p>
          <a:p>
            <a:pPr lvl="1"/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(</a:t>
            </a:r>
            <a:r>
              <a:rPr lang="ja-JP" altLang="es-ES" dirty="0"/>
              <a:t>“</a:t>
            </a:r>
            <a:r>
              <a:rPr lang="es-ES" altLang="ja-JP" dirty="0" err="1"/>
              <a:t>abc</a:t>
            </a:r>
            <a:r>
              <a:rPr lang="ja-JP" altLang="es-ES" dirty="0"/>
              <a:t>”</a:t>
            </a:r>
            <a:r>
              <a:rPr lang="es-ES" altLang="ja-JP" dirty="0"/>
              <a:t>) placed?</a:t>
            </a:r>
          </a:p>
          <a:p>
            <a:pPr lvl="2"/>
            <a:r>
              <a:rPr lang="es-ES" dirty="0"/>
              <a:t>¿C:\?</a:t>
            </a:r>
          </a:p>
          <a:p>
            <a:pPr lvl="2"/>
            <a:r>
              <a:rPr lang="es-ES" dirty="0"/>
              <a:t>¿C</a:t>
            </a:r>
            <a:r>
              <a:rPr lang="es-ES" dirty="0">
                <a:sym typeface="Wingdings" pitchFamily="2" charset="2"/>
              </a:rPr>
              <a:t>:\</a:t>
            </a:r>
            <a:r>
              <a:rPr lang="es-ES" dirty="0" err="1">
                <a:sym typeface="Wingdings" pitchFamily="2" charset="2"/>
              </a:rPr>
              <a:t>Documents</a:t>
            </a:r>
            <a:r>
              <a:rPr lang="es-ES" dirty="0">
                <a:sym typeface="Wingdings" pitchFamily="2" charset="2"/>
              </a:rPr>
              <a:t> And </a:t>
            </a:r>
            <a:r>
              <a:rPr lang="es-ES" dirty="0" err="1">
                <a:sym typeface="Wingdings" pitchFamily="2" charset="2"/>
              </a:rPr>
              <a:t>Settings</a:t>
            </a:r>
            <a:r>
              <a:rPr lang="es-ES" dirty="0">
                <a:sym typeface="Wingdings" pitchFamily="2" charset="2"/>
              </a:rPr>
              <a:t>\? </a:t>
            </a:r>
          </a:p>
          <a:p>
            <a:pPr lvl="2"/>
            <a:r>
              <a:rPr lang="es-ES" dirty="0">
                <a:sym typeface="Wingdings" pitchFamily="2" charset="2"/>
              </a:rPr>
              <a:t>¿C:\</a:t>
            </a:r>
            <a:r>
              <a:rPr lang="es-ES" dirty="0" err="1">
                <a:sym typeface="Wingdings" pitchFamily="2" charset="2"/>
              </a:rPr>
              <a:t>Games</a:t>
            </a:r>
            <a:r>
              <a:rPr lang="es-ES" dirty="0">
                <a:sym typeface="Wingdings" pitchFamily="2" charset="2"/>
              </a:rPr>
              <a:t>\</a:t>
            </a:r>
            <a:r>
              <a:rPr lang="es-ES" dirty="0" err="1">
                <a:sym typeface="Wingdings" pitchFamily="2" charset="2"/>
              </a:rPr>
              <a:t>Counter</a:t>
            </a:r>
            <a:r>
              <a:rPr lang="es-ES" dirty="0">
                <a:sym typeface="Wingdings" pitchFamily="2" charset="2"/>
              </a:rPr>
              <a:t> Strike?</a:t>
            </a:r>
          </a:p>
        </p:txBody>
      </p:sp>
    </p:spTree>
    <p:extLst>
      <p:ext uri="{BB962C8B-B14F-4D97-AF65-F5344CB8AC3E}">
        <p14:creationId xmlns:p14="http://schemas.microsoft.com/office/powerpoint/2010/main" val="264417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Complete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flow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015926" y="1412776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b="0">
                <a:solidFill>
                  <a:schemeClr val="bg1"/>
                </a:solidFill>
              </a:rPr>
              <a:t>Try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55576" y="5673626"/>
            <a:ext cx="1500187" cy="419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b="0">
                <a:solidFill>
                  <a:schemeClr val="bg1"/>
                </a:solidFill>
              </a:rPr>
              <a:t>Catch</a:t>
            </a:r>
            <a:r>
              <a:rPr lang="es-ES" sz="1600" b="0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36776" y="5679976"/>
            <a:ext cx="1500187" cy="419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b="0">
                <a:solidFill>
                  <a:schemeClr val="bg1"/>
                </a:solidFill>
              </a:rPr>
              <a:t>Catch</a:t>
            </a:r>
            <a:r>
              <a:rPr lang="es-ES" sz="1600" b="0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4946576" y="5679976"/>
            <a:ext cx="1500187" cy="419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b="0">
                <a:solidFill>
                  <a:schemeClr val="bg1"/>
                </a:solidFill>
              </a:rPr>
              <a:t>Catch</a:t>
            </a:r>
            <a:r>
              <a:rPr lang="es-ES" sz="1600" b="0" baseline="-25000">
                <a:solidFill>
                  <a:schemeClr val="bg1"/>
                </a:solidFill>
              </a:rPr>
              <a:t>n</a:t>
            </a:r>
          </a:p>
        </p:txBody>
      </p:sp>
      <p:cxnSp>
        <p:nvCxnSpPr>
          <p:cNvPr id="13" name="AutoShape 11"/>
          <p:cNvCxnSpPr>
            <a:cxnSpLocks noChangeShapeType="1"/>
            <a:stCxn id="8" idx="2"/>
            <a:endCxn id="25" idx="0"/>
          </p:cNvCxnSpPr>
          <p:nvPr/>
        </p:nvCxnSpPr>
        <p:spPr bwMode="auto">
          <a:xfrm rot="5400000">
            <a:off x="1662832" y="2021582"/>
            <a:ext cx="3048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20" idx="2"/>
            <a:endCxn id="10" idx="0"/>
          </p:cNvCxnSpPr>
          <p:nvPr/>
        </p:nvCxnSpPr>
        <p:spPr bwMode="auto">
          <a:xfrm rot="5400000">
            <a:off x="1258813" y="5118001"/>
            <a:ext cx="803275" cy="3079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20" idx="2"/>
            <a:endCxn id="11" idx="0"/>
          </p:cNvCxnSpPr>
          <p:nvPr/>
        </p:nvCxnSpPr>
        <p:spPr bwMode="auto">
          <a:xfrm rot="16200000" flipH="1">
            <a:off x="2246238" y="4438551"/>
            <a:ext cx="809625" cy="16732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20" idx="2"/>
            <a:endCxn id="12" idx="0"/>
          </p:cNvCxnSpPr>
          <p:nvPr/>
        </p:nvCxnSpPr>
        <p:spPr bwMode="auto">
          <a:xfrm rot="16200000" flipH="1">
            <a:off x="3351138" y="3333651"/>
            <a:ext cx="809625" cy="3883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10" idx="2"/>
          </p:cNvCxnSpPr>
          <p:nvPr/>
        </p:nvCxnSpPr>
        <p:spPr bwMode="auto">
          <a:xfrm rot="16200000" flipH="1">
            <a:off x="4621138" y="2978051"/>
            <a:ext cx="577850" cy="680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11" idx="2"/>
          </p:cNvCxnSpPr>
          <p:nvPr/>
        </p:nvCxnSpPr>
        <p:spPr bwMode="auto">
          <a:xfrm rot="16200000" flipH="1">
            <a:off x="5614913" y="3971826"/>
            <a:ext cx="571500" cy="4826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12" idx="2"/>
          </p:cNvCxnSpPr>
          <p:nvPr/>
        </p:nvCxnSpPr>
        <p:spPr bwMode="auto">
          <a:xfrm rot="16200000" flipH="1">
            <a:off x="6719813" y="5076726"/>
            <a:ext cx="571500" cy="2616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998463" y="3927376"/>
            <a:ext cx="1630363" cy="94297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400" b="0" i="1">
                <a:solidFill>
                  <a:schemeClr val="bg1"/>
                </a:solidFill>
              </a:rPr>
              <a:t>Exception </a:t>
            </a:r>
          </a:p>
          <a:p>
            <a:pPr algn="ctr"/>
            <a:r>
              <a:rPr lang="es-ES" sz="1400" b="0" i="1">
                <a:solidFill>
                  <a:schemeClr val="bg1"/>
                </a:solidFill>
              </a:rPr>
              <a:t>Catched?</a:t>
            </a:r>
          </a:p>
        </p:txBody>
      </p:sp>
      <p:cxnSp>
        <p:nvCxnSpPr>
          <p:cNvPr id="21" name="AutoShape 22"/>
          <p:cNvCxnSpPr>
            <a:cxnSpLocks noChangeShapeType="1"/>
            <a:stCxn id="25" idx="2"/>
            <a:endCxn id="20" idx="0"/>
          </p:cNvCxnSpPr>
          <p:nvPr/>
        </p:nvCxnSpPr>
        <p:spPr bwMode="auto">
          <a:xfrm rot="5400000">
            <a:off x="1409625" y="3522564"/>
            <a:ext cx="809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3"/>
          <p:cNvCxnSpPr>
            <a:cxnSpLocks noChangeShapeType="1"/>
            <a:stCxn id="20" idx="3"/>
          </p:cNvCxnSpPr>
          <p:nvPr/>
        </p:nvCxnSpPr>
        <p:spPr bwMode="auto">
          <a:xfrm>
            <a:off x="2628826" y="4398864"/>
            <a:ext cx="5684837" cy="2271712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798563" y="4856064"/>
            <a:ext cx="493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/>
              <a:t>Yes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560563" y="2250976"/>
            <a:ext cx="460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/>
              <a:t>No</a:t>
            </a: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998463" y="2174776"/>
            <a:ext cx="1630363" cy="94297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400" b="0" i="1">
                <a:solidFill>
                  <a:schemeClr val="bg1"/>
                </a:solidFill>
              </a:rPr>
              <a:t>Exception?</a:t>
            </a:r>
          </a:p>
        </p:txBody>
      </p:sp>
      <p:cxnSp>
        <p:nvCxnSpPr>
          <p:cNvPr id="26" name="AutoShape 28"/>
          <p:cNvCxnSpPr>
            <a:cxnSpLocks noChangeShapeType="1"/>
            <a:stCxn id="25" idx="3"/>
          </p:cNvCxnSpPr>
          <p:nvPr/>
        </p:nvCxnSpPr>
        <p:spPr bwMode="auto">
          <a:xfrm>
            <a:off x="2628826" y="2646264"/>
            <a:ext cx="5684837" cy="4024312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2636763" y="4017864"/>
            <a:ext cx="460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/>
              <a:t>No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1798563" y="3089176"/>
            <a:ext cx="493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97470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063724" y="1420417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b="0">
                <a:solidFill>
                  <a:schemeClr val="bg1"/>
                </a:solidFill>
              </a:rPr>
              <a:t>Finally</a:t>
            </a:r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973237" y="2458642"/>
            <a:ext cx="1782762" cy="109537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400" b="0" i="1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s-ES" sz="1400" b="0" i="1">
                <a:solidFill>
                  <a:schemeClr val="bg1"/>
                </a:solidFill>
              </a:rPr>
              <a:t> catched?</a:t>
            </a:r>
          </a:p>
        </p:txBody>
      </p: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873224" y="3935017"/>
            <a:ext cx="1981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ES" sz="1600" b="0">
              <a:solidFill>
                <a:schemeClr val="bg1"/>
              </a:solidFill>
            </a:endParaRPr>
          </a:p>
          <a:p>
            <a:pPr algn="ctr"/>
            <a:r>
              <a:rPr lang="es-ES" sz="1600" b="0">
                <a:solidFill>
                  <a:schemeClr val="bg1"/>
                </a:solidFill>
              </a:rPr>
              <a:t>Continue method </a:t>
            </a:r>
          </a:p>
          <a:p>
            <a:pPr algn="ctr"/>
            <a:r>
              <a:rPr lang="es-ES" sz="1600" b="0">
                <a:solidFill>
                  <a:schemeClr val="bg1"/>
                </a:solidFill>
              </a:rPr>
              <a:t>execution </a:t>
            </a:r>
          </a:p>
          <a:p>
            <a:pPr algn="ctr"/>
            <a:endParaRPr lang="es-ES" sz="1600" b="0">
              <a:solidFill>
                <a:schemeClr val="bg1"/>
              </a:solidFill>
            </a:endParaRP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auto">
          <a:xfrm>
            <a:off x="3845024" y="2587230"/>
            <a:ext cx="27432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b="0">
                <a:solidFill>
                  <a:schemeClr val="bg1"/>
                </a:solidFill>
              </a:rPr>
              <a:t>Execution interrupted and </a:t>
            </a:r>
          </a:p>
          <a:p>
            <a:pPr algn="ctr"/>
            <a:r>
              <a:rPr lang="es-ES" sz="1600" b="0">
                <a:solidFill>
                  <a:schemeClr val="bg1"/>
                </a:solidFill>
              </a:rPr>
              <a:t>exception propagated</a:t>
            </a:r>
          </a:p>
        </p:txBody>
      </p:sp>
      <p:cxnSp>
        <p:nvCxnSpPr>
          <p:cNvPr id="33" name="AutoShape 28"/>
          <p:cNvCxnSpPr>
            <a:cxnSpLocks noChangeShapeType="1"/>
            <a:stCxn id="29" idx="2"/>
            <a:endCxn id="30" idx="0"/>
          </p:cNvCxnSpPr>
          <p:nvPr/>
        </p:nvCxnSpPr>
        <p:spPr bwMode="auto">
          <a:xfrm rot="16200000" flipH="1">
            <a:off x="1574105" y="2167336"/>
            <a:ext cx="581025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29"/>
          <p:cNvCxnSpPr>
            <a:cxnSpLocks noChangeShapeType="1"/>
            <a:stCxn id="30" idx="2"/>
            <a:endCxn id="31" idx="0"/>
          </p:cNvCxnSpPr>
          <p:nvPr/>
        </p:nvCxnSpPr>
        <p:spPr bwMode="auto">
          <a:xfrm rot="5400000">
            <a:off x="1674118" y="3743723"/>
            <a:ext cx="3810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0"/>
          <p:cNvCxnSpPr>
            <a:cxnSpLocks noChangeShapeType="1"/>
            <a:stCxn id="30" idx="3"/>
            <a:endCxn id="32" idx="1"/>
          </p:cNvCxnSpPr>
          <p:nvPr/>
        </p:nvCxnSpPr>
        <p:spPr bwMode="auto">
          <a:xfrm>
            <a:off x="2755999" y="3006330"/>
            <a:ext cx="10890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1940024" y="3477817"/>
            <a:ext cx="493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/>
              <a:t>Yes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2778224" y="2639617"/>
            <a:ext cx="460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/>
              <a:t>No</a:t>
            </a:r>
          </a:p>
        </p:txBody>
      </p:sp>
      <p:cxnSp>
        <p:nvCxnSpPr>
          <p:cNvPr id="38" name="AutoShape 33"/>
          <p:cNvCxnSpPr>
            <a:cxnSpLocks noChangeShapeType="1"/>
            <a:endCxn id="29" idx="0"/>
          </p:cNvCxnSpPr>
          <p:nvPr/>
        </p:nvCxnSpPr>
        <p:spPr bwMode="auto">
          <a:xfrm rot="16200000" flipH="1">
            <a:off x="797024" y="353617"/>
            <a:ext cx="14478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8699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final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conclusion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49360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endParaRPr lang="es-ES" dirty="0">
              <a:ea typeface="ＭＳ Ｐゴシック" charset="0"/>
            </a:endParaRPr>
          </a:p>
          <a:p>
            <a:pPr>
              <a:buNone/>
              <a:defRPr/>
            </a:pPr>
            <a:endParaRPr lang="es-ES" dirty="0">
              <a:latin typeface="Courier New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2000" y="1412776"/>
            <a:ext cx="8280000" cy="52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itchFamily="34" charset="0"/>
              <a:buNone/>
              <a:defRPr/>
            </a:pPr>
            <a:endParaRPr lang="es-AR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care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use,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works</a:t>
            </a:r>
            <a:r>
              <a:rPr lang="es-ES" dirty="0"/>
              <a:t> </a:t>
            </a:r>
            <a:r>
              <a:rPr lang="es-ES" dirty="0" err="1"/>
              <a:t>correctly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robust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works</a:t>
            </a:r>
            <a:r>
              <a:rPr lang="es-ES" dirty="0"/>
              <a:t> </a:t>
            </a:r>
            <a:r>
              <a:rPr lang="es-ES" dirty="0" err="1"/>
              <a:t>well</a:t>
            </a:r>
            <a:r>
              <a:rPr lang="es-ES" dirty="0"/>
              <a:t> </a:t>
            </a:r>
            <a:r>
              <a:rPr lang="es-ES" dirty="0" err="1"/>
              <a:t>even</a:t>
            </a:r>
            <a:r>
              <a:rPr lang="es-ES" dirty="0"/>
              <a:t> in </a:t>
            </a:r>
            <a:r>
              <a:rPr lang="es-ES" dirty="0" err="1"/>
              <a:t>hostile</a:t>
            </a:r>
            <a:r>
              <a:rPr lang="es-ES" dirty="0"/>
              <a:t> </a:t>
            </a:r>
            <a:r>
              <a:rPr lang="es-ES" dirty="0" err="1"/>
              <a:t>situations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  <a:buFont typeface="Arial" pitchFamily="34" charset="0"/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65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API’S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API’S</a:t>
            </a:r>
          </a:p>
        </p:txBody>
      </p:sp>
    </p:spTree>
    <p:extLst>
      <p:ext uri="{BB962C8B-B14F-4D97-AF65-F5344CB8AC3E}">
        <p14:creationId xmlns:p14="http://schemas.microsoft.com/office/powerpoint/2010/main" val="364473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Application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program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interface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Set of </a:t>
            </a:r>
            <a:r>
              <a:rPr lang="es-ES" dirty="0" err="1"/>
              <a:t>classes</a:t>
            </a:r>
            <a:r>
              <a:rPr lang="es-ES" dirty="0"/>
              <a:t>, interfaces, </a:t>
            </a:r>
            <a:r>
              <a:rPr lang="es-ES" dirty="0" err="1"/>
              <a:t>enums</a:t>
            </a:r>
            <a:r>
              <a:rPr lang="es-ES" dirty="0"/>
              <a:t> and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</a:t>
            </a:r>
            <a:r>
              <a:rPr lang="es-ES" dirty="0" err="1"/>
              <a:t>ready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used</a:t>
            </a:r>
            <a:r>
              <a:rPr lang="es-ES" dirty="0"/>
              <a:t> in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developed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provide</a:t>
            </a:r>
            <a:r>
              <a:rPr lang="es-ES" dirty="0"/>
              <a:t> me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functionality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I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avoiding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scratch</a:t>
            </a:r>
            <a:endParaRPr lang="es-MX" dirty="0"/>
          </a:p>
          <a:p>
            <a:endParaRPr lang="es-MX" dirty="0" smtClean="0"/>
          </a:p>
          <a:p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/>
              <a:t>are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types</a:t>
            </a:r>
            <a:r>
              <a:rPr lang="es-MX" dirty="0"/>
              <a:t> of </a:t>
            </a:r>
            <a:r>
              <a:rPr lang="es-MX" dirty="0" err="1"/>
              <a:t>APIs</a:t>
            </a:r>
            <a:r>
              <a:rPr lang="es-MX" dirty="0"/>
              <a:t> </a:t>
            </a:r>
            <a:r>
              <a:rPr lang="es-MX" dirty="0" err="1"/>
              <a:t>depending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size</a:t>
            </a:r>
            <a:r>
              <a:rPr lang="es-MX" dirty="0"/>
              <a:t> </a:t>
            </a:r>
            <a:r>
              <a:rPr lang="es-MX" dirty="0" err="1"/>
              <a:t>they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and </a:t>
            </a:r>
            <a:r>
              <a:rPr lang="es-MX" dirty="0" err="1"/>
              <a:t>features</a:t>
            </a:r>
            <a:r>
              <a:rPr lang="es-MX" dirty="0"/>
              <a:t> </a:t>
            </a:r>
            <a:r>
              <a:rPr lang="es-MX" dirty="0" err="1"/>
              <a:t>they</a:t>
            </a:r>
            <a:r>
              <a:rPr lang="es-MX" dirty="0"/>
              <a:t> </a:t>
            </a:r>
            <a:r>
              <a:rPr lang="es-MX" dirty="0" err="1"/>
              <a:t>provide</a:t>
            </a:r>
            <a:endParaRPr lang="es-ES" b="1" dirty="0"/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6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toolkits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MX" dirty="0"/>
              <a:t>A </a:t>
            </a:r>
            <a:r>
              <a:rPr lang="es-MX" dirty="0" err="1"/>
              <a:t>toolkit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a set of reusable </a:t>
            </a:r>
            <a:r>
              <a:rPr lang="es-MX" dirty="0" err="1"/>
              <a:t>classes</a:t>
            </a:r>
            <a:r>
              <a:rPr lang="es-MX" dirty="0"/>
              <a:t> </a:t>
            </a:r>
            <a:r>
              <a:rPr lang="es-MX" dirty="0" err="1"/>
              <a:t>designed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provide</a:t>
            </a:r>
            <a:r>
              <a:rPr lang="es-MX" dirty="0"/>
              <a:t> </a:t>
            </a:r>
            <a:r>
              <a:rPr lang="es-MX" dirty="0" err="1"/>
              <a:t>useful</a:t>
            </a:r>
            <a:r>
              <a:rPr lang="es-MX" dirty="0"/>
              <a:t> general </a:t>
            </a:r>
            <a:r>
              <a:rPr lang="es-MX" dirty="0" err="1"/>
              <a:t>purpose</a:t>
            </a:r>
            <a:r>
              <a:rPr lang="es-MX" dirty="0"/>
              <a:t> </a:t>
            </a:r>
            <a:r>
              <a:rPr lang="es-MX" dirty="0" err="1"/>
              <a:t>functionality</a:t>
            </a:r>
            <a:r>
              <a:rPr lang="es-MX" dirty="0"/>
              <a:t>. </a:t>
            </a:r>
          </a:p>
          <a:p>
            <a:pPr lvl="1"/>
            <a:r>
              <a:rPr lang="es-MX" dirty="0" err="1"/>
              <a:t>Toolkits</a:t>
            </a:r>
            <a:r>
              <a:rPr lang="es-MX" dirty="0"/>
              <a:t> </a:t>
            </a:r>
            <a:r>
              <a:rPr lang="es-MX" dirty="0" err="1"/>
              <a:t>doesn</a:t>
            </a:r>
            <a:r>
              <a:rPr lang="es-MX" altLang="es-ES" dirty="0" err="1"/>
              <a:t>’</a:t>
            </a:r>
            <a:r>
              <a:rPr lang="es-MX" dirty="0" err="1"/>
              <a:t>t</a:t>
            </a:r>
            <a:r>
              <a:rPr lang="es-MX" dirty="0"/>
              <a:t> </a:t>
            </a:r>
            <a:r>
              <a:rPr lang="es-MX" dirty="0" err="1"/>
              <a:t>impose</a:t>
            </a:r>
            <a:r>
              <a:rPr lang="es-MX" dirty="0"/>
              <a:t> a </a:t>
            </a:r>
            <a:r>
              <a:rPr lang="es-MX" dirty="0" err="1"/>
              <a:t>specific</a:t>
            </a:r>
            <a:r>
              <a:rPr lang="es-MX" dirty="0"/>
              <a:t>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application</a:t>
            </a:r>
            <a:endParaRPr lang="es-MX" dirty="0"/>
          </a:p>
          <a:p>
            <a:pPr lvl="2"/>
            <a:r>
              <a:rPr lang="es-MX" dirty="0" err="1"/>
              <a:t>They</a:t>
            </a:r>
            <a:r>
              <a:rPr lang="es-MX" dirty="0"/>
              <a:t> </a:t>
            </a:r>
            <a:r>
              <a:rPr lang="es-MX" dirty="0" err="1"/>
              <a:t>only</a:t>
            </a:r>
            <a:r>
              <a:rPr lang="es-MX" dirty="0"/>
              <a:t> </a:t>
            </a:r>
            <a:r>
              <a:rPr lang="es-MX" dirty="0" err="1"/>
              <a:t>provide</a:t>
            </a:r>
            <a:r>
              <a:rPr lang="es-MX" dirty="0"/>
              <a:t> </a:t>
            </a:r>
            <a:r>
              <a:rPr lang="es-MX" dirty="0" err="1"/>
              <a:t>functionality</a:t>
            </a:r>
            <a:endParaRPr lang="es-MX" dirty="0"/>
          </a:p>
          <a:p>
            <a:pPr lvl="1"/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avoid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develop</a:t>
            </a:r>
            <a:r>
              <a:rPr lang="es-MX" dirty="0"/>
              <a:t> </a:t>
            </a:r>
            <a:r>
              <a:rPr lang="es-MX" dirty="0" err="1"/>
              <a:t>things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are </a:t>
            </a:r>
            <a:r>
              <a:rPr lang="es-MX" dirty="0" err="1"/>
              <a:t>already</a:t>
            </a:r>
            <a:r>
              <a:rPr lang="es-MX" dirty="0"/>
              <a:t> </a:t>
            </a:r>
            <a:r>
              <a:rPr lang="es-MX" dirty="0" err="1"/>
              <a:t>developed</a:t>
            </a:r>
            <a:r>
              <a:rPr lang="es-MX" dirty="0"/>
              <a:t>. </a:t>
            </a:r>
          </a:p>
          <a:p>
            <a:pPr lvl="1"/>
            <a:r>
              <a:rPr lang="es-MX" dirty="0" err="1"/>
              <a:t>Toolkits</a:t>
            </a:r>
            <a:r>
              <a:rPr lang="es-MX" dirty="0"/>
              <a:t> </a:t>
            </a:r>
            <a:r>
              <a:rPr lang="es-MX" dirty="0" err="1"/>
              <a:t>focus</a:t>
            </a:r>
            <a:r>
              <a:rPr lang="es-MX" dirty="0"/>
              <a:t> in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reutilization</a:t>
            </a:r>
            <a:r>
              <a:rPr lang="es-MX" dirty="0"/>
              <a:t>.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0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examples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MX" dirty="0" err="1"/>
              <a:t>To</a:t>
            </a:r>
            <a:r>
              <a:rPr lang="es-MX" dirty="0"/>
              <a:t> use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soundboard</a:t>
            </a:r>
            <a:endParaRPr lang="es-MX" dirty="0"/>
          </a:p>
          <a:p>
            <a:pPr lvl="1">
              <a:defRPr/>
            </a:pPr>
            <a:r>
              <a:rPr lang="es-MX" dirty="0"/>
              <a:t>FMOD</a:t>
            </a:r>
          </a:p>
          <a:p>
            <a:pPr>
              <a:defRPr/>
            </a:pPr>
            <a:endParaRPr lang="es-MX" dirty="0" smtClean="0"/>
          </a:p>
          <a:p>
            <a:pPr>
              <a:defRPr/>
            </a:pP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/>
              <a:t>manage</a:t>
            </a:r>
            <a:r>
              <a:rPr lang="es-MX" dirty="0"/>
              <a:t> Excel files</a:t>
            </a:r>
          </a:p>
          <a:p>
            <a:pPr lvl="1">
              <a:defRPr/>
            </a:pPr>
            <a:r>
              <a:rPr lang="es-MX" dirty="0" err="1"/>
              <a:t>JExcel</a:t>
            </a:r>
            <a:endParaRPr lang="es-MX" dirty="0"/>
          </a:p>
          <a:p>
            <a:pPr>
              <a:defRPr/>
            </a:pPr>
            <a:endParaRPr lang="es-ES" dirty="0"/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8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examples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MX" dirty="0"/>
              <a:t>A Framework </a:t>
            </a:r>
            <a:r>
              <a:rPr lang="es-MX" dirty="0" err="1"/>
              <a:t>is</a:t>
            </a:r>
            <a:r>
              <a:rPr lang="es-MX" dirty="0"/>
              <a:t> a set of </a:t>
            </a:r>
            <a:r>
              <a:rPr lang="es-MX" dirty="0" err="1"/>
              <a:t>cooperating</a:t>
            </a:r>
            <a:r>
              <a:rPr lang="es-MX" dirty="0"/>
              <a:t> </a:t>
            </a:r>
            <a:r>
              <a:rPr lang="es-MX" dirty="0" err="1"/>
              <a:t>classes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constitute</a:t>
            </a:r>
            <a:r>
              <a:rPr lang="es-MX" dirty="0"/>
              <a:t> a reusable base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a </a:t>
            </a:r>
            <a:r>
              <a:rPr lang="es-MX" dirty="0" err="1"/>
              <a:t>specific</a:t>
            </a:r>
            <a:r>
              <a:rPr lang="es-MX" dirty="0"/>
              <a:t> </a:t>
            </a:r>
            <a:r>
              <a:rPr lang="es-MX" dirty="0" err="1"/>
              <a:t>category</a:t>
            </a:r>
            <a:r>
              <a:rPr lang="es-MX" dirty="0"/>
              <a:t> of software.</a:t>
            </a:r>
          </a:p>
          <a:p>
            <a:endParaRPr lang="es-MX" dirty="0" smtClean="0"/>
          </a:p>
          <a:p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/>
              <a:t>we</a:t>
            </a:r>
            <a:r>
              <a:rPr lang="es-MX" dirty="0"/>
              <a:t> use a </a:t>
            </a:r>
            <a:r>
              <a:rPr lang="es-MX" dirty="0" err="1"/>
              <a:t>framework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base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app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it</a:t>
            </a:r>
            <a:endParaRPr lang="es-MX" dirty="0"/>
          </a:p>
          <a:p>
            <a:pPr lvl="1"/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start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framework</a:t>
            </a:r>
            <a:r>
              <a:rPr lang="es-MX" dirty="0"/>
              <a:t> and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continue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application</a:t>
            </a:r>
            <a:endParaRPr lang="es-MX" dirty="0"/>
          </a:p>
          <a:p>
            <a:pPr lvl="2"/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some</a:t>
            </a:r>
            <a:r>
              <a:rPr lang="es-MX" dirty="0"/>
              <a:t> </a:t>
            </a:r>
            <a:r>
              <a:rPr lang="es-MX" dirty="0" err="1"/>
              <a:t>standards</a:t>
            </a:r>
            <a:r>
              <a:rPr lang="es-MX" dirty="0"/>
              <a:t> and </a:t>
            </a:r>
            <a:r>
              <a:rPr lang="es-MX" dirty="0" err="1"/>
              <a:t>formats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framework</a:t>
            </a:r>
            <a:r>
              <a:rPr lang="es-MX" dirty="0"/>
              <a:t>.</a:t>
            </a:r>
          </a:p>
          <a:p>
            <a:endParaRPr lang="es-MX" sz="2200" dirty="0" smtClean="0"/>
          </a:p>
          <a:p>
            <a:r>
              <a:rPr lang="es-MX" dirty="0" smtClean="0"/>
              <a:t>A </a:t>
            </a:r>
            <a:r>
              <a:rPr lang="es-MX" dirty="0" err="1"/>
              <a:t>framework</a:t>
            </a:r>
            <a:r>
              <a:rPr lang="es-MX" dirty="0"/>
              <a:t> determines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b="1" dirty="0" err="1"/>
              <a:t>architecture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application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general </a:t>
            </a:r>
            <a:r>
              <a:rPr lang="es-MX" dirty="0" err="1"/>
              <a:t>structure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partition</a:t>
            </a:r>
            <a:r>
              <a:rPr lang="es-MX" dirty="0"/>
              <a:t> in </a:t>
            </a:r>
            <a:r>
              <a:rPr lang="es-MX" dirty="0" err="1"/>
              <a:t>classes</a:t>
            </a:r>
            <a:r>
              <a:rPr lang="es-MX" dirty="0"/>
              <a:t> and </a:t>
            </a:r>
            <a:r>
              <a:rPr lang="es-MX" dirty="0" err="1"/>
              <a:t>objects</a:t>
            </a:r>
            <a:r>
              <a:rPr lang="es-MX" dirty="0"/>
              <a:t>, as </a:t>
            </a:r>
            <a:r>
              <a:rPr lang="es-MX" dirty="0" err="1"/>
              <a:t>they</a:t>
            </a:r>
            <a:r>
              <a:rPr lang="es-MX" dirty="0"/>
              <a:t> </a:t>
            </a:r>
            <a:r>
              <a:rPr lang="es-MX" dirty="0" err="1"/>
              <a:t>collaborate</a:t>
            </a:r>
            <a:r>
              <a:rPr lang="es-MX" dirty="0"/>
              <a:t> </a:t>
            </a:r>
            <a:r>
              <a:rPr lang="es-MX" dirty="0" err="1"/>
              <a:t>together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control </a:t>
            </a:r>
            <a:r>
              <a:rPr lang="es-MX" dirty="0" err="1"/>
              <a:t>thread</a:t>
            </a:r>
            <a:r>
              <a:rPr lang="es-MX" dirty="0"/>
              <a:t>. </a:t>
            </a:r>
            <a:endParaRPr lang="es-ES" dirty="0"/>
          </a:p>
          <a:p>
            <a:pPr>
              <a:defRPr/>
            </a:pPr>
            <a:endParaRPr lang="es-ES" dirty="0"/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4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examples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building</a:t>
            </a:r>
            <a:r>
              <a:rPr lang="es-MX" dirty="0"/>
              <a:t>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kind</a:t>
            </a:r>
            <a:r>
              <a:rPr lang="es-MX" dirty="0"/>
              <a:t> of </a:t>
            </a:r>
            <a:r>
              <a:rPr lang="es-MX" dirty="0" err="1"/>
              <a:t>applications</a:t>
            </a:r>
            <a:r>
              <a:rPr lang="es-MX" dirty="0"/>
              <a:t> </a:t>
            </a:r>
            <a:r>
              <a:rPr lang="es-MX" dirty="0" err="1"/>
              <a:t>ranging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web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mobile</a:t>
            </a:r>
            <a:r>
              <a:rPr lang="es-MX" dirty="0"/>
              <a:t>. </a:t>
            </a:r>
          </a:p>
          <a:p>
            <a:pPr lvl="1"/>
            <a:r>
              <a:rPr lang="es-MX" dirty="0"/>
              <a:t>SPRING</a:t>
            </a:r>
          </a:p>
          <a:p>
            <a:endParaRPr lang="es-MX" dirty="0" smtClean="0"/>
          </a:p>
          <a:p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/>
              <a:t>building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</a:t>
            </a:r>
            <a:r>
              <a:rPr lang="es-MX" dirty="0" err="1"/>
              <a:t>compilers</a:t>
            </a:r>
            <a:r>
              <a:rPr lang="es-MX" dirty="0"/>
              <a:t>. </a:t>
            </a:r>
          </a:p>
          <a:p>
            <a:pPr lvl="1"/>
            <a:r>
              <a:rPr lang="es-MX" dirty="0"/>
              <a:t>ANTLR</a:t>
            </a:r>
          </a:p>
          <a:p>
            <a:endParaRPr lang="es-MX" dirty="0" smtClean="0"/>
          </a:p>
          <a:p>
            <a:r>
              <a:rPr lang="es-MX" dirty="0" err="1" smtClean="0"/>
              <a:t>Manage</a:t>
            </a:r>
            <a:r>
              <a:rPr lang="es-MX" dirty="0" smtClean="0"/>
              <a:t> </a:t>
            </a:r>
            <a:r>
              <a:rPr lang="es-MX" dirty="0" err="1"/>
              <a:t>databases</a:t>
            </a:r>
            <a:r>
              <a:rPr lang="es-MX" dirty="0"/>
              <a:t> (ORM).</a:t>
            </a:r>
          </a:p>
          <a:p>
            <a:pPr lvl="1"/>
            <a:r>
              <a:rPr lang="es-ES" dirty="0" err="1"/>
              <a:t>Hibernate</a:t>
            </a:r>
            <a:endParaRPr lang="es-ES" dirty="0"/>
          </a:p>
          <a:p>
            <a:pPr>
              <a:defRPr/>
            </a:pPr>
            <a:endParaRPr lang="es-ES" dirty="0"/>
          </a:p>
          <a:p>
            <a:pPr>
              <a:lnSpc>
                <a:spcPct val="90000"/>
              </a:lnSpc>
              <a:buNone/>
              <a:defRPr/>
            </a:pPr>
            <a:endParaRPr lang="es-E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8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END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1285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Packages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inside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packages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/>
              <a:t>A </a:t>
            </a:r>
            <a:r>
              <a:rPr lang="es-ES" dirty="0" err="1" smtClean="0"/>
              <a:t>package</a:t>
            </a:r>
            <a:r>
              <a:rPr lang="es-ES" dirty="0" smtClean="0"/>
              <a:t> </a:t>
            </a:r>
            <a:r>
              <a:rPr lang="es-ES" dirty="0"/>
              <a:t>can </a:t>
            </a:r>
            <a:r>
              <a:rPr lang="es-ES" dirty="0" err="1"/>
              <a:t>include</a:t>
            </a:r>
            <a:r>
              <a:rPr lang="es-ES" dirty="0"/>
              <a:t> </a:t>
            </a:r>
            <a:r>
              <a:rPr lang="es-ES" dirty="0" err="1"/>
              <a:t>packages</a:t>
            </a:r>
            <a:r>
              <a:rPr lang="es-ES" dirty="0"/>
              <a:t> (</a:t>
            </a:r>
            <a:r>
              <a:rPr lang="es-ES" dirty="0" err="1"/>
              <a:t>subpackage</a:t>
            </a:r>
            <a:r>
              <a:rPr lang="es-ES" dirty="0"/>
              <a:t>).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/>
              <a:t>indicate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belongs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use: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package</a:t>
            </a:r>
            <a:r>
              <a:rPr lang="es-ES" dirty="0"/>
              <a:t> &lt;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&gt;.&lt;</a:t>
            </a:r>
            <a:r>
              <a:rPr lang="es-ES" dirty="0" err="1"/>
              <a:t>subpackage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&gt;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>
                <a:solidFill>
                  <a:srgbClr val="CC3300"/>
                </a:solidFill>
              </a:rPr>
              <a:t>graphic.elements</a:t>
            </a:r>
            <a:endParaRPr lang="es-ES" dirty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</a:t>
            </a:r>
            <a:r>
              <a:rPr lang="es-ES" dirty="0" err="1"/>
              <a:t>inside</a:t>
            </a:r>
            <a:r>
              <a:rPr lang="es-ES" dirty="0"/>
              <a:t> a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container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C:\Project\src\</a:t>
            </a:r>
            <a:r>
              <a:rPr lang="es-ES" dirty="0">
                <a:solidFill>
                  <a:srgbClr val="CC3300"/>
                </a:solidFill>
              </a:rPr>
              <a:t>graphic\elements</a:t>
            </a:r>
            <a:r>
              <a:rPr lang="es-ES" dirty="0"/>
              <a:t>\XXX.class</a:t>
            </a:r>
          </a:p>
          <a:p>
            <a:pPr lvl="2">
              <a:lnSpc>
                <a:spcPct val="90000"/>
              </a:lnSpc>
            </a:pPr>
            <a:r>
              <a:rPr lang="es-ES" dirty="0" err="1"/>
              <a:t>Assuming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ja-JP" altLang="es-ES" dirty="0"/>
              <a:t>“</a:t>
            </a:r>
            <a:r>
              <a:rPr lang="es-ES" altLang="ja-JP" dirty="0"/>
              <a:t>C:\Project\src</a:t>
            </a:r>
            <a:r>
              <a:rPr lang="ja-JP" altLang="es-ES" dirty="0"/>
              <a:t>”</a:t>
            </a:r>
            <a:r>
              <a:rPr lang="es-ES" altLang="ja-JP" dirty="0"/>
              <a:t> </a:t>
            </a:r>
            <a:r>
              <a:rPr lang="es-ES" altLang="ja-JP" dirty="0" err="1"/>
              <a:t>is</a:t>
            </a:r>
            <a:r>
              <a:rPr lang="es-ES" altLang="ja-JP" dirty="0"/>
              <a:t> in </a:t>
            </a:r>
            <a:r>
              <a:rPr lang="es-ES" altLang="ja-JP" dirty="0" err="1"/>
              <a:t>the</a:t>
            </a:r>
            <a:r>
              <a:rPr lang="es-ES" altLang="ja-JP" dirty="0"/>
              <a:t> </a:t>
            </a:r>
            <a:r>
              <a:rPr lang="es-ES" altLang="ja-JP" dirty="0" err="1"/>
              <a:t>classpath</a:t>
            </a:r>
            <a:r>
              <a:rPr lang="es-ES" altLang="ja-JP" dirty="0"/>
              <a:t>.</a:t>
            </a:r>
          </a:p>
          <a:p>
            <a:pPr lvl="1">
              <a:lnSpc>
                <a:spcPct val="9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024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604448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Separating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sources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from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binaries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source</a:t>
            </a:r>
            <a:r>
              <a:rPr lang="es-ES" dirty="0"/>
              <a:t> files (.java)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/ </a:t>
            </a:r>
            <a:r>
              <a:rPr lang="es-ES" dirty="0" err="1"/>
              <a:t>compiled</a:t>
            </a:r>
            <a:r>
              <a:rPr lang="es-ES" dirty="0"/>
              <a:t> files (.</a:t>
            </a:r>
            <a:r>
              <a:rPr lang="es-ES" dirty="0" err="1"/>
              <a:t>class</a:t>
            </a:r>
            <a:r>
              <a:rPr lang="es-ES" dirty="0"/>
              <a:t>) </a:t>
            </a:r>
            <a:r>
              <a:rPr lang="es-ES" dirty="0" err="1"/>
              <a:t>must</a:t>
            </a:r>
            <a:r>
              <a:rPr lang="es-ES" dirty="0"/>
              <a:t> be in </a:t>
            </a:r>
            <a:r>
              <a:rPr lang="es-ES" dirty="0" err="1"/>
              <a:t>directories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reflect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.</a:t>
            </a:r>
          </a:p>
          <a:p>
            <a:pPr>
              <a:defRPr/>
            </a:pPr>
            <a:endParaRPr lang="es-ES" dirty="0" smtClean="0"/>
          </a:p>
          <a:p>
            <a:pPr>
              <a:defRPr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path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.</a:t>
            </a:r>
            <a:r>
              <a:rPr lang="es-ES" dirty="0" err="1"/>
              <a:t>class</a:t>
            </a:r>
            <a:r>
              <a:rPr lang="es-ES" dirty="0"/>
              <a:t> files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.java files.</a:t>
            </a:r>
          </a:p>
          <a:p>
            <a:pPr>
              <a:defRPr/>
            </a:pPr>
            <a:endParaRPr lang="es-ES" dirty="0" smtClean="0"/>
          </a:p>
          <a:p>
            <a:pPr>
              <a:defRPr/>
            </a:pP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/>
              <a:t>can </a:t>
            </a:r>
            <a:r>
              <a:rPr lang="es-ES" dirty="0" err="1"/>
              <a:t>organize</a:t>
            </a:r>
            <a:r>
              <a:rPr lang="es-ES" dirty="0"/>
              <a:t> </a:t>
            </a:r>
            <a:r>
              <a:rPr lang="es-ES" dirty="0" err="1"/>
              <a:t>source</a:t>
            </a:r>
            <a:r>
              <a:rPr lang="es-ES" dirty="0"/>
              <a:t> and </a:t>
            </a:r>
            <a:r>
              <a:rPr lang="es-ES" dirty="0" err="1"/>
              <a:t>classes</a:t>
            </a:r>
            <a:r>
              <a:rPr lang="es-ES" dirty="0"/>
              <a:t> </a:t>
            </a:r>
            <a:r>
              <a:rPr lang="es-ES" dirty="0" err="1"/>
              <a:t>directories</a:t>
            </a:r>
            <a:r>
              <a:rPr lang="es-ES" dirty="0"/>
              <a:t>  </a:t>
            </a:r>
            <a:r>
              <a:rPr lang="es-ES" dirty="0" err="1" smtClean="0"/>
              <a:t>separately</a:t>
            </a:r>
            <a:endParaRPr lang="es-ES" dirty="0" smtClean="0"/>
          </a:p>
          <a:p>
            <a:pPr marL="0" indent="0">
              <a:buNone/>
              <a:defRPr/>
            </a:pPr>
            <a:endParaRPr lang="es-ES" dirty="0" smtClean="0"/>
          </a:p>
          <a:p>
            <a:pPr lvl="1">
              <a:defRPr/>
            </a:pPr>
            <a:r>
              <a:rPr lang="es-ES" dirty="0"/>
              <a:t>C:\My </a:t>
            </a:r>
            <a:r>
              <a:rPr lang="es-ES" dirty="0" err="1"/>
              <a:t>Proyject</a:t>
            </a:r>
            <a:r>
              <a:rPr lang="es-ES" dirty="0"/>
              <a:t>\</a:t>
            </a:r>
            <a:r>
              <a:rPr lang="es-ES" dirty="0" err="1"/>
              <a:t>src</a:t>
            </a:r>
            <a:r>
              <a:rPr lang="es-ES" dirty="0"/>
              <a:t>\</a:t>
            </a:r>
            <a:r>
              <a:rPr lang="es-ES" dirty="0" err="1"/>
              <a:t>ui</a:t>
            </a:r>
            <a:r>
              <a:rPr lang="es-ES" dirty="0"/>
              <a:t>\Button.java</a:t>
            </a:r>
          </a:p>
          <a:p>
            <a:pPr lvl="1">
              <a:defRPr/>
            </a:pPr>
            <a:r>
              <a:rPr lang="es-ES" dirty="0"/>
              <a:t>C:\My Project\</a:t>
            </a:r>
            <a:r>
              <a:rPr lang="es-ES" dirty="0" err="1"/>
              <a:t>bin</a:t>
            </a:r>
            <a:r>
              <a:rPr lang="es-ES" dirty="0"/>
              <a:t>\</a:t>
            </a:r>
            <a:r>
              <a:rPr lang="es-ES" dirty="0" err="1"/>
              <a:t>ui</a:t>
            </a:r>
            <a:r>
              <a:rPr lang="es-ES" dirty="0"/>
              <a:t>\</a:t>
            </a:r>
            <a:r>
              <a:rPr lang="es-ES" dirty="0" err="1"/>
              <a:t>Button.class</a:t>
            </a:r>
            <a:endParaRPr lang="es-ES" dirty="0"/>
          </a:p>
          <a:p>
            <a:pPr>
              <a:lnSpc>
                <a:spcPct val="80000"/>
              </a:lnSpc>
              <a:buNone/>
            </a:pPr>
            <a:endParaRPr lang="es-ES" sz="19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8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25952</TotalTime>
  <Words>2707</Words>
  <Application>Microsoft Macintosh PowerPoint</Application>
  <PresentationFormat>Presentación en pantalla (4:3)</PresentationFormat>
  <Paragraphs>886</Paragraphs>
  <Slides>79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79</vt:i4>
      </vt:variant>
    </vt:vector>
  </HeadingPairs>
  <TitlesOfParts>
    <vt:vector size="80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Pablo Listingart</cp:lastModifiedBy>
  <cp:revision>153</cp:revision>
  <dcterms:created xsi:type="dcterms:W3CDTF">2017-01-23T17:53:54Z</dcterms:created>
  <dcterms:modified xsi:type="dcterms:W3CDTF">2017-05-06T03:14:29Z</dcterms:modified>
</cp:coreProperties>
</file>