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74" r:id="rId3"/>
    <p:sldId id="300" r:id="rId4"/>
    <p:sldId id="518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34" r:id="rId21"/>
    <p:sldId id="535" r:id="rId22"/>
    <p:sldId id="536" r:id="rId23"/>
    <p:sldId id="537" r:id="rId24"/>
    <p:sldId id="293" r:id="rId25"/>
    <p:sldId id="539" r:id="rId26"/>
    <p:sldId id="540" r:id="rId27"/>
    <p:sldId id="542" r:id="rId28"/>
    <p:sldId id="543" r:id="rId29"/>
    <p:sldId id="544" r:id="rId30"/>
    <p:sldId id="545" r:id="rId31"/>
    <p:sldId id="538" r:id="rId3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E83"/>
    <a:srgbClr val="1FA0BE"/>
    <a:srgbClr val="F2F2F2"/>
    <a:srgbClr val="29292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210" autoAdjust="0"/>
  </p:normalViewPr>
  <p:slideViewPr>
    <p:cSldViewPr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C9D8-41EC-4D33-8ABC-3CDF2285E91D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03100-6BB0-4440-8F17-EBF4ED340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03100-6BB0-4440-8F17-EBF4ED3407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>
            <a:lvl1pPr algn="l">
              <a:defRPr sz="3000" cap="all" baseline="0">
                <a:latin typeface="Nexa Bold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 marL="914400" indent="-457200">
              <a:buFont typeface="Wingdings" pitchFamily="2" charset="2"/>
              <a:buChar char="ü"/>
              <a:defRPr sz="2200" baseline="0"/>
            </a:lvl2pPr>
            <a:lvl3pPr marL="1143000" indent="-228600">
              <a:buFont typeface="Wingdings" pitchFamily="2" charset="2"/>
              <a:buChar char="ü"/>
              <a:defRPr sz="2200" baseline="0"/>
            </a:lvl3pPr>
            <a:lvl4pPr marL="1600200" indent="-228600">
              <a:buFont typeface="Wingdings" pitchFamily="2" charset="2"/>
              <a:buChar char="ü"/>
              <a:defRPr sz="2200" baseline="0"/>
            </a:lvl4pPr>
            <a:lvl5pPr marL="2057400" indent="-228600">
              <a:buFont typeface="Wingdings" pitchFamily="2" charset="2"/>
              <a:buChar char="ü"/>
              <a:defRPr sz="2200" baseline="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6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0037-B8A4-4E2A-9BEB-16B514EB983D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0037-B8A4-4E2A-9BEB-16B514EB983D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0B3B-6F2C-491E-AFCD-9A2162043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4984"/>
            <a:ext cx="9144000" cy="3573016"/>
          </a:xfrm>
          <a:solidFill>
            <a:srgbClr val="F2F2F2"/>
          </a:solidFill>
        </p:spPr>
        <p:txBody>
          <a:bodyPr/>
          <a:lstStyle/>
          <a:p>
            <a:endParaRPr lang="en-US" dirty="0"/>
          </a:p>
          <a:p>
            <a:endParaRPr lang="es-AR" sz="3400" dirty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>
                <a:solidFill>
                  <a:schemeClr val="tx1"/>
                </a:solidFill>
                <a:latin typeface="Nexa Bold" pitchFamily="50" charset="0"/>
              </a:rPr>
              <a:t>Java programming iii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13" y="1268760"/>
            <a:ext cx="2268399" cy="66562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0" y="3284984"/>
            <a:ext cx="9144000" cy="3573016"/>
          </a:xfrm>
          <a:prstGeom prst="rect">
            <a:avLst/>
          </a:prstGeom>
          <a:solidFill>
            <a:srgbClr val="F2F2F2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s-AR" sz="3400" dirty="0">
              <a:solidFill>
                <a:srgbClr val="292929"/>
              </a:solidFill>
              <a:latin typeface="Nexa Bold" pitchFamily="50" charset="0"/>
            </a:endParaRPr>
          </a:p>
          <a:p>
            <a:r>
              <a:rPr lang="en-US" sz="3400" cap="all" dirty="0">
                <a:solidFill>
                  <a:schemeClr val="tx1"/>
                </a:solidFill>
                <a:latin typeface="Nexa Bold" pitchFamily="50" charset="0"/>
              </a:rPr>
              <a:t>Java programming iii</a:t>
            </a:r>
            <a:endParaRPr lang="es-AR" sz="3400" cap="all" dirty="0">
              <a:solidFill>
                <a:schemeClr val="tx1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5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Constants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declaration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MX" dirty="0"/>
              <a:t>Similar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declaration</a:t>
            </a:r>
            <a:r>
              <a:rPr lang="es-MX" dirty="0"/>
              <a:t> of a variable </a:t>
            </a:r>
            <a:r>
              <a:rPr lang="es-MX" dirty="0" err="1"/>
              <a:t>but</a:t>
            </a:r>
            <a:r>
              <a:rPr lang="es-MX" dirty="0"/>
              <a:t> </a:t>
            </a:r>
            <a:r>
              <a:rPr lang="es-MX" dirty="0" err="1"/>
              <a:t>prefixing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reserved</a:t>
            </a:r>
            <a:r>
              <a:rPr lang="es-MX" dirty="0"/>
              <a:t> </a:t>
            </a:r>
            <a:r>
              <a:rPr lang="es-MX" dirty="0" err="1"/>
              <a:t>word</a:t>
            </a:r>
            <a:r>
              <a:rPr lang="es-MX" dirty="0"/>
              <a:t> </a:t>
            </a:r>
            <a:r>
              <a:rPr lang="es-MX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final</a:t>
            </a:r>
          </a:p>
          <a:p>
            <a:pPr lvl="1">
              <a:lnSpc>
                <a:spcPct val="90000"/>
              </a:lnSpc>
            </a:pP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tells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compiler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value</a:t>
            </a:r>
            <a:r>
              <a:rPr lang="es-MX" dirty="0"/>
              <a:t> can </a:t>
            </a:r>
            <a:r>
              <a:rPr lang="es-MX" dirty="0" err="1"/>
              <a:t>not</a:t>
            </a:r>
            <a:r>
              <a:rPr lang="es-MX" dirty="0"/>
              <a:t> be </a:t>
            </a:r>
            <a:r>
              <a:rPr lang="es-MX" dirty="0" err="1"/>
              <a:t>changed</a:t>
            </a:r>
            <a:r>
              <a:rPr lang="es-MX" dirty="0"/>
              <a:t>. </a:t>
            </a:r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try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change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value</a:t>
            </a:r>
            <a:r>
              <a:rPr lang="es-MX" dirty="0"/>
              <a:t>, </a:t>
            </a:r>
            <a:r>
              <a:rPr lang="es-MX" dirty="0" err="1"/>
              <a:t>an</a:t>
            </a:r>
            <a:r>
              <a:rPr lang="es-MX" dirty="0"/>
              <a:t> error </a:t>
            </a:r>
            <a:r>
              <a:rPr lang="es-MX" dirty="0" err="1"/>
              <a:t>occurs</a:t>
            </a:r>
            <a:r>
              <a:rPr lang="es-MX" dirty="0"/>
              <a:t>.</a:t>
            </a:r>
          </a:p>
          <a:p>
            <a:pPr>
              <a:lnSpc>
                <a:spcPct val="9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r>
              <a:rPr lang="es-MX" dirty="0" err="1"/>
              <a:t>Example</a:t>
            </a:r>
            <a:r>
              <a:rPr lang="es-MX" dirty="0"/>
              <a:t>: </a:t>
            </a:r>
          </a:p>
          <a:p>
            <a:pPr lvl="1">
              <a:lnSpc>
                <a:spcPct val="90000"/>
              </a:lnSpc>
            </a:pPr>
            <a:r>
              <a:rPr lang="es-MX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s-MX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s-MX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PI = 3.14159;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6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Operators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s-ES" dirty="0" err="1"/>
              <a:t>Operators</a:t>
            </a:r>
            <a:r>
              <a:rPr lang="es-ES" dirty="0"/>
              <a:t> are </a:t>
            </a:r>
            <a:r>
              <a:rPr lang="es-ES" dirty="0" err="1"/>
              <a:t>special</a:t>
            </a:r>
            <a:r>
              <a:rPr lang="es-ES" dirty="0"/>
              <a:t> symbols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perform</a:t>
            </a:r>
            <a:r>
              <a:rPr lang="es-ES" dirty="0"/>
              <a:t>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operations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,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three</a:t>
            </a:r>
            <a:r>
              <a:rPr lang="es-ES" dirty="0"/>
              <a:t> </a:t>
            </a:r>
            <a:r>
              <a:rPr lang="es-ES" dirty="0" err="1"/>
              <a:t>operands</a:t>
            </a:r>
            <a:r>
              <a:rPr lang="es-ES" dirty="0"/>
              <a:t>, and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a </a:t>
            </a:r>
            <a:r>
              <a:rPr lang="es-ES" dirty="0" err="1"/>
              <a:t>result</a:t>
            </a:r>
            <a:r>
              <a:rPr lang="es-ES" dirty="0"/>
              <a:t>. </a:t>
            </a:r>
            <a:r>
              <a:rPr lang="es-ES" dirty="0" err="1"/>
              <a:t>Operators</a:t>
            </a:r>
            <a:r>
              <a:rPr lang="es-ES" dirty="0"/>
              <a:t> are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construct</a:t>
            </a:r>
            <a:r>
              <a:rPr lang="es-ES" dirty="0"/>
              <a:t> </a:t>
            </a:r>
            <a:r>
              <a:rPr lang="es-ES" dirty="0" err="1"/>
              <a:t>expressions</a:t>
            </a:r>
            <a:r>
              <a:rPr lang="es-ES" dirty="0"/>
              <a:t>.</a:t>
            </a:r>
          </a:p>
          <a:p>
            <a:pPr>
              <a:lnSpc>
                <a:spcPct val="90000"/>
              </a:lnSpc>
            </a:pPr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8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Operators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s-MX" dirty="0" err="1"/>
              <a:t>Arithmetics</a:t>
            </a:r>
            <a:r>
              <a:rPr lang="es-MX" dirty="0"/>
              <a:t> (+, -, *, /, %)</a:t>
            </a:r>
          </a:p>
          <a:p>
            <a:pPr>
              <a:lnSpc>
                <a:spcPct val="80000"/>
              </a:lnSpc>
            </a:pPr>
            <a:r>
              <a:rPr lang="es-MX" dirty="0" err="1"/>
              <a:t>Logic</a:t>
            </a:r>
            <a:r>
              <a:rPr lang="es-MX" dirty="0"/>
              <a:t> (&amp;&amp;, ||, !)</a:t>
            </a:r>
          </a:p>
          <a:p>
            <a:pPr>
              <a:lnSpc>
                <a:spcPct val="80000"/>
              </a:lnSpc>
            </a:pPr>
            <a:r>
              <a:rPr lang="es-MX" dirty="0" err="1"/>
              <a:t>Relational</a:t>
            </a:r>
            <a:r>
              <a:rPr lang="es-MX" dirty="0"/>
              <a:t> (&lt;, &lt;=, &gt;, &gt;=, == y !=)</a:t>
            </a:r>
          </a:p>
          <a:p>
            <a:pPr>
              <a:lnSpc>
                <a:spcPct val="80000"/>
              </a:lnSpc>
            </a:pPr>
            <a:r>
              <a:rPr lang="es-MX" dirty="0" err="1"/>
              <a:t>Assignment</a:t>
            </a:r>
            <a:r>
              <a:rPr lang="es-MX" dirty="0"/>
              <a:t> (=)</a:t>
            </a:r>
          </a:p>
          <a:p>
            <a:pPr>
              <a:lnSpc>
                <a:spcPct val="80000"/>
              </a:lnSpc>
            </a:pPr>
            <a:endParaRPr lang="es-MX" dirty="0"/>
          </a:p>
          <a:p>
            <a:pPr>
              <a:lnSpc>
                <a:spcPct val="80000"/>
              </a:lnSpc>
            </a:pPr>
            <a:r>
              <a:rPr lang="es-MX" dirty="0" err="1"/>
              <a:t>Examples</a:t>
            </a:r>
            <a:r>
              <a:rPr lang="es-MX" dirty="0"/>
              <a:t>:</a:t>
            </a:r>
          </a:p>
          <a:p>
            <a:pPr lvl="1">
              <a:lnSpc>
                <a:spcPct val="80000"/>
              </a:lnSpc>
              <a:buNone/>
            </a:pPr>
            <a:r>
              <a:rPr lang="es-MX" dirty="0">
                <a:latin typeface="Courier New" pitchFamily="49" charset="0"/>
                <a:cs typeface="Courier New" pitchFamily="49" charset="0"/>
              </a:rPr>
              <a:t>a = a + b;</a:t>
            </a:r>
          </a:p>
          <a:p>
            <a:pPr lvl="1">
              <a:lnSpc>
                <a:spcPct val="80000"/>
              </a:lnSpc>
              <a:buNone/>
            </a:pPr>
            <a:r>
              <a:rPr lang="es-MX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s-MX" dirty="0" err="1">
                <a:latin typeface="Courier New" pitchFamily="49" charset="0"/>
                <a:cs typeface="Courier New" pitchFamily="49" charset="0"/>
              </a:rPr>
              <a:t>raining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 || </a:t>
            </a:r>
            <a:r>
              <a:rPr lang="es-MX" dirty="0" err="1">
                <a:latin typeface="Courier New" pitchFamily="49" charset="0"/>
                <a:cs typeface="Courier New" pitchFamily="49" charset="0"/>
              </a:rPr>
              <a:t>wantsToRain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80000"/>
              </a:lnSpc>
              <a:buNone/>
            </a:pPr>
            <a:r>
              <a:rPr lang="es-MX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s-MX" dirty="0" err="1">
                <a:latin typeface="Courier New" pitchFamily="49" charset="0"/>
                <a:cs typeface="Courier New" pitchFamily="49" charset="0"/>
              </a:rPr>
              <a:t>bringUmbrella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= true;</a:t>
            </a:r>
          </a:p>
          <a:p>
            <a:pPr lvl="1">
              <a:lnSpc>
                <a:spcPct val="80000"/>
              </a:lnSpc>
              <a:buNone/>
            </a:pPr>
            <a:r>
              <a:rPr lang="es-MX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 (b &gt; 0) </a:t>
            </a:r>
          </a:p>
          <a:p>
            <a:pPr lvl="1">
              <a:lnSpc>
                <a:spcPct val="80000"/>
              </a:lnSpc>
              <a:buNone/>
            </a:pPr>
            <a:r>
              <a:rPr lang="es-MX" dirty="0">
                <a:latin typeface="Courier New" pitchFamily="49" charset="0"/>
                <a:cs typeface="Courier New" pitchFamily="49" charset="0"/>
              </a:rPr>
              <a:t>		b = 0</a:t>
            </a:r>
          </a:p>
        </p:txBody>
      </p:sp>
    </p:spTree>
    <p:extLst>
      <p:ext uri="{BB962C8B-B14F-4D97-AF65-F5344CB8AC3E}">
        <p14:creationId xmlns:p14="http://schemas.microsoft.com/office/powerpoint/2010/main" val="246435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Arithmetic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Operators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Group 27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69508557"/>
              </p:ext>
            </p:extLst>
          </p:nvPr>
        </p:nvGraphicFramePr>
        <p:xfrm>
          <a:off x="609600" y="1710901"/>
          <a:ext cx="7924800" cy="4670427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Operator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Function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+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Add integer or real.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-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Resta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Allows to subtract integers or real numbers.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*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Multiplication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Allows to multiply integers or real numbers.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/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If the two operators are integers then the result is always an integer (5/3 =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If any of the operators is a real number then the result is a real number (5.0 / 3 = 1666)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5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%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Module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Returns the remainder of the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(4 % 3 = 1, 5 % 3 = 2, 6 % 3 = 0)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45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logic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Operators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oup 3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389336990"/>
              </p:ext>
            </p:extLst>
          </p:nvPr>
        </p:nvGraphicFramePr>
        <p:xfrm>
          <a:off x="790600" y="1653310"/>
          <a:ext cx="7562800" cy="4800026"/>
        </p:xfrm>
        <a:graphic>
          <a:graphicData uri="http://schemas.openxmlformats.org/drawingml/2006/table">
            <a:tbl>
              <a:tblPr/>
              <a:tblGrid>
                <a:gridCol w="1308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3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Operator</a:t>
                      </a:r>
                    </a:p>
                  </a:txBody>
                  <a:tcPr marL="87263" marR="87263" marT="43632" marB="436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Function</a:t>
                      </a:r>
                    </a:p>
                  </a:txBody>
                  <a:tcPr marL="87263" marR="87263" marT="43632" marB="436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2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&amp;&amp;</a:t>
                      </a:r>
                    </a:p>
                  </a:txBody>
                  <a:tcPr marL="87263" marR="87263" marT="43632" marB="436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Returns the True logical value if both operands are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Example: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if</a:t>
                      </a:r>
                      <a:r>
                        <a:rPr kumimoji="0" lang="es-MX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(isPL &amp;&amp; hasProject) 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worksAllNight</a:t>
                      </a:r>
                      <a:r>
                        <a:rPr kumimoji="0" lang="es-MX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();</a:t>
                      </a:r>
                    </a:p>
                  </a:txBody>
                  <a:tcPr marL="87263" marR="87263" marT="43632" marB="436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02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|| </a:t>
                      </a:r>
                    </a:p>
                  </a:txBody>
                  <a:tcPr marL="87263" marR="87263" marT="43632" marB="436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Returns the True logical value if any operand is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Example: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if</a:t>
                      </a:r>
                      <a:r>
                        <a:rPr kumimoji="0" lang="es-MX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 (iHaveMoney|| iCanBorrow) </a:t>
                      </a:r>
                    </a:p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buy</a:t>
                      </a:r>
                      <a:r>
                        <a:rPr kumimoji="0" lang="es-MX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();</a:t>
                      </a:r>
                      <a:endParaRPr kumimoji="0" lang="es-MX" sz="17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ＭＳ Ｐゴシック" charset="0"/>
                        <a:cs typeface="Courier New" charset="0"/>
                      </a:endParaRPr>
                    </a:p>
                  </a:txBody>
                  <a:tcPr marL="87263" marR="87263" marT="43632" marB="436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12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!</a:t>
                      </a:r>
                    </a:p>
                  </a:txBody>
                  <a:tcPr marL="87263" marR="87263" marT="43632" marB="436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NOT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Deny the value of the operand, that is, if the operand is false it becomes true and if it is true it becomes false.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Example: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isGuilty= !isInocent;</a:t>
                      </a:r>
                    </a:p>
                  </a:txBody>
                  <a:tcPr marL="87263" marR="87263" marT="43632" marB="436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90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relational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Operators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Group 32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99976050"/>
              </p:ext>
            </p:extLst>
          </p:nvPr>
        </p:nvGraphicFramePr>
        <p:xfrm>
          <a:off x="609600" y="1700808"/>
          <a:ext cx="7924800" cy="466920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Operator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Function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9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==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Equals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True if both operands are equal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1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&lt;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Smaller than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True if the operand on the left is smaller than the one on the right.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1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&gt;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Greater than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True if the left operand is greater than the right operand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&lt;=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Less than or equal to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&gt;=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Greater than or equal to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79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!=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Different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True if both operands are different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455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Assignment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Operators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oup 2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823682494"/>
              </p:ext>
            </p:extLst>
          </p:nvPr>
        </p:nvGraphicFramePr>
        <p:xfrm>
          <a:off x="609600" y="1712179"/>
          <a:ext cx="7924800" cy="4669149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Operator</a:t>
                      </a:r>
                      <a:endParaRPr kumimoji="0" lang="es-MX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Función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=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Simple Assignment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Assigns the value of the right to the variable on the left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+=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Addition Assignment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Add the value of the left variable to the value of the right and assign the result to the left variable.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-=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Substracion Assignment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Subtract the value of the variable from the left minus the value from the right and assign the result to the variable on the left.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*=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Multiplication Assignment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Multiply the value of the variable on the left by the value on the right and assign the result to the variable on the left.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/=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Division</a:t>
                      </a: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s-MX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Assignment</a:t>
                      </a:r>
                      <a:endParaRPr kumimoji="0" lang="es-MX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Divide </a:t>
                      </a:r>
                      <a:r>
                        <a:rPr kumimoji="0" lang="es-MX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the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s-MX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value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of </a:t>
                      </a:r>
                      <a:r>
                        <a:rPr kumimoji="0" lang="es-MX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the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variable </a:t>
                      </a:r>
                      <a:r>
                        <a:rPr kumimoji="0" lang="es-MX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on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s-MX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the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s-MX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left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s-MX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by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s-MX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the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s-MX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value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s-MX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on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s-MX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the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s-MX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right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and </a:t>
                      </a:r>
                      <a:r>
                        <a:rPr kumimoji="0" lang="es-MX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assign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s-MX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the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s-MX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result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s-MX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to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s-MX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the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variable </a:t>
                      </a:r>
                      <a:r>
                        <a:rPr kumimoji="0" lang="es-MX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on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s-MX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the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s-MX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left</a:t>
                      </a: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69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Operators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precedence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Group 52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33847512"/>
              </p:ext>
            </p:extLst>
          </p:nvPr>
        </p:nvGraphicFramePr>
        <p:xfrm>
          <a:off x="3732213" y="2063453"/>
          <a:ext cx="4954587" cy="3770317"/>
        </p:xfrm>
        <a:graphic>
          <a:graphicData uri="http://schemas.openxmlformats.org/drawingml/2006/table">
            <a:tbl>
              <a:tblPr/>
              <a:tblGrid>
                <a:gridCol w="243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Operator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Asociativity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Left to Right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4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!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Left to Right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*, /, %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Left to Right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+, 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Left to Right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&lt;, &lt;=, &gt;, &gt;=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Left to Right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==, !=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Left to Right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&amp;&amp;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Left to Right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||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Left to Right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=, +=, -=, *=, /=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Right to Left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5400000" flipH="1" flipV="1">
            <a:off x="1181101" y="3777953"/>
            <a:ext cx="3581400" cy="3175"/>
          </a:xfrm>
          <a:prstGeom prst="straightConnector1">
            <a:avLst/>
          </a:prstGeom>
          <a:ln w="50800"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7868" y="2139653"/>
            <a:ext cx="2146742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ea typeface="+mn-ea"/>
              </a:rPr>
              <a:t>Higher Priority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4737" y="5187653"/>
            <a:ext cx="20826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n-lt"/>
                <a:ea typeface="+mn-ea"/>
              </a:rPr>
              <a:t>Lower </a:t>
            </a:r>
            <a:r>
              <a:rPr lang="es-MX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ＭＳ Ｐゴシック" charset="0"/>
                <a:cs typeface="ＭＳ Ｐゴシック" charset="0"/>
              </a:rPr>
              <a:t>Priority</a:t>
            </a:r>
            <a:endParaRPr lang="es-MX" sz="2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4206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literals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</a:pPr>
            <a:endParaRPr lang="es-MX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s-MX" sz="2400" dirty="0"/>
              <a:t>A </a:t>
            </a:r>
            <a:r>
              <a:rPr lang="es-ES" sz="2400" dirty="0"/>
              <a:t>literal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direct</a:t>
            </a:r>
            <a:r>
              <a:rPr lang="es-ES" sz="2400" dirty="0"/>
              <a:t> </a:t>
            </a:r>
            <a:r>
              <a:rPr lang="es-ES" sz="2400" dirty="0" err="1"/>
              <a:t>expression</a:t>
            </a:r>
            <a:r>
              <a:rPr lang="es-ES" sz="2400" dirty="0"/>
              <a:t> of a </a:t>
            </a:r>
            <a:r>
              <a:rPr lang="es-ES" sz="2400" dirty="0" err="1"/>
              <a:t>fixed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, so "literal" </a:t>
            </a:r>
            <a:r>
              <a:rPr lang="es-ES" sz="2400" dirty="0" err="1"/>
              <a:t>because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literally</a:t>
            </a:r>
            <a:r>
              <a:rPr lang="es-ES" sz="2400" dirty="0"/>
              <a:t> </a:t>
            </a:r>
            <a:r>
              <a:rPr lang="es-ES" sz="2400" dirty="0" err="1"/>
              <a:t>what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see</a:t>
            </a:r>
            <a:r>
              <a:rPr lang="es-ES" sz="2400" dirty="0"/>
              <a:t>, </a:t>
            </a:r>
            <a:r>
              <a:rPr lang="es-ES" sz="2400" dirty="0" err="1"/>
              <a:t>literals</a:t>
            </a:r>
            <a:r>
              <a:rPr lang="es-ES" sz="2400" dirty="0"/>
              <a:t> are </a:t>
            </a:r>
            <a:r>
              <a:rPr lang="es-ES" sz="2400" dirty="0" err="1"/>
              <a:t>present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code</a:t>
            </a:r>
            <a:r>
              <a:rPr lang="es-ES" sz="2400" dirty="0"/>
              <a:t> </a:t>
            </a:r>
            <a:r>
              <a:rPr lang="es-ES" sz="2400" dirty="0" err="1"/>
              <a:t>without</a:t>
            </a:r>
            <a:r>
              <a:rPr lang="es-ES" sz="2400" dirty="0"/>
              <a:t> </a:t>
            </a:r>
            <a:r>
              <a:rPr lang="es-ES" sz="2400" dirty="0" err="1"/>
              <a:t>any</a:t>
            </a:r>
            <a:r>
              <a:rPr lang="es-ES" sz="2400" dirty="0"/>
              <a:t> </a:t>
            </a:r>
            <a:r>
              <a:rPr lang="es-ES" sz="2400" dirty="0" err="1"/>
              <a:t>calculation</a:t>
            </a:r>
            <a:r>
              <a:rPr lang="es-ES" altLang="ja-JP" sz="2400" dirty="0"/>
              <a:t>.</a:t>
            </a:r>
          </a:p>
          <a:p>
            <a:endParaRPr lang="es-MX" dirty="0"/>
          </a:p>
          <a:p>
            <a:r>
              <a:rPr lang="es-MX" dirty="0" err="1"/>
              <a:t>Examples</a:t>
            </a:r>
            <a:r>
              <a:rPr lang="es-MX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'C';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10000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  <a:p>
            <a:endParaRPr lang="es-MX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22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Expressions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(i)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</a:pPr>
            <a:endParaRPr lang="es-MX" dirty="0"/>
          </a:p>
          <a:p>
            <a:pPr>
              <a:lnSpc>
                <a:spcPct val="80000"/>
              </a:lnSpc>
            </a:pPr>
            <a:r>
              <a:rPr lang="es-ES" dirty="0" err="1"/>
              <a:t>Expressions</a:t>
            </a:r>
            <a:r>
              <a:rPr lang="es-ES" dirty="0"/>
              <a:t> are a </a:t>
            </a:r>
            <a:r>
              <a:rPr lang="es-ES" dirty="0" err="1"/>
              <a:t>combination</a:t>
            </a:r>
            <a:r>
              <a:rPr lang="es-ES" dirty="0"/>
              <a:t> </a:t>
            </a:r>
            <a:r>
              <a:rPr lang="es-ES" dirty="0" err="1"/>
              <a:t>Operands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Operators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performed</a:t>
            </a:r>
            <a:r>
              <a:rPr lang="es-ES" dirty="0"/>
              <a:t> </a:t>
            </a:r>
            <a:r>
              <a:rPr lang="es-ES" dirty="0" err="1"/>
              <a:t>according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syntax</a:t>
            </a:r>
            <a:r>
              <a:rPr lang="es-ES" dirty="0"/>
              <a:t>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evaluates</a:t>
            </a:r>
            <a:r>
              <a:rPr lang="es-ES" dirty="0"/>
              <a:t> and </a:t>
            </a:r>
            <a:r>
              <a:rPr lang="es-ES" dirty="0" err="1"/>
              <a:t>returns</a:t>
            </a:r>
            <a:r>
              <a:rPr lang="es-ES" dirty="0"/>
              <a:t> a single </a:t>
            </a:r>
            <a:r>
              <a:rPr lang="es-ES" dirty="0" err="1"/>
              <a:t>value</a:t>
            </a:r>
            <a:r>
              <a:rPr lang="es-ES" dirty="0"/>
              <a:t>.</a:t>
            </a:r>
          </a:p>
          <a:p>
            <a:pPr lvl="1">
              <a:lnSpc>
                <a:spcPct val="80000"/>
              </a:lnSpc>
            </a:pPr>
            <a:r>
              <a:rPr lang="es-ES" dirty="0" err="1"/>
              <a:t>Operands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operations</a:t>
            </a:r>
            <a:r>
              <a:rPr lang="es-ES" dirty="0"/>
              <a:t> are </a:t>
            </a:r>
            <a:r>
              <a:rPr lang="es-ES" dirty="0" err="1"/>
              <a:t>applied</a:t>
            </a:r>
            <a:r>
              <a:rPr lang="es-ES" dirty="0"/>
              <a:t>, </a:t>
            </a:r>
            <a:r>
              <a:rPr lang="es-ES" dirty="0" err="1"/>
              <a:t>they</a:t>
            </a:r>
            <a:r>
              <a:rPr lang="es-ES" dirty="0"/>
              <a:t> can be: variables, </a:t>
            </a:r>
            <a:r>
              <a:rPr lang="es-ES" dirty="0" err="1"/>
              <a:t>literals</a:t>
            </a:r>
            <a:r>
              <a:rPr lang="es-ES" dirty="0"/>
              <a:t>, </a:t>
            </a:r>
            <a:r>
              <a:rPr lang="es-ES" dirty="0" err="1"/>
              <a:t>constants</a:t>
            </a:r>
            <a:r>
              <a:rPr lang="es-ES" dirty="0"/>
              <a:t>, </a:t>
            </a:r>
            <a:r>
              <a:rPr lang="es-ES" dirty="0" err="1"/>
              <a:t>invocations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a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even</a:t>
            </a:r>
            <a:r>
              <a:rPr lang="es-ES" dirty="0"/>
              <a:t> </a:t>
            </a:r>
            <a:r>
              <a:rPr lang="es-ES" dirty="0" err="1"/>
              <a:t>subexpressions</a:t>
            </a:r>
            <a:endParaRPr lang="es-ES" dirty="0"/>
          </a:p>
          <a:p>
            <a:pPr lvl="1">
              <a:lnSpc>
                <a:spcPct val="80000"/>
              </a:lnSpc>
            </a:pPr>
            <a:r>
              <a:rPr lang="es-ES" dirty="0" err="1"/>
              <a:t>Operators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carry</a:t>
            </a:r>
            <a:r>
              <a:rPr lang="es-ES" dirty="0"/>
              <a:t> a </a:t>
            </a:r>
            <a:r>
              <a:rPr lang="es-ES" dirty="0" err="1"/>
              <a:t>specific</a:t>
            </a:r>
            <a:r>
              <a:rPr lang="es-ES" dirty="0"/>
              <a:t> </a:t>
            </a:r>
            <a:r>
              <a:rPr lang="es-ES" dirty="0" err="1"/>
              <a:t>operation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operands</a:t>
            </a:r>
            <a:r>
              <a:rPr lang="es-ES" dirty="0"/>
              <a:t>.</a:t>
            </a:r>
          </a:p>
          <a:p>
            <a:pPr>
              <a:lnSpc>
                <a:spcPct val="80000"/>
              </a:lnSpc>
            </a:pPr>
            <a:endParaRPr lang="es-ES" dirty="0"/>
          </a:p>
          <a:p>
            <a:pPr>
              <a:lnSpc>
                <a:spcPct val="80000"/>
              </a:lnSpc>
            </a:pPr>
            <a:r>
              <a:rPr lang="es-ES" dirty="0" err="1"/>
              <a:t>Expressions</a:t>
            </a:r>
            <a:r>
              <a:rPr lang="es-ES" dirty="0"/>
              <a:t> are </a:t>
            </a:r>
            <a:r>
              <a:rPr lang="es-ES" dirty="0" err="1"/>
              <a:t>part</a:t>
            </a:r>
            <a:r>
              <a:rPr lang="es-ES" dirty="0"/>
              <a:t> of a </a:t>
            </a:r>
            <a:r>
              <a:rPr lang="es-ES" dirty="0" err="1"/>
              <a:t>sentence</a:t>
            </a:r>
            <a:r>
              <a:rPr lang="es-ES" dirty="0"/>
              <a:t>.</a:t>
            </a:r>
          </a:p>
          <a:p>
            <a:pPr>
              <a:lnSpc>
                <a:spcPct val="80000"/>
              </a:lnSpc>
              <a:buNone/>
            </a:pPr>
            <a:endParaRPr lang="es-ES" sz="2800" dirty="0"/>
          </a:p>
          <a:p>
            <a:endParaRPr lang="es-MX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02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TOPICS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49360"/>
            <a:ext cx="8280000" cy="5220000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pPr>
              <a:lnSpc>
                <a:spcPct val="90000"/>
              </a:lnSpc>
              <a:defRPr/>
            </a:pP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components</a:t>
            </a:r>
            <a:endParaRPr lang="es-E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Comments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Identifiers</a:t>
            </a:r>
            <a:r>
              <a:rPr lang="es-ES" sz="2200" dirty="0"/>
              <a:t> and </a:t>
            </a:r>
            <a:r>
              <a:rPr lang="es-ES" sz="2200" dirty="0" err="1"/>
              <a:t>Reserved</a:t>
            </a:r>
            <a:r>
              <a:rPr lang="es-ES" sz="2200" dirty="0"/>
              <a:t> </a:t>
            </a:r>
            <a:r>
              <a:rPr lang="es-ES" sz="2200" dirty="0" err="1"/>
              <a:t>Words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/>
              <a:t>Variables and </a:t>
            </a:r>
            <a:r>
              <a:rPr lang="es-ES" sz="2200" dirty="0" err="1"/>
              <a:t>constants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Operators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Literals</a:t>
            </a:r>
            <a:endParaRPr lang="es-ES" sz="2200" dirty="0"/>
          </a:p>
          <a:p>
            <a:pPr lvl="1"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s-ES" sz="2200" dirty="0" err="1"/>
              <a:t>Expressions</a:t>
            </a:r>
            <a:endParaRPr lang="es-ES" sz="2200" dirty="0"/>
          </a:p>
          <a:p>
            <a:pPr>
              <a:lnSpc>
                <a:spcPct val="90000"/>
              </a:lnSpc>
              <a:defRPr/>
            </a:pPr>
            <a:r>
              <a:rPr lang="es-ES" sz="2400" dirty="0" err="1"/>
              <a:t>Primitive</a:t>
            </a:r>
            <a:r>
              <a:rPr lang="es-ES" sz="2400" dirty="0"/>
              <a:t> Data </a:t>
            </a:r>
            <a:r>
              <a:rPr lang="es-ES" sz="2400" dirty="0" err="1"/>
              <a:t>Types</a:t>
            </a:r>
            <a:endParaRPr lang="es-ES" sz="2400" dirty="0"/>
          </a:p>
          <a:p>
            <a:pPr>
              <a:lnSpc>
                <a:spcPct val="90000"/>
              </a:lnSpc>
              <a:defRPr/>
            </a:pPr>
            <a:r>
              <a:rPr lang="es-ES" sz="2400" dirty="0" err="1"/>
              <a:t>String</a:t>
            </a:r>
            <a:r>
              <a:rPr lang="es-ES" sz="2400" dirty="0"/>
              <a:t> </a:t>
            </a:r>
            <a:r>
              <a:rPr lang="es-ES" sz="2400" dirty="0" err="1"/>
              <a:t>Class</a:t>
            </a:r>
            <a:endParaRPr lang="es-ES" sz="2400" dirty="0"/>
          </a:p>
          <a:p>
            <a:pPr>
              <a:lnSpc>
                <a:spcPct val="90000"/>
              </a:lnSpc>
              <a:defRPr/>
            </a:pPr>
            <a:r>
              <a:rPr lang="es-ES" sz="2400" dirty="0" err="1"/>
              <a:t>Using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console</a:t>
            </a:r>
            <a:r>
              <a:rPr lang="es-ES" sz="2400" dirty="0"/>
              <a:t> and </a:t>
            </a:r>
            <a:r>
              <a:rPr lang="es-ES" sz="2400" dirty="0" err="1"/>
              <a:t>keyboard</a:t>
            </a:r>
            <a:endParaRPr lang="es-ES" sz="2400" dirty="0"/>
          </a:p>
          <a:p>
            <a:endParaRPr lang="es-AR" sz="2500" dirty="0">
              <a:latin typeface="Nexa Regular" pitchFamily="50" charset="0"/>
            </a:endParaRPr>
          </a:p>
          <a:p>
            <a:pPr marL="0" indent="0">
              <a:buNone/>
            </a:pPr>
            <a:endParaRPr lang="en-US" sz="2500" dirty="0">
              <a:latin typeface="Nexa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42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Expressions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>
                <a:solidFill>
                  <a:srgbClr val="1FA0BE"/>
                </a:solidFill>
                <a:latin typeface="Nexa Bold" pitchFamily="50" charset="0"/>
              </a:rPr>
              <a:t>(ii)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</a:pPr>
            <a:endParaRPr lang="es-MX" dirty="0"/>
          </a:p>
          <a:p>
            <a:pPr>
              <a:lnSpc>
                <a:spcPct val="90000"/>
              </a:lnSpc>
            </a:pP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categories</a:t>
            </a:r>
            <a:r>
              <a:rPr lang="es-ES" dirty="0"/>
              <a:t>:</a:t>
            </a:r>
            <a:endParaRPr lang="es-ES" b="1" dirty="0"/>
          </a:p>
          <a:p>
            <a:pPr lvl="1">
              <a:lnSpc>
                <a:spcPct val="90000"/>
              </a:lnSpc>
            </a:pPr>
            <a:r>
              <a:rPr lang="es-ES" b="1" dirty="0"/>
              <a:t>Simple </a:t>
            </a:r>
            <a:r>
              <a:rPr lang="es-ES" b="1" dirty="0" err="1"/>
              <a:t>Expressions</a:t>
            </a:r>
            <a:r>
              <a:rPr lang="es-ES" b="1" dirty="0"/>
              <a:t>: </a:t>
            </a:r>
            <a:r>
              <a:rPr lang="es-ES" b="1" dirty="0" err="1"/>
              <a:t>one</a:t>
            </a:r>
            <a:r>
              <a:rPr lang="es-ES" b="1" dirty="0"/>
              <a:t> </a:t>
            </a:r>
            <a:r>
              <a:rPr lang="es-ES" b="1" dirty="0" err="1"/>
              <a:t>operand</a:t>
            </a:r>
            <a:endParaRPr lang="es-ES" b="1" dirty="0"/>
          </a:p>
          <a:p>
            <a:pPr lvl="1">
              <a:lnSpc>
                <a:spcPct val="90000"/>
              </a:lnSpc>
            </a:pPr>
            <a:r>
              <a:rPr lang="es-ES" b="1" dirty="0" err="1"/>
              <a:t>Composed</a:t>
            </a:r>
            <a:r>
              <a:rPr lang="es-ES" b="1" dirty="0"/>
              <a:t> </a:t>
            </a:r>
            <a:r>
              <a:rPr lang="es-ES" b="1" dirty="0" err="1"/>
              <a:t>Expressions</a:t>
            </a:r>
            <a:r>
              <a:rPr lang="es-ES" b="1" dirty="0"/>
              <a:t>: </a:t>
            </a:r>
            <a:r>
              <a:rPr lang="es-ES" b="1" dirty="0" err="1"/>
              <a:t>several</a:t>
            </a:r>
            <a:r>
              <a:rPr lang="es-ES" b="1" dirty="0"/>
              <a:t> </a:t>
            </a:r>
            <a:r>
              <a:rPr lang="es-ES" b="1" dirty="0" err="1"/>
              <a:t>operands</a:t>
            </a:r>
            <a:r>
              <a:rPr lang="es-ES" b="1" dirty="0"/>
              <a:t> </a:t>
            </a:r>
            <a:r>
              <a:rPr lang="es-ES" b="1" dirty="0" err="1"/>
              <a:t>combined</a:t>
            </a:r>
            <a:r>
              <a:rPr lang="es-ES" b="1" dirty="0"/>
              <a:t> </a:t>
            </a:r>
            <a:r>
              <a:rPr lang="es-ES" b="1" dirty="0" err="1"/>
              <a:t>with</a:t>
            </a:r>
            <a:r>
              <a:rPr lang="es-ES" b="1" dirty="0"/>
              <a:t> </a:t>
            </a:r>
            <a:r>
              <a:rPr lang="es-ES" b="1" dirty="0" err="1"/>
              <a:t>operators</a:t>
            </a:r>
            <a:endParaRPr lang="es-ES" b="1" dirty="0"/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r>
              <a:rPr lang="es-ES" dirty="0" err="1"/>
              <a:t>Operators</a:t>
            </a:r>
            <a:r>
              <a:rPr lang="es-ES" dirty="0"/>
              <a:t> combine </a:t>
            </a:r>
            <a:r>
              <a:rPr lang="es-ES" dirty="0" err="1"/>
              <a:t>operands</a:t>
            </a:r>
            <a:r>
              <a:rPr lang="es-ES" dirty="0"/>
              <a:t> of a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type</a:t>
            </a:r>
            <a:endParaRPr lang="es-ES" dirty="0"/>
          </a:p>
          <a:p>
            <a:pPr>
              <a:lnSpc>
                <a:spcPct val="80000"/>
              </a:lnSpc>
              <a:buNone/>
            </a:pPr>
            <a:endParaRPr lang="es-ES" dirty="0"/>
          </a:p>
          <a:p>
            <a:endParaRPr lang="es-MX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284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Simple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Expressions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</a:pPr>
            <a:endParaRPr lang="es-MX" dirty="0"/>
          </a:p>
          <a:p>
            <a:pPr>
              <a:lnSpc>
                <a:spcPct val="90000"/>
              </a:lnSpc>
              <a:buNone/>
            </a:pPr>
            <a:r>
              <a:rPr lang="es-ES" dirty="0"/>
              <a:t>In </a:t>
            </a:r>
            <a:r>
              <a:rPr lang="es-ES" b="1" dirty="0" err="1"/>
              <a:t>bold</a:t>
            </a:r>
            <a:r>
              <a:rPr lang="es-ES" b="1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highlight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expressions</a:t>
            </a:r>
            <a:endParaRPr lang="es-ES" dirty="0"/>
          </a:p>
          <a:p>
            <a:pPr>
              <a:lnSpc>
                <a:spcPct val="90000"/>
              </a:lnSpc>
            </a:pPr>
            <a:endParaRPr lang="es-ES" dirty="0"/>
          </a:p>
          <a:p>
            <a:pPr>
              <a:lnSpc>
                <a:spcPct val="90000"/>
              </a:lnSpc>
            </a:pPr>
            <a:r>
              <a:rPr lang="es-ES" dirty="0"/>
              <a:t>res = </a:t>
            </a:r>
            <a:r>
              <a:rPr lang="es-ES" b="1" dirty="0"/>
              <a:t>0</a:t>
            </a:r>
            <a:r>
              <a:rPr lang="es-ES" dirty="0"/>
              <a:t>; // </a:t>
            </a:r>
            <a:r>
              <a:rPr lang="es-ES" dirty="0" err="1"/>
              <a:t>assign</a:t>
            </a:r>
            <a:r>
              <a:rPr lang="es-ES" dirty="0"/>
              <a:t> 0 </a:t>
            </a:r>
            <a:r>
              <a:rPr lang="es-ES" dirty="0" err="1"/>
              <a:t>to</a:t>
            </a:r>
            <a:r>
              <a:rPr lang="es-ES" dirty="0"/>
              <a:t> res</a:t>
            </a:r>
          </a:p>
          <a:p>
            <a:pPr>
              <a:lnSpc>
                <a:spcPct val="90000"/>
              </a:lnSpc>
            </a:pPr>
            <a:r>
              <a:rPr lang="es-ES" dirty="0" err="1"/>
              <a:t>isBroken</a:t>
            </a:r>
            <a:r>
              <a:rPr lang="es-ES" dirty="0"/>
              <a:t> = </a:t>
            </a:r>
            <a:r>
              <a:rPr lang="es-ES" b="1" dirty="0"/>
              <a:t>false</a:t>
            </a:r>
            <a:r>
              <a:rPr lang="es-ES" dirty="0"/>
              <a:t>; // </a:t>
            </a:r>
            <a:r>
              <a:rPr lang="es-ES" dirty="0" err="1"/>
              <a:t>assign</a:t>
            </a:r>
            <a:r>
              <a:rPr lang="es-ES" dirty="0"/>
              <a:t> false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isBroken</a:t>
            </a:r>
            <a:r>
              <a:rPr lang="es-ES" dirty="0"/>
              <a:t>.</a:t>
            </a:r>
          </a:p>
          <a:p>
            <a:pPr>
              <a:lnSpc>
                <a:spcPct val="90000"/>
              </a:lnSpc>
            </a:pPr>
            <a:r>
              <a:rPr lang="es-ES" dirty="0" err="1"/>
              <a:t>character</a:t>
            </a:r>
            <a:r>
              <a:rPr lang="es-ES" dirty="0"/>
              <a:t> = </a:t>
            </a:r>
            <a:r>
              <a:rPr lang="ja-JP" altLang="es-ES" dirty="0"/>
              <a:t>‘</a:t>
            </a:r>
            <a:r>
              <a:rPr lang="es-ES" altLang="ja-JP" b="1" dirty="0"/>
              <a:t>C</a:t>
            </a:r>
            <a:r>
              <a:rPr lang="ja-JP" altLang="es-ES" dirty="0"/>
              <a:t>’</a:t>
            </a:r>
            <a:r>
              <a:rPr lang="es-ES" altLang="ja-JP" dirty="0"/>
              <a:t>; // </a:t>
            </a:r>
            <a:r>
              <a:rPr lang="es-ES" altLang="ja-JP" dirty="0" err="1"/>
              <a:t>assign</a:t>
            </a:r>
            <a:r>
              <a:rPr lang="es-ES" altLang="ja-JP" dirty="0"/>
              <a:t> </a:t>
            </a:r>
            <a:r>
              <a:rPr lang="es-ES" altLang="ja-JP" dirty="0" err="1"/>
              <a:t>letter</a:t>
            </a:r>
            <a:r>
              <a:rPr lang="ja-JP" altLang="es-ES" dirty="0"/>
              <a:t>‘</a:t>
            </a:r>
            <a:r>
              <a:rPr lang="es-ES" altLang="ja-JP" dirty="0"/>
              <a:t>C</a:t>
            </a:r>
            <a:r>
              <a:rPr lang="ja-JP" altLang="es-ES" dirty="0"/>
              <a:t>’</a:t>
            </a:r>
            <a:r>
              <a:rPr lang="es-ES" altLang="ja-JP" dirty="0"/>
              <a:t> </a:t>
            </a:r>
            <a:r>
              <a:rPr lang="es-ES" altLang="ja-JP" dirty="0" err="1"/>
              <a:t>to</a:t>
            </a:r>
            <a:r>
              <a:rPr lang="es-ES" altLang="ja-JP" dirty="0"/>
              <a:t> </a:t>
            </a:r>
            <a:r>
              <a:rPr lang="es-ES" altLang="ja-JP" dirty="0" err="1"/>
              <a:t>character</a:t>
            </a:r>
            <a:r>
              <a:rPr lang="es-ES" altLang="ja-JP" dirty="0"/>
              <a:t>.</a:t>
            </a:r>
          </a:p>
          <a:p>
            <a:pPr>
              <a:lnSpc>
                <a:spcPct val="90000"/>
              </a:lnSpc>
            </a:pPr>
            <a:r>
              <a:rPr lang="es-ES" dirty="0"/>
              <a:t>res = </a:t>
            </a:r>
            <a:r>
              <a:rPr lang="es-ES" b="1" dirty="0" err="1"/>
              <a:t>varA</a:t>
            </a:r>
            <a:r>
              <a:rPr lang="es-ES" dirty="0"/>
              <a:t>; // </a:t>
            </a:r>
            <a:r>
              <a:rPr lang="es-ES" dirty="0" err="1"/>
              <a:t>assign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in </a:t>
            </a:r>
            <a:r>
              <a:rPr lang="es-ES" dirty="0" err="1"/>
              <a:t>varA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res</a:t>
            </a:r>
          </a:p>
          <a:p>
            <a:pPr>
              <a:lnSpc>
                <a:spcPct val="90000"/>
              </a:lnSpc>
            </a:pPr>
            <a:r>
              <a:rPr lang="es-ES" dirty="0"/>
              <a:t>res = </a:t>
            </a:r>
            <a:r>
              <a:rPr lang="es-ES" b="1" dirty="0" err="1"/>
              <a:t>obj.calculate</a:t>
            </a:r>
            <a:r>
              <a:rPr lang="es-ES" b="1" dirty="0"/>
              <a:t>()</a:t>
            </a:r>
            <a:r>
              <a:rPr lang="es-ES" dirty="0"/>
              <a:t>; // </a:t>
            </a:r>
            <a:r>
              <a:rPr lang="es-ES" dirty="0" err="1"/>
              <a:t>assign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res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 of </a:t>
            </a:r>
            <a:r>
              <a:rPr lang="es-ES" dirty="0" err="1"/>
              <a:t>invoking</a:t>
            </a:r>
            <a:r>
              <a:rPr lang="es-ES" dirty="0"/>
              <a:t> </a:t>
            </a:r>
            <a:r>
              <a:rPr lang="es-ES" dirty="0" err="1"/>
              <a:t>calculate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obj</a:t>
            </a:r>
            <a:r>
              <a:rPr lang="es-ES" dirty="0"/>
              <a:t>.</a:t>
            </a:r>
          </a:p>
          <a:p>
            <a:pPr>
              <a:lnSpc>
                <a:spcPct val="9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8052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Composed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Expressions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>
              <a:lnSpc>
                <a:spcPct val="80000"/>
              </a:lnSpc>
            </a:pPr>
            <a:endParaRPr lang="es-MX" dirty="0"/>
          </a:p>
          <a:p>
            <a:pPr>
              <a:lnSpc>
                <a:spcPct val="90000"/>
              </a:lnSpc>
              <a:buNone/>
            </a:pPr>
            <a:r>
              <a:rPr lang="es-ES" dirty="0"/>
              <a:t>In </a:t>
            </a:r>
            <a:r>
              <a:rPr lang="es-ES" b="1" dirty="0" err="1"/>
              <a:t>bold</a:t>
            </a:r>
            <a:r>
              <a:rPr lang="es-ES" b="1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highlight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expressions</a:t>
            </a:r>
            <a:endParaRPr lang="es-ES" dirty="0"/>
          </a:p>
          <a:p>
            <a:pPr>
              <a:lnSpc>
                <a:spcPct val="80000"/>
              </a:lnSpc>
            </a:pPr>
            <a:endParaRPr lang="es-ES" dirty="0"/>
          </a:p>
          <a:p>
            <a:pPr>
              <a:lnSpc>
                <a:spcPct val="80000"/>
              </a:lnSpc>
            </a:pPr>
            <a:r>
              <a:rPr lang="es-ES" dirty="0" err="1"/>
              <a:t>isBroken</a:t>
            </a:r>
            <a:r>
              <a:rPr lang="es-ES" dirty="0"/>
              <a:t> = </a:t>
            </a:r>
            <a:r>
              <a:rPr lang="es-ES" b="1" dirty="0" err="1"/>
              <a:t>engineNotworking</a:t>
            </a:r>
            <a:r>
              <a:rPr lang="es-ES" b="1" dirty="0"/>
              <a:t> || </a:t>
            </a:r>
            <a:r>
              <a:rPr lang="es-ES" b="1" dirty="0" err="1"/>
              <a:t>gearboxNotWorking</a:t>
            </a:r>
            <a:r>
              <a:rPr lang="es-ES" dirty="0"/>
              <a:t>; // </a:t>
            </a:r>
            <a:r>
              <a:rPr lang="es-ES" dirty="0" err="1"/>
              <a:t>assign</a:t>
            </a:r>
            <a:r>
              <a:rPr lang="es-ES" dirty="0"/>
              <a:t> </a:t>
            </a:r>
            <a:r>
              <a:rPr lang="es-ES" dirty="0" err="1"/>
              <a:t>isBroken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logic</a:t>
            </a:r>
            <a:r>
              <a:rPr lang="es-ES" dirty="0"/>
              <a:t> OR </a:t>
            </a:r>
            <a:r>
              <a:rPr lang="es-ES" dirty="0" err="1"/>
              <a:t>that</a:t>
            </a:r>
            <a:r>
              <a:rPr lang="es-ES" dirty="0"/>
              <a:t> combines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operands</a:t>
            </a:r>
            <a:r>
              <a:rPr lang="es-ES" dirty="0"/>
              <a:t>.</a:t>
            </a:r>
          </a:p>
          <a:p>
            <a:pPr>
              <a:lnSpc>
                <a:spcPct val="80000"/>
              </a:lnSpc>
            </a:pPr>
            <a:endParaRPr lang="es-ES" dirty="0"/>
          </a:p>
          <a:p>
            <a:pPr>
              <a:lnSpc>
                <a:spcPct val="80000"/>
              </a:lnSpc>
            </a:pPr>
            <a:r>
              <a:rPr lang="es-ES" dirty="0"/>
              <a:t>res = </a:t>
            </a:r>
            <a:r>
              <a:rPr lang="es-ES" b="1" dirty="0"/>
              <a:t>5 + </a:t>
            </a:r>
            <a:r>
              <a:rPr lang="es-ES" b="1" dirty="0" err="1"/>
              <a:t>varA</a:t>
            </a:r>
            <a:r>
              <a:rPr lang="es-ES" dirty="0"/>
              <a:t> // </a:t>
            </a:r>
            <a:r>
              <a:rPr lang="es-ES" dirty="0" err="1"/>
              <a:t>assign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res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sum </a:t>
            </a:r>
            <a:r>
              <a:rPr lang="es-ES" dirty="0" err="1"/>
              <a:t>between</a:t>
            </a:r>
            <a:r>
              <a:rPr lang="es-ES" dirty="0"/>
              <a:t> literal 5 and </a:t>
            </a:r>
            <a:r>
              <a:rPr lang="es-ES" dirty="0" err="1"/>
              <a:t>varA</a:t>
            </a:r>
            <a:r>
              <a:rPr lang="es-ES" dirty="0"/>
              <a:t>.</a:t>
            </a:r>
          </a:p>
          <a:p>
            <a:pPr>
              <a:lnSpc>
                <a:spcPct val="80000"/>
              </a:lnSpc>
            </a:pPr>
            <a:endParaRPr lang="es-ES" dirty="0"/>
          </a:p>
          <a:p>
            <a:pPr>
              <a:lnSpc>
                <a:spcPct val="80000"/>
              </a:lnSpc>
            </a:pPr>
            <a:r>
              <a:rPr lang="es-ES" dirty="0"/>
              <a:t>res =</a:t>
            </a:r>
            <a:r>
              <a:rPr lang="es-ES" b="1" dirty="0"/>
              <a:t> (</a:t>
            </a:r>
            <a:r>
              <a:rPr lang="es-ES" b="1" dirty="0" err="1"/>
              <a:t>obj.calculate</a:t>
            </a:r>
            <a:r>
              <a:rPr lang="es-ES" b="1" dirty="0"/>
              <a:t>() * 5) + </a:t>
            </a:r>
            <a:r>
              <a:rPr lang="es-ES" b="1" dirty="0" err="1"/>
              <a:t>varA</a:t>
            </a:r>
            <a:r>
              <a:rPr lang="es-ES" dirty="0"/>
              <a:t>; //</a:t>
            </a:r>
          </a:p>
          <a:p>
            <a:pPr>
              <a:lnSpc>
                <a:spcPct val="80000"/>
              </a:lnSpc>
            </a:pPr>
            <a:endParaRPr lang="es-ES" dirty="0"/>
          </a:p>
          <a:p>
            <a:pPr>
              <a:lnSpc>
                <a:spcPct val="80000"/>
              </a:lnSpc>
            </a:pPr>
            <a:r>
              <a:rPr lang="es-ES" dirty="0"/>
              <a:t>res =</a:t>
            </a:r>
            <a:r>
              <a:rPr lang="es-ES" b="1" dirty="0"/>
              <a:t> 5 + (6 * 5)  / 3 + (66 – 16) * 10</a:t>
            </a:r>
            <a:r>
              <a:rPr lang="es-ES" dirty="0"/>
              <a:t>; // </a:t>
            </a:r>
          </a:p>
          <a:p>
            <a:pPr>
              <a:lnSpc>
                <a:spcPct val="9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5399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Primited</a:t>
            </a:r>
            <a:r>
              <a:rPr lang="es-ES" sz="3000" cap="all" dirty="0">
                <a:latin typeface="Nexa Bold" pitchFamily="50" charset="0"/>
              </a:rPr>
              <a:t> data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types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Group 6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102943"/>
              </p:ext>
            </p:extLst>
          </p:nvPr>
        </p:nvGraphicFramePr>
        <p:xfrm>
          <a:off x="457200" y="1712127"/>
          <a:ext cx="8229600" cy="4669201"/>
        </p:xfrm>
        <a:graphic>
          <a:graphicData uri="http://schemas.openxmlformats.org/drawingml/2006/table">
            <a:tbl>
              <a:tblPr/>
              <a:tblGrid>
                <a:gridCol w="1258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5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Name</a:t>
                      </a:r>
                      <a:endParaRPr kumimoji="0" lang="es-MX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Represents</a:t>
                      </a:r>
                      <a:endParaRPr kumimoji="0" lang="es-MX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Range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Size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byte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Integer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-128 to 127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8 bits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short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Integer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-32768 to 32767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16 bits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int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Integer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-2,147,483,648 to 2,147,483,647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32 bits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long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Integer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-9,223,372,036,854,775,808 to 9,223,372,036,854,775,807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64 bits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float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Real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3.4×10</a:t>
                      </a:r>
                      <a:r>
                        <a:rPr kumimoji="0" lang="es-MX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-38</a:t>
                      </a: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to 3.4×10</a:t>
                      </a:r>
                      <a:r>
                        <a:rPr kumimoji="0" lang="es-MX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38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32 bits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double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Real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1.7×10</a:t>
                      </a:r>
                      <a:r>
                        <a:rPr kumimoji="0" lang="es-MX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-308</a:t>
                      </a: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 to 1.7×10</a:t>
                      </a:r>
                      <a:r>
                        <a:rPr kumimoji="0" lang="es-MX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308</a:t>
                      </a:r>
                      <a:endParaRPr kumimoji="0" lang="es-MX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64 bits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8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boolean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Logic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True or False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1 bit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2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char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Letter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\u0000 a \uFFFF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(any Unicode char)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16 bits</a:t>
                      </a:r>
                    </a:p>
                  </a:txBody>
                  <a:tcPr marL="36000" marR="36000" marT="35999" marB="359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614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>
                <a:solidFill>
                  <a:srgbClr val="146E83"/>
                </a:solidFill>
              </a:rPr>
              <a:t>EXERCISING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Exercising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21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String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class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s-MX" dirty="0"/>
          </a:p>
          <a:p>
            <a:r>
              <a:rPr lang="es-MX" dirty="0"/>
              <a:t>In </a:t>
            </a:r>
            <a:r>
              <a:rPr lang="es-MX" dirty="0" err="1"/>
              <a:t>addition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primitive</a:t>
            </a:r>
            <a:r>
              <a:rPr lang="es-MX" dirty="0"/>
              <a:t> data </a:t>
            </a:r>
            <a:r>
              <a:rPr lang="es-MX" dirty="0" err="1"/>
              <a:t>types</a:t>
            </a:r>
            <a:r>
              <a:rPr lang="es-MX" dirty="0"/>
              <a:t> Java </a:t>
            </a:r>
            <a:r>
              <a:rPr lang="es-MX" dirty="0" err="1"/>
              <a:t>contains</a:t>
            </a:r>
            <a:r>
              <a:rPr lang="es-MX" dirty="0"/>
              <a:t> a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extremely</a:t>
            </a:r>
            <a:r>
              <a:rPr lang="es-MX" dirty="0"/>
              <a:t> </a:t>
            </a:r>
            <a:r>
              <a:rPr lang="es-MX" dirty="0" err="1"/>
              <a:t>powerful</a:t>
            </a:r>
            <a:r>
              <a:rPr lang="es-MX" dirty="0"/>
              <a:t>: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MX" dirty="0"/>
              <a:t>.</a:t>
            </a:r>
          </a:p>
          <a:p>
            <a:endParaRPr lang="es-MX" dirty="0">
              <a:latin typeface="Courier New" pitchFamily="49" charset="0"/>
              <a:cs typeface="Courier New" pitchFamily="49" charset="0"/>
            </a:endParaRPr>
          </a:p>
          <a:p>
            <a:r>
              <a:rPr lang="es-MX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MX" dirty="0"/>
              <a:t> </a:t>
            </a:r>
            <a:r>
              <a:rPr lang="es-MX" dirty="0" err="1"/>
              <a:t>Allows</a:t>
            </a:r>
            <a:r>
              <a:rPr lang="es-MX" dirty="0"/>
              <a:t> </a:t>
            </a:r>
            <a:r>
              <a:rPr lang="es-MX" dirty="0" err="1"/>
              <a:t>us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handle</a:t>
            </a:r>
            <a:r>
              <a:rPr lang="es-MX" dirty="0"/>
              <a:t> </a:t>
            </a:r>
            <a:r>
              <a:rPr lang="es-MX" dirty="0" err="1"/>
              <a:t>strings</a:t>
            </a:r>
            <a:r>
              <a:rPr lang="es-MX" dirty="0"/>
              <a:t>, </a:t>
            </a:r>
            <a:r>
              <a:rPr lang="es-MX" dirty="0" err="1"/>
              <a:t>ie</a:t>
            </a:r>
            <a:r>
              <a:rPr lang="es-MX" dirty="0"/>
              <a:t> </a:t>
            </a:r>
            <a:r>
              <a:rPr lang="es-MX" dirty="0" err="1"/>
              <a:t>text</a:t>
            </a:r>
            <a:r>
              <a:rPr lang="es-MX" dirty="0"/>
              <a:t>, in a natural </a:t>
            </a:r>
            <a:r>
              <a:rPr lang="es-MX" dirty="0" err="1"/>
              <a:t>way</a:t>
            </a:r>
            <a:r>
              <a:rPr lang="es-MX" dirty="0"/>
              <a:t>. </a:t>
            </a:r>
          </a:p>
          <a:p>
            <a:endParaRPr lang="es-MX" dirty="0"/>
          </a:p>
          <a:p>
            <a:r>
              <a:rPr lang="es-MX" dirty="0"/>
              <a:t>A </a:t>
            </a:r>
            <a:r>
              <a:rPr lang="es-MX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handled</a:t>
            </a:r>
            <a:r>
              <a:rPr lang="es-MX" dirty="0"/>
              <a:t> </a:t>
            </a:r>
            <a:r>
              <a:rPr lang="es-MX" dirty="0" err="1"/>
              <a:t>much</a:t>
            </a:r>
            <a:r>
              <a:rPr lang="es-MX" dirty="0"/>
              <a:t> </a:t>
            </a:r>
            <a:r>
              <a:rPr lang="es-MX" dirty="0" err="1"/>
              <a:t>like</a:t>
            </a:r>
            <a:r>
              <a:rPr lang="es-MX" dirty="0"/>
              <a:t> a </a:t>
            </a:r>
            <a:r>
              <a:rPr lang="es-MX" dirty="0" err="1"/>
              <a:t>primitive</a:t>
            </a:r>
            <a:r>
              <a:rPr lang="es-MX" dirty="0"/>
              <a:t> </a:t>
            </a:r>
            <a:r>
              <a:rPr lang="es-MX" dirty="0" err="1"/>
              <a:t>type</a:t>
            </a:r>
            <a:r>
              <a:rPr lang="es-MX" dirty="0"/>
              <a:t> of data </a:t>
            </a:r>
            <a:r>
              <a:rPr lang="es-MX" dirty="0" err="1"/>
              <a:t>but</a:t>
            </a:r>
            <a:r>
              <a:rPr lang="es-MX" dirty="0"/>
              <a:t> </a:t>
            </a: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. </a:t>
            </a:r>
          </a:p>
          <a:p>
            <a:pPr lvl="1"/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always</a:t>
            </a:r>
            <a:r>
              <a:rPr lang="es-MX" dirty="0"/>
              <a:t> </a:t>
            </a:r>
            <a:r>
              <a:rPr lang="es-MX" dirty="0" err="1"/>
              <a:t>starts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a capital </a:t>
            </a:r>
            <a:r>
              <a:rPr lang="es-MX" dirty="0" err="1"/>
              <a:t>letter</a:t>
            </a:r>
            <a:r>
              <a:rPr lang="es-MX" dirty="0"/>
              <a:t> </a:t>
            </a:r>
            <a:r>
              <a:rPr lang="es-MX" dirty="0" err="1"/>
              <a:t>because</a:t>
            </a:r>
            <a:r>
              <a:rPr lang="es-MX" dirty="0"/>
              <a:t> </a:t>
            </a: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a </a:t>
            </a:r>
            <a:r>
              <a:rPr lang="es-MX" dirty="0" err="1"/>
              <a:t>class</a:t>
            </a:r>
            <a:r>
              <a:rPr lang="es-MX" dirty="0"/>
              <a:t>.</a:t>
            </a:r>
          </a:p>
          <a:p>
            <a:pPr lvl="1"/>
            <a:r>
              <a:rPr lang="es-MX" dirty="0" err="1"/>
              <a:t>Example</a:t>
            </a:r>
            <a:r>
              <a:rPr lang="es-MX" dirty="0"/>
              <a:t>: </a:t>
            </a:r>
            <a:r>
              <a:rPr lang="es-MX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MX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s-MX" altLang="es-ES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Pablo</a:t>
            </a:r>
            <a:r>
              <a:rPr lang="es-MX" altLang="es-ES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s-MX" altLang="ja-JP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8912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keyboard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fontScale="92500" lnSpcReduction="20000"/>
          </a:bodyPr>
          <a:lstStyle/>
          <a:p>
            <a:endParaRPr lang="es-MX" dirty="0"/>
          </a:p>
          <a:p>
            <a:pPr>
              <a:lnSpc>
                <a:spcPct val="110000"/>
              </a:lnSpc>
            </a:pPr>
            <a:r>
              <a:rPr lang="es-MX" sz="2600" dirty="0" err="1"/>
              <a:t>To</a:t>
            </a:r>
            <a:r>
              <a:rPr lang="es-MX" sz="2600" dirty="0"/>
              <a:t> </a:t>
            </a:r>
            <a:r>
              <a:rPr lang="es-MX" sz="2600" dirty="0" err="1"/>
              <a:t>read</a:t>
            </a:r>
            <a:r>
              <a:rPr lang="es-MX" sz="2600" dirty="0"/>
              <a:t> </a:t>
            </a:r>
            <a:r>
              <a:rPr lang="es-MX" sz="2600" dirty="0" err="1"/>
              <a:t>from</a:t>
            </a:r>
            <a:r>
              <a:rPr lang="es-MX" sz="2600" dirty="0"/>
              <a:t> </a:t>
            </a:r>
            <a:r>
              <a:rPr lang="es-MX" sz="2600" dirty="0" err="1"/>
              <a:t>the</a:t>
            </a:r>
            <a:r>
              <a:rPr lang="es-MX" sz="2600" dirty="0"/>
              <a:t> </a:t>
            </a:r>
            <a:r>
              <a:rPr lang="es-MX" sz="2600" dirty="0" err="1"/>
              <a:t>keyboard</a:t>
            </a:r>
            <a:r>
              <a:rPr lang="es-MX" sz="2600" dirty="0"/>
              <a:t> </a:t>
            </a:r>
            <a:r>
              <a:rPr lang="es-MX" sz="2600" dirty="0" err="1"/>
              <a:t>we</a:t>
            </a:r>
            <a:r>
              <a:rPr lang="es-MX" sz="2600" dirty="0"/>
              <a:t> can use </a:t>
            </a:r>
            <a:r>
              <a:rPr lang="es-MX" sz="2600" dirty="0" err="1"/>
              <a:t>several</a:t>
            </a:r>
            <a:r>
              <a:rPr lang="es-MX" sz="2600" dirty="0"/>
              <a:t> </a:t>
            </a:r>
            <a:r>
              <a:rPr lang="es-MX" sz="2600" dirty="0" err="1"/>
              <a:t>classes</a:t>
            </a:r>
            <a:r>
              <a:rPr lang="es-MX" sz="2600" dirty="0"/>
              <a:t>, </a:t>
            </a:r>
            <a:r>
              <a:rPr lang="es-MX" sz="2600" dirty="0" err="1"/>
              <a:t>one</a:t>
            </a:r>
            <a:r>
              <a:rPr lang="es-MX" sz="2600" dirty="0"/>
              <a:t> of </a:t>
            </a:r>
            <a:r>
              <a:rPr lang="es-MX" sz="2600" dirty="0" err="1"/>
              <a:t>the</a:t>
            </a:r>
            <a:r>
              <a:rPr lang="es-MX" sz="2600" dirty="0"/>
              <a:t> </a:t>
            </a:r>
            <a:r>
              <a:rPr lang="es-MX" sz="2600" dirty="0" err="1"/>
              <a:t>most</a:t>
            </a:r>
            <a:r>
              <a:rPr lang="es-MX" sz="2600" dirty="0"/>
              <a:t> </a:t>
            </a:r>
            <a:r>
              <a:rPr lang="es-MX" sz="2600" dirty="0" err="1"/>
              <a:t>powerful</a:t>
            </a:r>
            <a:r>
              <a:rPr lang="es-MX" sz="2600" dirty="0"/>
              <a:t> </a:t>
            </a:r>
            <a:r>
              <a:rPr lang="es-MX" sz="2600" dirty="0" err="1"/>
              <a:t>classes</a:t>
            </a:r>
            <a:r>
              <a:rPr lang="es-MX" sz="2600" dirty="0"/>
              <a:t> </a:t>
            </a:r>
            <a:r>
              <a:rPr lang="es-MX" sz="2600" dirty="0" err="1"/>
              <a:t>provided</a:t>
            </a:r>
            <a:r>
              <a:rPr lang="es-MX" sz="2600" dirty="0"/>
              <a:t> </a:t>
            </a:r>
            <a:r>
              <a:rPr lang="es-MX" sz="2600" dirty="0" err="1"/>
              <a:t>by</a:t>
            </a:r>
            <a:r>
              <a:rPr lang="es-MX" sz="2600" dirty="0"/>
              <a:t> </a:t>
            </a:r>
            <a:r>
              <a:rPr lang="es-MX" sz="2600" dirty="0" err="1"/>
              <a:t>the</a:t>
            </a:r>
            <a:r>
              <a:rPr lang="es-MX" sz="2600" dirty="0"/>
              <a:t> Java </a:t>
            </a:r>
            <a:r>
              <a:rPr lang="es-MX" sz="2600" dirty="0" err="1"/>
              <a:t>language</a:t>
            </a:r>
            <a:r>
              <a:rPr lang="es-MX" sz="2600" dirty="0"/>
              <a:t> </a:t>
            </a:r>
            <a:r>
              <a:rPr lang="es-MX" sz="2600" dirty="0" err="1"/>
              <a:t>is</a:t>
            </a:r>
            <a:r>
              <a:rPr lang="es-MX" sz="2600" dirty="0"/>
              <a:t> </a:t>
            </a:r>
            <a:r>
              <a:rPr lang="es-MX" sz="2600" dirty="0" err="1"/>
              <a:t>the</a:t>
            </a:r>
            <a:r>
              <a:rPr lang="es-MX" sz="2600" dirty="0"/>
              <a:t> </a:t>
            </a:r>
            <a:r>
              <a:rPr lang="es-MX" sz="2600" dirty="0" err="1"/>
              <a:t>class</a:t>
            </a:r>
            <a:r>
              <a:rPr lang="es-MX" sz="2600" dirty="0"/>
              <a:t> </a:t>
            </a:r>
            <a:r>
              <a:rPr lang="es-MX" sz="2600" dirty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s-MX" sz="2600" dirty="0"/>
              <a:t>.</a:t>
            </a:r>
          </a:p>
          <a:p>
            <a:pPr>
              <a:lnSpc>
                <a:spcPct val="80000"/>
              </a:lnSpc>
            </a:pPr>
            <a:endParaRPr lang="es-MX" dirty="0"/>
          </a:p>
          <a:p>
            <a:pPr>
              <a:lnSpc>
                <a:spcPct val="110000"/>
              </a:lnSpc>
            </a:pPr>
            <a:r>
              <a:rPr lang="es-MX" sz="2600" dirty="0"/>
              <a:t>o use </a:t>
            </a:r>
            <a:r>
              <a:rPr lang="es-MX" sz="2600" dirty="0" err="1"/>
              <a:t>an</a:t>
            </a:r>
            <a:r>
              <a:rPr lang="es-MX" sz="2600" dirty="0"/>
              <a:t> </a:t>
            </a:r>
            <a:r>
              <a:rPr lang="es-MX" sz="2600" dirty="0" err="1"/>
              <a:t>object</a:t>
            </a:r>
            <a:r>
              <a:rPr lang="es-MX" sz="2600" dirty="0"/>
              <a:t> of </a:t>
            </a:r>
            <a:r>
              <a:rPr lang="es-MX" sz="2600" dirty="0" err="1"/>
              <a:t>this</a:t>
            </a:r>
            <a:r>
              <a:rPr lang="es-MX" sz="2600" dirty="0"/>
              <a:t> </a:t>
            </a:r>
            <a:r>
              <a:rPr lang="es-MX" sz="2600" dirty="0" err="1"/>
              <a:t>class</a:t>
            </a:r>
            <a:r>
              <a:rPr lang="es-MX" sz="2600" dirty="0"/>
              <a:t> (</a:t>
            </a:r>
            <a:r>
              <a:rPr lang="es-MX" sz="2600" dirty="0" err="1"/>
              <a:t>to</a:t>
            </a:r>
            <a:r>
              <a:rPr lang="es-MX" sz="2600" dirty="0"/>
              <a:t> be </a:t>
            </a:r>
            <a:r>
              <a:rPr lang="es-MX" sz="2600" dirty="0" err="1"/>
              <a:t>called</a:t>
            </a:r>
            <a:r>
              <a:rPr lang="es-MX" sz="2600" dirty="0"/>
              <a:t> scanner) </a:t>
            </a:r>
            <a:r>
              <a:rPr lang="es-MX" sz="2600" dirty="0" err="1"/>
              <a:t>we</a:t>
            </a:r>
            <a:r>
              <a:rPr lang="es-MX" altLang="es-ES" sz="2600" dirty="0" err="1"/>
              <a:t>’</a:t>
            </a:r>
            <a:r>
              <a:rPr lang="es-MX" sz="2600" dirty="0" err="1"/>
              <a:t>ll</a:t>
            </a:r>
            <a:r>
              <a:rPr lang="es-MX" sz="2600" dirty="0"/>
              <a:t> use </a:t>
            </a:r>
            <a:r>
              <a:rPr lang="es-MX" sz="2600" dirty="0" err="1"/>
              <a:t>the</a:t>
            </a:r>
            <a:r>
              <a:rPr lang="es-MX" sz="2600" dirty="0"/>
              <a:t> </a:t>
            </a:r>
            <a:r>
              <a:rPr lang="es-MX" sz="2600" dirty="0" err="1"/>
              <a:t>following</a:t>
            </a:r>
            <a:r>
              <a:rPr lang="es-MX" sz="2600" dirty="0"/>
              <a:t> </a:t>
            </a:r>
            <a:r>
              <a:rPr lang="es-MX" sz="2600" dirty="0" err="1"/>
              <a:t>code</a:t>
            </a:r>
            <a:r>
              <a:rPr lang="es-MX" sz="2600" dirty="0"/>
              <a:t>:</a:t>
            </a:r>
          </a:p>
          <a:p>
            <a:pPr lvl="1">
              <a:lnSpc>
                <a:spcPct val="80000"/>
              </a:lnSpc>
            </a:pPr>
            <a:r>
              <a:rPr lang="es-MX" sz="2400" dirty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s-MX" sz="2400" dirty="0" err="1">
                <a:latin typeface="Courier New" pitchFamily="49" charset="0"/>
                <a:cs typeface="Courier New" pitchFamily="49" charset="0"/>
              </a:rPr>
              <a:t>scanner</a:t>
            </a:r>
            <a:r>
              <a:rPr lang="es-MX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MX" sz="2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s-MX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MX" sz="2400" b="1" dirty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s-MX" sz="2400" dirty="0">
                <a:latin typeface="Courier New" pitchFamily="49" charset="0"/>
                <a:cs typeface="Courier New" pitchFamily="49" charset="0"/>
              </a:rPr>
              <a:t>(System.in);</a:t>
            </a:r>
          </a:p>
          <a:p>
            <a:pPr>
              <a:lnSpc>
                <a:spcPct val="80000"/>
              </a:lnSpc>
            </a:pPr>
            <a:endParaRPr lang="es-MX" dirty="0"/>
          </a:p>
          <a:p>
            <a:pPr>
              <a:lnSpc>
                <a:spcPct val="80000"/>
              </a:lnSpc>
            </a:pPr>
            <a:r>
              <a:rPr lang="es-MX" sz="2600" dirty="0" err="1"/>
              <a:t>Then</a:t>
            </a:r>
            <a:r>
              <a:rPr lang="es-MX" sz="2600" dirty="0"/>
              <a:t> </a:t>
            </a:r>
            <a:r>
              <a:rPr lang="es-MX" sz="2600" dirty="0" err="1"/>
              <a:t>we</a:t>
            </a:r>
            <a:r>
              <a:rPr lang="es-MX" sz="2600" dirty="0"/>
              <a:t> can use </a:t>
            </a:r>
            <a:r>
              <a:rPr lang="es-MX" sz="2600" dirty="0" err="1"/>
              <a:t>several</a:t>
            </a:r>
            <a:r>
              <a:rPr lang="es-MX" sz="2600" dirty="0"/>
              <a:t> </a:t>
            </a:r>
            <a:r>
              <a:rPr lang="es-MX" sz="2600" dirty="0" err="1"/>
              <a:t>methods</a:t>
            </a:r>
            <a:r>
              <a:rPr lang="es-MX" sz="2600" dirty="0"/>
              <a:t> of </a:t>
            </a:r>
            <a:r>
              <a:rPr lang="es-MX" sz="2600" dirty="0" err="1"/>
              <a:t>the</a:t>
            </a:r>
            <a:r>
              <a:rPr lang="es-MX" sz="2600" dirty="0"/>
              <a:t> Scanner </a:t>
            </a:r>
            <a:r>
              <a:rPr lang="es-MX" sz="2600" dirty="0" err="1"/>
              <a:t>class</a:t>
            </a:r>
            <a:r>
              <a:rPr lang="es-MX" sz="2600" dirty="0"/>
              <a:t> </a:t>
            </a:r>
            <a:r>
              <a:rPr lang="es-MX" sz="2600" dirty="0" err="1"/>
              <a:t>such</a:t>
            </a:r>
            <a:r>
              <a:rPr lang="es-MX" sz="2600" dirty="0"/>
              <a:t> as: </a:t>
            </a:r>
          </a:p>
          <a:p>
            <a:pPr lvl="1">
              <a:lnSpc>
                <a:spcPct val="80000"/>
              </a:lnSpc>
            </a:pPr>
            <a:r>
              <a:rPr lang="es-MX" sz="2400" b="1" dirty="0" err="1">
                <a:latin typeface="Courier New" pitchFamily="49" charset="0"/>
                <a:cs typeface="Courier New" pitchFamily="49" charset="0"/>
              </a:rPr>
              <a:t>nextInt</a:t>
            </a:r>
            <a:r>
              <a:rPr lang="es-MX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s-MX" sz="2400" b="1" dirty="0" err="1">
                <a:latin typeface="Courier New" pitchFamily="49" charset="0"/>
                <a:cs typeface="Courier New" pitchFamily="49" charset="0"/>
              </a:rPr>
              <a:t>nextBoolean</a:t>
            </a:r>
            <a:r>
              <a:rPr lang="es-MX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s-MX" sz="2400" b="1" dirty="0" err="1">
                <a:latin typeface="Courier New" pitchFamily="49" charset="0"/>
                <a:cs typeface="Courier New" pitchFamily="49" charset="0"/>
              </a:rPr>
              <a:t>nextDouble</a:t>
            </a:r>
            <a:r>
              <a:rPr lang="es-MX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s-MX" sz="2400" b="1" dirty="0" err="1">
                <a:latin typeface="Courier New" pitchFamily="49" charset="0"/>
                <a:cs typeface="Courier New" pitchFamily="49" charset="0"/>
              </a:rPr>
              <a:t>nextChar</a:t>
            </a:r>
            <a:r>
              <a:rPr lang="es-MX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sz="2400" b="1" dirty="0" err="1">
                <a:latin typeface="Courier New" pitchFamily="49" charset="0"/>
              </a:rPr>
              <a:t>nextLine</a:t>
            </a:r>
            <a:r>
              <a:rPr lang="en-US" sz="2400" b="1" dirty="0">
                <a:latin typeface="Courier New" pitchFamily="49" charset="0"/>
              </a:rPr>
              <a:t> ()</a:t>
            </a:r>
          </a:p>
          <a:p>
            <a:pPr lvl="1">
              <a:lnSpc>
                <a:spcPct val="80000"/>
              </a:lnSpc>
            </a:pPr>
            <a:r>
              <a:rPr lang="es-ES" sz="2400" b="1" dirty="0" err="1">
                <a:latin typeface="Courier New" pitchFamily="49" charset="0"/>
              </a:rPr>
              <a:t>next</a:t>
            </a:r>
            <a:r>
              <a:rPr lang="es-ES" sz="24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8281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Console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latin typeface="Nexa Bold" pitchFamily="50" charset="0"/>
              </a:rPr>
              <a:t>or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screen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s-MX" dirty="0"/>
          </a:p>
          <a:p>
            <a:r>
              <a:rPr lang="es-MX" dirty="0" err="1"/>
              <a:t>Displaying</a:t>
            </a:r>
            <a:r>
              <a:rPr lang="es-MX" dirty="0"/>
              <a:t> </a:t>
            </a:r>
            <a:r>
              <a:rPr lang="es-MX" dirty="0" err="1"/>
              <a:t>text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console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relatively</a:t>
            </a:r>
            <a:r>
              <a:rPr lang="es-MX" dirty="0"/>
              <a:t> </a:t>
            </a:r>
            <a:r>
              <a:rPr lang="es-MX" dirty="0" err="1"/>
              <a:t>simpler</a:t>
            </a:r>
            <a:r>
              <a:rPr lang="es-MX" dirty="0"/>
              <a:t> and Java </a:t>
            </a:r>
            <a:r>
              <a:rPr lang="es-MX" dirty="0" err="1"/>
              <a:t>already</a:t>
            </a:r>
            <a:r>
              <a:rPr lang="es-MX" dirty="0"/>
              <a:t> has </a:t>
            </a:r>
            <a:r>
              <a:rPr lang="es-MX" dirty="0" err="1"/>
              <a:t>methods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. </a:t>
            </a:r>
          </a:p>
          <a:p>
            <a:pPr lvl="1"/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fastest</a:t>
            </a:r>
            <a:r>
              <a:rPr lang="es-MX" dirty="0"/>
              <a:t> </a:t>
            </a:r>
            <a:r>
              <a:rPr lang="es-MX" dirty="0" err="1"/>
              <a:t>way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doing</a:t>
            </a:r>
            <a:r>
              <a:rPr lang="es-MX" dirty="0"/>
              <a:t> </a:t>
            </a:r>
            <a:r>
              <a:rPr lang="es-MX" dirty="0" err="1"/>
              <a:t>this</a:t>
            </a:r>
            <a:endParaRPr lang="es-MX" dirty="0"/>
          </a:p>
          <a:p>
            <a:pPr lvl="1"/>
            <a:r>
              <a:rPr lang="es-MX" dirty="0" err="1">
                <a:latin typeface="Courier New" pitchFamily="49" charset="0"/>
                <a:cs typeface="Courier New" pitchFamily="49" charset="0"/>
              </a:rPr>
              <a:t>System.out.</a:t>
            </a:r>
            <a:r>
              <a:rPr lang="es-MX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("Text </a:t>
            </a:r>
            <a:r>
              <a:rPr lang="es-MX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 show");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87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Rad and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print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 lnSpcReduction="10000"/>
          </a:bodyPr>
          <a:lstStyle/>
          <a:p>
            <a:endParaRPr lang="es-MX" dirty="0"/>
          </a:p>
          <a:p>
            <a:r>
              <a:rPr lang="es-MX" dirty="0" err="1"/>
              <a:t>Let</a:t>
            </a:r>
            <a:r>
              <a:rPr lang="es-MX" altLang="es-ES" dirty="0" err="1"/>
              <a:t>’</a:t>
            </a:r>
            <a:r>
              <a:rPr lang="es-MX" dirty="0" err="1"/>
              <a:t>s</a:t>
            </a:r>
            <a:r>
              <a:rPr lang="es-MX" dirty="0"/>
              <a:t> </a:t>
            </a:r>
            <a:r>
              <a:rPr lang="es-MX" dirty="0" err="1"/>
              <a:t>see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example</a:t>
            </a:r>
            <a:r>
              <a:rPr lang="es-MX" dirty="0"/>
              <a:t> of </a:t>
            </a:r>
            <a:r>
              <a:rPr lang="es-MX" dirty="0" err="1"/>
              <a:t>how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read</a:t>
            </a:r>
            <a:r>
              <a:rPr lang="es-MX" dirty="0"/>
              <a:t>:</a:t>
            </a:r>
          </a:p>
          <a:p>
            <a:pPr lvl="1"/>
            <a:r>
              <a:rPr lang="es-MX" dirty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s-MX" dirty="0" err="1">
                <a:latin typeface="Courier New" pitchFamily="49" charset="0"/>
                <a:cs typeface="Courier New" pitchFamily="49" charset="0"/>
              </a:rPr>
              <a:t>scanner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MX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MX" b="1" dirty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(System.in);</a:t>
            </a:r>
          </a:p>
          <a:p>
            <a:pPr lvl="1"/>
            <a:r>
              <a:rPr lang="es-MX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MX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 = scanner .</a:t>
            </a:r>
            <a:r>
              <a:rPr lang="es-MX" b="1" dirty="0" err="1">
                <a:latin typeface="Courier New" pitchFamily="49" charset="0"/>
                <a:cs typeface="Courier New" pitchFamily="49" charset="0"/>
              </a:rPr>
              <a:t>nextInt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endParaRPr lang="es-MX" dirty="0">
              <a:latin typeface="Courier New" pitchFamily="49" charset="0"/>
              <a:cs typeface="Courier New" pitchFamily="49" charset="0"/>
            </a:endParaRPr>
          </a:p>
          <a:p>
            <a:r>
              <a:rPr lang="es-MX" dirty="0"/>
              <a:t>Show </a:t>
            </a:r>
            <a:r>
              <a:rPr lang="es-MX" dirty="0" err="1"/>
              <a:t>text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console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very</a:t>
            </a:r>
            <a:r>
              <a:rPr lang="es-MX" dirty="0"/>
              <a:t> simple and Java </a:t>
            </a:r>
            <a:r>
              <a:rPr lang="es-MX" dirty="0" err="1"/>
              <a:t>already</a:t>
            </a:r>
            <a:r>
              <a:rPr lang="es-MX" dirty="0"/>
              <a:t> has </a:t>
            </a:r>
            <a:r>
              <a:rPr lang="es-MX" dirty="0" err="1"/>
              <a:t>methods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.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fastest</a:t>
            </a:r>
            <a:r>
              <a:rPr lang="es-MX" dirty="0"/>
              <a:t> </a:t>
            </a:r>
            <a:r>
              <a:rPr lang="es-MX" dirty="0" err="1"/>
              <a:t>way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using</a:t>
            </a:r>
            <a:endParaRPr lang="es-MX" dirty="0"/>
          </a:p>
          <a:p>
            <a:pPr lvl="1"/>
            <a:r>
              <a:rPr lang="es-MX" dirty="0" err="1">
                <a:latin typeface="Courier New" pitchFamily="49" charset="0"/>
                <a:cs typeface="Courier New" pitchFamily="49" charset="0"/>
              </a:rPr>
              <a:t>System.out.</a:t>
            </a:r>
            <a:r>
              <a:rPr lang="es-MX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("Text </a:t>
            </a:r>
            <a:r>
              <a:rPr lang="es-MX" dirty="0" err="1">
                <a:latin typeface="Courier New" pitchFamily="49" charset="0"/>
                <a:cs typeface="Courier New" pitchFamily="49" charset="0"/>
              </a:rPr>
              <a:t>to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 show");</a:t>
            </a:r>
          </a:p>
          <a:p>
            <a:endParaRPr lang="es-MX" dirty="0"/>
          </a:p>
          <a:p>
            <a:r>
              <a:rPr lang="es-MX" dirty="0" err="1"/>
              <a:t>Let</a:t>
            </a:r>
            <a:r>
              <a:rPr lang="es-MX" altLang="es-ES" dirty="0" err="1"/>
              <a:t>’</a:t>
            </a:r>
            <a:r>
              <a:rPr lang="es-MX" dirty="0" err="1"/>
              <a:t>s</a:t>
            </a:r>
            <a:r>
              <a:rPr lang="es-MX" dirty="0"/>
              <a:t> </a:t>
            </a:r>
            <a:r>
              <a:rPr lang="es-MX" dirty="0" err="1"/>
              <a:t>improve</a:t>
            </a:r>
            <a:r>
              <a:rPr lang="es-MX" dirty="0"/>
              <a:t> </a:t>
            </a:r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previous</a:t>
            </a:r>
            <a:r>
              <a:rPr lang="es-MX" dirty="0"/>
              <a:t> </a:t>
            </a:r>
            <a:r>
              <a:rPr lang="es-MX" dirty="0" err="1"/>
              <a:t>example</a:t>
            </a:r>
            <a:r>
              <a:rPr lang="es-MX" dirty="0"/>
              <a:t>:</a:t>
            </a:r>
          </a:p>
          <a:p>
            <a:pPr lvl="1"/>
            <a:r>
              <a:rPr lang="es-MX" dirty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s-MX" dirty="0" err="1">
                <a:latin typeface="Courier New" pitchFamily="49" charset="0"/>
                <a:cs typeface="Courier New" pitchFamily="49" charset="0"/>
              </a:rPr>
              <a:t>scanner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MX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MX" b="1" dirty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(System.in);</a:t>
            </a:r>
          </a:p>
          <a:p>
            <a:pPr lvl="1"/>
            <a:r>
              <a:rPr lang="es-MX" dirty="0" err="1">
                <a:latin typeface="Courier New" pitchFamily="49" charset="0"/>
                <a:cs typeface="Courier New" pitchFamily="49" charset="0"/>
              </a:rPr>
              <a:t>System.out.</a:t>
            </a:r>
            <a:r>
              <a:rPr lang="es-MX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MX" altLang="es-ES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s-MX" dirty="0" err="1">
                <a:latin typeface="Courier New" pitchFamily="49" charset="0"/>
                <a:cs typeface="Courier New" pitchFamily="49" charset="0"/>
              </a:rPr>
              <a:t>Insert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s-MX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: ");</a:t>
            </a:r>
          </a:p>
          <a:p>
            <a:pPr lvl="1"/>
            <a:r>
              <a:rPr lang="es-MX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MX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MX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MX" dirty="0" err="1">
                <a:latin typeface="Courier New" pitchFamily="49" charset="0"/>
                <a:cs typeface="Courier New" pitchFamily="49" charset="0"/>
              </a:rPr>
              <a:t>scanner.</a:t>
            </a:r>
            <a:r>
              <a:rPr lang="es-MX" b="1" dirty="0" err="1">
                <a:latin typeface="Courier New" pitchFamily="49" charset="0"/>
                <a:cs typeface="Courier New" pitchFamily="49" charset="0"/>
              </a:rPr>
              <a:t>nextInt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78350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In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reality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endParaRPr lang="es-MX" dirty="0"/>
          </a:p>
          <a:p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run</a:t>
            </a:r>
            <a:r>
              <a:rPr lang="es-MX" dirty="0"/>
              <a:t> a Java </a:t>
            </a:r>
            <a:r>
              <a:rPr lang="es-MX" dirty="0" err="1"/>
              <a:t>program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uses </a:t>
            </a:r>
            <a:r>
              <a:rPr lang="es-MX" dirty="0" err="1"/>
              <a:t>the</a:t>
            </a:r>
            <a:r>
              <a:rPr lang="es-MX" dirty="0"/>
              <a:t> Scanner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text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console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might</a:t>
            </a:r>
            <a:r>
              <a:rPr lang="es-MX" dirty="0"/>
              <a:t> </a:t>
            </a:r>
            <a:r>
              <a:rPr lang="es-MX" dirty="0" err="1"/>
              <a:t>see</a:t>
            </a:r>
            <a:r>
              <a:rPr lang="es-MX" dirty="0"/>
              <a:t> a </a:t>
            </a:r>
            <a:r>
              <a:rPr lang="es-MX" dirty="0" err="1"/>
              <a:t>black</a:t>
            </a:r>
            <a:r>
              <a:rPr lang="es-MX" dirty="0"/>
              <a:t> </a:t>
            </a:r>
            <a:r>
              <a:rPr lang="es-MX" dirty="0" err="1"/>
              <a:t>screen</a:t>
            </a:r>
            <a:r>
              <a:rPr lang="es-MX" dirty="0"/>
              <a:t> similar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appears</a:t>
            </a:r>
            <a:r>
              <a:rPr lang="es-MX" dirty="0"/>
              <a:t> </a:t>
            </a:r>
            <a:r>
              <a:rPr lang="es-MX" dirty="0" err="1"/>
              <a:t>when</a:t>
            </a:r>
            <a:r>
              <a:rPr lang="es-MX" dirty="0"/>
              <a:t> </a:t>
            </a:r>
            <a:r>
              <a:rPr lang="es-MX" dirty="0" err="1"/>
              <a:t>turning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computer</a:t>
            </a:r>
            <a:r>
              <a:rPr lang="es-MX" dirty="0"/>
              <a:t>.</a:t>
            </a:r>
          </a:p>
          <a:p>
            <a:r>
              <a:rPr lang="es-MX" dirty="0" err="1"/>
              <a:t>NetBeans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Eclipse </a:t>
            </a:r>
            <a:r>
              <a:rPr lang="es-MX" dirty="0" err="1"/>
              <a:t>emulates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console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same</a:t>
            </a:r>
            <a:r>
              <a:rPr lang="es-MX" dirty="0"/>
              <a:t> IDE and </a:t>
            </a:r>
            <a:r>
              <a:rPr lang="es-MX" dirty="0" err="1"/>
              <a:t>we</a:t>
            </a:r>
            <a:r>
              <a:rPr lang="es-MX" dirty="0"/>
              <a:t> can </a:t>
            </a:r>
            <a:r>
              <a:rPr lang="es-MX" dirty="0" err="1"/>
              <a:t>find</a:t>
            </a:r>
            <a:r>
              <a:rPr lang="es-MX" dirty="0"/>
              <a:t> </a:t>
            </a:r>
            <a:r>
              <a:rPr lang="es-MX" dirty="0" err="1"/>
              <a:t>it</a:t>
            </a:r>
            <a:r>
              <a:rPr lang="es-MX" dirty="0"/>
              <a:t> at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bottom</a:t>
            </a:r>
            <a:r>
              <a:rPr lang="es-MX" dirty="0"/>
              <a:t>.</a:t>
            </a:r>
          </a:p>
          <a:p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write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can use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text</a:t>
            </a:r>
            <a:r>
              <a:rPr lang="es-MX" dirty="0"/>
              <a:t> </a:t>
            </a:r>
            <a:r>
              <a:rPr lang="es-MX" dirty="0" err="1"/>
              <a:t>field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says</a:t>
            </a:r>
            <a:r>
              <a:rPr lang="es-MX" dirty="0"/>
              <a:t> Input.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4725144"/>
            <a:ext cx="58007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23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Program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components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necessary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begin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know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rules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 in </a:t>
            </a:r>
            <a:r>
              <a:rPr lang="es-ES" sz="2400" dirty="0" err="1"/>
              <a:t>which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altLang="es-ES" sz="2400" dirty="0" err="1"/>
              <a:t>’</a:t>
            </a:r>
            <a:r>
              <a:rPr lang="es-ES" sz="2400" dirty="0" err="1"/>
              <a:t>ll</a:t>
            </a:r>
            <a:r>
              <a:rPr lang="es-ES" sz="2400" dirty="0"/>
              <a:t> describe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components</a:t>
            </a:r>
            <a:r>
              <a:rPr lang="es-ES" sz="2400" dirty="0"/>
              <a:t>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program</a:t>
            </a:r>
            <a:r>
              <a:rPr lang="es-ES" sz="2400" dirty="0"/>
              <a:t>.</a:t>
            </a:r>
          </a:p>
          <a:p>
            <a:endParaRPr lang="es-ES" sz="2400" dirty="0"/>
          </a:p>
          <a:p>
            <a:r>
              <a:rPr lang="es-ES" sz="2400" dirty="0" err="1"/>
              <a:t>There</a:t>
            </a:r>
            <a:r>
              <a:rPr lang="es-ES" sz="2400" dirty="0"/>
              <a:t> are rules:</a:t>
            </a:r>
          </a:p>
          <a:p>
            <a:pPr lvl="1">
              <a:buFont typeface="Wingdings" pitchFamily="2" charset="2"/>
              <a:buChar char="ü"/>
            </a:pPr>
            <a:r>
              <a:rPr lang="es-ES" sz="2200" b="1" dirty="0" err="1"/>
              <a:t>Lexicons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writing</a:t>
            </a:r>
            <a:r>
              <a:rPr lang="es-ES" sz="2200" dirty="0"/>
              <a:t> </a:t>
            </a:r>
            <a:r>
              <a:rPr lang="es-ES" sz="2200" dirty="0" err="1"/>
              <a:t>correct</a:t>
            </a:r>
            <a:r>
              <a:rPr lang="es-ES" sz="2200" dirty="0"/>
              <a:t> </a:t>
            </a:r>
            <a:r>
              <a:rPr lang="es-ES" sz="2200" dirty="0" err="1"/>
              <a:t>words</a:t>
            </a:r>
            <a:endParaRPr lang="es-ES" sz="2200" dirty="0"/>
          </a:p>
          <a:p>
            <a:pPr lvl="1">
              <a:buFont typeface="Wingdings" pitchFamily="2" charset="2"/>
              <a:buChar char="ü"/>
            </a:pPr>
            <a:r>
              <a:rPr lang="es-ES" sz="2200" b="1" dirty="0" err="1"/>
              <a:t>Syntax</a:t>
            </a:r>
            <a:r>
              <a:rPr lang="es-ES" sz="2200" dirty="0"/>
              <a:t> </a:t>
            </a:r>
            <a:r>
              <a:rPr lang="es-ES" sz="2200" dirty="0" err="1"/>
              <a:t>for</a:t>
            </a:r>
            <a:r>
              <a:rPr lang="es-ES" sz="2200" dirty="0"/>
              <a:t> </a:t>
            </a:r>
            <a:r>
              <a:rPr lang="es-ES" sz="2200" dirty="0" err="1"/>
              <a:t>writing</a:t>
            </a:r>
            <a:r>
              <a:rPr lang="es-ES" sz="2200" dirty="0"/>
              <a:t> </a:t>
            </a:r>
            <a:r>
              <a:rPr lang="es-ES" sz="2200" dirty="0" err="1"/>
              <a:t>valid</a:t>
            </a:r>
            <a:r>
              <a:rPr lang="es-ES" sz="2200" dirty="0"/>
              <a:t> </a:t>
            </a:r>
            <a:r>
              <a:rPr lang="es-ES" sz="2200" dirty="0" err="1"/>
              <a:t>sentences</a:t>
            </a:r>
            <a:r>
              <a:rPr lang="es-ES" sz="2200" dirty="0"/>
              <a:t> </a:t>
            </a:r>
            <a:r>
              <a:rPr lang="es-ES" sz="2200" dirty="0" err="1"/>
              <a:t>with</a:t>
            </a:r>
            <a:r>
              <a:rPr lang="es-ES" sz="2200" dirty="0"/>
              <a:t> </a:t>
            </a:r>
            <a:r>
              <a:rPr lang="es-ES" sz="2200" dirty="0" err="1"/>
              <a:t>these</a:t>
            </a:r>
            <a:r>
              <a:rPr lang="es-ES" sz="2200" dirty="0"/>
              <a:t> </a:t>
            </a:r>
            <a:r>
              <a:rPr lang="es-ES" sz="2200" dirty="0" err="1"/>
              <a:t>words</a:t>
            </a:r>
            <a:endParaRPr lang="es-ES" sz="2200" dirty="0"/>
          </a:p>
          <a:p>
            <a:pPr lvl="1">
              <a:buFont typeface="Wingdings" pitchFamily="2" charset="2"/>
              <a:buChar char="ü"/>
            </a:pPr>
            <a:r>
              <a:rPr lang="es-ES" sz="2200" b="1" dirty="0" err="1"/>
              <a:t>Semantics</a:t>
            </a:r>
            <a:r>
              <a:rPr lang="es-ES" sz="2200" dirty="0"/>
              <a:t> </a:t>
            </a:r>
            <a:r>
              <a:rPr lang="es-ES" sz="2200" dirty="0" err="1"/>
              <a:t>which</a:t>
            </a:r>
            <a:r>
              <a:rPr lang="es-ES" sz="2200" dirty="0"/>
              <a:t> </a:t>
            </a:r>
            <a:r>
              <a:rPr lang="es-ES" sz="2200" dirty="0" err="1"/>
              <a:t>allow</a:t>
            </a:r>
            <a:r>
              <a:rPr lang="es-ES" sz="2200" dirty="0"/>
              <a:t> </a:t>
            </a:r>
            <a:r>
              <a:rPr lang="es-ES" sz="2200" dirty="0" err="1"/>
              <a:t>us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give</a:t>
            </a:r>
            <a:r>
              <a:rPr lang="es-ES" sz="2200" dirty="0"/>
              <a:t> </a:t>
            </a:r>
            <a:r>
              <a:rPr lang="es-ES" sz="2200" dirty="0" err="1"/>
              <a:t>an</a:t>
            </a:r>
            <a:r>
              <a:rPr lang="es-ES" sz="2200" dirty="0"/>
              <a:t> </a:t>
            </a:r>
            <a:r>
              <a:rPr lang="es-ES" sz="2200" dirty="0" err="1"/>
              <a:t>interpretation</a:t>
            </a:r>
            <a:r>
              <a:rPr lang="es-ES" sz="2200" dirty="0"/>
              <a:t> </a:t>
            </a:r>
            <a:r>
              <a:rPr lang="es-ES" sz="2200" dirty="0" err="1"/>
              <a:t>to</a:t>
            </a:r>
            <a:r>
              <a:rPr lang="es-ES" sz="2200" dirty="0"/>
              <a:t> </a:t>
            </a:r>
            <a:r>
              <a:rPr lang="es-ES" sz="2200" dirty="0" err="1"/>
              <a:t>the</a:t>
            </a:r>
            <a:r>
              <a:rPr lang="es-ES" sz="2200" dirty="0"/>
              <a:t> "</a:t>
            </a:r>
            <a:r>
              <a:rPr lang="es-ES" sz="2200" dirty="0" err="1"/>
              <a:t>sentences</a:t>
            </a:r>
            <a:r>
              <a:rPr lang="es-ES" sz="2200" dirty="0"/>
              <a:t>" </a:t>
            </a:r>
            <a:r>
              <a:rPr lang="es-ES" sz="2200" dirty="0" err="1"/>
              <a:t>that</a:t>
            </a:r>
            <a:r>
              <a:rPr lang="es-ES" sz="2200" dirty="0"/>
              <a:t> </a:t>
            </a:r>
            <a:r>
              <a:rPr lang="es-ES" sz="2200" dirty="0" err="1"/>
              <a:t>we</a:t>
            </a:r>
            <a:r>
              <a:rPr lang="es-ES" sz="2200" dirty="0"/>
              <a:t> </a:t>
            </a:r>
            <a:r>
              <a:rPr lang="es-ES" sz="2200" dirty="0" err="1"/>
              <a:t>write</a:t>
            </a:r>
            <a:r>
              <a:rPr lang="es-ES" sz="2200" dirty="0"/>
              <a:t> in </a:t>
            </a:r>
            <a:r>
              <a:rPr lang="es-ES" sz="2200" dirty="0" err="1"/>
              <a:t>this</a:t>
            </a:r>
            <a:r>
              <a:rPr lang="es-ES" sz="2200" dirty="0"/>
              <a:t> </a:t>
            </a:r>
            <a:r>
              <a:rPr lang="es-ES" sz="2200" dirty="0" err="1"/>
              <a:t>language</a:t>
            </a:r>
            <a:r>
              <a:rPr lang="es-ES" altLang="ja-JP" sz="2200" dirty="0"/>
              <a:t>.</a:t>
            </a:r>
            <a:br>
              <a:rPr lang="es-ES" altLang="ja-JP" sz="2200" dirty="0"/>
            </a:b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321210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>
                <a:solidFill>
                  <a:srgbClr val="146E83"/>
                </a:solidFill>
              </a:rPr>
              <a:t>EXERCISING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cap="all" dirty="0">
                <a:latin typeface="Nexa Bold" pitchFamily="50" charset="0"/>
              </a:rPr>
              <a:t>Exercising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56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000" dirty="0">
                <a:solidFill>
                  <a:srgbClr val="292929"/>
                </a:solidFill>
                <a:latin typeface="Nexa Bold" pitchFamily="50" charset="0"/>
              </a:rPr>
              <a:t>THE </a:t>
            </a:r>
            <a:r>
              <a:rPr lang="es-AR" sz="3000" dirty="0">
                <a:solidFill>
                  <a:srgbClr val="1FA0BE"/>
                </a:solidFill>
                <a:latin typeface="Nexa Bold" pitchFamily="50" charset="0"/>
              </a:rPr>
              <a:t>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340768"/>
            <a:ext cx="8280000" cy="5220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AR" sz="4600" b="1" dirty="0">
                <a:solidFill>
                  <a:srgbClr val="146E83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2361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Program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components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Writing</a:t>
            </a:r>
            <a:r>
              <a:rPr lang="es-ES" dirty="0"/>
              <a:t> a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equals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b="1" dirty="0" err="1"/>
              <a:t>coding</a:t>
            </a:r>
            <a:endParaRPr lang="es-ES" b="1" dirty="0"/>
          </a:p>
          <a:p>
            <a:pPr lvl="1"/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writing</a:t>
            </a:r>
            <a:r>
              <a:rPr lang="es-ES" dirty="0"/>
              <a:t> </a:t>
            </a: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code</a:t>
            </a:r>
            <a:endParaRPr lang="es-ES" b="1" dirty="0"/>
          </a:p>
          <a:p>
            <a:pPr lvl="1"/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can be </a:t>
            </a:r>
            <a:r>
              <a:rPr lang="es-ES" dirty="0" err="1"/>
              <a:t>located</a:t>
            </a:r>
            <a:r>
              <a:rPr lang="es-ES" dirty="0"/>
              <a:t> in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more files.</a:t>
            </a:r>
          </a:p>
          <a:p>
            <a:endParaRPr lang="es-ES" dirty="0"/>
          </a:p>
          <a:p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a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altLang="es-ES" dirty="0" err="1"/>
              <a:t>’</a:t>
            </a:r>
            <a:r>
              <a:rPr lang="es-ES" dirty="0" err="1"/>
              <a:t>ll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rules</a:t>
            </a:r>
          </a:p>
        </p:txBody>
      </p:sp>
    </p:spTree>
    <p:extLst>
      <p:ext uri="{BB962C8B-B14F-4D97-AF65-F5344CB8AC3E}">
        <p14:creationId xmlns:p14="http://schemas.microsoft.com/office/powerpoint/2010/main" val="18522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comments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comments</a:t>
            </a:r>
            <a:r>
              <a:rPr lang="es-ES" dirty="0"/>
              <a:t> are </a:t>
            </a:r>
            <a:r>
              <a:rPr lang="es-ES" dirty="0" err="1"/>
              <a:t>ignored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compiler</a:t>
            </a:r>
            <a:r>
              <a:rPr lang="es-ES" dirty="0"/>
              <a:t>,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serve</a:t>
            </a:r>
            <a:r>
              <a:rPr lang="es-ES" dirty="0"/>
              <a:t> so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annotations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are </a:t>
            </a:r>
            <a:r>
              <a:rPr lang="es-ES" dirty="0" err="1"/>
              <a:t>useful</a:t>
            </a:r>
            <a:r>
              <a:rPr lang="es-ES" dirty="0"/>
              <a:t> </a:t>
            </a:r>
            <a:r>
              <a:rPr lang="es-ES" dirty="0" err="1"/>
              <a:t>both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and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people</a:t>
            </a:r>
            <a:r>
              <a:rPr lang="es-ES" dirty="0"/>
              <a:t> </a:t>
            </a:r>
            <a:r>
              <a:rPr lang="es-ES" dirty="0" err="1"/>
              <a:t>who</a:t>
            </a:r>
            <a:r>
              <a:rPr lang="es-ES" dirty="0"/>
              <a:t> </a:t>
            </a:r>
            <a:r>
              <a:rPr lang="es-ES" dirty="0" err="1"/>
              <a:t>read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.</a:t>
            </a:r>
          </a:p>
          <a:p>
            <a:pPr lvl="1"/>
            <a:r>
              <a:rPr lang="es-ES" i="1" dirty="0"/>
              <a:t>/ * Text * /   </a:t>
            </a:r>
            <a:endParaRPr lang="es-ES" dirty="0"/>
          </a:p>
          <a:p>
            <a:pPr lvl="1"/>
            <a:r>
              <a:rPr lang="es-ES" i="1" dirty="0"/>
              <a:t>/ ** </a:t>
            </a:r>
            <a:r>
              <a:rPr lang="es-ES" i="1" dirty="0" err="1"/>
              <a:t>Documentation</a:t>
            </a:r>
            <a:r>
              <a:rPr lang="es-ES" i="1" dirty="0"/>
              <a:t> * /</a:t>
            </a:r>
          </a:p>
          <a:p>
            <a:pPr lvl="1"/>
            <a:r>
              <a:rPr lang="es-ES" i="1" dirty="0"/>
              <a:t>/ / Text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066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identifiers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identifier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symbolic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element</a:t>
            </a:r>
            <a:r>
              <a:rPr lang="es-ES" dirty="0"/>
              <a:t> (variable, </a:t>
            </a:r>
            <a:r>
              <a:rPr lang="es-ES" dirty="0" err="1"/>
              <a:t>class</a:t>
            </a:r>
            <a:r>
              <a:rPr lang="es-ES" dirty="0"/>
              <a:t>, etc.),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use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refer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and use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throughout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. </a:t>
            </a:r>
          </a:p>
          <a:p>
            <a:pPr lvl="1"/>
            <a:r>
              <a:rPr lang="es-ES" dirty="0" err="1"/>
              <a:t>The</a:t>
            </a:r>
            <a:r>
              <a:rPr lang="es-ES" dirty="0"/>
              <a:t> rule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declaring</a:t>
            </a:r>
            <a:r>
              <a:rPr lang="es-ES" dirty="0"/>
              <a:t> </a:t>
            </a:r>
            <a:r>
              <a:rPr lang="es-ES" dirty="0" err="1"/>
              <a:t>valid</a:t>
            </a:r>
            <a:r>
              <a:rPr lang="es-ES" dirty="0"/>
              <a:t> </a:t>
            </a:r>
            <a:r>
              <a:rPr lang="es-ES" dirty="0" err="1"/>
              <a:t>identifiers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as </a:t>
            </a:r>
            <a:r>
              <a:rPr lang="es-ES" dirty="0" err="1"/>
              <a:t>follows</a:t>
            </a:r>
            <a:r>
              <a:rPr lang="es-ES" dirty="0"/>
              <a:t>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begin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letter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a "_" and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arbitrary</a:t>
            </a:r>
            <a:r>
              <a:rPr lang="es-ES" dirty="0"/>
              <a:t> </a:t>
            </a:r>
            <a:r>
              <a:rPr lang="es-ES" dirty="0" err="1"/>
              <a:t>sequence</a:t>
            </a:r>
            <a:r>
              <a:rPr lang="es-ES" dirty="0"/>
              <a:t> of </a:t>
            </a:r>
            <a:r>
              <a:rPr lang="es-ES" dirty="0" err="1"/>
              <a:t>letters</a:t>
            </a:r>
            <a:r>
              <a:rPr lang="es-ES" dirty="0"/>
              <a:t>, </a:t>
            </a:r>
            <a:r>
              <a:rPr lang="es-ES" dirty="0" err="1"/>
              <a:t>numbers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a "_"</a:t>
            </a:r>
            <a:r>
              <a:rPr lang="es-ES" altLang="ja-JP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043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 err="1">
                <a:latin typeface="Nexa Bold" pitchFamily="50" charset="0"/>
              </a:rPr>
              <a:t>Reserved</a:t>
            </a:r>
            <a:r>
              <a:rPr lang="es-ES" sz="3000" cap="all" dirty="0">
                <a:latin typeface="Nexa Bold" pitchFamily="50" charset="0"/>
              </a:rPr>
              <a:t>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words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defRPr/>
            </a:pPr>
            <a:r>
              <a:rPr lang="es-ES" dirty="0" err="1"/>
              <a:t>Reserved</a:t>
            </a:r>
            <a:r>
              <a:rPr lang="es-ES" dirty="0"/>
              <a:t> </a:t>
            </a:r>
            <a:r>
              <a:rPr lang="es-ES" dirty="0" err="1"/>
              <a:t>word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sequence</a:t>
            </a:r>
            <a:r>
              <a:rPr lang="es-ES" dirty="0"/>
              <a:t> of </a:t>
            </a:r>
            <a:r>
              <a:rPr lang="es-ES" dirty="0" err="1"/>
              <a:t>characters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predefined</a:t>
            </a:r>
            <a:r>
              <a:rPr lang="es-ES" dirty="0"/>
              <a:t> 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specify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do </a:t>
            </a:r>
            <a:r>
              <a:rPr lang="es-ES" dirty="0" err="1"/>
              <a:t>within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. </a:t>
            </a:r>
          </a:p>
          <a:p>
            <a:pPr lvl="1">
              <a:defRPr/>
            </a:pPr>
            <a:r>
              <a:rPr lang="es-ES" sz="2400" dirty="0" err="1"/>
              <a:t>Specific</a:t>
            </a:r>
            <a:r>
              <a:rPr lang="es-ES" sz="2400" dirty="0"/>
              <a:t> </a:t>
            </a:r>
            <a:r>
              <a:rPr lang="es-ES" sz="2400" dirty="0" err="1"/>
              <a:t>Instructions</a:t>
            </a:r>
            <a:endParaRPr lang="es-ES" sz="2400" dirty="0"/>
          </a:p>
          <a:p>
            <a:pPr lvl="2">
              <a:defRPr/>
            </a:pPr>
            <a:r>
              <a:rPr lang="es-ES" sz="2400" dirty="0" err="1"/>
              <a:t>if</a:t>
            </a:r>
            <a:r>
              <a:rPr lang="es-ES" sz="2400" dirty="0"/>
              <a:t>, </a:t>
            </a:r>
            <a:r>
              <a:rPr lang="es-ES" sz="2400" dirty="0" err="1"/>
              <a:t>while</a:t>
            </a:r>
            <a:r>
              <a:rPr lang="es-ES" sz="2400" dirty="0"/>
              <a:t>, </a:t>
            </a:r>
            <a:r>
              <a:rPr lang="es-ES" sz="2400" dirty="0" err="1"/>
              <a:t>for</a:t>
            </a:r>
            <a:r>
              <a:rPr lang="es-ES" sz="2400" dirty="0"/>
              <a:t>, etc.</a:t>
            </a:r>
          </a:p>
          <a:p>
            <a:pPr lvl="1">
              <a:defRPr/>
            </a:pPr>
            <a:r>
              <a:rPr lang="es-ES" sz="2400" dirty="0" err="1"/>
              <a:t>Declarations</a:t>
            </a:r>
            <a:endParaRPr lang="es-ES" sz="2400" dirty="0"/>
          </a:p>
          <a:p>
            <a:pPr lvl="2">
              <a:defRPr/>
            </a:pPr>
            <a:r>
              <a:rPr lang="es-ES" sz="2400" dirty="0" err="1"/>
              <a:t>class</a:t>
            </a:r>
            <a:r>
              <a:rPr lang="es-ES" sz="2400" dirty="0"/>
              <a:t>, </a:t>
            </a:r>
            <a:r>
              <a:rPr lang="es-ES" sz="2400" dirty="0" err="1"/>
              <a:t>enum</a:t>
            </a:r>
            <a:r>
              <a:rPr lang="es-ES" sz="2400" dirty="0"/>
              <a:t>, interface, etc.</a:t>
            </a:r>
          </a:p>
          <a:p>
            <a:pPr lvl="1">
              <a:defRPr/>
            </a:pPr>
            <a:r>
              <a:rPr lang="es-ES" sz="2400" dirty="0" err="1"/>
              <a:t>Primitive</a:t>
            </a:r>
            <a:r>
              <a:rPr lang="es-ES" sz="2400" dirty="0"/>
              <a:t> Data </a:t>
            </a:r>
            <a:r>
              <a:rPr lang="es-ES" sz="2400" dirty="0" err="1"/>
              <a:t>Types</a:t>
            </a:r>
            <a:endParaRPr lang="es-ES" sz="2400" dirty="0"/>
          </a:p>
          <a:p>
            <a:pPr lvl="2">
              <a:defRPr/>
            </a:pPr>
            <a:r>
              <a:rPr lang="es-ES" sz="2400" dirty="0" err="1"/>
              <a:t>int</a:t>
            </a:r>
            <a:r>
              <a:rPr lang="es-ES" sz="2400" dirty="0"/>
              <a:t>, </a:t>
            </a:r>
            <a:r>
              <a:rPr lang="es-ES" sz="2400" dirty="0" err="1"/>
              <a:t>booolean</a:t>
            </a:r>
            <a:r>
              <a:rPr lang="es-ES" sz="2400" dirty="0"/>
              <a:t>, </a:t>
            </a:r>
            <a:r>
              <a:rPr lang="es-ES" sz="2400" dirty="0" err="1"/>
              <a:t>float</a:t>
            </a:r>
            <a:r>
              <a:rPr lang="es-ES" sz="2400" dirty="0"/>
              <a:t>, etc.</a:t>
            </a:r>
          </a:p>
          <a:p>
            <a:pPr lvl="1">
              <a:defRPr/>
            </a:pPr>
            <a:r>
              <a:rPr lang="es-ES" sz="2400" b="1" dirty="0"/>
              <a:t>Can </a:t>
            </a:r>
            <a:r>
              <a:rPr lang="es-ES" sz="2400" b="1" dirty="0" err="1"/>
              <a:t>not</a:t>
            </a:r>
            <a:r>
              <a:rPr lang="es-ES" sz="2400" b="1" dirty="0"/>
              <a:t> redefine </a:t>
            </a:r>
            <a:r>
              <a:rPr lang="es-ES" sz="2400" b="1" dirty="0" err="1"/>
              <a:t>its</a:t>
            </a:r>
            <a:r>
              <a:rPr lang="es-ES" sz="2400" b="1" dirty="0"/>
              <a:t> </a:t>
            </a:r>
            <a:r>
              <a:rPr lang="es-ES" sz="2400" b="1" dirty="0" err="1"/>
              <a:t>meaning</a:t>
            </a:r>
            <a:r>
              <a:rPr lang="es-ES" sz="2400" b="1" dirty="0"/>
              <a:t> and can </a:t>
            </a:r>
            <a:r>
              <a:rPr lang="es-ES" sz="2400" b="1" dirty="0" err="1"/>
              <a:t>not</a:t>
            </a:r>
            <a:r>
              <a:rPr lang="es-ES" sz="2400" b="1" dirty="0"/>
              <a:t> </a:t>
            </a:r>
            <a:r>
              <a:rPr lang="es-ES" sz="2400" b="1" dirty="0" err="1"/>
              <a:t>create</a:t>
            </a:r>
            <a:r>
              <a:rPr lang="es-ES" sz="2400" b="1" dirty="0"/>
              <a:t> new </a:t>
            </a:r>
            <a:r>
              <a:rPr lang="es-ES" sz="2400" b="1" dirty="0" err="1"/>
              <a:t>reserved</a:t>
            </a:r>
            <a:r>
              <a:rPr lang="es-ES" sz="2400" b="1" dirty="0"/>
              <a:t> </a:t>
            </a:r>
            <a:r>
              <a:rPr lang="es-ES" sz="2400" b="1" dirty="0" err="1"/>
              <a:t>words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981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Variables and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constants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space</a:t>
            </a:r>
            <a:r>
              <a:rPr lang="es-ES" dirty="0"/>
              <a:t> </a:t>
            </a:r>
            <a:r>
              <a:rPr lang="es-ES" dirty="0" err="1"/>
              <a:t>reserved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storing</a:t>
            </a:r>
            <a:r>
              <a:rPr lang="es-ES" dirty="0"/>
              <a:t> data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later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According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mutability</a:t>
            </a:r>
            <a:endParaRPr lang="es-ES" dirty="0"/>
          </a:p>
          <a:p>
            <a:pPr lvl="1"/>
            <a:r>
              <a:rPr lang="es-ES" dirty="0"/>
              <a:t>Variables</a:t>
            </a:r>
          </a:p>
          <a:p>
            <a:pPr lvl="1"/>
            <a:r>
              <a:rPr lang="es-ES" dirty="0" err="1"/>
              <a:t>Constants</a:t>
            </a:r>
            <a:endParaRPr lang="es-ES" dirty="0"/>
          </a:p>
          <a:p>
            <a:endParaRPr lang="es-ES" dirty="0"/>
          </a:p>
          <a:p>
            <a:r>
              <a:rPr lang="es-ES" dirty="0"/>
              <a:t>3 </a:t>
            </a:r>
            <a:r>
              <a:rPr lang="es-ES" dirty="0" err="1"/>
              <a:t>properties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identifier</a:t>
            </a:r>
            <a:endParaRPr lang="es-ES" dirty="0"/>
          </a:p>
          <a:p>
            <a:pPr lvl="1"/>
            <a:r>
              <a:rPr lang="es-ES" dirty="0" err="1"/>
              <a:t>Store</a:t>
            </a:r>
            <a:r>
              <a:rPr lang="es-ES" dirty="0"/>
              <a:t> data (a </a:t>
            </a:r>
            <a:r>
              <a:rPr lang="es-ES" dirty="0" err="1"/>
              <a:t>value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Has a </a:t>
            </a:r>
            <a:r>
              <a:rPr lang="es-ES" dirty="0" err="1"/>
              <a:t>type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271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48" y="0"/>
            <a:ext cx="7452320" cy="1184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000" cap="all" dirty="0">
                <a:latin typeface="Nexa Bold" pitchFamily="50" charset="0"/>
              </a:rPr>
              <a:t>Variables </a:t>
            </a:r>
            <a:r>
              <a:rPr lang="es-ES" sz="3000" cap="all" dirty="0" err="1">
                <a:solidFill>
                  <a:srgbClr val="1FA0BE"/>
                </a:solidFill>
                <a:latin typeface="Nexa Bold" pitchFamily="50" charset="0"/>
              </a:rPr>
              <a:t>declaration</a:t>
            </a:r>
            <a:endParaRPr lang="es-AR" sz="3000" cap="all" dirty="0">
              <a:solidFill>
                <a:srgbClr val="1FA0BE"/>
              </a:solidFill>
              <a:latin typeface="Nexa 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1520" y="1196752"/>
            <a:ext cx="8892480" cy="0"/>
          </a:xfrm>
          <a:prstGeom prst="line">
            <a:avLst/>
          </a:prstGeom>
          <a:ln w="22225">
            <a:solidFill>
              <a:srgbClr val="146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00" y="1412776"/>
            <a:ext cx="8280000" cy="5220000"/>
          </a:xfrm>
        </p:spPr>
        <p:txBody>
          <a:bodyPr anchor="t">
            <a:normAutofit/>
          </a:bodyPr>
          <a:lstStyle/>
          <a:p>
            <a:pPr marL="0" lvl="0" indent="0" algn="ctr">
              <a:lnSpc>
                <a:spcPct val="90000"/>
              </a:lnSpc>
              <a:buNone/>
              <a:defRPr/>
            </a:pPr>
            <a:endParaRPr lang="es-AR" sz="2400" dirty="0">
              <a:solidFill>
                <a:srgbClr val="000000"/>
              </a:solidFill>
              <a:latin typeface="Calibri" charset="0"/>
            </a:endParaRPr>
          </a:p>
          <a:p>
            <a:pPr>
              <a:lnSpc>
                <a:spcPct val="80000"/>
              </a:lnSpc>
            </a:pPr>
            <a:r>
              <a:rPr lang="es-MX" dirty="0"/>
              <a:t>It is done in the following way:</a:t>
            </a:r>
          </a:p>
          <a:p>
            <a:pPr lvl="1">
              <a:lnSpc>
                <a:spcPct val="80000"/>
              </a:lnSpc>
            </a:pPr>
            <a:r>
              <a:rPr lang="es-ES" dirty="0"/>
              <a:t>&lt;TYPE&gt; &lt;IDENTIFIER VAR&gt; {= &lt;EXPR&gt;} ;</a:t>
            </a:r>
          </a:p>
          <a:p>
            <a:pPr>
              <a:lnSpc>
                <a:spcPct val="80000"/>
              </a:lnSpc>
            </a:pPr>
            <a:endParaRPr lang="es-ES" dirty="0"/>
          </a:p>
          <a:p>
            <a:pPr>
              <a:lnSpc>
                <a:spcPct val="80000"/>
              </a:lnSpc>
            </a:pPr>
            <a:r>
              <a:rPr lang="es-ES" dirty="0" err="1"/>
              <a:t>Where</a:t>
            </a:r>
            <a:r>
              <a:rPr lang="es-ES" dirty="0"/>
              <a:t>:</a:t>
            </a:r>
            <a:endParaRPr lang="es-ES" b="1" dirty="0"/>
          </a:p>
          <a:p>
            <a:pPr lvl="1">
              <a:lnSpc>
                <a:spcPct val="80000"/>
              </a:lnSpc>
            </a:pPr>
            <a:r>
              <a:rPr lang="es-ES" b="1" dirty="0"/>
              <a:t>&lt;TYPE&gt;</a:t>
            </a:r>
            <a:r>
              <a:rPr lang="es-ES" dirty="0"/>
              <a:t>: data </a:t>
            </a:r>
            <a:r>
              <a:rPr lang="es-ES" dirty="0" err="1"/>
              <a:t>type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variable.</a:t>
            </a:r>
            <a:endParaRPr lang="es-ES" b="1" dirty="0"/>
          </a:p>
          <a:p>
            <a:pPr lvl="1">
              <a:lnSpc>
                <a:spcPct val="80000"/>
              </a:lnSpc>
            </a:pPr>
            <a:r>
              <a:rPr lang="es-ES" b="1" dirty="0"/>
              <a:t>&lt;IDENTIFIER VAR&gt;: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identifies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variable</a:t>
            </a:r>
          </a:p>
          <a:p>
            <a:pPr lvl="1">
              <a:lnSpc>
                <a:spcPct val="80000"/>
              </a:lnSpc>
            </a:pPr>
            <a:r>
              <a:rPr lang="es-ES" b="1" dirty="0"/>
              <a:t>&lt;EXPR&gt;: </a:t>
            </a:r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 err="1"/>
              <a:t>value</a:t>
            </a:r>
            <a:endParaRPr lang="es-ES" dirty="0"/>
          </a:p>
          <a:p>
            <a:pPr lvl="1">
              <a:lnSpc>
                <a:spcPct val="80000"/>
              </a:lnSpc>
            </a:pPr>
            <a:r>
              <a:rPr lang="es-ES" b="1" dirty="0"/>
              <a:t>; :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 of </a:t>
            </a:r>
            <a:r>
              <a:rPr lang="es-ES" dirty="0" err="1"/>
              <a:t>declaration</a:t>
            </a:r>
            <a:r>
              <a:rPr lang="es-ES" dirty="0"/>
              <a:t>. </a:t>
            </a:r>
          </a:p>
          <a:p>
            <a:pPr lvl="1">
              <a:lnSpc>
                <a:spcPct val="80000"/>
              </a:lnSpc>
            </a:pPr>
            <a:r>
              <a:rPr lang="es-MX" b="1" dirty="0" err="1"/>
              <a:t>Examples</a:t>
            </a:r>
            <a:r>
              <a:rPr lang="es-MX" b="1" dirty="0"/>
              <a:t>:</a:t>
            </a:r>
          </a:p>
          <a:p>
            <a:pPr lvl="2">
              <a:lnSpc>
                <a:spcPct val="80000"/>
              </a:lnSpc>
            </a:pPr>
            <a:r>
              <a:rPr lang="es-MX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pPr lvl="2">
              <a:lnSpc>
                <a:spcPct val="80000"/>
              </a:lnSpc>
            </a:pPr>
            <a:r>
              <a:rPr lang="es-MX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MX" dirty="0" err="1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lnSpc>
                <a:spcPct val="80000"/>
              </a:lnSpc>
            </a:pPr>
            <a:r>
              <a:rPr lang="es-MX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MX" dirty="0" err="1">
                <a:latin typeface="Courier New" pitchFamily="49" charset="0"/>
                <a:cs typeface="Courier New" pitchFamily="49" charset="0"/>
              </a:rPr>
              <a:t>nick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es-MX" dirty="0" err="1">
                <a:latin typeface="Courier New" pitchFamily="49" charset="0"/>
                <a:cs typeface="Courier New" pitchFamily="49" charset="0"/>
              </a:rPr>
              <a:t>Magius</a:t>
            </a:r>
            <a:r>
              <a:rPr lang="es-MX" dirty="0">
                <a:latin typeface="Courier New" pitchFamily="49" charset="0"/>
                <a:cs typeface="Courier New" pitchFamily="49" charset="0"/>
              </a:rPr>
              <a:t>"</a:t>
            </a:r>
            <a:endParaRPr lang="es-E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4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25105</TotalTime>
  <Words>1732</Words>
  <Application>Microsoft Macintosh PowerPoint</Application>
  <PresentationFormat>On-screen Show (4:3)</PresentationFormat>
  <Paragraphs>339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ＭＳ 明朝</vt:lpstr>
      <vt:lpstr>ＭＳ Ｐゴシック</vt:lpstr>
      <vt:lpstr>ＭＳ Ｐゴシック</vt:lpstr>
      <vt:lpstr>Arial</vt:lpstr>
      <vt:lpstr>Calibri</vt:lpstr>
      <vt:lpstr>Cambria</vt:lpstr>
      <vt:lpstr>Courier New</vt:lpstr>
      <vt:lpstr>Nexa Bold</vt:lpstr>
      <vt:lpstr>Nexa 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Job</dc:title>
  <dc:creator>Sol</dc:creator>
  <cp:lastModifiedBy>Microsoft Office User</cp:lastModifiedBy>
  <cp:revision>105</cp:revision>
  <dcterms:created xsi:type="dcterms:W3CDTF">2017-01-23T17:53:54Z</dcterms:created>
  <dcterms:modified xsi:type="dcterms:W3CDTF">2018-06-25T15:00:54Z</dcterms:modified>
</cp:coreProperties>
</file>