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4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2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0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8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3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2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1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4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4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6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0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hihfongtsai/taiwanese-bankruptcy-predi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4026" y="2043663"/>
            <a:ext cx="4578895" cy="203105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solidFill>
                  <a:srgbClr val="FFFFFF"/>
                </a:solidFill>
              </a:rPr>
              <a:t>Binary Classification on </a:t>
            </a:r>
            <a:br>
              <a:rPr lang="en-US" sz="3400">
                <a:solidFill>
                  <a:srgbClr val="FFFFFF"/>
                </a:solidFill>
              </a:rPr>
            </a:br>
            <a:r>
              <a:rPr lang="en-US" sz="3400">
                <a:solidFill>
                  <a:srgbClr val="FFFFFF"/>
                </a:solidFill>
              </a:rPr>
              <a:t>Taiwan companies’ bankruptcies 2013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4026" y="4074718"/>
            <a:ext cx="4578895" cy="80208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>
                <a:solidFill>
                  <a:srgbClr val="FFFFFF"/>
                </a:solidFill>
              </a:rPr>
              <a:t>By Yang Xiao, </a:t>
            </a:r>
            <a:r>
              <a:rPr lang="en-US" sz="2700" dirty="0" err="1">
                <a:solidFill>
                  <a:srgbClr val="FFFFFF"/>
                </a:solidFill>
              </a:rPr>
              <a:t>WaiShing</a:t>
            </a:r>
            <a:r>
              <a:rPr lang="en-US" sz="2700" dirty="0">
                <a:solidFill>
                  <a:srgbClr val="FFFFFF"/>
                </a:solidFill>
              </a:rPr>
              <a:t> Wong</a:t>
            </a:r>
          </a:p>
          <a:p>
            <a:pPr>
              <a:lnSpc>
                <a:spcPct val="90000"/>
              </a:lnSpc>
            </a:pPr>
            <a:endParaRPr lang="en-US" sz="2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87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5665603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59" y="1600199"/>
            <a:ext cx="3187809" cy="4014787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0637" y="0"/>
            <a:ext cx="404336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3363" y="152400"/>
            <a:ext cx="4725141" cy="65532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</a:rPr>
              <a:t>n = 6819, p = 95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</a:rPr>
              <a:t>Class Imbalance = </a:t>
            </a:r>
          </a:p>
          <a:p>
            <a:pPr marL="1051560" lvl="2" indent="-457200">
              <a:lnSpc>
                <a:spcPct val="90000"/>
              </a:lnSpc>
              <a:buAutoNum type="alphaLcPeriod"/>
            </a:pPr>
            <a:r>
              <a:rPr lang="en-US" sz="2000" dirty="0">
                <a:solidFill>
                  <a:srgbClr val="000000"/>
                </a:solidFill>
              </a:rPr>
              <a:t>3.23% (bankrupted, or 1)</a:t>
            </a:r>
          </a:p>
          <a:p>
            <a:pPr marL="1051560" lvl="2" indent="-457200">
              <a:lnSpc>
                <a:spcPct val="90000"/>
              </a:lnSpc>
              <a:buAutoNum type="alphaLcPeriod"/>
            </a:pPr>
            <a:r>
              <a:rPr lang="en-US" sz="2000" dirty="0">
                <a:solidFill>
                  <a:srgbClr val="000000"/>
                </a:solidFill>
              </a:rPr>
              <a:t>96.77% (non-bankrupted, or 0) </a:t>
            </a:r>
          </a:p>
          <a:p>
            <a:pPr marL="594360" lvl="2" indent="0">
              <a:lnSpc>
                <a:spcPct val="90000"/>
              </a:lnSpc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</a:rPr>
              <a:t>Features include: 95 normalized financial indicators such as </a:t>
            </a:r>
            <a:r>
              <a:rPr lang="en-US" sz="2000" b="1" dirty="0">
                <a:solidFill>
                  <a:srgbClr val="000000"/>
                </a:solidFill>
              </a:rPr>
              <a:t>cash flow ratio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b="1" dirty="0">
                <a:solidFill>
                  <a:srgbClr val="000000"/>
                </a:solidFill>
              </a:rPr>
              <a:t>book value per share </a:t>
            </a:r>
            <a:r>
              <a:rPr lang="en-US" sz="2000" dirty="0">
                <a:solidFill>
                  <a:srgbClr val="000000"/>
                </a:solidFill>
              </a:rPr>
              <a:t>…</a:t>
            </a:r>
            <a:r>
              <a:rPr lang="en-US" sz="2000" dirty="0" err="1">
                <a:solidFill>
                  <a:srgbClr val="000000"/>
                </a:solidFill>
              </a:rPr>
              <a:t>etc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</a:rPr>
              <a:t>Motivation on identifying significant predictors:</a:t>
            </a:r>
          </a:p>
          <a:p>
            <a:pPr marL="1051560" lvl="2" indent="-457200">
              <a:lnSpc>
                <a:spcPct val="90000"/>
              </a:lnSpc>
              <a:buAutoNum type="alphaLcPeriod"/>
            </a:pPr>
            <a:r>
              <a:rPr lang="en-US" sz="2000" dirty="0">
                <a:solidFill>
                  <a:srgbClr val="000000"/>
                </a:solidFill>
              </a:rPr>
              <a:t>Consult firms on bankruptcy risks</a:t>
            </a:r>
          </a:p>
          <a:p>
            <a:pPr marL="1051560" lvl="2" indent="-457200">
              <a:lnSpc>
                <a:spcPct val="90000"/>
              </a:lnSpc>
              <a:buAutoNum type="alphaLcPeriod"/>
            </a:pPr>
            <a:r>
              <a:rPr lang="en-US" sz="2000" dirty="0">
                <a:solidFill>
                  <a:srgbClr val="000000"/>
                </a:solidFill>
              </a:rPr>
              <a:t>Utilize this knowledge to short at-risk equities in the market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</a:rPr>
              <a:t>Link to data source: </a:t>
            </a:r>
            <a:r>
              <a:rPr lang="en-US" sz="2000" dirty="0">
                <a:solidFill>
                  <a:srgbClr val="000000"/>
                </a:solidFill>
                <a:hlinkClick r:id="rId3" tooltip="Link to data source"/>
              </a:rPr>
              <a:t>Kaggle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383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1580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/>
              <a:t>Box Plot of 50 AUCs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883808-8897-4AA1-A509-63D5B5BE3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990600"/>
            <a:ext cx="8110537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4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/>
              <a:t>10-Fold CV curve, 50</a:t>
            </a:r>
            <a:r>
              <a:rPr lang="en-US" sz="4000" baseline="30000" dirty="0"/>
              <a:t>th</a:t>
            </a:r>
            <a:r>
              <a:rPr lang="en-US" sz="4000" dirty="0"/>
              <a:t> sample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5DB80A1-D5FC-45E7-939F-B8A13291B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067320"/>
            <a:ext cx="7772400" cy="5516042"/>
          </a:xfrm>
        </p:spPr>
      </p:pic>
    </p:spTree>
    <p:extLst>
      <p:ext uri="{BB962C8B-B14F-4D97-AF65-F5344CB8AC3E}">
        <p14:creationId xmlns:p14="http://schemas.microsoft.com/office/powerpoint/2010/main" val="342834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3600" dirty="0"/>
              <a:t>Training Time vs. 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context of this problem, time to train a model doesn’t positively correlate with model performance.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186768A-0060-40B2-9216-8E83FEDA4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375445"/>
              </p:ext>
            </p:extLst>
          </p:nvPr>
        </p:nvGraphicFramePr>
        <p:xfrm>
          <a:off x="990600" y="1397000"/>
          <a:ext cx="7162800" cy="241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600">
                  <a:extLst>
                    <a:ext uri="{9D8B030D-6E8A-4147-A177-3AD203B41FA5}">
                      <a16:colId xmlns:a16="http://schemas.microsoft.com/office/drawing/2014/main" val="671504148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1782945391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3885950555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 90% 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Time(seconds)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28971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(0.87,0.96)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438338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(0.87,0.96)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5017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/>
                        <a:t>Elastic-Net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(0.88,0.96)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19557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(0.52,0.65)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694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62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/>
              <a:t>Coefficient Bar Chart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20763"/>
            <a:ext cx="7467600" cy="568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85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5665603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59" y="1600199"/>
            <a:ext cx="3187809" cy="4014787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0637" y="0"/>
            <a:ext cx="404336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272704" cy="6172200"/>
          </a:xfrm>
        </p:spPr>
        <p:txBody>
          <a:bodyPr anchor="ctr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Ridge is preferred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Top two predictors: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a. Liability/Total Asset (+)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b. EPS-Net Income (-)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71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4026" y="2043663"/>
            <a:ext cx="4578895" cy="203105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rgbClr val="FFFFFF"/>
                </a:solidFill>
              </a:rPr>
              <a:t>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4026" y="4074718"/>
            <a:ext cx="4578895" cy="80208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2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11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</TotalTime>
  <Words>177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Binary Classification on  Taiwan companies’ bankruptcies 2013</vt:lpstr>
      <vt:lpstr>Introduction</vt:lpstr>
      <vt:lpstr>Box Plot of 50 AUCs</vt:lpstr>
      <vt:lpstr>10-Fold CV curve, 50th sample</vt:lpstr>
      <vt:lpstr>Training Time vs. Model Performance</vt:lpstr>
      <vt:lpstr>Coefficient Bar Chart</vt:lpstr>
      <vt:lpstr>Conclusion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Classification on  Taiwan companies’ bankruptcies 2013</dc:title>
  <dc:creator>Yang Xiao</dc:creator>
  <cp:lastModifiedBy>Yang Xiao</cp:lastModifiedBy>
  <cp:revision>10</cp:revision>
  <dcterms:created xsi:type="dcterms:W3CDTF">2020-12-06T23:48:57Z</dcterms:created>
  <dcterms:modified xsi:type="dcterms:W3CDTF">2021-01-15T02:33:42Z</dcterms:modified>
</cp:coreProperties>
</file>