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68" r:id="rId3"/>
    <p:sldId id="258" r:id="rId4"/>
    <p:sldId id="264" r:id="rId5"/>
    <p:sldId id="265" r:id="rId6"/>
    <p:sldId id="267" r:id="rId7"/>
    <p:sldId id="273" r:id="rId8"/>
    <p:sldId id="274" r:id="rId9"/>
    <p:sldId id="275" r:id="rId10"/>
    <p:sldId id="257" r:id="rId11"/>
    <p:sldId id="279" r:id="rId12"/>
    <p:sldId id="260" r:id="rId13"/>
    <p:sldId id="261" r:id="rId14"/>
    <p:sldId id="262" r:id="rId15"/>
    <p:sldId id="270" r:id="rId16"/>
    <p:sldId id="276" r:id="rId17"/>
    <p:sldId id="277" r:id="rId18"/>
  </p:sldIdLst>
  <p:sldSz cx="9144000" cy="6858000" type="screen4x3"/>
  <p:notesSz cx="70104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7244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7244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B2A6EE0A-2CE7-480B-8C86-58082F523EBE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720"/>
            <a:ext cx="3037840" cy="47244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974720"/>
            <a:ext cx="3037840" cy="47244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51B95B87-BC5E-41BD-BF84-8303FFB58A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8255-BC5C-451F-B92D-F7AB291F6C7F}" type="datetimeFigureOut">
              <a:rPr lang="en-US" smtClean="0"/>
              <a:pPr/>
              <a:t>9/28/2009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7691-BF8C-43BB-948A-C6FEAAB363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74643">
            <a:off x="3229421" y="5433178"/>
            <a:ext cx="8763000" cy="1200329"/>
          </a:xfrm>
          <a:prstGeom prst="rect">
            <a:avLst/>
          </a:prstGeom>
          <a:noFill/>
          <a:scene3d>
            <a:camera prst="isometricOffAxis2Right"/>
            <a:lightRig rig="threePt" dir="t"/>
          </a:scene3d>
          <a:sp3d>
            <a:bevelT w="152400" h="50800" prst="softRound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Snap ITC" pitchFamily="82" charset="0"/>
              </a:rPr>
              <a:t>SeaRISE</a:t>
            </a:r>
            <a:endParaRPr lang="en-US" sz="7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Snap ITC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sz="5300" dirty="0" err="1" smtClean="0"/>
              <a:t>SeaRISE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(Sea-level Response to Ice Sheet Evolution)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“How bad could sea level rise get?”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339975"/>
            <a:ext cx="4213141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8600"/>
            <a:ext cx="4718050" cy="193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1597223"/>
            <a:ext cx="1440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Surface Elevation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1597223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Ice Thickness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1597223"/>
            <a:ext cx="118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Bed Elevation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4038600"/>
            <a:ext cx="1704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Surface Temperature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6321623"/>
            <a:ext cx="1834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Geothermal Heat Flow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6321623"/>
            <a:ext cx="137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Balance Velocity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0400" y="4038600"/>
            <a:ext cx="111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Precipitation</a:t>
            </a:r>
            <a:endParaRPr lang="en-US" sz="1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953000" y="1600200"/>
            <a:ext cx="4191000" cy="52578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 day Antarctica data sets: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Annual Surface Temperature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 Thickness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Accumulation/Ablation Rate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 Surface Elevation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 Topography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Basal Heat Flux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Thickness Mask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Surface Velocity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Melt(Ross ice streams)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Surface Balance Velocity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 day Greenland data sets: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 Thickness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Bed Topography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Ice Surface Elevation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Precipitation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Basal Heat Flux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Annual Near-surface(2m) Air Temperature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181600" y="274638"/>
            <a:ext cx="3733800" cy="1020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Sets Available at U/Montana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n-lt"/>
                <a:ea typeface="+mn-ea"/>
                <a:cs typeface="+mn-cs"/>
              </a:rPr>
              <a:t>t</a:t>
            </a:r>
            <a:r>
              <a:rPr lang="en-US" baseline="-25000" dirty="0">
                <a:latin typeface="+mn-lt"/>
                <a:ea typeface="+mn-ea"/>
                <a:cs typeface="+mn-cs"/>
              </a:rPr>
              <a:t>0</a:t>
            </a:r>
            <a:r>
              <a:rPr lang="en-US" dirty="0">
                <a:latin typeface="+mn-lt"/>
                <a:ea typeface="+mn-ea"/>
                <a:cs typeface="+mn-cs"/>
              </a:rPr>
              <a:t> = </a:t>
            </a:r>
            <a:r>
              <a:rPr lang="en-US" dirty="0" smtClean="0">
                <a:latin typeface="+mn-lt"/>
                <a:ea typeface="+mn-ea"/>
                <a:cs typeface="+mn-cs"/>
              </a:rPr>
              <a:t>January 1, 2004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5410200"/>
            <a:ext cx="6019800" cy="124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Model simulations of present vary</a:t>
            </a:r>
          </a:p>
          <a:p>
            <a:pPr lvl="1"/>
            <a:r>
              <a:rPr lang="en-US" dirty="0" smtClean="0"/>
              <a:t>experiment outputs will be compared to control runs of same model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5486400" cy="216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446" y="3276600"/>
            <a:ext cx="5301954" cy="220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0" y="4114800"/>
            <a:ext cx="193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Basal Temperature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133600"/>
            <a:ext cx="185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Elevation </a:t>
            </a:r>
          </a:p>
          <a:p>
            <a:r>
              <a:rPr lang="en-US" dirty="0" smtClean="0"/>
              <a:t>minus Observed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Constant Climate</a:t>
            </a:r>
          </a:p>
          <a:p>
            <a:pPr lvl="1"/>
            <a:r>
              <a:rPr lang="en-US" dirty="0" smtClean="0"/>
              <a:t>hold climate constant at present values for 200 years (500 years preferred)</a:t>
            </a:r>
          </a:p>
          <a:p>
            <a:r>
              <a:rPr lang="en-US" dirty="0" smtClean="0"/>
              <a:t>AR4 Climate</a:t>
            </a:r>
          </a:p>
          <a:p>
            <a:pPr lvl="1"/>
            <a:r>
              <a:rPr lang="en-US" dirty="0" smtClean="0"/>
              <a:t>Use climate anomalies defined as ensemble mean of IPCC-AR4 models (provided by Tom Bracegirdle/BAS)</a:t>
            </a:r>
          </a:p>
          <a:p>
            <a:r>
              <a:rPr lang="en-US" dirty="0" smtClean="0"/>
              <a:t>Standard output format has been defined to facilitate comparison analysis</a:t>
            </a:r>
          </a:p>
          <a:p>
            <a:r>
              <a:rPr lang="en-US" dirty="0" smtClean="0"/>
              <a:t>Runs to be completed by November 30, </a:t>
            </a:r>
            <a:r>
              <a:rPr lang="en-US" dirty="0" smtClean="0"/>
              <a:t>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Scenario “experiments” are compared to a model’s own control run</a:t>
            </a:r>
          </a:p>
          <a:p>
            <a:pPr lvl="1"/>
            <a:r>
              <a:rPr lang="en-US" dirty="0" smtClean="0"/>
              <a:t>Comparison of experiment anomalies minimizes model “peculiarities”</a:t>
            </a:r>
          </a:p>
          <a:p>
            <a:r>
              <a:rPr lang="en-US" dirty="0" smtClean="0"/>
              <a:t>Greenland</a:t>
            </a:r>
          </a:p>
          <a:p>
            <a:pPr lvl="1"/>
            <a:r>
              <a:rPr lang="en-US" dirty="0" smtClean="0"/>
              <a:t>Strong basal lubrication (and basal thawing) from surface meltwater</a:t>
            </a:r>
          </a:p>
          <a:p>
            <a:pPr lvl="1"/>
            <a:r>
              <a:rPr lang="en-US" dirty="0" smtClean="0"/>
              <a:t>Prescribed glacier retreat/thinning</a:t>
            </a:r>
          </a:p>
          <a:p>
            <a:r>
              <a:rPr lang="en-US" dirty="0" smtClean="0"/>
              <a:t>Antarctica</a:t>
            </a:r>
          </a:p>
          <a:p>
            <a:pPr lvl="1"/>
            <a:r>
              <a:rPr lang="en-US" dirty="0" smtClean="0"/>
              <a:t>Ice-shelf removal</a:t>
            </a:r>
          </a:p>
          <a:p>
            <a:r>
              <a:rPr lang="en-US" dirty="0" smtClean="0"/>
              <a:t>Estimate 2 experiments per year per ice sheet (including analysis, workshop and discussion)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Bi-monthly telecoms</a:t>
            </a:r>
          </a:p>
          <a:p>
            <a:r>
              <a:rPr lang="en-US" dirty="0" smtClean="0"/>
              <a:t>Bi-annual workshops</a:t>
            </a:r>
          </a:p>
          <a:p>
            <a:pPr lvl="1"/>
            <a:r>
              <a:rPr lang="en-US" dirty="0" smtClean="0"/>
              <a:t>CCSM workshop (June)</a:t>
            </a:r>
          </a:p>
          <a:p>
            <a:pPr lvl="1"/>
            <a:r>
              <a:rPr lang="en-US" dirty="0" smtClean="0"/>
              <a:t>Land Ice Working Group (February)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0" y="0"/>
            <a:ext cx="9144000" cy="3810000"/>
            <a:chOff x="0" y="0"/>
            <a:chExt cx="9144000" cy="381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0"/>
              <a:ext cx="9144000" cy="381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0" y="3429000"/>
              <a:ext cx="5757474" cy="369332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http://oceans11.lanl.gov/trac/CISM/wiki/AssessmentGroup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86200"/>
            <a:ext cx="914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5106526" cy="369332"/>
          </a:xfrm>
          <a:prstGeom prst="rect">
            <a:avLst/>
          </a:prstGeom>
          <a:solidFill>
            <a:srgbClr val="C0C0C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http://websrv.cs.umt.edu/isis/index.php/Main_Page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754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IPCC-AR5 will be finalized in 2014</a:t>
            </a:r>
          </a:p>
          <a:p>
            <a:pPr lvl="1"/>
            <a:r>
              <a:rPr lang="en-US" dirty="0" smtClean="0"/>
              <a:t>Published </a:t>
            </a:r>
            <a:r>
              <a:rPr lang="en-US" dirty="0" smtClean="0"/>
              <a:t>input likely due by 2Q/2012</a:t>
            </a:r>
          </a:p>
          <a:p>
            <a:r>
              <a:rPr lang="en-US" dirty="0" smtClean="0"/>
              <a:t>Control runs complete </a:t>
            </a:r>
            <a:r>
              <a:rPr lang="en-US" dirty="0" smtClean="0"/>
              <a:t>4Q/2009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 set of experiments complete by </a:t>
            </a:r>
            <a:r>
              <a:rPr lang="en-US" dirty="0" smtClean="0"/>
              <a:t>1</a:t>
            </a:r>
            <a:r>
              <a:rPr lang="en-US" dirty="0" smtClean="0"/>
              <a:t>Q/2010</a:t>
            </a:r>
            <a:endParaRPr lang="en-US" dirty="0" smtClean="0"/>
          </a:p>
          <a:p>
            <a:r>
              <a:rPr lang="en-US" dirty="0" smtClean="0"/>
              <a:t>Review results and define 2</a:t>
            </a:r>
            <a:r>
              <a:rPr lang="en-US" baseline="30000" dirty="0" smtClean="0"/>
              <a:t>nd</a:t>
            </a:r>
            <a:r>
              <a:rPr lang="en-US" dirty="0" smtClean="0"/>
              <a:t> set of experiments by 2Q/2010</a:t>
            </a:r>
          </a:p>
          <a:p>
            <a:pPr lvl="1"/>
            <a:r>
              <a:rPr lang="en-US" sz="2200" dirty="0" smtClean="0"/>
              <a:t>Regional models generate prescribed forcing fields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set of experiments  complete by 4Q/2010</a:t>
            </a:r>
          </a:p>
          <a:p>
            <a:r>
              <a:rPr lang="en-US" dirty="0" smtClean="0"/>
              <a:t>Possible 3</a:t>
            </a:r>
            <a:r>
              <a:rPr lang="en-US" baseline="30000" dirty="0" smtClean="0"/>
              <a:t>rd</a:t>
            </a:r>
            <a:r>
              <a:rPr lang="en-US" dirty="0" smtClean="0"/>
              <a:t> round of experiments in 2011</a:t>
            </a:r>
          </a:p>
          <a:p>
            <a:r>
              <a:rPr lang="en-US" dirty="0" smtClean="0"/>
              <a:t>Review results and write papers by 1Q/2012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Questions?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Robert Bindschadler (NASA GSFC)</a:t>
            </a:r>
          </a:p>
          <a:p>
            <a:r>
              <a:rPr lang="en-US" dirty="0" smtClean="0"/>
              <a:t>Ayako Abe-</a:t>
            </a:r>
            <a:r>
              <a:rPr lang="en-US" dirty="0" err="1" smtClean="0"/>
              <a:t>Ouchi</a:t>
            </a:r>
            <a:r>
              <a:rPr lang="en-US" dirty="0" smtClean="0"/>
              <a:t>  (U. Tokyo)</a:t>
            </a:r>
          </a:p>
          <a:p>
            <a:r>
              <a:rPr lang="en-US" dirty="0" smtClean="0"/>
              <a:t>Andy Aschwanden (ETH)</a:t>
            </a:r>
          </a:p>
          <a:p>
            <a:r>
              <a:rPr lang="en-US" dirty="0" smtClean="0"/>
              <a:t>Richard Alley (Penn State)</a:t>
            </a:r>
          </a:p>
          <a:p>
            <a:r>
              <a:rPr lang="en-US" dirty="0" smtClean="0"/>
              <a:t>Jeremy Bassis (U. Chicago)</a:t>
            </a:r>
          </a:p>
          <a:p>
            <a:r>
              <a:rPr lang="en-US" dirty="0" smtClean="0"/>
              <a:t>Ed Bueler (UAF)</a:t>
            </a:r>
          </a:p>
          <a:p>
            <a:r>
              <a:rPr lang="en-US" dirty="0" smtClean="0"/>
              <a:t>Bea Csatho (U Buffalo)</a:t>
            </a:r>
          </a:p>
          <a:p>
            <a:r>
              <a:rPr lang="en-US" dirty="0" smtClean="0"/>
              <a:t>Mike Dinniman (Old Dominion)</a:t>
            </a:r>
          </a:p>
          <a:p>
            <a:r>
              <a:rPr lang="en-US" dirty="0" smtClean="0"/>
              <a:t>Todd Dupont (UC Irvine)</a:t>
            </a:r>
          </a:p>
          <a:p>
            <a:r>
              <a:rPr lang="en-US" dirty="0" smtClean="0"/>
              <a:t>Jim Fastook (U. Maine)</a:t>
            </a:r>
          </a:p>
          <a:p>
            <a:r>
              <a:rPr lang="en-US" dirty="0" smtClean="0"/>
              <a:t>Carl </a:t>
            </a:r>
            <a:r>
              <a:rPr lang="en-US" dirty="0" err="1" smtClean="0"/>
              <a:t>Gladish</a:t>
            </a:r>
            <a:r>
              <a:rPr lang="en-US" dirty="0" smtClean="0"/>
              <a:t> (NYU/Courant)</a:t>
            </a:r>
          </a:p>
          <a:p>
            <a:r>
              <a:rPr lang="en-US" dirty="0" smtClean="0"/>
              <a:t>Dan Goldberg (NYU/Courant/GFDL)</a:t>
            </a:r>
          </a:p>
          <a:p>
            <a:r>
              <a:rPr lang="en-US" dirty="0" smtClean="0"/>
              <a:t>Ralf Greve (LTI/</a:t>
            </a:r>
            <a:r>
              <a:rPr lang="en-US" dirty="0" err="1" smtClean="0"/>
              <a:t>Hokaido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David Holland (NYU/Courant)</a:t>
            </a:r>
          </a:p>
          <a:p>
            <a:r>
              <a:rPr lang="en-US" dirty="0" smtClean="0"/>
              <a:t>Paul Holland (BAS)</a:t>
            </a:r>
          </a:p>
          <a:p>
            <a:r>
              <a:rPr lang="en-US" dirty="0" smtClean="0"/>
              <a:t>Saffia Hossainzadeh (UC Santa Cruz)</a:t>
            </a:r>
          </a:p>
          <a:p>
            <a:r>
              <a:rPr lang="en-US" dirty="0" smtClean="0"/>
              <a:t>Christina Hulbe (Portland State)</a:t>
            </a:r>
          </a:p>
          <a:p>
            <a:r>
              <a:rPr lang="en-US" dirty="0" smtClean="0"/>
              <a:t>Charles Jackson (UTIG)</a:t>
            </a:r>
          </a:p>
          <a:p>
            <a:r>
              <a:rPr lang="en-US" dirty="0" smtClean="0"/>
              <a:t> Jesse Johnson (U. Mont.)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John Klinck (Old Dominion)</a:t>
            </a:r>
          </a:p>
          <a:p>
            <a:r>
              <a:rPr lang="en-US" dirty="0" smtClean="0"/>
              <a:t>Constantine Khroulev (UAF)</a:t>
            </a:r>
          </a:p>
          <a:p>
            <a:r>
              <a:rPr lang="en-US" dirty="0" smtClean="0"/>
              <a:t>Anders Levermann (Potsdam)</a:t>
            </a:r>
          </a:p>
          <a:p>
            <a:r>
              <a:rPr lang="en-US" dirty="0" smtClean="0"/>
              <a:t>Bill Lipscomb (LANL) </a:t>
            </a:r>
          </a:p>
          <a:p>
            <a:r>
              <a:rPr lang="en-US" dirty="0" smtClean="0"/>
              <a:t>Doug MacAyeal (U. Chicago)</a:t>
            </a:r>
          </a:p>
          <a:p>
            <a:r>
              <a:rPr lang="en-US" dirty="0" smtClean="0"/>
              <a:t>Maria Martin (Potsdam)</a:t>
            </a:r>
          </a:p>
          <a:p>
            <a:r>
              <a:rPr lang="en-US" dirty="0" smtClean="0"/>
              <a:t>Sophie Nowicki (NASA)</a:t>
            </a:r>
          </a:p>
          <a:p>
            <a:r>
              <a:rPr lang="en-US" dirty="0" smtClean="0"/>
              <a:t>Byron Parizek (Penn State)</a:t>
            </a:r>
          </a:p>
          <a:p>
            <a:r>
              <a:rPr lang="en-US" dirty="0" smtClean="0"/>
              <a:t>David Pollard (Penn State)</a:t>
            </a:r>
          </a:p>
          <a:p>
            <a:r>
              <a:rPr lang="en-US" dirty="0" smtClean="0"/>
              <a:t>Steve Price (LANL)</a:t>
            </a:r>
          </a:p>
          <a:p>
            <a:r>
              <a:rPr lang="en-US" dirty="0" smtClean="0"/>
              <a:t>Catherine Ritz (LGGE)</a:t>
            </a:r>
          </a:p>
          <a:p>
            <a:r>
              <a:rPr lang="en-US" dirty="0" smtClean="0"/>
              <a:t>Fuyuki Saito  (Japan)</a:t>
            </a:r>
          </a:p>
          <a:p>
            <a:r>
              <a:rPr lang="en-US" dirty="0" smtClean="0"/>
              <a:t>Olga Sergienko (Portland State)</a:t>
            </a:r>
          </a:p>
          <a:p>
            <a:r>
              <a:rPr lang="en-US" dirty="0" smtClean="0"/>
              <a:t>Miren Vizcaino Trueba (UC Berkeley)</a:t>
            </a:r>
          </a:p>
          <a:p>
            <a:r>
              <a:rPr lang="en-US" dirty="0" smtClean="0"/>
              <a:t>Slawek Tulaczyk (UC Santa Cruz)</a:t>
            </a:r>
          </a:p>
          <a:p>
            <a:r>
              <a:rPr lang="en-US" dirty="0" smtClean="0"/>
              <a:t>Kees van der Veen (KU/</a:t>
            </a:r>
            <a:r>
              <a:rPr lang="en-US" dirty="0" err="1" smtClean="0"/>
              <a:t>CReSIS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Ryan Walker (Penn State)</a:t>
            </a:r>
          </a:p>
          <a:p>
            <a:r>
              <a:rPr lang="en-US" dirty="0" smtClean="0"/>
              <a:t>Weili Wang (NASA GSFC)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IPCC AR4 (of course)</a:t>
            </a:r>
          </a:p>
          <a:p>
            <a:pPr lvl="1"/>
            <a:r>
              <a:rPr lang="en-US" dirty="0" smtClean="0"/>
              <a:t>“ability to predict dynamic ice sheet response is lacking”</a:t>
            </a:r>
            <a:endParaRPr lang="en-US" dirty="0" smtClean="0"/>
          </a:p>
          <a:p>
            <a:r>
              <a:rPr lang="en-US" dirty="0" smtClean="0"/>
              <a:t>Los </a:t>
            </a:r>
            <a:r>
              <a:rPr lang="en-US" dirty="0" smtClean="0"/>
              <a:t>Alamos Workshop (August 2008) on Incorporating Dynamic Ice Sheets into Global Climate Models</a:t>
            </a:r>
          </a:p>
          <a:p>
            <a:pPr lvl="1"/>
            <a:r>
              <a:rPr lang="en-US" dirty="0" smtClean="0"/>
              <a:t>CCSM is on path to couple advanced-physics ice sheet to NCAR climate model</a:t>
            </a:r>
          </a:p>
          <a:p>
            <a:pPr lvl="1"/>
            <a:r>
              <a:rPr lang="en-US" dirty="0" smtClean="0"/>
              <a:t>Not fast enough for IPCC AR5</a:t>
            </a:r>
          </a:p>
          <a:p>
            <a:pPr lvl="1"/>
            <a:r>
              <a:rPr lang="en-US" dirty="0" smtClean="0"/>
              <a:t>glaciological community input to 5</a:t>
            </a:r>
            <a:r>
              <a:rPr lang="en-US" baseline="30000" dirty="0" smtClean="0"/>
              <a:t>th</a:t>
            </a:r>
            <a:r>
              <a:rPr lang="en-US" dirty="0" smtClean="0"/>
              <a:t> IPCC assessment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Provide quantitative </a:t>
            </a:r>
            <a:r>
              <a:rPr lang="en-US" i="1" dirty="0" smtClean="0"/>
              <a:t>upper-bound estimates </a:t>
            </a:r>
            <a:r>
              <a:rPr lang="en-US" i="1" dirty="0" smtClean="0"/>
              <a:t>of ice sheet contributions to sea level for the 21</a:t>
            </a:r>
            <a:r>
              <a:rPr lang="en-US" i="1" baseline="30000" dirty="0" smtClean="0"/>
              <a:t>st</a:t>
            </a:r>
            <a:r>
              <a:rPr lang="en-US" i="1" dirty="0" smtClean="0"/>
              <a:t> century</a:t>
            </a:r>
          </a:p>
          <a:p>
            <a:r>
              <a:rPr lang="en-US" dirty="0" smtClean="0"/>
              <a:t>c</a:t>
            </a:r>
            <a:r>
              <a:rPr lang="en-US" dirty="0" smtClean="0"/>
              <a:t>omplements </a:t>
            </a:r>
            <a:r>
              <a:rPr lang="en-US" dirty="0" smtClean="0"/>
              <a:t>Ice2Sea</a:t>
            </a:r>
          </a:p>
          <a:p>
            <a:r>
              <a:rPr lang="en-US" dirty="0" err="1" smtClean="0"/>
              <a:t>SeaRISE</a:t>
            </a:r>
            <a:r>
              <a:rPr lang="en-US" dirty="0" smtClean="0"/>
              <a:t> also will:</a:t>
            </a:r>
          </a:p>
          <a:p>
            <a:pPr lvl="1"/>
            <a:r>
              <a:rPr lang="en-US" dirty="0" smtClean="0"/>
              <a:t>Strengthen the ice sheet modeling community</a:t>
            </a:r>
          </a:p>
          <a:p>
            <a:pPr lvl="1"/>
            <a:r>
              <a:rPr lang="en-US" dirty="0" smtClean="0"/>
              <a:t>Attract new individuals to ice sheet modeling</a:t>
            </a:r>
          </a:p>
          <a:p>
            <a:pPr lvl="1"/>
            <a:r>
              <a:rPr lang="en-US" dirty="0" smtClean="0"/>
              <a:t>Facilitate integration of dynamic land ice into global climate models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Identify upper bound of future sea-level rise and work toward increasing </a:t>
            </a:r>
            <a:r>
              <a:rPr lang="en-US" dirty="0" smtClean="0"/>
              <a:t>likelihood scenarios</a:t>
            </a:r>
            <a:endParaRPr lang="en-US" dirty="0" smtClean="0"/>
          </a:p>
          <a:p>
            <a:r>
              <a:rPr lang="en-US" dirty="0" smtClean="0"/>
              <a:t>Experiments replace missing physics by external </a:t>
            </a:r>
            <a:r>
              <a:rPr lang="en-US" dirty="0" err="1" smtClean="0"/>
              <a:t>forcings</a:t>
            </a:r>
            <a:endParaRPr lang="en-US" dirty="0" smtClean="0"/>
          </a:p>
          <a:p>
            <a:pPr lvl="1"/>
            <a:r>
              <a:rPr lang="en-US" dirty="0" smtClean="0"/>
              <a:t>e.g., start with removing all Antarctic ice shelves; </a:t>
            </a:r>
            <a:r>
              <a:rPr lang="en-US" dirty="0" smtClean="0"/>
              <a:t>prescribe subglacial lubrication; </a:t>
            </a:r>
            <a:r>
              <a:rPr lang="en-US" dirty="0" smtClean="0"/>
              <a:t>require</a:t>
            </a:r>
            <a:r>
              <a:rPr lang="en-US" dirty="0" smtClean="0"/>
              <a:t> </a:t>
            </a:r>
            <a:r>
              <a:rPr lang="en-US" dirty="0" smtClean="0"/>
              <a:t>retreat/thinning of </a:t>
            </a:r>
            <a:r>
              <a:rPr lang="en-US" dirty="0" smtClean="0"/>
              <a:t>selected Greenland </a:t>
            </a:r>
            <a:r>
              <a:rPr lang="en-US" dirty="0" smtClean="0"/>
              <a:t>outlet glaciers</a:t>
            </a:r>
          </a:p>
          <a:p>
            <a:r>
              <a:rPr lang="en-US" dirty="0" smtClean="0"/>
              <a:t>Multiple models </a:t>
            </a:r>
          </a:p>
          <a:p>
            <a:pPr lvl="1"/>
            <a:r>
              <a:rPr lang="en-US" dirty="0" smtClean="0"/>
              <a:t>“Everyone” is more right than any “one”</a:t>
            </a:r>
          </a:p>
          <a:p>
            <a:pPr lvl="1"/>
            <a:r>
              <a:rPr lang="en-US" dirty="0" smtClean="0"/>
              <a:t>Ensemble mean interpreted as a rough measure of uncertainty</a:t>
            </a:r>
          </a:p>
          <a:p>
            <a:pPr lvl="1"/>
            <a:r>
              <a:rPr lang="en-US" dirty="0" smtClean="0"/>
              <a:t>Use common “best” data sets to remove these as source of model-to-model variations</a:t>
            </a:r>
          </a:p>
          <a:p>
            <a:r>
              <a:rPr lang="en-US" dirty="0" err="1" smtClean="0"/>
              <a:t>SeaRISE</a:t>
            </a:r>
            <a:r>
              <a:rPr lang="en-US" dirty="0" smtClean="0"/>
              <a:t> is NOT a model </a:t>
            </a:r>
            <a:r>
              <a:rPr lang="en-US" dirty="0" err="1" smtClean="0"/>
              <a:t>intercomparison</a:t>
            </a:r>
            <a:r>
              <a:rPr lang="en-US" dirty="0" smtClean="0"/>
              <a:t> project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Participating Whole Ice Sheet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CISM/CCSM (built on GLIMMER)</a:t>
            </a:r>
          </a:p>
          <a:p>
            <a:r>
              <a:rPr lang="en-US" dirty="0" smtClean="0"/>
              <a:t>PISM</a:t>
            </a:r>
          </a:p>
          <a:p>
            <a:r>
              <a:rPr lang="en-US" dirty="0" smtClean="0"/>
              <a:t>Penn State U</a:t>
            </a:r>
          </a:p>
          <a:p>
            <a:r>
              <a:rPr lang="en-US" dirty="0" smtClean="0"/>
              <a:t>U Maine</a:t>
            </a:r>
          </a:p>
          <a:p>
            <a:r>
              <a:rPr lang="en-US" dirty="0" smtClean="0"/>
              <a:t>SICOPOLIS</a:t>
            </a:r>
          </a:p>
          <a:p>
            <a:r>
              <a:rPr lang="en-US" dirty="0" smtClean="0"/>
              <a:t>GLAM </a:t>
            </a:r>
          </a:p>
          <a:p>
            <a:r>
              <a:rPr lang="en-US" dirty="0" smtClean="0"/>
              <a:t>ICIES</a:t>
            </a:r>
          </a:p>
          <a:p>
            <a:r>
              <a:rPr lang="en-US" dirty="0" smtClean="0"/>
              <a:t>GSFC</a:t>
            </a:r>
          </a:p>
          <a:p>
            <a:r>
              <a:rPr lang="en-US" dirty="0" smtClean="0"/>
              <a:t>LGGE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1709"/>
            <a:ext cx="4267200" cy="4570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Each starts from its own control run with varying “spin-up” approaches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Regional </a:t>
            </a:r>
            <a:r>
              <a:rPr lang="en-US" dirty="0" smtClean="0"/>
              <a:t>models are involved too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2-way interaction</a:t>
            </a:r>
          </a:p>
          <a:p>
            <a:pPr lvl="1"/>
            <a:r>
              <a:rPr lang="en-US" dirty="0" smtClean="0"/>
              <a:t>Initialized </a:t>
            </a:r>
            <a:r>
              <a:rPr lang="en-US" dirty="0" smtClean="0"/>
              <a:t>from control runs of whole ice sheet </a:t>
            </a:r>
            <a:r>
              <a:rPr lang="en-US" dirty="0" smtClean="0"/>
              <a:t>models to provide spatial detail</a:t>
            </a:r>
            <a:endParaRPr lang="en-US" dirty="0" smtClean="0"/>
          </a:p>
          <a:p>
            <a:pPr lvl="1"/>
            <a:r>
              <a:rPr lang="en-US" dirty="0" smtClean="0"/>
              <a:t>Inform the whole ice sheet models through forcing boundary conditions, e.g., prescribe:</a:t>
            </a:r>
          </a:p>
          <a:p>
            <a:pPr lvl="2"/>
            <a:r>
              <a:rPr lang="en-US" dirty="0" smtClean="0"/>
              <a:t>rate of grounding line retreat; </a:t>
            </a:r>
          </a:p>
          <a:p>
            <a:pPr lvl="2"/>
            <a:r>
              <a:rPr lang="en-US" dirty="0" smtClean="0"/>
              <a:t>changing ice shelf backpressure; </a:t>
            </a:r>
          </a:p>
          <a:p>
            <a:pPr lvl="2"/>
            <a:r>
              <a:rPr lang="en-US" dirty="0" smtClean="0"/>
              <a:t>perimeter thinning</a:t>
            </a:r>
          </a:p>
          <a:p>
            <a:pPr lvl="2"/>
            <a:r>
              <a:rPr lang="en-US" dirty="0" smtClean="0"/>
              <a:t>basal lubrication from surface meltwater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6400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Regional Models Type 1: </a:t>
            </a:r>
            <a:br>
              <a:rPr lang="en-US" dirty="0" smtClean="0"/>
            </a:br>
            <a:r>
              <a:rPr lang="en-US" dirty="0" smtClean="0"/>
              <a:t>Ice-Stream/Ice-Shelf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2D or greater</a:t>
            </a:r>
          </a:p>
          <a:p>
            <a:pPr lvl="1"/>
            <a:r>
              <a:rPr lang="en-US" dirty="0" smtClean="0"/>
              <a:t>Hulbe</a:t>
            </a:r>
          </a:p>
          <a:p>
            <a:pPr lvl="1"/>
            <a:r>
              <a:rPr lang="en-US" dirty="0" smtClean="0"/>
              <a:t>Goldberg </a:t>
            </a:r>
          </a:p>
          <a:p>
            <a:pPr lvl="1"/>
            <a:r>
              <a:rPr lang="en-US" dirty="0" smtClean="0"/>
              <a:t>Bassis (2.25-2.5D; an inverse approach)</a:t>
            </a:r>
          </a:p>
          <a:p>
            <a:pPr lvl="1"/>
            <a:r>
              <a:rPr lang="en-US" dirty="0" smtClean="0"/>
              <a:t>Price/Payne (GLAM)</a:t>
            </a:r>
          </a:p>
          <a:p>
            <a:r>
              <a:rPr lang="en-US" dirty="0" smtClean="0"/>
              <a:t>1D,2D</a:t>
            </a:r>
          </a:p>
          <a:p>
            <a:pPr lvl="1"/>
            <a:r>
              <a:rPr lang="en-US" dirty="0" smtClean="0"/>
              <a:t>Dupont</a:t>
            </a:r>
          </a:p>
          <a:p>
            <a:pPr lvl="1"/>
            <a:r>
              <a:rPr lang="en-US" dirty="0" smtClean="0"/>
              <a:t>Parizek (no thermodynamics)</a:t>
            </a:r>
          </a:p>
          <a:p>
            <a:r>
              <a:rPr lang="en-US" dirty="0" smtClean="0"/>
              <a:t>Price/Payne (GLAM run as vertical slice in the </a:t>
            </a:r>
            <a:r>
              <a:rPr lang="en-US" i="1" dirty="0" err="1" smtClean="0"/>
              <a:t>x,z</a:t>
            </a:r>
            <a:r>
              <a:rPr lang="en-US" dirty="0" smtClean="0"/>
              <a:t> plane)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228600"/>
            <a:ext cx="3124200" cy="234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6477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Regional Models Type 2:</a:t>
            </a:r>
            <a:br>
              <a:rPr lang="en-US" dirty="0" smtClean="0"/>
            </a:br>
            <a:r>
              <a:rPr lang="en-US" dirty="0" smtClean="0"/>
              <a:t>Ice-Shelf/Ocean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3D </a:t>
            </a:r>
          </a:p>
          <a:p>
            <a:pPr lvl="1"/>
            <a:r>
              <a:rPr lang="en-US" dirty="0" smtClean="0"/>
              <a:t>HYPOP and CISM (Los Alamos National Lab; </a:t>
            </a:r>
            <a:r>
              <a:rPr lang="en-US" dirty="0" err="1" smtClean="0"/>
              <a:t>Ringler</a:t>
            </a:r>
            <a:r>
              <a:rPr lang="en-US" dirty="0" smtClean="0"/>
              <a:t>/Price/Lipscomb </a:t>
            </a:r>
          </a:p>
          <a:p>
            <a:pPr lvl="1"/>
            <a:r>
              <a:rPr lang="en-US" dirty="0" smtClean="0"/>
              <a:t>ROMS (Old Dominion University; Klinck/Dinniman; no dynamical ice yet)</a:t>
            </a:r>
          </a:p>
          <a:p>
            <a:pPr lvl="1"/>
            <a:r>
              <a:rPr lang="en-US" dirty="0" smtClean="0"/>
              <a:t>HIM (Ocean) (Geophysical Fluids Dynamics Lab; Little; no dynamical ice yet)</a:t>
            </a:r>
          </a:p>
          <a:p>
            <a:pPr lvl="1"/>
            <a:r>
              <a:rPr lang="fr-FR" dirty="0" smtClean="0"/>
              <a:t>MICOM (</a:t>
            </a:r>
            <a:r>
              <a:rPr lang="fr-FR" dirty="0" err="1" smtClean="0"/>
              <a:t>Ocean</a:t>
            </a:r>
            <a:r>
              <a:rPr lang="fr-FR" dirty="0" smtClean="0"/>
              <a:t>) and CISM (</a:t>
            </a:r>
            <a:r>
              <a:rPr lang="fr-FR" dirty="0" err="1" smtClean="0"/>
              <a:t>University</a:t>
            </a:r>
            <a:r>
              <a:rPr lang="fr-FR" dirty="0" smtClean="0"/>
              <a:t> of Bergen ; </a:t>
            </a:r>
            <a:r>
              <a:rPr lang="fr-FR" dirty="0" err="1" smtClean="0"/>
              <a:t>Drange</a:t>
            </a:r>
            <a:r>
              <a:rPr lang="fr-FR" dirty="0" smtClean="0"/>
              <a:t>) </a:t>
            </a:r>
            <a:endParaRPr lang="en-US" dirty="0" smtClean="0"/>
          </a:p>
          <a:p>
            <a:pPr lvl="1"/>
            <a:r>
              <a:rPr lang="en-US" dirty="0" smtClean="0"/>
              <a:t>FESOM (Ocean) (Alfred Wegener Institute; Hellmer; and Hadley Center Ice Sheet)</a:t>
            </a:r>
          </a:p>
          <a:p>
            <a:r>
              <a:rPr lang="en-US" sz="3800" dirty="0" smtClean="0"/>
              <a:t>2D-Vertical</a:t>
            </a:r>
          </a:p>
          <a:p>
            <a:pPr lvl="1"/>
            <a:r>
              <a:rPr lang="en-US" dirty="0" smtClean="0"/>
              <a:t>HYPOP and CISM (Los Alamos National Lab; </a:t>
            </a:r>
            <a:r>
              <a:rPr lang="en-US" dirty="0" err="1" smtClean="0"/>
              <a:t>Ringler</a:t>
            </a:r>
            <a:r>
              <a:rPr lang="en-US" dirty="0" smtClean="0"/>
              <a:t>/Price/Lipscomb </a:t>
            </a:r>
          </a:p>
          <a:p>
            <a:pPr lvl="1"/>
            <a:r>
              <a:rPr lang="en-US" dirty="0" smtClean="0"/>
              <a:t>Stream Function Ocean </a:t>
            </a:r>
            <a:r>
              <a:rPr lang="en-US" dirty="0" err="1" smtClean="0"/>
              <a:t>Flowline</a:t>
            </a:r>
            <a:r>
              <a:rPr lang="en-US" dirty="0" smtClean="0"/>
              <a:t> Ice (Penn State University; Walker/Dupont; includes an ice stream)</a:t>
            </a:r>
          </a:p>
          <a:p>
            <a:r>
              <a:rPr lang="en-US" sz="3800" dirty="0" smtClean="0"/>
              <a:t>2D-Horizontal</a:t>
            </a:r>
          </a:p>
          <a:p>
            <a:pPr lvl="1"/>
            <a:r>
              <a:rPr lang="en-US" dirty="0" smtClean="0"/>
              <a:t>Plume Ocean, CISM  (New York University; </a:t>
            </a:r>
            <a:r>
              <a:rPr lang="en-US" dirty="0" err="1" smtClean="0"/>
              <a:t>Gladish</a:t>
            </a:r>
            <a:r>
              <a:rPr lang="en-US" dirty="0" smtClean="0"/>
              <a:t>/</a:t>
            </a:r>
            <a:r>
              <a:rPr lang="en-US" dirty="0" err="1" smtClean="0"/>
              <a:t>D.Holland</a:t>
            </a:r>
            <a:r>
              <a:rPr lang="en-US" dirty="0" smtClean="0"/>
              <a:t>; British Antarctic Survey; </a:t>
            </a:r>
            <a:r>
              <a:rPr lang="en-US" dirty="0" err="1" smtClean="0"/>
              <a:t>P.Holland</a:t>
            </a:r>
            <a:r>
              <a:rPr lang="en-US" dirty="0" smtClean="0"/>
              <a:t>; and Los Alamos National Lab; Lipscomb) 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28600"/>
            <a:ext cx="2743200" cy="17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882</Words>
  <Application>Microsoft Office PowerPoint</Application>
  <PresentationFormat>On-screen Show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SeaRISE (Sea-level Response to Ice Sheet Evolution)</vt:lpstr>
      <vt:lpstr>Participants</vt:lpstr>
      <vt:lpstr>Origins</vt:lpstr>
      <vt:lpstr>Goal</vt:lpstr>
      <vt:lpstr>Strategy</vt:lpstr>
      <vt:lpstr>Participating Whole Ice Sheet Models</vt:lpstr>
      <vt:lpstr>Regional models are involved too</vt:lpstr>
      <vt:lpstr>Regional Models Type 1:  Ice-Stream/Ice-Shelf</vt:lpstr>
      <vt:lpstr>Regional Models Type 2: Ice-Shelf/Ocean</vt:lpstr>
      <vt:lpstr>Data Sets Available at U/Montana</vt:lpstr>
      <vt:lpstr>t0 = January 1, 2004</vt:lpstr>
      <vt:lpstr>Control Runs</vt:lpstr>
      <vt:lpstr>Experiments</vt:lpstr>
      <vt:lpstr>Interaction</vt:lpstr>
      <vt:lpstr>Slide 15</vt:lpstr>
      <vt:lpstr>Timetable</vt:lpstr>
      <vt:lpstr>Questions?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rabindschadler</dc:creator>
  <cp:lastModifiedBy>rabindschadler</cp:lastModifiedBy>
  <cp:revision>11</cp:revision>
  <dcterms:created xsi:type="dcterms:W3CDTF">2009-09-21T15:23:37Z</dcterms:created>
  <dcterms:modified xsi:type="dcterms:W3CDTF">2009-09-28T14:34:38Z</dcterms:modified>
</cp:coreProperties>
</file>