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3363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28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26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38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06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998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93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3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0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3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2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6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775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063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6689-41C1-4C50-86F0-FC3E4722A91C}" type="datetimeFigureOut">
              <a:rPr lang="pl-PL" smtClean="0"/>
              <a:t>14.10.2017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563B5-B283-4A88-8465-F7FE15E84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40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womir.radzyminski@gmail.com" TargetMode="External"/><Relationship Id="rId2" Type="http://schemas.openxmlformats.org/officeDocument/2006/relationships/hyperlink" Target="http://www.awesome-test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105" y="793023"/>
            <a:ext cx="8636181" cy="1961561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WSTĘP DO PROGRAMOWANIA DLA TESTERÓW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3919396" y="3410588"/>
            <a:ext cx="645881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500" dirty="0" smtClean="0"/>
              <a:t>Wstęp do programowania Java dla testerów</a:t>
            </a:r>
          </a:p>
          <a:p>
            <a:r>
              <a:rPr lang="pl-PL" sz="2500" dirty="0" smtClean="0"/>
              <a:t> </a:t>
            </a:r>
          </a:p>
          <a:p>
            <a:r>
              <a:rPr lang="pl-PL" sz="2500" b="1" dirty="0" smtClean="0"/>
              <a:t>                                  Remigiusz Dudek</a:t>
            </a:r>
          </a:p>
          <a:p>
            <a:r>
              <a:rPr lang="pl-PL" sz="2500" b="1" dirty="0" smtClean="0"/>
              <a:t>                    		Sławomir Radzymiński</a:t>
            </a:r>
            <a:endParaRPr lang="pl-PL" sz="2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9" y="2754584"/>
            <a:ext cx="2705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1475"/>
            <a:ext cx="8596668" cy="790575"/>
          </a:xfrm>
        </p:spPr>
        <p:txBody>
          <a:bodyPr>
            <a:noAutofit/>
          </a:bodyPr>
          <a:lstStyle/>
          <a:p>
            <a:r>
              <a:rPr lang="pl-PL" sz="4800" dirty="0"/>
              <a:t>PACKAGE/CLASS/OBJECT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32039"/>
            <a:ext cx="339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tx2"/>
                </a:solidFill>
              </a:rPr>
              <a:t>• What is class? </a:t>
            </a:r>
            <a:endParaRPr lang="pl-PL" sz="2400" dirty="0" smtClean="0">
              <a:solidFill>
                <a:schemeClr val="tx2"/>
              </a:solidFill>
            </a:endParaRPr>
          </a:p>
          <a:p>
            <a:r>
              <a:rPr lang="pl-PL" sz="2400" dirty="0" smtClean="0">
                <a:solidFill>
                  <a:schemeClr val="tx2"/>
                </a:solidFill>
              </a:rPr>
              <a:t>• </a:t>
            </a:r>
            <a:r>
              <a:rPr lang="pl-PL" sz="2400" dirty="0">
                <a:solidFill>
                  <a:schemeClr val="tx2"/>
                </a:solidFill>
              </a:rPr>
              <a:t>What is object? </a:t>
            </a:r>
            <a:endParaRPr lang="pl-PL" sz="2400" dirty="0" smtClean="0">
              <a:solidFill>
                <a:schemeClr val="tx2"/>
              </a:solidFill>
            </a:endParaRPr>
          </a:p>
          <a:p>
            <a:r>
              <a:rPr lang="pl-PL" sz="2400" dirty="0" smtClean="0">
                <a:solidFill>
                  <a:schemeClr val="tx2"/>
                </a:solidFill>
              </a:rPr>
              <a:t>• </a:t>
            </a:r>
            <a:r>
              <a:rPr lang="pl-PL" sz="2400" dirty="0">
                <a:solidFill>
                  <a:schemeClr val="tx2"/>
                </a:solidFill>
              </a:rPr>
              <a:t>Naming conventions </a:t>
            </a:r>
            <a:endParaRPr lang="pl-PL" sz="2400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Package </a:t>
            </a:r>
            <a:endParaRPr lang="pl-PL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Class </a:t>
            </a:r>
            <a:endParaRPr lang="pl-PL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Variables </a:t>
            </a:r>
            <a:endParaRPr lang="pl-PL" dirty="0" smtClean="0">
              <a:solidFill>
                <a:schemeClr val="tx2"/>
              </a:solidFill>
            </a:endParaRPr>
          </a:p>
          <a:p>
            <a:r>
              <a:rPr lang="pl-PL" dirty="0" smtClean="0">
                <a:solidFill>
                  <a:schemeClr val="tx2"/>
                </a:solidFill>
              </a:rPr>
              <a:t>• </a:t>
            </a:r>
            <a:r>
              <a:rPr lang="pl-PL" dirty="0">
                <a:solidFill>
                  <a:schemeClr val="tx2"/>
                </a:solidFill>
              </a:rPr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836326"/>
            <a:ext cx="7462838" cy="38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35" y="371475"/>
            <a:ext cx="9228666" cy="139065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885" y="2513014"/>
            <a:ext cx="8638116" cy="2516185"/>
          </a:xfrm>
        </p:spPr>
        <p:txBody>
          <a:bodyPr/>
          <a:lstStyle/>
          <a:p>
            <a:pPr marL="0" indent="0">
              <a:buNone/>
            </a:pPr>
            <a:r>
              <a:rPr lang="pl-PL" sz="3200" dirty="0">
                <a:solidFill>
                  <a:schemeClr val="accent1"/>
                </a:solidFill>
              </a:rPr>
              <a:t>1. </a:t>
            </a:r>
            <a:r>
              <a:rPr lang="pl-PL" sz="3200" dirty="0">
                <a:solidFill>
                  <a:schemeClr val="tx1"/>
                </a:solidFill>
              </a:rPr>
              <a:t>Create </a:t>
            </a:r>
            <a:r>
              <a:rPr lang="pl-PL" sz="3200" i="1" dirty="0">
                <a:solidFill>
                  <a:schemeClr val="tx1"/>
                </a:solidFill>
              </a:rPr>
              <a:t>@Test </a:t>
            </a:r>
            <a:r>
              <a:rPr lang="pl-PL" sz="3200" dirty="0">
                <a:solidFill>
                  <a:schemeClr val="tx1"/>
                </a:solidFill>
              </a:rPr>
              <a:t>printing out </a:t>
            </a:r>
            <a:endParaRPr lang="pl-P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smtClean="0">
                <a:solidFill>
                  <a:schemeClr val="tx1"/>
                </a:solidFill>
              </a:rPr>
              <a:t>                „</a:t>
            </a:r>
            <a:r>
              <a:rPr lang="pl-PL" sz="3200" dirty="0">
                <a:solidFill>
                  <a:schemeClr val="tx1"/>
                </a:solidFill>
              </a:rPr>
              <a:t>Hello &lt;your name&gt;” </a:t>
            </a:r>
            <a:endParaRPr lang="pl-P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2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Run Window </a:t>
            </a:r>
            <a:endParaRPr lang="pl-PL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3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Debug Window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8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697" y="466724"/>
            <a:ext cx="8761941" cy="1362075"/>
          </a:xfrm>
        </p:spPr>
        <p:txBody>
          <a:bodyPr>
            <a:normAutofit/>
          </a:bodyPr>
          <a:lstStyle/>
          <a:p>
            <a:r>
              <a:rPr lang="pl-PL" sz="480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172" y="1289845"/>
            <a:ext cx="4139228" cy="1853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• Why do we need them? 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• </a:t>
            </a:r>
            <a:r>
              <a:rPr lang="pl-PL" sz="2400" dirty="0"/>
              <a:t>Type 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• </a:t>
            </a:r>
            <a:r>
              <a:rPr lang="pl-PL" sz="2400" dirty="0"/>
              <a:t>Class/Method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7" y="2914650"/>
            <a:ext cx="10706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4" y="581025"/>
            <a:ext cx="8596668" cy="89535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4" y="1760539"/>
            <a:ext cx="10200216" cy="3087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accent1"/>
                </a:solidFill>
              </a:rPr>
              <a:t>1. </a:t>
            </a:r>
            <a:r>
              <a:rPr lang="pl-PL" sz="3200" dirty="0">
                <a:solidFill>
                  <a:schemeClr val="tx1"/>
                </a:solidFill>
              </a:rPr>
              <a:t>Print the same greeting as previously but this time assign your name to </a:t>
            </a:r>
            <a:r>
              <a:rPr lang="pl-PL" sz="3200" dirty="0" smtClean="0">
                <a:solidFill>
                  <a:schemeClr val="tx1"/>
                </a:solidFill>
              </a:rPr>
              <a:t>variable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2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Run </a:t>
            </a:r>
            <a:r>
              <a:rPr lang="pl-PL" sz="3200" b="1" dirty="0" smtClean="0">
                <a:solidFill>
                  <a:schemeClr val="tx1"/>
                </a:solidFill>
              </a:rPr>
              <a:t>Window</a:t>
            </a: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3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Debug </a:t>
            </a:r>
            <a:r>
              <a:rPr lang="pl-PL" sz="3200" b="1" dirty="0" smtClean="0">
                <a:solidFill>
                  <a:schemeClr val="tx1"/>
                </a:solidFill>
              </a:rPr>
              <a:t>Window </a:t>
            </a:r>
          </a:p>
          <a:p>
            <a:pPr marL="0" indent="0">
              <a:buNone/>
            </a:pP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smtClean="0">
                <a:solidFill>
                  <a:schemeClr val="tx1"/>
                </a:solidFill>
              </a:rPr>
              <a:t>                               </a:t>
            </a:r>
            <a:r>
              <a:rPr lang="pl-PL" sz="3200" dirty="0" smtClean="0">
                <a:solidFill>
                  <a:schemeClr val="tx1"/>
                </a:solidFill>
              </a:rPr>
              <a:t>(</a:t>
            </a:r>
            <a:r>
              <a:rPr lang="pl-PL" sz="3200" i="1" dirty="0" smtClean="0">
                <a:solidFill>
                  <a:schemeClr val="tx1"/>
                </a:solidFill>
              </a:rPr>
              <a:t>do </a:t>
            </a:r>
            <a:r>
              <a:rPr lang="pl-PL" sz="3200" i="1" dirty="0">
                <a:solidFill>
                  <a:schemeClr val="tx1"/>
                </a:solidFill>
              </a:rPr>
              <a:t>you see any difference?</a:t>
            </a:r>
            <a:r>
              <a:rPr lang="pl-PL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5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4" y="523875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58" y="1503364"/>
            <a:ext cx="3599392" cy="364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• Encapsulation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Method signature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Parameters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9" y="2546351"/>
            <a:ext cx="8354463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11" y="400050"/>
            <a:ext cx="8780991" cy="137160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1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chemeClr val="accent1"/>
                </a:solidFill>
              </a:rPr>
              <a:t>1. </a:t>
            </a:r>
            <a:r>
              <a:rPr lang="pl-PL" sz="3200" dirty="0">
                <a:solidFill>
                  <a:schemeClr val="tx1"/>
                </a:solidFill>
              </a:rPr>
              <a:t>Extract greeting method taking your name as a parameter </a:t>
            </a:r>
            <a:endParaRPr lang="pl-PL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2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Run Window </a:t>
            </a:r>
            <a:endParaRPr lang="pl-PL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dirty="0" smtClean="0">
                <a:solidFill>
                  <a:schemeClr val="accent1"/>
                </a:solidFill>
              </a:rPr>
              <a:t>3</a:t>
            </a:r>
            <a:r>
              <a:rPr lang="pl-PL" sz="3200" dirty="0">
                <a:solidFill>
                  <a:schemeClr val="accent1"/>
                </a:solidFill>
              </a:rPr>
              <a:t>. </a:t>
            </a:r>
            <a:r>
              <a:rPr lang="pl-PL" sz="3200" dirty="0">
                <a:solidFill>
                  <a:schemeClr val="tx1"/>
                </a:solidFill>
              </a:rPr>
              <a:t>Run the test in </a:t>
            </a:r>
            <a:r>
              <a:rPr lang="pl-PL" sz="3200" b="1" dirty="0">
                <a:solidFill>
                  <a:schemeClr val="tx1"/>
                </a:solidFill>
              </a:rPr>
              <a:t>Debug Window </a:t>
            </a:r>
            <a:endParaRPr lang="pl-PL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smtClean="0">
                <a:solidFill>
                  <a:schemeClr val="tx1"/>
                </a:solidFill>
              </a:rPr>
              <a:t>                       </a:t>
            </a:r>
            <a:r>
              <a:rPr lang="pl-PL" sz="3200" dirty="0" smtClean="0">
                <a:solidFill>
                  <a:schemeClr val="tx1"/>
                </a:solidFill>
              </a:rPr>
              <a:t>(</a:t>
            </a:r>
            <a:r>
              <a:rPr lang="pl-PL" sz="3200" dirty="0">
                <a:solidFill>
                  <a:schemeClr val="tx1"/>
                </a:solidFill>
              </a:rPr>
              <a:t>do you see any difference?)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81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11" y="400049"/>
            <a:ext cx="8857191" cy="1550989"/>
          </a:xfrm>
        </p:spPr>
        <p:txBody>
          <a:bodyPr>
            <a:normAutofit/>
          </a:bodyPr>
          <a:lstStyle/>
          <a:p>
            <a:r>
              <a:rPr lang="pl-PL" sz="4800" dirty="0"/>
              <a:t>NUMBER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09" y="1550989"/>
            <a:ext cx="6266391" cy="3880773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• Number types (int, long, float, double)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Boxing types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Mathematical operators ( =, +, -, *, / 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Dividing integers!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MAX_VALUE/MIN_VALUE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Other operators (++, --, +=, -=)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Basic assertions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39" y="3590926"/>
            <a:ext cx="660678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36" y="428624"/>
            <a:ext cx="8809566" cy="1381125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59" y="1884364"/>
            <a:ext cx="8961966" cy="4268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</a:t>
            </a:r>
            <a:r>
              <a:rPr lang="pl-PL" sz="2400" dirty="0">
                <a:solidFill>
                  <a:schemeClr val="tx1"/>
                </a:solidFill>
              </a:rPr>
              <a:t> Create a method that takes two parameters and: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- adds </a:t>
            </a:r>
            <a:r>
              <a:rPr lang="pl-PL" sz="2400" dirty="0">
                <a:solidFill>
                  <a:schemeClr val="tx1"/>
                </a:solidFill>
              </a:rPr>
              <a:t>them (what is the result of adding different variables types)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- Play </a:t>
            </a:r>
            <a:r>
              <a:rPr lang="pl-PL" sz="2400" dirty="0">
                <a:solidFill>
                  <a:schemeClr val="tx1"/>
                </a:solidFill>
              </a:rPr>
              <a:t>with MAX_VALUE, MIN_VALUE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- Divide </a:t>
            </a:r>
            <a:r>
              <a:rPr lang="pl-PL" sz="2400" dirty="0">
                <a:solidFill>
                  <a:schemeClr val="tx1"/>
                </a:solidFill>
              </a:rPr>
              <a:t>them (divide different types)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2. </a:t>
            </a:r>
            <a:r>
              <a:rPr lang="pl-PL" sz="2400" dirty="0">
                <a:solidFill>
                  <a:schemeClr val="tx1"/>
                </a:solidFill>
              </a:rPr>
              <a:t>Create a test that ensures that method works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Run the test in </a:t>
            </a:r>
            <a:r>
              <a:rPr lang="pl-PL" sz="2400" b="1" dirty="0">
                <a:solidFill>
                  <a:schemeClr val="tx1"/>
                </a:solidFill>
              </a:rPr>
              <a:t>Run Window </a:t>
            </a:r>
            <a:endParaRPr lang="pl-PL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4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Run the test in </a:t>
            </a:r>
            <a:r>
              <a:rPr lang="pl-PL" sz="2400" b="1" dirty="0">
                <a:solidFill>
                  <a:schemeClr val="tx1"/>
                </a:solidFill>
              </a:rPr>
              <a:t>Debug Window </a:t>
            </a:r>
            <a:endParaRPr lang="pl-PL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pl-PL" sz="2400" dirty="0" smtClean="0">
                <a:solidFill>
                  <a:schemeClr val="tx1"/>
                </a:solidFill>
              </a:rPr>
              <a:t>(</a:t>
            </a:r>
            <a:r>
              <a:rPr lang="pl-PL" sz="2400" dirty="0">
                <a:solidFill>
                  <a:schemeClr val="tx1"/>
                </a:solidFill>
              </a:rPr>
              <a:t>do you see any difference?)</a:t>
            </a:r>
          </a:p>
        </p:txBody>
      </p:sp>
    </p:spTree>
    <p:extLst>
      <p:ext uri="{BB962C8B-B14F-4D97-AF65-F5344CB8AC3E}">
        <p14:creationId xmlns:p14="http://schemas.microsoft.com/office/powerpoint/2010/main" val="15549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0" y="485775"/>
            <a:ext cx="7763490" cy="971550"/>
          </a:xfrm>
        </p:spPr>
        <p:txBody>
          <a:bodyPr>
            <a:normAutofit fontScale="90000"/>
          </a:bodyPr>
          <a:lstStyle/>
          <a:p>
            <a:r>
              <a:rPr lang="pl-PL" sz="4800" dirty="0"/>
              <a:t>CREATING OBJECTS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85" y="1381124"/>
            <a:ext cx="5120465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1</a:t>
            </a:r>
            <a:r>
              <a:rPr lang="pl-PL" sz="2400" dirty="0" smtClean="0">
                <a:solidFill>
                  <a:schemeClr val="accent1"/>
                </a:solidFill>
              </a:rPr>
              <a:t>. </a:t>
            </a:r>
            <a:r>
              <a:rPr lang="pl-PL" sz="2400" dirty="0" smtClean="0">
                <a:solidFill>
                  <a:schemeClr val="tx1"/>
                </a:solidFill>
              </a:rPr>
              <a:t>Encapsulation </a:t>
            </a:r>
          </a:p>
          <a:p>
            <a:pPr marL="457200" indent="-457200">
              <a:buAutoNum type="arabicPeriod" startAt="2"/>
            </a:pPr>
            <a:r>
              <a:rPr lang="pl-PL" sz="2400" dirty="0" smtClean="0">
                <a:solidFill>
                  <a:schemeClr val="tx1"/>
                </a:solidFill>
              </a:rPr>
              <a:t>Constructor                                        (</a:t>
            </a:r>
            <a:r>
              <a:rPr lang="pl-PL" sz="2400" i="1" dirty="0">
                <a:solidFill>
                  <a:schemeClr val="tx1"/>
                </a:solidFill>
              </a:rPr>
              <a:t>new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keyword, </a:t>
            </a:r>
            <a:r>
              <a:rPr lang="pl-PL" sz="2400" i="1" dirty="0" smtClean="0">
                <a:solidFill>
                  <a:schemeClr val="tx1"/>
                </a:solidFill>
              </a:rPr>
              <a:t>this</a:t>
            </a:r>
            <a:r>
              <a:rPr lang="pl-PL" sz="2400" dirty="0" smtClean="0">
                <a:solidFill>
                  <a:schemeClr val="tx1"/>
                </a:solidFill>
              </a:rPr>
              <a:t> keyword</a:t>
            </a:r>
            <a:r>
              <a:rPr lang="pl-PL" sz="2400" dirty="0">
                <a:solidFill>
                  <a:schemeClr val="tx1"/>
                </a:solidFill>
              </a:rPr>
              <a:t>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Default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 • Non-default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3. </a:t>
            </a:r>
            <a:r>
              <a:rPr lang="pl-PL" sz="2400" dirty="0" smtClean="0">
                <a:solidFill>
                  <a:schemeClr val="tx1"/>
                </a:solidFill>
              </a:rPr>
              <a:t>Private/Public </a:t>
            </a:r>
            <a:r>
              <a:rPr lang="pl-PL" sz="2400" dirty="0">
                <a:solidFill>
                  <a:schemeClr val="tx1"/>
                </a:solidFill>
              </a:rPr>
              <a:t>access modifier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Default values of </a:t>
            </a:r>
            <a:r>
              <a:rPr lang="pl-PL" sz="2400" dirty="0" smtClean="0">
                <a:solidFill>
                  <a:schemeClr val="tx1"/>
                </a:solidFill>
              </a:rPr>
              <a:t>fields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4. </a:t>
            </a:r>
            <a:r>
              <a:rPr lang="pl-PL" sz="2400" dirty="0" smtClean="0">
                <a:solidFill>
                  <a:schemeClr val="tx1"/>
                </a:solidFill>
              </a:rPr>
              <a:t>Class </a:t>
            </a:r>
            <a:r>
              <a:rPr lang="pl-PL" sz="2400" dirty="0">
                <a:solidFill>
                  <a:schemeClr val="tx1"/>
                </a:solidFill>
              </a:rPr>
              <a:t>methods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5.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Basic </a:t>
            </a:r>
            <a:r>
              <a:rPr lang="pl-PL" sz="2400" dirty="0">
                <a:solidFill>
                  <a:schemeClr val="tx1"/>
                </a:solidFill>
              </a:rPr>
              <a:t>inheritance </a:t>
            </a:r>
            <a:r>
              <a:rPr lang="pl-PL" sz="2400" dirty="0" smtClean="0">
                <a:solidFill>
                  <a:schemeClr val="tx1"/>
                </a:solidFill>
              </a:rPr>
              <a:t>–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each </a:t>
            </a:r>
            <a:r>
              <a:rPr lang="pl-PL" sz="2400" dirty="0">
                <a:solidFill>
                  <a:schemeClr val="tx1"/>
                </a:solidFill>
              </a:rPr>
              <a:t>object in Java is </a:t>
            </a:r>
            <a:r>
              <a:rPr lang="pl-PL" sz="2400" i="1" dirty="0" smtClean="0">
                <a:solidFill>
                  <a:schemeClr val="tx1"/>
                </a:solidFill>
              </a:rPr>
              <a:t>Object</a:t>
            </a:r>
            <a:endParaRPr lang="pl-PL" sz="2400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-8762"/>
            <a:ext cx="6677025" cy="68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4381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352366" cy="2230436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solidFill>
                  <a:schemeClr val="accent1"/>
                </a:solidFill>
              </a:rPr>
              <a:t>1. </a:t>
            </a:r>
            <a:r>
              <a:rPr lang="pl-PL" sz="2800" dirty="0">
                <a:solidFill>
                  <a:schemeClr val="tx1"/>
                </a:solidFill>
              </a:rPr>
              <a:t>Create </a:t>
            </a:r>
            <a:r>
              <a:rPr lang="pl-PL" sz="2800" i="1" dirty="0">
                <a:solidFill>
                  <a:schemeClr val="tx1"/>
                </a:solidFill>
              </a:rPr>
              <a:t>WebPage</a:t>
            </a:r>
            <a:r>
              <a:rPr lang="pl-PL" sz="2800" dirty="0">
                <a:solidFill>
                  <a:schemeClr val="tx1"/>
                </a:solidFill>
              </a:rPr>
              <a:t> class that has </a:t>
            </a:r>
            <a:r>
              <a:rPr lang="pl-PL" sz="2800" b="1" i="1" dirty="0">
                <a:solidFill>
                  <a:schemeClr val="tx1"/>
                </a:solidFill>
              </a:rPr>
              <a:t>title</a:t>
            </a:r>
            <a:r>
              <a:rPr lang="pl-PL" sz="2800" dirty="0">
                <a:solidFill>
                  <a:schemeClr val="tx1"/>
                </a:solidFill>
              </a:rPr>
              <a:t> attribute </a:t>
            </a:r>
            <a:endParaRPr lang="pl-PL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800" dirty="0" smtClean="0">
                <a:solidFill>
                  <a:schemeClr val="accent1"/>
                </a:solidFill>
              </a:rPr>
              <a:t>2</a:t>
            </a:r>
            <a:r>
              <a:rPr lang="pl-PL" sz="2800" dirty="0">
                <a:solidFill>
                  <a:schemeClr val="accent1"/>
                </a:solidFill>
              </a:rPr>
              <a:t>. </a:t>
            </a:r>
            <a:r>
              <a:rPr lang="pl-PL" sz="2800" dirty="0">
                <a:solidFill>
                  <a:schemeClr val="tx1"/>
                </a:solidFill>
              </a:rPr>
              <a:t>The </a:t>
            </a:r>
            <a:r>
              <a:rPr lang="pl-PL" sz="2800" b="1" i="1" dirty="0">
                <a:solidFill>
                  <a:schemeClr val="tx1"/>
                </a:solidFill>
              </a:rPr>
              <a:t>title</a:t>
            </a:r>
            <a:r>
              <a:rPr lang="pl-PL" sz="2800" dirty="0">
                <a:solidFill>
                  <a:schemeClr val="tx1"/>
                </a:solidFill>
              </a:rPr>
              <a:t> attribute should be set at construction time </a:t>
            </a:r>
            <a:endParaRPr lang="pl-PL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800" dirty="0" smtClean="0">
                <a:solidFill>
                  <a:schemeClr val="accent1"/>
                </a:solidFill>
              </a:rPr>
              <a:t>3</a:t>
            </a:r>
            <a:r>
              <a:rPr lang="pl-PL" sz="2800" dirty="0">
                <a:solidFill>
                  <a:schemeClr val="accent1"/>
                </a:solidFill>
              </a:rPr>
              <a:t>. </a:t>
            </a:r>
            <a:r>
              <a:rPr lang="pl-PL" sz="2800" dirty="0">
                <a:solidFill>
                  <a:schemeClr val="tx1"/>
                </a:solidFill>
              </a:rPr>
              <a:t>Assert that </a:t>
            </a:r>
            <a:r>
              <a:rPr lang="pl-PL" sz="2800" b="1" i="1" dirty="0">
                <a:solidFill>
                  <a:schemeClr val="tx1"/>
                </a:solidFill>
              </a:rPr>
              <a:t>title</a:t>
            </a:r>
            <a:r>
              <a:rPr lang="pl-PL" sz="2800" dirty="0">
                <a:solidFill>
                  <a:schemeClr val="tx1"/>
                </a:solidFill>
              </a:rPr>
              <a:t> is correct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4391026"/>
            <a:ext cx="2905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638116" cy="933450"/>
          </a:xfrm>
        </p:spPr>
        <p:txBody>
          <a:bodyPr>
            <a:normAutofit fontScale="90000"/>
          </a:bodyPr>
          <a:lstStyle/>
          <a:p>
            <a:r>
              <a:rPr lang="pl-PL" sz="5400" dirty="0" smtClean="0"/>
              <a:t>About me </a:t>
            </a:r>
            <a:r>
              <a:rPr lang="pl-PL" sz="5400" dirty="0" smtClean="0">
                <a:sym typeface="Wingdings" panose="05000000000000000000" pitchFamily="2" charset="2"/>
              </a:rPr>
              <a:t>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49" y="2266677"/>
            <a:ext cx="10150576" cy="328639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Senior Software Engineer in Test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Ocado Technology - Kraków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KraQA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Awesome Testing – </a:t>
            </a:r>
            <a:r>
              <a:rPr lang="pl-PL" sz="3600" dirty="0" smtClean="0">
                <a:solidFill>
                  <a:schemeClr val="tx1"/>
                </a:solidFill>
                <a:hlinkClick r:id="rId2"/>
              </a:rPr>
              <a:t>www.awesome-testing.com</a:t>
            </a: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3600" dirty="0">
                <a:solidFill>
                  <a:schemeClr val="tx1"/>
                </a:solidFill>
                <a:hlinkClick r:id="rId3"/>
              </a:rPr>
              <a:t>s</a:t>
            </a:r>
            <a:r>
              <a:rPr lang="pl-PL" sz="3600" dirty="0" smtClean="0">
                <a:solidFill>
                  <a:schemeClr val="tx1"/>
                </a:solidFill>
                <a:hlinkClick r:id="rId3"/>
              </a:rPr>
              <a:t>lawomir.radzyminski@gmail.com</a:t>
            </a: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pl-P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309" y="447675"/>
            <a:ext cx="8596668" cy="1181100"/>
          </a:xfrm>
        </p:spPr>
        <p:txBody>
          <a:bodyPr>
            <a:normAutofit fontScale="90000"/>
          </a:bodyPr>
          <a:lstStyle/>
          <a:p>
            <a:r>
              <a:rPr lang="pl-PL" sz="4800" dirty="0"/>
              <a:t>STEERTHE FLOW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09" y="1543050"/>
            <a:ext cx="4085166" cy="4410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Conditionals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If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If / else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If /else if / else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2. </a:t>
            </a:r>
            <a:r>
              <a:rPr lang="pl-PL" sz="2400" dirty="0">
                <a:solidFill>
                  <a:schemeClr val="tx1"/>
                </a:solidFill>
              </a:rPr>
              <a:t>Operators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==, !=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&lt;, &gt;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&lt;=, &gt;=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d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&amp;&amp;, ||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8" y="1114424"/>
            <a:ext cx="756920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304800"/>
            <a:ext cx="8596668" cy="1104900"/>
          </a:xfrm>
        </p:spPr>
        <p:txBody>
          <a:bodyPr>
            <a:normAutofit fontScale="90000"/>
          </a:bodyPr>
          <a:lstStyle/>
          <a:p>
            <a:r>
              <a:rPr lang="pl-PL" sz="5300" dirty="0" smtClean="0"/>
              <a:t>EXCERCISE</a:t>
            </a:r>
            <a:br>
              <a:rPr lang="pl-PL" sz="5300" dirty="0" smtClean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085056"/>
            <a:ext cx="11343217" cy="378301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class </a:t>
            </a:r>
            <a:r>
              <a:rPr lang="pl-PL" sz="2400" b="1" i="1" dirty="0">
                <a:solidFill>
                  <a:schemeClr val="tx1"/>
                </a:solidFill>
              </a:rPr>
              <a:t>Person</a:t>
            </a:r>
            <a:r>
              <a:rPr lang="pl-PL" sz="2400" dirty="0">
                <a:solidFill>
                  <a:schemeClr val="tx1"/>
                </a:solidFill>
              </a:rPr>
              <a:t> that has </a:t>
            </a:r>
            <a:r>
              <a:rPr lang="pl-PL" sz="2400" dirty="0" smtClean="0">
                <a:solidFill>
                  <a:schemeClr val="tx1"/>
                </a:solidFill>
              </a:rPr>
              <a:t>  attribute age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b="1" i="1" dirty="0">
                <a:solidFill>
                  <a:schemeClr val="tx1"/>
                </a:solidFill>
              </a:rPr>
              <a:t>Person</a:t>
            </a:r>
            <a:r>
              <a:rPr lang="pl-PL" sz="2400" dirty="0">
                <a:solidFill>
                  <a:schemeClr val="tx1"/>
                </a:solidFill>
              </a:rPr>
              <a:t> should be able to give an answer to a question whether </a:t>
            </a:r>
            <a:r>
              <a:rPr lang="pl-PL" sz="2400" dirty="0" smtClean="0">
                <a:solidFill>
                  <a:schemeClr val="tx1"/>
                </a:solidFill>
              </a:rPr>
              <a:t>                     it is working/non-working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nonWorking (age below 18 and above 67)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Working (age between 18 and 67)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1" y="3514725"/>
            <a:ext cx="8058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466725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06550"/>
            <a:ext cx="7266517" cy="433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tx1"/>
                </a:solidFill>
              </a:rPr>
              <a:t>• Boolean : true / false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operator == (what a reference is?)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• </a:t>
            </a:r>
            <a:r>
              <a:rPr lang="pl-PL" sz="2400" dirty="0">
                <a:solidFill>
                  <a:schemeClr val="tx1"/>
                </a:solidFill>
              </a:rPr>
              <a:t>Equality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Any object can never be equal to null (</a:t>
            </a:r>
            <a:r>
              <a:rPr lang="pl-PL" b="1" dirty="0">
                <a:solidFill>
                  <a:schemeClr val="tx1"/>
                </a:solidFill>
              </a:rPr>
              <a:t>what is null </a:t>
            </a:r>
            <a:r>
              <a:rPr lang="pl-PL" dirty="0">
                <a:solidFill>
                  <a:schemeClr val="tx1"/>
                </a:solidFill>
              </a:rPr>
              <a:t>!!!)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Every object is always equal to itself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When objects are equal their hash is equal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• </a:t>
            </a:r>
            <a:r>
              <a:rPr lang="pl-PL" dirty="0">
                <a:solidFill>
                  <a:schemeClr val="tx1"/>
                </a:solidFill>
              </a:rPr>
              <a:t>Two objects with the same hash does not need to be  </a:t>
            </a:r>
            <a:r>
              <a:rPr lang="pl-PL" dirty="0" smtClean="0">
                <a:solidFill>
                  <a:schemeClr val="tx1"/>
                </a:solidFill>
              </a:rPr>
              <a:t>                  equal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49" y="33337"/>
            <a:ext cx="5853113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4762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84" y="2265364"/>
            <a:ext cx="8596668" cy="1420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Make two </a:t>
            </a:r>
            <a:r>
              <a:rPr lang="pl-PL" sz="2400" b="1" i="1" dirty="0">
                <a:solidFill>
                  <a:schemeClr val="tx1"/>
                </a:solidFill>
              </a:rPr>
              <a:t>WebPages</a:t>
            </a:r>
            <a:r>
              <a:rPr lang="pl-PL" sz="2400" dirty="0">
                <a:solidFill>
                  <a:schemeClr val="tx1"/>
                </a:solidFill>
              </a:rPr>
              <a:t> equal when their </a:t>
            </a:r>
            <a:r>
              <a:rPr lang="pl-PL" sz="2400" b="1" i="1" dirty="0">
                <a:solidFill>
                  <a:schemeClr val="tx1"/>
                </a:solidFill>
              </a:rPr>
              <a:t>titles</a:t>
            </a:r>
            <a:r>
              <a:rPr lang="pl-PL" sz="2400" dirty="0">
                <a:solidFill>
                  <a:schemeClr val="tx1"/>
                </a:solidFill>
              </a:rPr>
              <a:t> are equal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Play with ==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148933"/>
            <a:ext cx="2895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84" y="514349"/>
            <a:ext cx="8768118" cy="1400175"/>
          </a:xfrm>
        </p:spPr>
        <p:txBody>
          <a:bodyPr>
            <a:normAutofit/>
          </a:bodyPr>
          <a:lstStyle/>
          <a:p>
            <a:r>
              <a:rPr lang="pl-PL" sz="4800" dirty="0"/>
              <a:t>STRING VARIABLES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09" y="2019300"/>
            <a:ext cx="2684991" cy="2143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String API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Convertions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toString()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From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399"/>
            <a:ext cx="92202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35" y="466724"/>
            <a:ext cx="8961967" cy="1400176"/>
          </a:xfrm>
        </p:spPr>
        <p:txBody>
          <a:bodyPr>
            <a:normAutofit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892" y="1979614"/>
            <a:ext cx="10590741" cy="1573211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 method that is able to extract numer of animals from text </a:t>
            </a:r>
            <a:endParaRPr lang="pl-PL" sz="2400" dirty="0" smtClean="0">
              <a:solidFill>
                <a:schemeClr val="tx1"/>
              </a:solidFill>
            </a:endParaRPr>
          </a:p>
          <a:p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a test for the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5" y="2962275"/>
            <a:ext cx="11439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72" y="533399"/>
            <a:ext cx="9238191" cy="1476375"/>
          </a:xfrm>
        </p:spPr>
        <p:txBody>
          <a:bodyPr>
            <a:normAutofit/>
          </a:bodyPr>
          <a:lstStyle/>
          <a:p>
            <a:r>
              <a:rPr lang="pl-PL" sz="4800" dirty="0"/>
              <a:t>JAVA </a:t>
            </a:r>
            <a:r>
              <a:rPr lang="pl-PL" sz="4800" dirty="0" smtClean="0"/>
              <a:t>COLLECTIONS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89" y="2009774"/>
            <a:ext cx="352319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Collections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 smtClean="0">
                <a:solidFill>
                  <a:schemeClr val="tx1"/>
                </a:solidFill>
              </a:rPr>
              <a:t>ArrayList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HashSet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 smtClean="0">
                <a:solidFill>
                  <a:schemeClr val="tx1"/>
                </a:solidFill>
              </a:rPr>
              <a:t>HashMap</a:t>
            </a:r>
            <a:endParaRPr lang="pl-PL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84" y="1666875"/>
            <a:ext cx="7915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457200"/>
            <a:ext cx="8942916" cy="1266825"/>
          </a:xfrm>
        </p:spPr>
        <p:txBody>
          <a:bodyPr>
            <a:normAutofit/>
          </a:bodyPr>
          <a:lstStyle/>
          <a:p>
            <a:r>
              <a:rPr lang="pl-PL" sz="4800" dirty="0"/>
              <a:t>EXCERCISE </a:t>
            </a:r>
            <a:r>
              <a:rPr lang="pl-PL" sz="4800" dirty="0" smtClean="0"/>
              <a:t>- ArrayList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08" y="2208215"/>
            <a:ext cx="5190067" cy="215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ArrayList of WebPages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Assert that list contains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tx1"/>
                </a:solidFill>
              </a:rPr>
              <a:t>    added WebPages </a:t>
            </a: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Print this list out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87" y="4510087"/>
            <a:ext cx="29051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7" y="3514726"/>
            <a:ext cx="2905125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87" y="2519365"/>
            <a:ext cx="290512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87" y="1550993"/>
            <a:ext cx="2905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2" y="295275"/>
            <a:ext cx="9123891" cy="1447800"/>
          </a:xfrm>
        </p:spPr>
        <p:txBody>
          <a:bodyPr/>
          <a:lstStyle/>
          <a:p>
            <a:r>
              <a:rPr lang="pl-PL" sz="4800" dirty="0"/>
              <a:t>EXCERCISE </a:t>
            </a:r>
            <a:r>
              <a:rPr lang="pl-PL" sz="4800" dirty="0" smtClean="0"/>
              <a:t>- HashSet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907"/>
            <a:ext cx="10228791" cy="1392236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    1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HashSet of WebPages – try to add two equal WebPages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025"/>
            <a:ext cx="12192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08" y="438149"/>
            <a:ext cx="8857191" cy="1550989"/>
          </a:xfrm>
        </p:spPr>
        <p:txBody>
          <a:bodyPr/>
          <a:lstStyle/>
          <a:p>
            <a:r>
              <a:rPr lang="pl-PL" sz="4800" dirty="0"/>
              <a:t>EXCERCISE </a:t>
            </a:r>
            <a:r>
              <a:rPr lang="pl-PL" sz="4800" dirty="0" smtClean="0"/>
              <a:t>- HashMap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44" y="1793082"/>
            <a:ext cx="8596668" cy="84931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and test CredentialsValidator using HashMap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48" y="3001172"/>
            <a:ext cx="6422539" cy="24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 smtClean="0"/>
              <a:t>AGENDA</a:t>
            </a:r>
            <a:endParaRPr lang="pl-PL" sz="4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09238"/>
              </p:ext>
            </p:extLst>
          </p:nvPr>
        </p:nvGraphicFramePr>
        <p:xfrm>
          <a:off x="308181" y="1232381"/>
          <a:ext cx="9532504" cy="5212547"/>
        </p:xfrm>
        <a:graphic>
          <a:graphicData uri="http://schemas.openxmlformats.org/drawingml/2006/table">
            <a:tbl>
              <a:tblPr/>
              <a:tblGrid>
                <a:gridCol w="3172953">
                  <a:extLst>
                    <a:ext uri="{9D8B030D-6E8A-4147-A177-3AD203B41FA5}">
                      <a16:colId xmlns:a16="http://schemas.microsoft.com/office/drawing/2014/main" val="3695468818"/>
                    </a:ext>
                  </a:extLst>
                </a:gridCol>
                <a:gridCol w="3145658">
                  <a:extLst>
                    <a:ext uri="{9D8B030D-6E8A-4147-A177-3AD203B41FA5}">
                      <a16:colId xmlns:a16="http://schemas.microsoft.com/office/drawing/2014/main" val="1281485140"/>
                    </a:ext>
                  </a:extLst>
                </a:gridCol>
                <a:gridCol w="1235063">
                  <a:extLst>
                    <a:ext uri="{9D8B030D-6E8A-4147-A177-3AD203B41FA5}">
                      <a16:colId xmlns:a16="http://schemas.microsoft.com/office/drawing/2014/main" val="1808201661"/>
                    </a:ext>
                  </a:extLst>
                </a:gridCol>
                <a:gridCol w="682355">
                  <a:extLst>
                    <a:ext uri="{9D8B030D-6E8A-4147-A177-3AD203B41FA5}">
                      <a16:colId xmlns:a16="http://schemas.microsoft.com/office/drawing/2014/main" val="2201495615"/>
                    </a:ext>
                  </a:extLst>
                </a:gridCol>
                <a:gridCol w="1296475">
                  <a:extLst>
                    <a:ext uri="{9D8B030D-6E8A-4147-A177-3AD203B41FA5}">
                      <a16:colId xmlns:a16="http://schemas.microsoft.com/office/drawing/2014/main" val="1110034904"/>
                    </a:ext>
                  </a:extLst>
                </a:gridCol>
              </a:tblGrid>
              <a:tr h="661109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 dirty="0">
                          <a:effectLst/>
                        </a:rPr>
                        <a:t>Nazwa przedmiotu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>
                          <a:effectLst/>
                        </a:rPr>
                        <a:t>Wykładowcy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>
                          <a:effectLst/>
                        </a:rPr>
                        <a:t>Liczba godzin w sumie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l-PL" sz="1300">
                          <a:effectLst/>
                        </a:rPr>
                        <a:t>Wykłady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l-PL" sz="1300">
                          <a:effectLst/>
                        </a:rPr>
                        <a:t>Ćwiczenia / programowanie 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591415"/>
                  </a:ext>
                </a:extLst>
              </a:tr>
              <a:tr h="448413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>
                          <a:effectLst/>
                        </a:rPr>
                        <a:t>Wstęp do programowania w Java dla testerów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>
                          <a:effectLst/>
                        </a:rPr>
                        <a:t>Sławomir Radzymiński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 b="1">
                          <a:effectLst/>
                        </a:rPr>
                        <a:t>20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 b="1">
                          <a:effectLst/>
                        </a:rPr>
                        <a:t>6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 b="1">
                          <a:effectLst/>
                        </a:rPr>
                        <a:t>14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661991"/>
                  </a:ext>
                </a:extLst>
              </a:tr>
              <a:tr h="235717"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046305"/>
                  </a:ext>
                </a:extLst>
              </a:tr>
              <a:tr h="235717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>
                          <a:effectLst/>
                        </a:rPr>
                        <a:t>Temat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b="1">
                          <a:effectLst/>
                        </a:rPr>
                        <a:t>Realizacja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1430"/>
                  </a:ext>
                </a:extLst>
              </a:tr>
              <a:tr h="870388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dirty="0">
                          <a:effectLst/>
                        </a:rPr>
                        <a:t>Narzędzia pracy programisty (środowisko programistyczne, repozytorium kodu)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4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3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888864"/>
                  </a:ext>
                </a:extLst>
              </a:tr>
              <a:tr h="705395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dirty="0">
                          <a:effectLst/>
                        </a:rPr>
                        <a:t>Java - elementy języka i konwencje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 dirty="0">
                          <a:effectLst/>
                        </a:rPr>
                        <a:t>4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3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88172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>
                          <a:effectLst/>
                        </a:rPr>
                        <a:t>JUnit, AssertJ i inne frameworki do testowania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 dirty="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4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3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30479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>
                          <a:effectLst/>
                        </a:rPr>
                        <a:t>Programowanie obiektowe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4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3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387740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dirty="0">
                          <a:effectLst/>
                        </a:rPr>
                        <a:t>Jak tworzyć testy zrozumiałe i tanie w utrzymaniu - zagadnienia Clean Code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3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2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43150"/>
                  </a:ext>
                </a:extLst>
              </a:tr>
              <a:tr h="235717">
                <a:tc>
                  <a:txBody>
                    <a:bodyPr/>
                    <a:lstStyle/>
                    <a:p>
                      <a:pPr rtl="0" fontAlgn="b"/>
                      <a:r>
                        <a:rPr lang="pl-PL" sz="1300" dirty="0">
                          <a:effectLst/>
                        </a:rPr>
                        <a:t>Piramida testów automatycznych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300">
                          <a:effectLst/>
                        </a:rPr>
                        <a:t>1</a:t>
                      </a: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300" dirty="0">
                        <a:effectLst/>
                      </a:endParaRPr>
                    </a:p>
                  </a:txBody>
                  <a:tcPr marL="16083" marR="16083" marT="10722" marB="10722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8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8" y="361949"/>
            <a:ext cx="8904816" cy="1550989"/>
          </a:xfrm>
        </p:spPr>
        <p:txBody>
          <a:bodyPr>
            <a:normAutofit/>
          </a:bodyPr>
          <a:lstStyle/>
          <a:p>
            <a:r>
              <a:rPr lang="pl-PL" sz="4800" dirty="0"/>
              <a:t>STEERTHE FLOW - LOOPS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4" y="2103440"/>
            <a:ext cx="3332692" cy="193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Loops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a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For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b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219200"/>
            <a:ext cx="71818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59" y="390524"/>
            <a:ext cx="8790516" cy="1362075"/>
          </a:xfrm>
        </p:spPr>
        <p:txBody>
          <a:bodyPr>
            <a:normAutofit/>
          </a:bodyPr>
          <a:lstStyle/>
          <a:p>
            <a:r>
              <a:rPr lang="pl-PL" sz="4800" dirty="0"/>
              <a:t>EXCERCISE (P)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55" y="1446214"/>
            <a:ext cx="4714875" cy="478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list of </a:t>
            </a:r>
            <a:r>
              <a:rPr lang="pl-PL" sz="2400" b="1" i="1" dirty="0">
                <a:solidFill>
                  <a:schemeClr val="tx1"/>
                </a:solidFill>
              </a:rPr>
              <a:t>Persons</a:t>
            </a:r>
            <a:r>
              <a:rPr lang="pl-PL" sz="2400" dirty="0">
                <a:solidFill>
                  <a:schemeClr val="tx1"/>
                </a:solidFill>
              </a:rPr>
              <a:t> with different </a:t>
            </a:r>
            <a:r>
              <a:rPr lang="pl-PL" sz="2400" b="1" i="1" dirty="0">
                <a:solidFill>
                  <a:schemeClr val="tx1"/>
                </a:solidFill>
              </a:rPr>
              <a:t>age </a:t>
            </a:r>
            <a:r>
              <a:rPr lang="pl-PL" sz="2400" dirty="0">
                <a:solidFill>
                  <a:schemeClr val="tx1"/>
                </a:solidFill>
              </a:rPr>
              <a:t>(</a:t>
            </a:r>
            <a:r>
              <a:rPr lang="pl-PL" sz="2400" i="1" dirty="0">
                <a:solidFill>
                  <a:schemeClr val="tx1"/>
                </a:solidFill>
              </a:rPr>
              <a:t>for</a:t>
            </a:r>
            <a:r>
              <a:rPr lang="pl-PL" sz="2400" dirty="0">
                <a:solidFill>
                  <a:schemeClr val="tx1"/>
                </a:solidFill>
              </a:rPr>
              <a:t>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Divide this list into three lists (</a:t>
            </a:r>
            <a:r>
              <a:rPr lang="pl-PL" sz="2400" i="1" dirty="0">
                <a:solidFill>
                  <a:schemeClr val="tx1"/>
                </a:solidFill>
              </a:rPr>
              <a:t>for</a:t>
            </a:r>
            <a:r>
              <a:rPr lang="pl-PL" sz="2400" dirty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+ </a:t>
            </a:r>
            <a:r>
              <a:rPr lang="pl-PL" sz="2400" i="1" dirty="0" smtClean="0">
                <a:solidFill>
                  <a:schemeClr val="tx1"/>
                </a:solidFill>
              </a:rPr>
              <a:t>if</a:t>
            </a:r>
            <a:r>
              <a:rPr lang="pl-PL" sz="2400" dirty="0">
                <a:solidFill>
                  <a:schemeClr val="tx1"/>
                </a:solidFill>
              </a:rPr>
              <a:t>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a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nonWorking (age below 18)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b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Working (age between 18 and 67)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2"/>
                </a:solidFill>
              </a:rPr>
              <a:t>c</a:t>
            </a:r>
            <a:r>
              <a:rPr lang="pl-PL" sz="2400" dirty="0">
                <a:solidFill>
                  <a:schemeClr val="accent2"/>
                </a:solidFill>
              </a:rPr>
              <a:t>) </a:t>
            </a:r>
            <a:r>
              <a:rPr lang="pl-PL" sz="2400" dirty="0">
                <a:solidFill>
                  <a:schemeClr val="tx1"/>
                </a:solidFill>
              </a:rPr>
              <a:t>Retired (age above 67)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3. </a:t>
            </a:r>
            <a:r>
              <a:rPr lang="pl-PL" sz="2400" dirty="0">
                <a:solidFill>
                  <a:schemeClr val="tx1"/>
                </a:solidFill>
              </a:rPr>
              <a:t>Find first </a:t>
            </a:r>
            <a:r>
              <a:rPr lang="pl-PL" sz="2400" b="1" i="1" dirty="0">
                <a:solidFill>
                  <a:schemeClr val="tx1"/>
                </a:solidFill>
              </a:rPr>
              <a:t>Person</a:t>
            </a:r>
            <a:r>
              <a:rPr lang="pl-PL" sz="2400" dirty="0">
                <a:solidFill>
                  <a:schemeClr val="tx1"/>
                </a:solidFill>
              </a:rPr>
              <a:t> with </a:t>
            </a:r>
            <a:r>
              <a:rPr lang="pl-PL" sz="2400" b="1" i="1" dirty="0">
                <a:solidFill>
                  <a:schemeClr val="tx1"/>
                </a:solidFill>
              </a:rPr>
              <a:t>age</a:t>
            </a:r>
            <a:r>
              <a:rPr lang="pl-PL" sz="2400" dirty="0">
                <a:solidFill>
                  <a:schemeClr val="tx1"/>
                </a:solidFill>
              </a:rPr>
              <a:t> above 18 (</a:t>
            </a:r>
            <a:r>
              <a:rPr lang="pl-PL" sz="2400" i="1" dirty="0" smtClean="0">
                <a:solidFill>
                  <a:schemeClr val="tx1"/>
                </a:solidFill>
              </a:rPr>
              <a:t>while</a:t>
            </a:r>
            <a:r>
              <a:rPr lang="pl-PL" sz="2400" dirty="0" smtClean="0">
                <a:solidFill>
                  <a:schemeClr val="tx1"/>
                </a:solidFill>
              </a:rPr>
              <a:t>)</a:t>
            </a:r>
            <a:endParaRPr lang="pl-PL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30" y="0"/>
            <a:ext cx="719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23851"/>
            <a:ext cx="8601075" cy="1419224"/>
          </a:xfrm>
        </p:spPr>
        <p:txBody>
          <a:bodyPr>
            <a:normAutofit/>
          </a:bodyPr>
          <a:lstStyle/>
          <a:p>
            <a:r>
              <a:rPr lang="pl-PL" sz="48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179514"/>
            <a:ext cx="9705975" cy="264001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1. </a:t>
            </a:r>
            <a:r>
              <a:rPr lang="pl-PL" sz="2400" dirty="0">
                <a:solidFill>
                  <a:schemeClr val="tx1"/>
                </a:solidFill>
              </a:rPr>
              <a:t>Create a method that returns n'th element of a fibonacci series </a:t>
            </a:r>
            <a:r>
              <a:rPr lang="pl-PL" sz="2400" dirty="0" smtClean="0">
                <a:solidFill>
                  <a:schemeClr val="tx1"/>
                </a:solidFill>
              </a:rPr>
              <a:t>    (</a:t>
            </a:r>
            <a:r>
              <a:rPr lang="pl-PL" sz="2400" dirty="0">
                <a:solidFill>
                  <a:schemeClr val="tx1"/>
                </a:solidFill>
              </a:rPr>
              <a:t>1, 1, 2, 3, 5, 8, …)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2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Write a </a:t>
            </a:r>
            <a:r>
              <a:rPr lang="pl-PL" sz="2400" b="1" i="1" dirty="0">
                <a:solidFill>
                  <a:schemeClr val="tx1"/>
                </a:solidFill>
              </a:rPr>
              <a:t>Triangle</a:t>
            </a:r>
            <a:r>
              <a:rPr lang="pl-PL" sz="2400" dirty="0">
                <a:solidFill>
                  <a:schemeClr val="tx1"/>
                </a:solidFill>
              </a:rPr>
              <a:t> class which has method </a:t>
            </a:r>
            <a:r>
              <a:rPr lang="pl-PL" sz="2400" b="1" i="1" dirty="0">
                <a:solidFill>
                  <a:schemeClr val="tx1"/>
                </a:solidFill>
              </a:rPr>
              <a:t>field</a:t>
            </a:r>
            <a:r>
              <a:rPr lang="pl-PL" sz="2400" dirty="0">
                <a:solidFill>
                  <a:schemeClr val="tx1"/>
                </a:solidFill>
              </a:rPr>
              <a:t>() returning the field of an triangle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3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Write a </a:t>
            </a:r>
            <a:r>
              <a:rPr lang="pl-PL" sz="2400" b="1" i="1" dirty="0">
                <a:solidFill>
                  <a:schemeClr val="tx1"/>
                </a:solidFill>
              </a:rPr>
              <a:t>TriangleValidator</a:t>
            </a:r>
            <a:r>
              <a:rPr lang="pl-PL" sz="2400" dirty="0">
                <a:solidFill>
                  <a:schemeClr val="tx1"/>
                </a:solidFill>
              </a:rPr>
              <a:t> that checks if it is possible to create a triangle using three sides of given length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733800"/>
            <a:ext cx="121920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466724"/>
            <a:ext cx="8942916" cy="1550989"/>
          </a:xfrm>
        </p:spPr>
        <p:txBody>
          <a:bodyPr>
            <a:normAutofit/>
          </a:bodyPr>
          <a:lstStyle/>
          <a:p>
            <a:r>
              <a:rPr lang="pl-PL" sz="48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5" y="1541464"/>
            <a:ext cx="9114366" cy="1173161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  4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a program that would keep titles of webpages and amount of visits each webpage received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4" y="2581275"/>
            <a:ext cx="10848975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424" y="5857139"/>
            <a:ext cx="8715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5. </a:t>
            </a:r>
            <a:r>
              <a:rPr lang="pl-PL" sz="2400" dirty="0"/>
              <a:t>Write a program that checks if given word is a palindrome (ex. Kajak, Ala)</a:t>
            </a:r>
          </a:p>
        </p:txBody>
      </p:sp>
    </p:spTree>
    <p:extLst>
      <p:ext uri="{BB962C8B-B14F-4D97-AF65-F5344CB8AC3E}">
        <p14:creationId xmlns:p14="http://schemas.microsoft.com/office/powerpoint/2010/main" val="2347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3" y="259556"/>
            <a:ext cx="8914341" cy="1352550"/>
          </a:xfrm>
        </p:spPr>
        <p:txBody>
          <a:bodyPr>
            <a:normAutofit/>
          </a:bodyPr>
          <a:lstStyle/>
          <a:p>
            <a:r>
              <a:rPr lang="pl-PL" sz="4800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3" y="1288256"/>
            <a:ext cx="8428566" cy="5449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6. </a:t>
            </a:r>
            <a:r>
              <a:rPr lang="pl-PL" sz="2400" dirty="0">
                <a:solidFill>
                  <a:schemeClr val="tx1"/>
                </a:solidFill>
              </a:rPr>
              <a:t>Create a Rectangle class that is able to calculate field and perimeter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7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Create a PercentGrader class that translates percentage to a grade </a:t>
            </a:r>
            <a:endParaRPr lang="pl-PL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a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95% - 100% - 6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b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85% - 95% - 5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c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75% - 85% - 4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d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65% - 75% - 3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e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55% - 65% - 2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2"/>
                </a:solidFill>
              </a:rPr>
              <a:t>f</a:t>
            </a:r>
            <a:r>
              <a:rPr lang="pl-PL" dirty="0">
                <a:solidFill>
                  <a:schemeClr val="accent2"/>
                </a:solidFill>
              </a:rPr>
              <a:t>) </a:t>
            </a:r>
            <a:r>
              <a:rPr lang="pl-PL" dirty="0">
                <a:solidFill>
                  <a:schemeClr val="tx1"/>
                </a:solidFill>
              </a:rPr>
              <a:t>0% - 55% - 1 </a:t>
            </a:r>
            <a:endParaRPr lang="pl-P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400" dirty="0" smtClean="0">
                <a:solidFill>
                  <a:schemeClr val="accent1"/>
                </a:solidFill>
              </a:rPr>
              <a:t>8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  <a:r>
              <a:rPr lang="pl-PL" sz="2400" dirty="0">
                <a:solidFill>
                  <a:schemeClr val="tx1"/>
                </a:solidFill>
              </a:rPr>
              <a:t>Write a program that draws multiplication table – no test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2540239"/>
            <a:ext cx="4457700" cy="29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2946" y="1720735"/>
            <a:ext cx="10272768" cy="41488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IDE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Git / Version control</a:t>
            </a:r>
            <a:endParaRPr lang="pl-PL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3600" dirty="0" smtClean="0">
                <a:solidFill>
                  <a:schemeClr val="tx1"/>
                </a:solidFill>
              </a:rPr>
              <a:t>- Software lifecycle / test lifecycle</a:t>
            </a: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IntelliJ – programming IDE</a:t>
            </a:r>
            <a:endParaRPr lang="pl-PL" sz="36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Maven – Library repository / project manager</a:t>
            </a:r>
          </a:p>
          <a:p>
            <a:pPr>
              <a:buFontTx/>
              <a:buChar char="-"/>
            </a:pPr>
            <a:r>
              <a:rPr lang="pl-PL" sz="3600" dirty="0" smtClean="0">
                <a:solidFill>
                  <a:schemeClr val="tx1"/>
                </a:solidFill>
              </a:rPr>
              <a:t>JDK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94899" y="7353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800" dirty="0" smtClean="0"/>
              <a:t>Basics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50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800" dirty="0"/>
              <a:t>SETUP INTELLIJ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1. </a:t>
            </a:r>
            <a:r>
              <a:rPr lang="pl-PL" dirty="0" smtClean="0"/>
              <a:t>Check </a:t>
            </a:r>
            <a:r>
              <a:rPr lang="pl-PL" dirty="0"/>
              <a:t>if you have java JDK </a:t>
            </a:r>
            <a:r>
              <a:rPr lang="pl-PL" dirty="0" smtClean="0"/>
              <a:t>installed 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2. </a:t>
            </a:r>
            <a:r>
              <a:rPr lang="pl-PL" dirty="0"/>
              <a:t>Copy 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</a:rPr>
              <a:t>Vistula-Programs.zip</a:t>
            </a:r>
            <a:r>
              <a:rPr lang="pl-PL" dirty="0"/>
              <a:t> and unzip it 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3. </a:t>
            </a:r>
            <a:r>
              <a:rPr lang="pl-PL" dirty="0"/>
              <a:t>Run </a:t>
            </a:r>
            <a:r>
              <a:rPr lang="pl-PL" dirty="0" smtClean="0"/>
              <a:t>Intellij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3414712"/>
            <a:ext cx="9082088" cy="2175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2160589"/>
            <a:ext cx="5743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800" dirty="0"/>
              <a:t>SETUP MAVEN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0" y="1412875"/>
            <a:ext cx="7695140" cy="5271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46050"/>
            <a:ext cx="76866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257175"/>
            <a:ext cx="8596668" cy="1320800"/>
          </a:xfrm>
        </p:spPr>
        <p:txBody>
          <a:bodyPr>
            <a:normAutofit/>
          </a:bodyPr>
          <a:lstStyle/>
          <a:p>
            <a:r>
              <a:rPr lang="pl-PL" sz="4800" dirty="0"/>
              <a:t>PROJECT 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233487"/>
            <a:ext cx="10334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29" y="1304925"/>
            <a:ext cx="4059571" cy="4805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>
            <a:normAutofit fontScale="90000"/>
          </a:bodyPr>
          <a:lstStyle/>
          <a:p>
            <a:r>
              <a:rPr lang="pl-PL" sz="5300" dirty="0"/>
              <a:t>BIG PICTURE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1925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/>
                </a:solidFill>
              </a:rPr>
              <a:t>1. </a:t>
            </a:r>
            <a:r>
              <a:rPr lang="pl-PL" dirty="0"/>
              <a:t>What we need to build Java software? </a:t>
            </a:r>
          </a:p>
          <a:p>
            <a:pPr marL="0" indent="0">
              <a:buNone/>
            </a:pPr>
            <a:r>
              <a:rPr lang="pl-PL" dirty="0" smtClean="0"/>
              <a:t>- 	Something </a:t>
            </a:r>
            <a:r>
              <a:rPr lang="pl-PL" dirty="0"/>
              <a:t>that would change text into runnable code – Java Software </a:t>
            </a:r>
            <a:r>
              <a:rPr lang="pl-PL" dirty="0" smtClean="0"/>
              <a:t>	Development </a:t>
            </a:r>
            <a:r>
              <a:rPr lang="pl-PL" dirty="0"/>
              <a:t>Kit (</a:t>
            </a:r>
            <a:r>
              <a:rPr lang="pl-PL" dirty="0" smtClean="0"/>
              <a:t>SDK)</a:t>
            </a:r>
          </a:p>
          <a:p>
            <a:pPr>
              <a:buFontTx/>
              <a:buChar char="-"/>
            </a:pPr>
            <a:r>
              <a:rPr lang="pl-PL" dirty="0" smtClean="0"/>
              <a:t>Something </a:t>
            </a:r>
            <a:r>
              <a:rPr lang="pl-PL" dirty="0"/>
              <a:t>that would give as parts that we can use, so we do not need to create everything from scratch – </a:t>
            </a:r>
            <a:r>
              <a:rPr lang="pl-PL" dirty="0" smtClean="0"/>
              <a:t>Maven</a:t>
            </a:r>
          </a:p>
          <a:p>
            <a:pPr>
              <a:buFontTx/>
              <a:buChar char="-"/>
            </a:pPr>
            <a:r>
              <a:rPr lang="pl-PL" dirty="0" smtClean="0"/>
              <a:t>- Something </a:t>
            </a:r>
            <a:r>
              <a:rPr lang="pl-PL" dirty="0"/>
              <a:t>that would build a deployable package – </a:t>
            </a:r>
            <a:r>
              <a:rPr lang="pl-PL" dirty="0" smtClean="0"/>
              <a:t>Maven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2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r>
              <a:rPr lang="pl-PL" dirty="0"/>
              <a:t>How can we tell </a:t>
            </a:r>
            <a:r>
              <a:rPr lang="pl-PL" dirty="0" smtClean="0"/>
              <a:t>Maven </a:t>
            </a:r>
            <a:r>
              <a:rPr lang="pl-PL" dirty="0"/>
              <a:t>what are the parts that we need or how to build the package? – </a:t>
            </a:r>
            <a:r>
              <a:rPr lang="pl-PL" dirty="0" smtClean="0"/>
              <a:t>pom.xml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3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r>
              <a:rPr lang="pl-PL" dirty="0"/>
              <a:t>Wherefrom does </a:t>
            </a:r>
            <a:r>
              <a:rPr lang="pl-PL" dirty="0" smtClean="0"/>
              <a:t>Maven </a:t>
            </a:r>
            <a:r>
              <a:rPr lang="pl-PL" dirty="0"/>
              <a:t>take these parts – Repository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chemeClr val="accent1"/>
                </a:solidFill>
              </a:rPr>
              <a:t>4</a:t>
            </a:r>
            <a:r>
              <a:rPr lang="pl-PL" dirty="0">
                <a:solidFill>
                  <a:schemeClr val="accent1"/>
                </a:solidFill>
              </a:rPr>
              <a:t>. </a:t>
            </a:r>
            <a:r>
              <a:rPr lang="pl-PL" dirty="0"/>
              <a:t>What do we need to run Java software? – Java Runtime Environment (JRE)</a:t>
            </a:r>
          </a:p>
        </p:txBody>
      </p:sp>
    </p:spTree>
    <p:extLst>
      <p:ext uri="{BB962C8B-B14F-4D97-AF65-F5344CB8AC3E}">
        <p14:creationId xmlns:p14="http://schemas.microsoft.com/office/powerpoint/2010/main" val="5044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75"/>
          </a:xfrm>
        </p:spPr>
        <p:txBody>
          <a:bodyPr>
            <a:normAutofit fontScale="90000"/>
          </a:bodyPr>
          <a:lstStyle/>
          <a:p>
            <a:r>
              <a:rPr lang="pl-PL" sz="4800" dirty="0" smtClean="0"/>
              <a:t>EXCERCISE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038166" cy="3163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600" dirty="0">
                <a:solidFill>
                  <a:schemeClr val="accent1"/>
                </a:solidFill>
              </a:rPr>
              <a:t>1. </a:t>
            </a:r>
            <a:r>
              <a:rPr lang="pl-PL" sz="3600" dirty="0"/>
              <a:t>Create your own project </a:t>
            </a:r>
            <a:endParaRPr lang="pl-PL" sz="3600" dirty="0" smtClean="0"/>
          </a:p>
          <a:p>
            <a:pPr marL="0" indent="0">
              <a:buNone/>
            </a:pPr>
            <a:r>
              <a:rPr lang="pl-PL" sz="3600" dirty="0" smtClean="0">
                <a:solidFill>
                  <a:schemeClr val="accent1"/>
                </a:solidFill>
              </a:rPr>
              <a:t>2</a:t>
            </a:r>
            <a:r>
              <a:rPr lang="pl-PL" sz="3600" dirty="0">
                <a:solidFill>
                  <a:schemeClr val="accent1"/>
                </a:solidFill>
              </a:rPr>
              <a:t>. </a:t>
            </a:r>
            <a:r>
              <a:rPr lang="pl-PL" sz="3600" dirty="0"/>
              <a:t>Create following package structure </a:t>
            </a:r>
            <a:r>
              <a:rPr lang="pl-PL" sz="3600" dirty="0" smtClean="0"/>
              <a:t>(in 	test directory</a:t>
            </a:r>
            <a:r>
              <a:rPr lang="pl-PL" sz="3600" dirty="0"/>
              <a:t>) </a:t>
            </a:r>
            <a:endParaRPr lang="pl-PL" sz="3600" dirty="0" smtClean="0"/>
          </a:p>
          <a:p>
            <a:pPr marL="0" indent="0">
              <a:buNone/>
            </a:pPr>
            <a:r>
              <a:rPr lang="pl-PL" sz="3600" i="1" dirty="0" smtClean="0"/>
              <a:t>		org.vistula</a:t>
            </a:r>
            <a:r>
              <a:rPr lang="pl-PL" sz="3600" i="1" dirty="0"/>
              <a:t>.&lt;your </a:t>
            </a:r>
            <a:r>
              <a:rPr lang="pl-PL" sz="3600" i="1" dirty="0" smtClean="0"/>
              <a:t>name&gt;</a:t>
            </a:r>
          </a:p>
          <a:p>
            <a:pPr marL="0" indent="0">
              <a:buNone/>
            </a:pPr>
            <a:r>
              <a:rPr lang="pl-PL" sz="3600" dirty="0" smtClean="0">
                <a:solidFill>
                  <a:schemeClr val="accent1"/>
                </a:solidFill>
              </a:rPr>
              <a:t>3</a:t>
            </a:r>
            <a:r>
              <a:rPr lang="pl-PL" sz="3600" dirty="0">
                <a:solidFill>
                  <a:schemeClr val="accent1"/>
                </a:solidFill>
              </a:rPr>
              <a:t>. </a:t>
            </a:r>
            <a:r>
              <a:rPr lang="pl-PL" sz="3600" dirty="0"/>
              <a:t>Create class </a:t>
            </a:r>
            <a:r>
              <a:rPr lang="pl-PL" sz="3600" i="1" dirty="0"/>
              <a:t>VistulaTest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07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4665</TotalTime>
  <Words>1094</Words>
  <Application>Microsoft Office PowerPoint</Application>
  <PresentationFormat>Widescreen</PresentationFormat>
  <Paragraphs>213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WSTĘP DO PROGRAMOWANIA DLA TESTERÓW</vt:lpstr>
      <vt:lpstr>About me  </vt:lpstr>
      <vt:lpstr>AGENDA</vt:lpstr>
      <vt:lpstr>PowerPoint Presentation</vt:lpstr>
      <vt:lpstr>SETUP INTELLIJ </vt:lpstr>
      <vt:lpstr>SETUP MAVEN </vt:lpstr>
      <vt:lpstr>PROJECT STRUCTURE</vt:lpstr>
      <vt:lpstr>BIG PICTURE </vt:lpstr>
      <vt:lpstr>EXCERCISE </vt:lpstr>
      <vt:lpstr>PACKAGE/CLASS/OBJECT</vt:lpstr>
      <vt:lpstr>EXCERCISE </vt:lpstr>
      <vt:lpstr>VARIABLES</vt:lpstr>
      <vt:lpstr>EXCERCISE</vt:lpstr>
      <vt:lpstr>METHODS</vt:lpstr>
      <vt:lpstr>EXCERCISE </vt:lpstr>
      <vt:lpstr>NUMBER VARIABLES</vt:lpstr>
      <vt:lpstr>EXCERCISE</vt:lpstr>
      <vt:lpstr>CREATING OBJECTS </vt:lpstr>
      <vt:lpstr>EXCERCISE </vt:lpstr>
      <vt:lpstr>STEERTHE FLOW </vt:lpstr>
      <vt:lpstr>EXCERCISE  </vt:lpstr>
      <vt:lpstr>EQUALITY</vt:lpstr>
      <vt:lpstr>EXCERCISE </vt:lpstr>
      <vt:lpstr>STRING VARIABLES </vt:lpstr>
      <vt:lpstr>EXCERCISE </vt:lpstr>
      <vt:lpstr>JAVA COLLECTIONS</vt:lpstr>
      <vt:lpstr>EXCERCISE - ArrayList</vt:lpstr>
      <vt:lpstr>EXCERCISE - HashSet </vt:lpstr>
      <vt:lpstr>EXCERCISE - HashMap </vt:lpstr>
      <vt:lpstr>STEERTHE FLOW - LOOPS </vt:lpstr>
      <vt:lpstr>EXCERCISE (P)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PROGRAMOWANIA DLA TESTERÓW</dc:title>
  <dc:creator>user</dc:creator>
  <cp:lastModifiedBy>user</cp:lastModifiedBy>
  <cp:revision>34</cp:revision>
  <dcterms:created xsi:type="dcterms:W3CDTF">2017-05-13T15:55:41Z</dcterms:created>
  <dcterms:modified xsi:type="dcterms:W3CDTF">2017-10-14T13:58:56Z</dcterms:modified>
</cp:coreProperties>
</file>