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7" d="100"/>
          <a:sy n="67" d="100"/>
        </p:scale>
        <p:origin x="7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41628"/>
            <a:ext cx="11269980" cy="1478570"/>
          </a:xfrm>
        </p:spPr>
        <p:txBody>
          <a:bodyPr>
            <a:normAutofit/>
          </a:bodyPr>
          <a:lstStyle/>
          <a:p>
            <a:pPr algn="ctr"/>
            <a:r>
              <a:rPr lang="en-US" b="1" dirty="0"/>
              <a:t>HOUSEHOLD </a:t>
            </a:r>
            <a:r>
              <a:rPr lang="en-US" b="1" dirty="0" smtClean="0"/>
              <a:t>ELECTRICITY CONSUMPTION </a:t>
            </a:r>
            <a:r>
              <a:rPr lang="en-US" b="1" dirty="0"/>
              <a:t>MONITORING</a:t>
            </a:r>
            <a:endParaRPr lang="en-US" dirty="0"/>
          </a:p>
        </p:txBody>
      </p:sp>
    </p:spTree>
    <p:extLst>
      <p:ext uri="{BB962C8B-B14F-4D97-AF65-F5344CB8AC3E}">
        <p14:creationId xmlns:p14="http://schemas.microsoft.com/office/powerpoint/2010/main" val="3926784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FUNCTIONALITY OF SMART METERS</a:t>
            </a:r>
            <a:endParaRPr lang="en-US" dirty="0"/>
          </a:p>
        </p:txBody>
      </p:sp>
      <p:sp>
        <p:nvSpPr>
          <p:cNvPr id="3" name="Content Placeholder 2"/>
          <p:cNvSpPr>
            <a:spLocks noGrp="1"/>
          </p:cNvSpPr>
          <p:nvPr>
            <p:ph idx="1"/>
          </p:nvPr>
        </p:nvSpPr>
        <p:spPr/>
        <p:txBody>
          <a:bodyPr/>
          <a:lstStyle/>
          <a:p>
            <a:pPr fontAlgn="base"/>
            <a:r>
              <a:rPr lang="en-US" dirty="0"/>
              <a:t>They are watchdogs for electricity theft.</a:t>
            </a:r>
          </a:p>
          <a:p>
            <a:pPr fontAlgn="base"/>
            <a:r>
              <a:rPr lang="en-US" dirty="0"/>
              <a:t>They can also quickly launch notifications when there are power outages.</a:t>
            </a:r>
          </a:p>
          <a:p>
            <a:pPr fontAlgn="base"/>
            <a:r>
              <a:rPr lang="en-US" dirty="0"/>
              <a:t>They allow utilities to implement dynamic pricing</a:t>
            </a:r>
            <a:r>
              <a:rPr lang="en-US" dirty="0" smtClean="0"/>
              <a:t>, time-of-use(TOU</a:t>
            </a:r>
            <a:r>
              <a:rPr lang="en-US" dirty="0"/>
              <a:t>) rates, and related demand response programs.</a:t>
            </a:r>
          </a:p>
          <a:p>
            <a:endParaRPr lang="en-US" dirty="0"/>
          </a:p>
        </p:txBody>
      </p:sp>
    </p:spTree>
    <p:extLst>
      <p:ext uri="{BB962C8B-B14F-4D97-AF65-F5344CB8AC3E}">
        <p14:creationId xmlns:p14="http://schemas.microsoft.com/office/powerpoint/2010/main" val="5945039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OPPORTUNITY OF OUR BUSINESS</a:t>
            </a:r>
            <a:endParaRPr lang="en-US" dirty="0"/>
          </a:p>
        </p:txBody>
      </p:sp>
      <p:sp>
        <p:nvSpPr>
          <p:cNvPr id="3" name="Content Placeholder 2"/>
          <p:cNvSpPr>
            <a:spLocks noGrp="1"/>
          </p:cNvSpPr>
          <p:nvPr>
            <p:ph idx="1"/>
          </p:nvPr>
        </p:nvSpPr>
        <p:spPr/>
        <p:txBody>
          <a:bodyPr>
            <a:normAutofit/>
          </a:bodyPr>
          <a:lstStyle/>
          <a:p>
            <a:r>
              <a:rPr lang="en-US" dirty="0"/>
              <a:t>Increasingly </a:t>
            </a:r>
            <a:r>
              <a:rPr lang="en-US" dirty="0" smtClean="0"/>
              <a:t>common high electricity billing accompanied by insufficient </a:t>
            </a:r>
            <a:r>
              <a:rPr lang="en-US" dirty="0"/>
              <a:t>information regarding consumption of </a:t>
            </a:r>
            <a:r>
              <a:rPr lang="en-US" dirty="0" smtClean="0"/>
              <a:t>electricity in Kenya where it happens every month. Kenya Power and Lighting Company does not provide to its electricity consumer with a clear breakdown of how each shilling is gauged in regard to </a:t>
            </a:r>
            <a:r>
              <a:rPr lang="en-US" smtClean="0"/>
              <a:t>their bill.</a:t>
            </a:r>
            <a:endParaRPr lang="en-US" dirty="0"/>
          </a:p>
        </p:txBody>
      </p:sp>
    </p:spTree>
    <p:extLst>
      <p:ext uri="{BB962C8B-B14F-4D97-AF65-F5344CB8AC3E}">
        <p14:creationId xmlns:p14="http://schemas.microsoft.com/office/powerpoint/2010/main" val="3326831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HYPOTHESIS</a:t>
            </a:r>
            <a:endParaRPr lang="en-US" dirty="0"/>
          </a:p>
        </p:txBody>
      </p:sp>
      <p:sp>
        <p:nvSpPr>
          <p:cNvPr id="3" name="Content Placeholder 2"/>
          <p:cNvSpPr>
            <a:spLocks noGrp="1"/>
          </p:cNvSpPr>
          <p:nvPr>
            <p:ph idx="1"/>
          </p:nvPr>
        </p:nvSpPr>
        <p:spPr/>
        <p:txBody>
          <a:bodyPr/>
          <a:lstStyle/>
          <a:p>
            <a:pPr fontAlgn="base"/>
            <a:r>
              <a:rPr lang="en-US" dirty="0" smtClean="0"/>
              <a:t>Insufficient </a:t>
            </a:r>
            <a:r>
              <a:rPr lang="en-US" dirty="0"/>
              <a:t>information regarding energy </a:t>
            </a:r>
            <a:r>
              <a:rPr lang="en-US" dirty="0" smtClean="0"/>
              <a:t>consumption.</a:t>
            </a:r>
          </a:p>
          <a:p>
            <a:pPr fontAlgn="base"/>
            <a:r>
              <a:rPr lang="en-US" dirty="0" smtClean="0"/>
              <a:t>Complains </a:t>
            </a:r>
            <a:r>
              <a:rPr lang="en-US" dirty="0"/>
              <a:t>from Kenyan households about high electricity bills that they can’t account for Since they don’t have a way of monitoring their electricity usage.</a:t>
            </a:r>
          </a:p>
          <a:p>
            <a:pPr marL="0" indent="0">
              <a:buNone/>
            </a:pPr>
            <a:endParaRPr lang="en-US" dirty="0"/>
          </a:p>
        </p:txBody>
      </p:sp>
    </p:spTree>
    <p:extLst>
      <p:ext uri="{BB962C8B-B14F-4D97-AF65-F5344CB8AC3E}">
        <p14:creationId xmlns:p14="http://schemas.microsoft.com/office/powerpoint/2010/main" val="4132924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113" y="0"/>
            <a:ext cx="9905998" cy="1478570"/>
          </a:xfrm>
        </p:spPr>
        <p:txBody>
          <a:bodyPr/>
          <a:lstStyle/>
          <a:p>
            <a:pPr algn="ctr"/>
            <a:r>
              <a:rPr lang="en-US" b="1" dirty="0" smtClean="0"/>
              <a:t>MARKET data</a:t>
            </a:r>
            <a:r>
              <a:rPr lang="en-US" b="1" dirty="0"/>
              <a:t/>
            </a:r>
            <a:br>
              <a:rPr lang="en-US" b="1" dirty="0"/>
            </a:br>
            <a:endParaRPr lang="en-US" dirty="0"/>
          </a:p>
        </p:txBody>
      </p:sp>
      <p:sp>
        <p:nvSpPr>
          <p:cNvPr id="3" name="Content Placeholder 2"/>
          <p:cNvSpPr>
            <a:spLocks noGrp="1"/>
          </p:cNvSpPr>
          <p:nvPr>
            <p:ph idx="1"/>
          </p:nvPr>
        </p:nvSpPr>
        <p:spPr>
          <a:xfrm>
            <a:off x="742156" y="1371600"/>
            <a:ext cx="10475911" cy="5486400"/>
          </a:xfrm>
        </p:spPr>
        <p:txBody>
          <a:bodyPr>
            <a:normAutofit fontScale="85000" lnSpcReduction="10000"/>
          </a:bodyPr>
          <a:lstStyle/>
          <a:p>
            <a:pPr fontAlgn="base"/>
            <a:r>
              <a:rPr lang="en-US" dirty="0"/>
              <a:t>Electricity access rate in Kenya is the highest in </a:t>
            </a:r>
            <a:r>
              <a:rPr lang="en-US" dirty="0" smtClean="0"/>
              <a:t>East Africa </a:t>
            </a:r>
            <a:r>
              <a:rPr lang="en-US" dirty="0"/>
              <a:t>according to the latest report from World Bank tracking global achievements sustainable energy for all. According to the energy report covering up to the period of up to 2016, the Electricity access rate in Kenya stood at 56% compared to Tanzania at 32.8%, Rwanda at 29.37%, Uganda at 26.6</a:t>
            </a:r>
            <a:r>
              <a:rPr lang="en-US" dirty="0" smtClean="0"/>
              <a:t>% and, </a:t>
            </a:r>
            <a:r>
              <a:rPr lang="en-US" dirty="0"/>
              <a:t>Burundi at 7.5%.</a:t>
            </a:r>
          </a:p>
          <a:p>
            <a:pPr fontAlgn="base"/>
            <a:r>
              <a:rPr lang="en-US" dirty="0"/>
              <a:t>Electricity access rate in Kenya stood at 73.42% at the end of April 2018 according to the World Bank, owing to various national electrification projects undertaken by Kenya Power.</a:t>
            </a:r>
          </a:p>
          <a:p>
            <a:pPr fontAlgn="base"/>
            <a:r>
              <a:rPr lang="en-US" dirty="0" smtClean="0"/>
              <a:t>According to the Kenya National Bureau of Statistics, Kenyan households consuming 200 kWh paid an average of Ksh3400 in March 2017 as compared to Ksh3042 in Feb 2013. In this approach, it was stated that there was an inflation of Ksh358.</a:t>
            </a:r>
          </a:p>
          <a:p>
            <a:pPr fontAlgn="base"/>
            <a:r>
              <a:rPr lang="en-US" dirty="0" smtClean="0"/>
              <a:t>According </a:t>
            </a:r>
            <a:r>
              <a:rPr lang="en-US" dirty="0"/>
              <a:t>to Daily Nation new data released by power distribution firm shows that Nairobi accounted for 50.2% of it's unit’s sales in June 2018, remaining counties held a 49.8% share of power in the review period.</a:t>
            </a:r>
          </a:p>
          <a:p>
            <a:pPr fontAlgn="base"/>
            <a:r>
              <a:rPr lang="en-US" dirty="0" smtClean="0"/>
              <a:t>Above shows a heavy concentration of power consumption in Nairobi.</a:t>
            </a:r>
          </a:p>
          <a:p>
            <a:endParaRPr lang="en-US" dirty="0"/>
          </a:p>
        </p:txBody>
      </p:sp>
    </p:spTree>
    <p:extLst>
      <p:ext uri="{BB962C8B-B14F-4D97-AF65-F5344CB8AC3E}">
        <p14:creationId xmlns:p14="http://schemas.microsoft.com/office/powerpoint/2010/main" val="3947490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78570"/>
          </a:xfrm>
        </p:spPr>
        <p:txBody>
          <a:bodyPr/>
          <a:lstStyle/>
          <a:p>
            <a:pPr algn="ctr"/>
            <a:r>
              <a:rPr lang="en-US" b="1" dirty="0"/>
              <a:t>TARGET CUSTOMER</a:t>
            </a:r>
            <a:endParaRPr lang="en-US" dirty="0"/>
          </a:p>
        </p:txBody>
      </p:sp>
      <p:sp>
        <p:nvSpPr>
          <p:cNvPr id="3" name="Content Placeholder 2"/>
          <p:cNvSpPr>
            <a:spLocks noGrp="1"/>
          </p:cNvSpPr>
          <p:nvPr>
            <p:ph idx="1"/>
          </p:nvPr>
        </p:nvSpPr>
        <p:spPr>
          <a:xfrm>
            <a:off x="1141411" y="1478570"/>
            <a:ext cx="9905999" cy="5379430"/>
          </a:xfrm>
        </p:spPr>
        <p:txBody>
          <a:bodyPr>
            <a:normAutofit fontScale="77500" lnSpcReduction="20000"/>
          </a:bodyPr>
          <a:lstStyle/>
          <a:p>
            <a:pPr marL="0" indent="0">
              <a:buNone/>
            </a:pPr>
            <a:r>
              <a:rPr lang="en-US" dirty="0" smtClean="0"/>
              <a:t>According to World Bank </a:t>
            </a:r>
            <a:r>
              <a:rPr lang="en-US" dirty="0"/>
              <a:t>the </a:t>
            </a:r>
            <a:r>
              <a:rPr lang="en-US" b="1" dirty="0"/>
              <a:t>middle class</a:t>
            </a:r>
            <a:r>
              <a:rPr lang="en-US" dirty="0"/>
              <a:t> individual's or household's daily </a:t>
            </a:r>
            <a:r>
              <a:rPr lang="en-US" b="1" dirty="0" smtClean="0"/>
              <a:t>income</a:t>
            </a:r>
            <a:r>
              <a:rPr lang="en-US" dirty="0"/>
              <a:t> </a:t>
            </a:r>
            <a:r>
              <a:rPr lang="en-US" dirty="0" smtClean="0"/>
              <a:t>ranges between KSh1,031 </a:t>
            </a:r>
            <a:r>
              <a:rPr lang="en-US" dirty="0"/>
              <a:t>and </a:t>
            </a:r>
            <a:r>
              <a:rPr lang="en-US" dirty="0" smtClean="0"/>
              <a:t>KSh5,158 </a:t>
            </a:r>
            <a:r>
              <a:rPr lang="en-US" dirty="0"/>
              <a:t>per person per day. This works out to an </a:t>
            </a:r>
            <a:r>
              <a:rPr lang="en-US" b="1" dirty="0"/>
              <a:t>average income</a:t>
            </a:r>
            <a:r>
              <a:rPr lang="en-US" dirty="0"/>
              <a:t> of Sh27,000 to Sh140,000 a month</a:t>
            </a:r>
            <a:r>
              <a:rPr lang="en-US" dirty="0" smtClean="0"/>
              <a:t>.</a:t>
            </a:r>
          </a:p>
          <a:p>
            <a:pPr marL="457200" lvl="1" indent="0">
              <a:buNone/>
            </a:pPr>
            <a:r>
              <a:rPr lang="en-US" b="1" u="sng" dirty="0" smtClean="0">
                <a:solidFill>
                  <a:schemeClr val="bg1"/>
                </a:solidFill>
              </a:rPr>
              <a:t>PERSONA</a:t>
            </a:r>
            <a:endParaRPr lang="en-US" b="1" dirty="0">
              <a:solidFill>
                <a:schemeClr val="bg1"/>
              </a:solidFill>
            </a:endParaRPr>
          </a:p>
          <a:p>
            <a:pPr marL="457200" lvl="1" indent="0">
              <a:buNone/>
            </a:pPr>
            <a:r>
              <a:rPr lang="en-US" b="1" dirty="0" smtClean="0"/>
              <a:t>Name:	</a:t>
            </a:r>
            <a:r>
              <a:rPr lang="en-US" dirty="0" smtClean="0"/>
              <a:t>Janice </a:t>
            </a:r>
            <a:r>
              <a:rPr lang="en-US" dirty="0"/>
              <a:t>Wakere</a:t>
            </a:r>
          </a:p>
          <a:p>
            <a:pPr marL="457200" lvl="1" indent="0">
              <a:buNone/>
            </a:pPr>
            <a:r>
              <a:rPr lang="en-US" b="1" dirty="0" smtClean="0"/>
              <a:t>Age:		</a:t>
            </a:r>
            <a:r>
              <a:rPr lang="en-US" dirty="0" smtClean="0"/>
              <a:t>25 </a:t>
            </a:r>
            <a:r>
              <a:rPr lang="en-US" dirty="0"/>
              <a:t>years</a:t>
            </a:r>
          </a:p>
          <a:p>
            <a:pPr marL="457200" lvl="1" indent="0">
              <a:buNone/>
            </a:pPr>
            <a:r>
              <a:rPr lang="en-US" b="1" dirty="0" smtClean="0"/>
              <a:t>Gender:	</a:t>
            </a:r>
            <a:r>
              <a:rPr lang="en-US" dirty="0" smtClean="0"/>
              <a:t>Female</a:t>
            </a:r>
          </a:p>
          <a:p>
            <a:pPr marL="457200" lvl="1" indent="0">
              <a:buNone/>
            </a:pPr>
            <a:r>
              <a:rPr lang="en-US" b="1" dirty="0" smtClean="0"/>
              <a:t>Education</a:t>
            </a:r>
            <a:r>
              <a:rPr lang="en-US" b="1" dirty="0" smtClean="0"/>
              <a:t>:	</a:t>
            </a:r>
            <a:r>
              <a:rPr lang="en-US" dirty="0" smtClean="0"/>
              <a:t>Business </a:t>
            </a:r>
            <a:r>
              <a:rPr lang="en-US" dirty="0"/>
              <a:t>Management</a:t>
            </a:r>
            <a:r>
              <a:rPr lang="en-US" b="1" dirty="0"/>
              <a:t> </a:t>
            </a:r>
            <a:r>
              <a:rPr lang="en-US" dirty="0"/>
              <a:t>College graduate</a:t>
            </a:r>
          </a:p>
          <a:p>
            <a:pPr marL="457200" lvl="1" indent="0">
              <a:buNone/>
            </a:pPr>
            <a:r>
              <a:rPr lang="en-US" b="1" dirty="0" smtClean="0"/>
              <a:t>Occupation:	</a:t>
            </a:r>
            <a:r>
              <a:rPr lang="en-US" dirty="0" smtClean="0"/>
              <a:t>Supermarket </a:t>
            </a:r>
            <a:r>
              <a:rPr lang="en-US" dirty="0"/>
              <a:t>Cashier</a:t>
            </a:r>
          </a:p>
          <a:p>
            <a:pPr marL="457200" lvl="1" indent="0">
              <a:buNone/>
            </a:pPr>
            <a:r>
              <a:rPr lang="en-US" b="1" dirty="0"/>
              <a:t>Work </a:t>
            </a:r>
            <a:r>
              <a:rPr lang="en-US" b="1" dirty="0" smtClean="0"/>
              <a:t>Location:	</a:t>
            </a:r>
            <a:r>
              <a:rPr lang="en-US" dirty="0" smtClean="0"/>
              <a:t>Kenyatta </a:t>
            </a:r>
            <a:r>
              <a:rPr lang="en-US" dirty="0"/>
              <a:t>Avenue</a:t>
            </a:r>
          </a:p>
          <a:p>
            <a:pPr marL="457200" lvl="1" indent="0">
              <a:buNone/>
            </a:pPr>
            <a:r>
              <a:rPr lang="en-US" b="1" dirty="0" smtClean="0"/>
              <a:t>Income:	</a:t>
            </a:r>
            <a:r>
              <a:rPr lang="en-US" dirty="0" smtClean="0"/>
              <a:t>Ksh </a:t>
            </a:r>
            <a:r>
              <a:rPr lang="en-US" dirty="0"/>
              <a:t>30000</a:t>
            </a:r>
          </a:p>
          <a:p>
            <a:pPr marL="457200" lvl="1" indent="0">
              <a:buNone/>
            </a:pPr>
            <a:r>
              <a:rPr lang="en-US" b="1" dirty="0"/>
              <a:t>Daily </a:t>
            </a:r>
            <a:r>
              <a:rPr lang="en-US" b="1" dirty="0" smtClean="0"/>
              <a:t>Spend:	</a:t>
            </a:r>
            <a:r>
              <a:rPr lang="en-US" dirty="0" smtClean="0"/>
              <a:t>Ksh </a:t>
            </a:r>
            <a:r>
              <a:rPr lang="en-US" dirty="0"/>
              <a:t>200</a:t>
            </a:r>
          </a:p>
          <a:p>
            <a:pPr marL="457200" lvl="1" indent="0">
              <a:buNone/>
            </a:pPr>
            <a:r>
              <a:rPr lang="en-US" b="1" dirty="0" smtClean="0"/>
              <a:t>Residence:	</a:t>
            </a:r>
            <a:r>
              <a:rPr lang="en-US" dirty="0" smtClean="0"/>
              <a:t>Mombasa </a:t>
            </a:r>
            <a:r>
              <a:rPr lang="en-US" dirty="0"/>
              <a:t>Road</a:t>
            </a:r>
          </a:p>
          <a:p>
            <a:pPr marL="457200" lvl="1" indent="0">
              <a:buNone/>
            </a:pPr>
            <a:r>
              <a:rPr lang="en-US" b="1" dirty="0"/>
              <a:t>Marital </a:t>
            </a:r>
            <a:r>
              <a:rPr lang="en-US" b="1" dirty="0" smtClean="0"/>
              <a:t>Status:	</a:t>
            </a:r>
            <a:r>
              <a:rPr lang="en-US" dirty="0" smtClean="0"/>
              <a:t>Single</a:t>
            </a:r>
            <a:endParaRPr lang="en-US" dirty="0"/>
          </a:p>
          <a:p>
            <a:pPr marL="457200" lvl="1" indent="0">
              <a:buNone/>
            </a:pPr>
            <a:r>
              <a:rPr lang="en-US" b="1" dirty="0" smtClean="0"/>
              <a:t>Dependents:	</a:t>
            </a:r>
            <a:r>
              <a:rPr lang="en-US" dirty="0" smtClean="0"/>
              <a:t>2 </a:t>
            </a:r>
            <a:r>
              <a:rPr lang="en-US" dirty="0"/>
              <a:t>Children</a:t>
            </a:r>
          </a:p>
          <a:p>
            <a:pPr marL="0" indent="0">
              <a:buNone/>
            </a:pPr>
            <a:r>
              <a:rPr lang="en-US" dirty="0"/>
              <a:t/>
            </a:r>
            <a:br>
              <a:rPr lang="en-US" dirty="0"/>
            </a:br>
            <a:endParaRPr lang="en-US" dirty="0"/>
          </a:p>
        </p:txBody>
      </p:sp>
    </p:spTree>
    <p:extLst>
      <p:ext uri="{BB962C8B-B14F-4D97-AF65-F5344CB8AC3E}">
        <p14:creationId xmlns:p14="http://schemas.microsoft.com/office/powerpoint/2010/main" val="963512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How </a:t>
            </a:r>
            <a:r>
              <a:rPr lang="en-US" b="1" dirty="0" smtClean="0"/>
              <a:t>customers solving </a:t>
            </a:r>
            <a:r>
              <a:rPr lang="en-US" b="1" dirty="0"/>
              <a:t>the </a:t>
            </a:r>
            <a:r>
              <a:rPr lang="en-US" b="1" dirty="0" smtClean="0"/>
              <a:t>problem </a:t>
            </a:r>
            <a:endParaRPr lang="en-US" dirty="0"/>
          </a:p>
        </p:txBody>
      </p:sp>
      <p:sp>
        <p:nvSpPr>
          <p:cNvPr id="3" name="Content Placeholder 2"/>
          <p:cNvSpPr>
            <a:spLocks noGrp="1"/>
          </p:cNvSpPr>
          <p:nvPr>
            <p:ph idx="1"/>
          </p:nvPr>
        </p:nvSpPr>
        <p:spPr/>
        <p:txBody>
          <a:bodyPr/>
          <a:lstStyle/>
          <a:p>
            <a:pPr marL="0" indent="0">
              <a:buNone/>
            </a:pPr>
            <a:r>
              <a:rPr lang="en-US" dirty="0" smtClean="0"/>
              <a:t>Currently customers </a:t>
            </a:r>
            <a:r>
              <a:rPr lang="en-US" dirty="0"/>
              <a:t>are manually reading their meter as an estimate and </a:t>
            </a:r>
            <a:r>
              <a:rPr lang="en-US" dirty="0" smtClean="0"/>
              <a:t>in the </a:t>
            </a:r>
            <a:r>
              <a:rPr lang="en-US" dirty="0"/>
              <a:t>case of the prepaid tokens, the users are calculating their usage as per how many token units they have used </a:t>
            </a:r>
            <a:r>
              <a:rPr lang="en-US" dirty="0" smtClean="0"/>
              <a:t>in a daily</a:t>
            </a:r>
            <a:r>
              <a:rPr lang="en-US" dirty="0"/>
              <a:t>, weekly or </a:t>
            </a:r>
            <a:r>
              <a:rPr lang="en-US" dirty="0" smtClean="0"/>
              <a:t>monthly basis .</a:t>
            </a:r>
            <a:endParaRPr lang="en-US" dirty="0"/>
          </a:p>
          <a:p>
            <a:pPr marL="0" indent="0">
              <a:buNone/>
            </a:pPr>
            <a:r>
              <a:rPr lang="en-US" dirty="0"/>
              <a:t/>
            </a:r>
            <a:br>
              <a:rPr lang="en-US" dirty="0"/>
            </a:br>
            <a:endParaRPr lang="en-US" dirty="0"/>
          </a:p>
        </p:txBody>
      </p:sp>
    </p:spTree>
    <p:extLst>
      <p:ext uri="{BB962C8B-B14F-4D97-AF65-F5344CB8AC3E}">
        <p14:creationId xmlns:p14="http://schemas.microsoft.com/office/powerpoint/2010/main" val="2987385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Who else is solving this</a:t>
            </a:r>
            <a:endParaRPr lang="en-US" dirty="0"/>
          </a:p>
        </p:txBody>
      </p:sp>
      <p:sp>
        <p:nvSpPr>
          <p:cNvPr id="3" name="Content Placeholder 2"/>
          <p:cNvSpPr>
            <a:spLocks noGrp="1"/>
          </p:cNvSpPr>
          <p:nvPr>
            <p:ph idx="1"/>
          </p:nvPr>
        </p:nvSpPr>
        <p:spPr/>
        <p:txBody>
          <a:bodyPr/>
          <a:lstStyle/>
          <a:p>
            <a:pPr marL="0" indent="0">
              <a:buNone/>
            </a:pPr>
            <a:r>
              <a:rPr lang="en-US" dirty="0" smtClean="0"/>
              <a:t>Kenya </a:t>
            </a:r>
            <a:r>
              <a:rPr lang="en-US" dirty="0"/>
              <a:t>Power and Lighting </a:t>
            </a:r>
            <a:r>
              <a:rPr lang="en-US" dirty="0" smtClean="0"/>
              <a:t>Company by use of a smart </a:t>
            </a:r>
            <a:r>
              <a:rPr lang="en-US" dirty="0"/>
              <a:t>meter </a:t>
            </a:r>
            <a:r>
              <a:rPr lang="en-US" dirty="0" smtClean="0"/>
              <a:t>which is </a:t>
            </a:r>
            <a:r>
              <a:rPr lang="en-US" dirty="0"/>
              <a:t>an electronic device that records consumption of electric energy and communicates the information to the electricity supplier for monitoring and billing. One of Kenya Power’s smart meter weakness is that the </a:t>
            </a:r>
            <a:r>
              <a:rPr lang="en-US" dirty="0" smtClean="0"/>
              <a:t>information is not accessible by the consumer.</a:t>
            </a:r>
            <a:endParaRPr lang="en-US" dirty="0"/>
          </a:p>
          <a:p>
            <a:pPr marL="0" indent="0">
              <a:buNone/>
            </a:pPr>
            <a:r>
              <a:rPr lang="en-US" dirty="0"/>
              <a:t/>
            </a:r>
            <a:br>
              <a:rPr lang="en-US" dirty="0"/>
            </a:br>
            <a:endParaRPr lang="en-US" dirty="0"/>
          </a:p>
        </p:txBody>
      </p:sp>
    </p:spTree>
    <p:extLst>
      <p:ext uri="{BB962C8B-B14F-4D97-AF65-F5344CB8AC3E}">
        <p14:creationId xmlns:p14="http://schemas.microsoft.com/office/powerpoint/2010/main" val="3714191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KENYA POWER SMART METER COST </a:t>
            </a:r>
            <a:r>
              <a:rPr lang="en-US" b="1" dirty="0"/>
              <a:t>FEES</a:t>
            </a:r>
            <a:endParaRPr lang="en-US" dirty="0"/>
          </a:p>
        </p:txBody>
      </p:sp>
      <p:sp>
        <p:nvSpPr>
          <p:cNvPr id="3" name="Content Placeholder 2"/>
          <p:cNvSpPr>
            <a:spLocks noGrp="1"/>
          </p:cNvSpPr>
          <p:nvPr>
            <p:ph idx="1"/>
          </p:nvPr>
        </p:nvSpPr>
        <p:spPr/>
        <p:txBody>
          <a:bodyPr/>
          <a:lstStyle/>
          <a:p>
            <a:r>
              <a:rPr lang="en-US" dirty="0"/>
              <a:t>Consumers don’t have to pay upfront to have a smart meter installed</a:t>
            </a:r>
            <a:r>
              <a:rPr lang="en-US" dirty="0" smtClean="0"/>
              <a:t>.</a:t>
            </a:r>
          </a:p>
          <a:p>
            <a:r>
              <a:rPr lang="en-US" dirty="0"/>
              <a:t>According to a local news source, Kenya’s primary energy distributor has plans to install 5,600 outdoor meters near customer premises, estimated to cost Sh3.2 </a:t>
            </a:r>
            <a:r>
              <a:rPr lang="en-US" dirty="0" smtClean="0"/>
              <a:t>billion.</a:t>
            </a:r>
            <a:endParaRPr lang="en-US" dirty="0"/>
          </a:p>
        </p:txBody>
      </p:sp>
    </p:spTree>
    <p:extLst>
      <p:ext uri="{BB962C8B-B14F-4D97-AF65-F5344CB8AC3E}">
        <p14:creationId xmlns:p14="http://schemas.microsoft.com/office/powerpoint/2010/main" val="31915893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TECHNOLOGY use by the smart meters</a:t>
            </a:r>
            <a:endParaRPr lang="en-US" dirty="0"/>
          </a:p>
        </p:txBody>
      </p:sp>
      <p:sp>
        <p:nvSpPr>
          <p:cNvPr id="3" name="Content Placeholder 2"/>
          <p:cNvSpPr>
            <a:spLocks noGrp="1"/>
          </p:cNvSpPr>
          <p:nvPr>
            <p:ph idx="1"/>
          </p:nvPr>
        </p:nvSpPr>
        <p:spPr>
          <a:xfrm>
            <a:off x="982980" y="2249486"/>
            <a:ext cx="10064431" cy="4608513"/>
          </a:xfrm>
        </p:spPr>
        <p:txBody>
          <a:bodyPr>
            <a:normAutofit/>
          </a:bodyPr>
          <a:lstStyle/>
          <a:p>
            <a:pPr fontAlgn="base"/>
            <a:r>
              <a:rPr lang="en-US" dirty="0" smtClean="0"/>
              <a:t>Smart meters communicate to </a:t>
            </a:r>
            <a:r>
              <a:rPr lang="en-US" dirty="0"/>
              <a:t>info central location using cell and pager networks, satellite, radio, and power line communication</a:t>
            </a:r>
          </a:p>
          <a:p>
            <a:pPr fontAlgn="base"/>
            <a:r>
              <a:rPr lang="en-US" dirty="0"/>
              <a:t>Home Area Network allows household appliances to communicate with the smart meter</a:t>
            </a:r>
          </a:p>
          <a:p>
            <a:pPr fontAlgn="base"/>
            <a:r>
              <a:rPr lang="en-US" dirty="0"/>
              <a:t>Power Line Communications carries data on a conductor </a:t>
            </a:r>
            <a:r>
              <a:rPr lang="en-US" dirty="0" smtClean="0"/>
              <a:t>that is used </a:t>
            </a:r>
            <a:r>
              <a:rPr lang="en-US" dirty="0"/>
              <a:t>simultaneously for AC</a:t>
            </a:r>
          </a:p>
          <a:p>
            <a:pPr fontAlgn="base"/>
            <a:r>
              <a:rPr lang="en-US" dirty="0" smtClean="0"/>
              <a:t>Smart meter uses DCC (</a:t>
            </a:r>
            <a:r>
              <a:rPr lang="en-US" dirty="0"/>
              <a:t>a communication network) to automatically and wirelessly send </a:t>
            </a:r>
            <a:r>
              <a:rPr lang="en-US" dirty="0" smtClean="0"/>
              <a:t>energy </a:t>
            </a:r>
            <a:r>
              <a:rPr lang="en-US" dirty="0"/>
              <a:t>actual </a:t>
            </a:r>
            <a:r>
              <a:rPr lang="en-US" dirty="0" smtClean="0"/>
              <a:t>energy consumption </a:t>
            </a:r>
            <a:r>
              <a:rPr lang="en-US" dirty="0"/>
              <a:t>to the supplier.</a:t>
            </a:r>
          </a:p>
          <a:p>
            <a:endParaRPr lang="en-US" dirty="0"/>
          </a:p>
        </p:txBody>
      </p:sp>
    </p:spTree>
    <p:extLst>
      <p:ext uri="{BB962C8B-B14F-4D97-AF65-F5344CB8AC3E}">
        <p14:creationId xmlns:p14="http://schemas.microsoft.com/office/powerpoint/2010/main" val="3969107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Strengths and weaknesses of smart meters</a:t>
            </a:r>
            <a:endParaRPr lang="en-US" dirty="0"/>
          </a:p>
        </p:txBody>
      </p:sp>
      <p:sp>
        <p:nvSpPr>
          <p:cNvPr id="3" name="Content Placeholder 2"/>
          <p:cNvSpPr>
            <a:spLocks noGrp="1"/>
          </p:cNvSpPr>
          <p:nvPr>
            <p:ph sz="half" idx="1"/>
          </p:nvPr>
        </p:nvSpPr>
        <p:spPr/>
        <p:txBody>
          <a:bodyPr>
            <a:normAutofit fontScale="85000" lnSpcReduction="20000"/>
          </a:bodyPr>
          <a:lstStyle/>
          <a:p>
            <a:pPr marL="0" indent="0" algn="ctr">
              <a:buNone/>
            </a:pPr>
            <a:r>
              <a:rPr lang="en-US" u="sng" dirty="0" smtClean="0"/>
              <a:t>STRENGTHS</a:t>
            </a:r>
          </a:p>
          <a:p>
            <a:pPr fontAlgn="base"/>
            <a:r>
              <a:rPr lang="en-US" dirty="0"/>
              <a:t>More accurate bills. </a:t>
            </a:r>
          </a:p>
          <a:p>
            <a:pPr fontAlgn="base"/>
            <a:r>
              <a:rPr lang="en-US" dirty="0"/>
              <a:t>Have greater control of the user’s energy consumption.  </a:t>
            </a:r>
          </a:p>
          <a:p>
            <a:pPr marL="0" indent="0" algn="ctr">
              <a:buNone/>
            </a:pPr>
            <a:endParaRPr lang="en-US" u="sng" dirty="0"/>
          </a:p>
        </p:txBody>
      </p:sp>
      <p:sp>
        <p:nvSpPr>
          <p:cNvPr id="4" name="Content Placeholder 3"/>
          <p:cNvSpPr>
            <a:spLocks noGrp="1"/>
          </p:cNvSpPr>
          <p:nvPr>
            <p:ph sz="half" idx="2"/>
          </p:nvPr>
        </p:nvSpPr>
        <p:spPr/>
        <p:txBody>
          <a:bodyPr>
            <a:normAutofit fontScale="85000" lnSpcReduction="20000"/>
          </a:bodyPr>
          <a:lstStyle/>
          <a:p>
            <a:pPr marL="0" indent="0" algn="ctr">
              <a:buNone/>
            </a:pPr>
            <a:r>
              <a:rPr lang="en-US" u="sng" dirty="0" smtClean="0"/>
              <a:t>WEAKNESSES</a:t>
            </a:r>
          </a:p>
          <a:p>
            <a:pPr fontAlgn="base"/>
            <a:r>
              <a:rPr lang="en-US" dirty="0"/>
              <a:t>It can’t save the user’s money.</a:t>
            </a:r>
          </a:p>
          <a:p>
            <a:pPr fontAlgn="base"/>
            <a:r>
              <a:rPr lang="en-US" dirty="0"/>
              <a:t>They are not available everywhere</a:t>
            </a:r>
          </a:p>
          <a:p>
            <a:pPr fontAlgn="base"/>
            <a:r>
              <a:rPr lang="en-US" dirty="0"/>
              <a:t>Smart meters don’t bring an end to estimated bills(or billing errors).</a:t>
            </a:r>
          </a:p>
          <a:p>
            <a:pPr fontAlgn="base"/>
            <a:r>
              <a:rPr lang="en-US" dirty="0"/>
              <a:t>Smart meters won’t work if you have a poor signal in your area.</a:t>
            </a:r>
          </a:p>
          <a:p>
            <a:pPr fontAlgn="base"/>
            <a:r>
              <a:rPr lang="en-US" dirty="0"/>
              <a:t>The display units linked to smart meters are crude and difficult to understand.</a:t>
            </a:r>
          </a:p>
          <a:p>
            <a:pPr marL="0" indent="0" algn="ctr">
              <a:buNone/>
            </a:pPr>
            <a:endParaRPr lang="en-US" u="sng" dirty="0"/>
          </a:p>
        </p:txBody>
      </p:sp>
    </p:spTree>
    <p:extLst>
      <p:ext uri="{BB962C8B-B14F-4D97-AF65-F5344CB8AC3E}">
        <p14:creationId xmlns:p14="http://schemas.microsoft.com/office/powerpoint/2010/main" val="21206421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808</TotalTime>
  <Words>624</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Tw Cen MT</vt:lpstr>
      <vt:lpstr>Circuit</vt:lpstr>
      <vt:lpstr>HOUSEHOLD ELECTRICITY CONSUMPTION MONITORING</vt:lpstr>
      <vt:lpstr>PROBLEM HYPOTHESIS</vt:lpstr>
      <vt:lpstr>MARKET data </vt:lpstr>
      <vt:lpstr>TARGET CUSTOMER</vt:lpstr>
      <vt:lpstr>How customers solving the problem </vt:lpstr>
      <vt:lpstr>Who else is solving this</vt:lpstr>
      <vt:lpstr>KENYA POWER SMART METER COST FEES</vt:lpstr>
      <vt:lpstr>TECHNOLOGY use by the smart meters</vt:lpstr>
      <vt:lpstr>Strengths and weaknesses of smart meters</vt:lpstr>
      <vt:lpstr>FUNCTIONALITY OF SMART METERS</vt:lpstr>
      <vt:lpstr>OPPORTUNITY OF OUR BUSINESS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HOUSEHOLD ELECTRICITY CONSUMPTION MONITORING</dc:title>
  <dc:creator>mwangiwaithiageni33@gmail.com</dc:creator>
  <cp:lastModifiedBy>mwangiwaithiageni33@gmail.com</cp:lastModifiedBy>
  <cp:revision>16</cp:revision>
  <dcterms:created xsi:type="dcterms:W3CDTF">2019-07-16T20:59:37Z</dcterms:created>
  <dcterms:modified xsi:type="dcterms:W3CDTF">2019-09-22T00:18:45Z</dcterms:modified>
</cp:coreProperties>
</file>