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72" r:id="rId4"/>
    <p:sldId id="296" r:id="rId5"/>
    <p:sldId id="266" r:id="rId6"/>
    <p:sldId id="277" r:id="rId7"/>
    <p:sldId id="295" r:id="rId8"/>
    <p:sldId id="282" r:id="rId9"/>
    <p:sldId id="283" r:id="rId10"/>
    <p:sldId id="294" r:id="rId11"/>
    <p:sldId id="271" r:id="rId12"/>
    <p:sldId id="285" r:id="rId13"/>
    <p:sldId id="286" r:id="rId14"/>
    <p:sldId id="279" r:id="rId15"/>
    <p:sldId id="288" r:id="rId16"/>
    <p:sldId id="284" r:id="rId17"/>
    <p:sldId id="287" r:id="rId18"/>
    <p:sldId id="289" r:id="rId19"/>
    <p:sldId id="290" r:id="rId20"/>
    <p:sldId id="292" r:id="rId21"/>
    <p:sldId id="293" r:id="rId22"/>
    <p:sldId id="274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D4E3E9-D465-46BF-842E-50D842266617}">
          <p14:sldIdLst>
            <p14:sldId id="256"/>
            <p14:sldId id="265"/>
            <p14:sldId id="272"/>
            <p14:sldId id="296"/>
            <p14:sldId id="266"/>
            <p14:sldId id="277"/>
            <p14:sldId id="295"/>
            <p14:sldId id="282"/>
            <p14:sldId id="283"/>
            <p14:sldId id="294"/>
            <p14:sldId id="271"/>
            <p14:sldId id="285"/>
            <p14:sldId id="286"/>
            <p14:sldId id="279"/>
            <p14:sldId id="288"/>
            <p14:sldId id="284"/>
            <p14:sldId id="287"/>
            <p14:sldId id="289"/>
            <p14:sldId id="290"/>
            <p14:sldId id="292"/>
            <p14:sldId id="293"/>
            <p14:sldId id="274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>
      <p:cViewPr varScale="1">
        <p:scale>
          <a:sx n="81" d="100"/>
          <a:sy n="81" d="100"/>
        </p:scale>
        <p:origin x="120" y="2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(0-1000, 1001-2000,2001-5000)</c:v>
                </c:pt>
                <c:pt idx="1">
                  <c:v>Highest Bill Incurred in KSh (0-1000, 1001-3000,3001-5000)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0.53</c:v>
                </c:pt>
                <c:pt idx="2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(0-1000, 1001-2000,2001-5000)</c:v>
                </c:pt>
                <c:pt idx="1">
                  <c:v>Highest Bill Incurred in KSh (0-1000, 1001-3000,3001-5000)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0.24</c:v>
                </c:pt>
                <c:pt idx="1">
                  <c:v>0.37</c:v>
                </c:pt>
                <c:pt idx="2">
                  <c:v>0.16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(0-1000, 1001-2000,2001-5000)</c:v>
                </c:pt>
                <c:pt idx="1">
                  <c:v>Highest Bill Incurred in KSh (0-1000, 1001-3000,3001-5000)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0.06</c:v>
                </c:pt>
                <c:pt idx="1">
                  <c:v>0.04</c:v>
                </c:pt>
                <c:pt idx="2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5"/>
        <c:axId val="515471744"/>
        <c:axId val="515466848"/>
      </c:barChart>
      <c:catAx>
        <c:axId val="51547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66848"/>
        <c:crossesAt val="0"/>
        <c:auto val="1"/>
        <c:lblAlgn val="ctr"/>
        <c:lblOffset val="100"/>
        <c:noMultiLvlLbl val="0"/>
      </c:catAx>
      <c:valAx>
        <c:axId val="515466848"/>
        <c:scaling>
          <c:logBase val="10"/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71744"/>
        <c:crosses val="autoZero"/>
        <c:crossBetween val="between"/>
      </c:valAx>
      <c:dTable>
        <c:showHorzBorder val="1"/>
        <c:showVertBorder val="1"/>
        <c:showOutline val="0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(0-1500, 1501-5000,5001-20000)</c:v>
                </c:pt>
                <c:pt idx="1">
                  <c:v>Highest Bill Incurred in KSh (0-2000, 2001-10000,10001-20000)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0.15</c:v>
                </c:pt>
                <c:pt idx="2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(0-1500, 1501-5000,5001-20000)</c:v>
                </c:pt>
                <c:pt idx="1">
                  <c:v>Highest Bill Incurred in KSh (0-2000, 2001-10000,10001-20000)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</c:v>
                </c:pt>
                <c:pt idx="1">
                  <c:v>0.25</c:v>
                </c:pt>
                <c:pt idx="2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(0-1500, 1501-5000,5001-20000)</c:v>
                </c:pt>
                <c:pt idx="1">
                  <c:v>Highest Bill Incurred in KSh (0-2000, 2001-10000,10001-20000)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0.35</c:v>
                </c:pt>
                <c:pt idx="1">
                  <c:v>0.55000000000000004</c:v>
                </c:pt>
                <c:pt idx="2">
                  <c:v>0.65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5"/>
        <c:axId val="621353904"/>
        <c:axId val="515476640"/>
      </c:barChart>
      <c:catAx>
        <c:axId val="62135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76640"/>
        <c:crossesAt val="0"/>
        <c:auto val="1"/>
        <c:lblAlgn val="ctr"/>
        <c:lblOffset val="100"/>
        <c:noMultiLvlLbl val="0"/>
      </c:catAx>
      <c:valAx>
        <c:axId val="515476640"/>
        <c:scaling>
          <c:logBase val="10"/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353904"/>
        <c:crosses val="autoZero"/>
        <c:crossBetween val="between"/>
      </c:valAx>
      <c:dTable>
        <c:showHorzBorder val="1"/>
        <c:showVertBorder val="1"/>
        <c:showOutline val="0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10/25/2019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276600"/>
            <a:ext cx="118110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VOLTAINFO GROUP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solidFill>
                  <a:srgbClr val="0070C0"/>
                </a:solidFill>
              </a:rPr>
              <a:t/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/>
              <a:t>HOUSEHOLD ELECTRICITY CONSUMPTION MONITORING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Kenya </a:t>
            </a:r>
            <a:r>
              <a:rPr lang="en-US" dirty="0"/>
              <a:t>Power owns and operates most of the electricity transmission and distribution system in the country and </a:t>
            </a:r>
            <a:r>
              <a:rPr lang="en-US" dirty="0" smtClean="0"/>
              <a:t>sold </a:t>
            </a:r>
            <a:r>
              <a:rPr lang="en-US" dirty="0"/>
              <a:t>electricity to over 6,761,090 million by end of June 2018.</a:t>
            </a:r>
          </a:p>
          <a:p>
            <a:r>
              <a:rPr lang="en-US" dirty="0"/>
              <a:t>The Company’s key mandate is to plan for sufficient electricity generation and transmission capacity to meet demand; building and maintaining the power distribution and transmission network and retailing of electricity to its customers.</a:t>
            </a:r>
          </a:p>
          <a:p>
            <a:r>
              <a:rPr lang="en-US" dirty="0"/>
              <a:t>The Government has a controlling stake at 50.1% of shareholding with private investors at 49.9%. Kenya Power is listed on the Nairobi </a:t>
            </a:r>
            <a:r>
              <a:rPr lang="en-US" dirty="0" smtClean="0"/>
              <a:t>Securities</a:t>
            </a:r>
          </a:p>
          <a:p>
            <a:r>
              <a:rPr lang="en-US" dirty="0"/>
              <a:t>Kenya Power</a:t>
            </a:r>
            <a:r>
              <a:rPr lang="en-US" dirty="0" smtClean="0"/>
              <a:t> believes </a:t>
            </a:r>
            <a:r>
              <a:rPr lang="en-US" dirty="0"/>
              <a:t>in integrity and delivering on our </a:t>
            </a:r>
            <a:r>
              <a:rPr lang="en-US" dirty="0" smtClean="0"/>
              <a:t>promises.</a:t>
            </a:r>
          </a:p>
          <a:p>
            <a:r>
              <a:rPr lang="en-US" dirty="0"/>
              <a:t>Kenya Power is committed to provide cost effective, reliable and quality power that delights customers and betters peoples </a:t>
            </a:r>
            <a:r>
              <a:rPr lang="en-US" dirty="0" smtClean="0"/>
              <a:t>lives.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Research Type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Competitor 1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Competitor </a:t>
            </a:r>
            <a:r>
              <a:rPr lang="en-US" dirty="0" smtClean="0"/>
              <a:t>2</a:t>
            </a:r>
            <a:endParaRPr lang="en-US" dirty="0"/>
          </a:p>
          <a:p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Desk Research and Phone Call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INTERNET PROVIDERS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 smtClean="0"/>
              <a:t>Zuku</a:t>
            </a:r>
            <a:endParaRPr lang="en-US" dirty="0"/>
          </a:p>
          <a:p>
            <a:r>
              <a:rPr lang="en-US" dirty="0" err="1"/>
              <a:t>Safaricom</a:t>
            </a:r>
            <a:endParaRPr lang="en-US" dirty="0"/>
          </a:p>
          <a:p>
            <a:r>
              <a:rPr lang="en-US" dirty="0"/>
              <a:t>Airtel</a:t>
            </a:r>
          </a:p>
          <a:p>
            <a:r>
              <a:rPr lang="en-US" dirty="0"/>
              <a:t>Orange</a:t>
            </a:r>
          </a:p>
          <a:p>
            <a:r>
              <a:rPr lang="en-US" dirty="0" err="1"/>
              <a:t>Faiba</a:t>
            </a:r>
            <a:r>
              <a:rPr lang="en-US" dirty="0"/>
              <a:t> Internet and a bunch of others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7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Faiba</a:t>
            </a:r>
            <a:r>
              <a:rPr lang="en-US" sz="3200" dirty="0" smtClean="0"/>
              <a:t> Internet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487" y="3519488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</p:txBody>
      </p:sp>
      <p:pic>
        <p:nvPicPr>
          <p:cNvPr id="2052" name="Picture 4" descr="faiba home internet package pl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05" y="2362200"/>
            <a:ext cx="963013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6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entails </a:t>
            </a:r>
            <a:r>
              <a:rPr lang="en-US" dirty="0" smtClean="0"/>
              <a:t>designing </a:t>
            </a:r>
            <a:r>
              <a:rPr lang="en-US" dirty="0"/>
              <a:t>a product that will measure the </a:t>
            </a:r>
            <a:r>
              <a:rPr lang="en-US" dirty="0" smtClean="0"/>
              <a:t>current </a:t>
            </a:r>
            <a:r>
              <a:rPr lang="en-US" dirty="0"/>
              <a:t>from </a:t>
            </a:r>
            <a:r>
              <a:rPr lang="en-US" dirty="0" smtClean="0"/>
              <a:t>the different fuse lines supplying power to a house. </a:t>
            </a:r>
            <a:r>
              <a:rPr lang="en-US" dirty="0"/>
              <a:t>T</a:t>
            </a:r>
            <a:r>
              <a:rPr lang="en-US" dirty="0" smtClean="0"/>
              <a:t>he information will later be displayed </a:t>
            </a:r>
            <a:r>
              <a:rPr lang="en-US" dirty="0"/>
              <a:t>to the </a:t>
            </a:r>
            <a:r>
              <a:rPr lang="en-US" dirty="0" smtClean="0"/>
              <a:t>consumer, this will </a:t>
            </a:r>
            <a:r>
              <a:rPr lang="en-US" dirty="0" smtClean="0"/>
              <a:t>allow </a:t>
            </a:r>
            <a:r>
              <a:rPr lang="en-US" dirty="0"/>
              <a:t>the consumer to regulate how much energy he/she wants </a:t>
            </a:r>
            <a:r>
              <a:rPr lang="en-US" dirty="0" smtClean="0"/>
              <a:t> to use, and in return this </a:t>
            </a:r>
            <a:r>
              <a:rPr lang="en-US" dirty="0"/>
              <a:t>will help them save on money.</a:t>
            </a:r>
          </a:p>
        </p:txBody>
      </p:sp>
    </p:spTree>
    <p:extLst>
      <p:ext uri="{BB962C8B-B14F-4D97-AF65-F5344CB8AC3E}">
        <p14:creationId xmlns:p14="http://schemas.microsoft.com/office/powerpoint/2010/main" val="353719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Safaricom</a:t>
            </a:r>
            <a:r>
              <a:rPr lang="en-US" sz="3200" dirty="0" smtClean="0"/>
              <a:t> Internet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4384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</p:txBody>
      </p:sp>
      <p:pic>
        <p:nvPicPr>
          <p:cNvPr id="3074" name="Picture 2" descr="https://lh4.googleusercontent.com/XJ_5UEUV2-Da3zvh-kDANBwjZJc--tWCrs5U8YnOIKAcqCwDatDkv18fjB6bFVFk6wM-fKDTnqRxYSA1-5z2_xfBA_Da4Jy3NHXljsFSUJx6PMmt9CCkbp6zog1x3DZ8fQYCwQ8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438400"/>
            <a:ext cx="94107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31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892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Internet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287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34924"/>
              </p:ext>
            </p:extLst>
          </p:nvPr>
        </p:nvGraphicFramePr>
        <p:xfrm>
          <a:off x="1981200" y="1866900"/>
          <a:ext cx="7844493" cy="4495800"/>
        </p:xfrm>
        <a:graphic>
          <a:graphicData uri="http://schemas.openxmlformats.org/drawingml/2006/table">
            <a:tbl>
              <a:tblPr/>
              <a:tblGrid>
                <a:gridCol w="2614831"/>
                <a:gridCol w="2614831"/>
                <a:gridCol w="2614831"/>
              </a:tblGrid>
              <a:tr h="4303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Internet speed (download)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Number of connected users/devices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What you can do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0359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5 Mbps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 or 2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Online browsing, research, email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25 Mbps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3 to 5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Large-file downloading, basic Wi-Fi, business communication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75 Mbps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5 to 10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Video streaming, frequent file sharing, numerous POS transactions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150 Mbps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10 to 15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Frequent cloud computing, video conferencing, data backups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250 Mbps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15 to 20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Server hosting, seamless streaming and conferencing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93591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500 Mbps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20 to 30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Multiple-server hosting, constant cloud-based computing, heavy online backups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93591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 Gbps (1,000 Mbps)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30+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Extreme-speed operating for enterprise-ready offices with near-zero interruptions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76662" y="1601008"/>
            <a:ext cx="206121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1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Licenses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Business Registration Certificate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County Business Permit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Certificate of Incorporation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6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Advertisement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510144"/>
            <a:ext cx="9486900" cy="5347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Radio5 times per day for 5 days  at USD 10  </a:t>
            </a:r>
            <a:r>
              <a:rPr lang="en-US" dirty="0" smtClean="0"/>
              <a:t>each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TVUSD </a:t>
            </a:r>
            <a:r>
              <a:rPr lang="en-US" dirty="0"/>
              <a:t>7500 per week according to </a:t>
            </a:r>
            <a:r>
              <a:rPr lang="en-US" dirty="0" smtClean="0"/>
              <a:t>quora.com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Billboards10 </a:t>
            </a:r>
            <a:r>
              <a:rPr lang="en-US" dirty="0"/>
              <a:t>by 12 </a:t>
            </a:r>
            <a:r>
              <a:rPr lang="en-US" dirty="0" err="1"/>
              <a:t>metre</a:t>
            </a:r>
            <a:r>
              <a:rPr lang="en-US" dirty="0"/>
              <a:t> at </a:t>
            </a:r>
            <a:r>
              <a:rPr lang="en-US" dirty="0" err="1" smtClean="0"/>
              <a:t>Ksh</a:t>
            </a:r>
            <a:r>
              <a:rPr lang="en-US" dirty="0" smtClean="0"/>
              <a:t> </a:t>
            </a:r>
            <a:r>
              <a:rPr lang="en-US" dirty="0"/>
              <a:t>160000 in Nairobi by </a:t>
            </a:r>
            <a:r>
              <a:rPr lang="en-US" dirty="0"/>
              <a:t>Community Authority of Kenya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Billboards </a:t>
            </a:r>
            <a:r>
              <a:rPr lang="en-US" dirty="0"/>
              <a:t>are basically ranging between </a:t>
            </a:r>
            <a:r>
              <a:rPr lang="en-US" dirty="0" err="1"/>
              <a:t>ksh</a:t>
            </a:r>
            <a:r>
              <a:rPr lang="en-US" dirty="0"/>
              <a:t> 160000 to </a:t>
            </a:r>
            <a:r>
              <a:rPr lang="en-US" dirty="0" err="1"/>
              <a:t>ksh</a:t>
            </a:r>
            <a:r>
              <a:rPr lang="en-US" dirty="0"/>
              <a:t> </a:t>
            </a:r>
            <a:r>
              <a:rPr lang="en-US" dirty="0" smtClean="0"/>
              <a:t>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Firm </a:t>
            </a:r>
            <a:r>
              <a:rPr lang="en-US" dirty="0"/>
              <a:t>advertising is </a:t>
            </a:r>
            <a:r>
              <a:rPr lang="en-US" dirty="0" err="1"/>
              <a:t>ksh</a:t>
            </a:r>
            <a:r>
              <a:rPr lang="en-US" dirty="0"/>
              <a:t> </a:t>
            </a:r>
            <a:r>
              <a:rPr lang="en-US" dirty="0" smtClean="0"/>
              <a:t>350000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AdWordsSmall</a:t>
            </a:r>
            <a:r>
              <a:rPr lang="en-US" dirty="0" smtClean="0"/>
              <a:t> </a:t>
            </a:r>
            <a:r>
              <a:rPr lang="en-US" dirty="0"/>
              <a:t>businesses is USD 90 - 10 per </a:t>
            </a:r>
            <a:r>
              <a:rPr lang="en-US" dirty="0" smtClean="0"/>
              <a:t>month</a:t>
            </a:r>
          </a:p>
          <a:p>
            <a:pPr lvl="2"/>
            <a:r>
              <a:rPr lang="en-US" sz="1800" dirty="0"/>
              <a:t>1-2 $ pay per click (</a:t>
            </a:r>
            <a:r>
              <a:rPr lang="en-US" sz="1800" b="1" dirty="0"/>
              <a:t>Google</a:t>
            </a:r>
            <a:r>
              <a:rPr lang="en-US" sz="1800" dirty="0"/>
              <a:t> Search Network)</a:t>
            </a:r>
          </a:p>
          <a:p>
            <a:pPr lvl="2"/>
            <a:r>
              <a:rPr lang="en-US" sz="1800" dirty="0" err="1"/>
              <a:t>Kshs</a:t>
            </a:r>
            <a:r>
              <a:rPr lang="en-US" sz="1800" dirty="0"/>
              <a:t> 10 pay per click(BRCK)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2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Advertisement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TELEVISIONS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CITIZEN TV</a:t>
            </a:r>
            <a:endParaRPr lang="en-US" dirty="0"/>
          </a:p>
          <a:p>
            <a:r>
              <a:rPr lang="en-US" dirty="0" err="1"/>
              <a:t>Programme</a:t>
            </a:r>
            <a:r>
              <a:rPr lang="en-US" dirty="0"/>
              <a:t> sponsorship Screening once per week – </a:t>
            </a:r>
            <a:r>
              <a:rPr lang="en-US" dirty="0" err="1"/>
              <a:t>Kshs</a:t>
            </a:r>
            <a:r>
              <a:rPr lang="en-US" dirty="0"/>
              <a:t> 750,000</a:t>
            </a:r>
          </a:p>
          <a:p>
            <a:r>
              <a:rPr lang="en-US" dirty="0" err="1"/>
              <a:t>Programme</a:t>
            </a:r>
            <a:r>
              <a:rPr lang="en-US" dirty="0"/>
              <a:t> sponsorship Screening more than once per week- </a:t>
            </a:r>
            <a:r>
              <a:rPr lang="en-US" dirty="0" err="1"/>
              <a:t>Kshs</a:t>
            </a:r>
            <a:r>
              <a:rPr lang="en-US" dirty="0"/>
              <a:t> 1,100,000</a:t>
            </a:r>
          </a:p>
          <a:p>
            <a:r>
              <a:rPr lang="en-US" dirty="0"/>
              <a:t>7pm Clock- </a:t>
            </a:r>
            <a:r>
              <a:rPr lang="en-US" dirty="0" err="1"/>
              <a:t>Kshs</a:t>
            </a:r>
            <a:r>
              <a:rPr lang="en-US" dirty="0"/>
              <a:t> 1,265,000</a:t>
            </a:r>
          </a:p>
          <a:p>
            <a:r>
              <a:rPr lang="en-US" dirty="0"/>
              <a:t>9pm Clock- </a:t>
            </a:r>
            <a:r>
              <a:rPr lang="en-US" dirty="0" err="1"/>
              <a:t>Kshs</a:t>
            </a:r>
            <a:r>
              <a:rPr lang="en-US" dirty="0"/>
              <a:t> 1,265,000</a:t>
            </a:r>
          </a:p>
        </p:txBody>
      </p:sp>
    </p:spTree>
    <p:extLst>
      <p:ext uri="{BB962C8B-B14F-4D97-AF65-F5344CB8AC3E}">
        <p14:creationId xmlns:p14="http://schemas.microsoft.com/office/powerpoint/2010/main" val="25055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Insufficient information regarding energy </a:t>
            </a:r>
            <a:r>
              <a:rPr lang="en-US" dirty="0" smtClean="0"/>
              <a:t>consumption, which has led to complains </a:t>
            </a:r>
            <a:r>
              <a:rPr lang="en-US" dirty="0"/>
              <a:t>from Kenyan households about high electricity bills that they can’t account for Since they don’t have a way of monitoring their electricity usage.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Advertisement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296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RADIOS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CITIZEN</a:t>
            </a:r>
          </a:p>
          <a:p>
            <a:r>
              <a:rPr lang="en-US" dirty="0"/>
              <a:t>6:00am-10:00am- </a:t>
            </a:r>
            <a:r>
              <a:rPr lang="en-US" dirty="0" err="1"/>
              <a:t>Kshs</a:t>
            </a:r>
            <a:r>
              <a:rPr lang="en-US" dirty="0"/>
              <a:t> 1,200,000</a:t>
            </a:r>
          </a:p>
          <a:p>
            <a:r>
              <a:rPr lang="en-US" dirty="0"/>
              <a:t>10:00am-1:00pm- </a:t>
            </a:r>
            <a:r>
              <a:rPr lang="en-US" dirty="0" err="1"/>
              <a:t>Kshs</a:t>
            </a:r>
            <a:r>
              <a:rPr lang="en-US" dirty="0"/>
              <a:t> 770,000</a:t>
            </a:r>
          </a:p>
          <a:p>
            <a:r>
              <a:rPr lang="en-US" dirty="0"/>
              <a:t>1:00pm-4:00pm- </a:t>
            </a:r>
            <a:r>
              <a:rPr lang="en-US" dirty="0" err="1"/>
              <a:t>Kshs</a:t>
            </a:r>
            <a:r>
              <a:rPr lang="en-US" dirty="0"/>
              <a:t>  770,000</a:t>
            </a:r>
          </a:p>
          <a:p>
            <a:r>
              <a:rPr lang="en-US" dirty="0"/>
              <a:t>4:00pm-8:00pm- </a:t>
            </a:r>
            <a:r>
              <a:rPr lang="en-US" dirty="0" err="1"/>
              <a:t>Kshs</a:t>
            </a:r>
            <a:r>
              <a:rPr lang="en-US" dirty="0"/>
              <a:t>  1,000,000</a:t>
            </a:r>
          </a:p>
          <a:p>
            <a:r>
              <a:rPr lang="en-US" dirty="0"/>
              <a:t>After 8.00pm- </a:t>
            </a:r>
            <a:r>
              <a:rPr lang="en-US" dirty="0" err="1"/>
              <a:t>Kshs</a:t>
            </a:r>
            <a:r>
              <a:rPr lang="en-US" dirty="0"/>
              <a:t> 770,000</a:t>
            </a:r>
          </a:p>
          <a:p>
            <a:r>
              <a:rPr lang="en-US" dirty="0" err="1"/>
              <a:t>Roga</a:t>
            </a:r>
            <a:r>
              <a:rPr lang="en-US" dirty="0"/>
              <a:t> </a:t>
            </a:r>
            <a:r>
              <a:rPr lang="en-US" dirty="0" err="1"/>
              <a:t>Roga</a:t>
            </a:r>
            <a:r>
              <a:rPr lang="en-US" dirty="0"/>
              <a:t>- </a:t>
            </a:r>
            <a:r>
              <a:rPr lang="en-US" dirty="0" err="1"/>
              <a:t>Kshs</a:t>
            </a:r>
            <a:r>
              <a:rPr lang="en-US" dirty="0"/>
              <a:t> 1,000,000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1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Advertisement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296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RADIOS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RAMOGI</a:t>
            </a:r>
            <a:endParaRPr lang="en-US" dirty="0"/>
          </a:p>
          <a:p>
            <a:r>
              <a:rPr lang="en-US" dirty="0"/>
              <a:t>6:00-10:00am- </a:t>
            </a:r>
            <a:r>
              <a:rPr lang="en-US" dirty="0" err="1"/>
              <a:t>Kshs</a:t>
            </a:r>
            <a:r>
              <a:rPr lang="en-US" dirty="0"/>
              <a:t> 1,000,000</a:t>
            </a:r>
          </a:p>
          <a:p>
            <a:r>
              <a:rPr lang="en-US" dirty="0"/>
              <a:t>10:00am-1:00pm- </a:t>
            </a:r>
            <a:r>
              <a:rPr lang="en-US" dirty="0" err="1"/>
              <a:t>Kshs</a:t>
            </a:r>
            <a:r>
              <a:rPr lang="en-US" dirty="0"/>
              <a:t> 550,000</a:t>
            </a:r>
          </a:p>
          <a:p>
            <a:r>
              <a:rPr lang="en-US" dirty="0"/>
              <a:t>1:00pm-4:00pm- </a:t>
            </a:r>
            <a:r>
              <a:rPr lang="en-US" dirty="0" err="1"/>
              <a:t>Kshs</a:t>
            </a:r>
            <a:r>
              <a:rPr lang="en-US" dirty="0"/>
              <a:t> 550,000</a:t>
            </a:r>
          </a:p>
          <a:p>
            <a:r>
              <a:rPr lang="en-US" dirty="0"/>
              <a:t>4:00pm-8:00pm- </a:t>
            </a:r>
            <a:r>
              <a:rPr lang="en-US" dirty="0" err="1"/>
              <a:t>Kshs</a:t>
            </a:r>
            <a:r>
              <a:rPr lang="en-US" dirty="0"/>
              <a:t> 850,000</a:t>
            </a:r>
          </a:p>
          <a:p>
            <a:r>
              <a:rPr lang="en-US" dirty="0"/>
              <a:t>After 8.00pm- </a:t>
            </a:r>
            <a:r>
              <a:rPr lang="en-US" dirty="0" err="1"/>
              <a:t>Kshs</a:t>
            </a:r>
            <a:r>
              <a:rPr lang="en-US" dirty="0"/>
              <a:t> 550,000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1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1" y="228600"/>
            <a:ext cx="2804160" cy="9906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Competitor 1</a:t>
            </a:r>
            <a:endParaRPr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6475412" cy="5410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Kenya </a:t>
            </a:r>
            <a:r>
              <a:rPr lang="en-US" sz="2400" dirty="0"/>
              <a:t>Power &amp; Lighting Company</a:t>
            </a:r>
          </a:p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2212" y="1981200"/>
            <a:ext cx="3124161" cy="1828800"/>
          </a:xfrm>
        </p:spPr>
        <p:txBody>
          <a:bodyPr/>
          <a:lstStyle/>
          <a:p>
            <a:pPr algn="ctr"/>
            <a:r>
              <a:rPr lang="en-US" sz="1800" b="1" u="sng" noProof="1" smtClean="0">
                <a:solidFill>
                  <a:schemeClr val="accent1"/>
                </a:solidFill>
              </a:rPr>
              <a:t>Services</a:t>
            </a:r>
          </a:p>
          <a:p>
            <a:pPr algn="ctr"/>
            <a:endParaRPr lang="en-US" sz="1800" noProof="1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 smtClean="0"/>
              <a:t>Smart </a:t>
            </a:r>
            <a:r>
              <a:rPr lang="en-US" sz="2400" noProof="1"/>
              <a:t>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Post-paid 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Pre-paid 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4600"/>
            <a:ext cx="379562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2880359" cy="4572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/>
              <a:t>Competitor 2</a:t>
            </a:r>
            <a:endParaRPr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6475412" cy="5410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1200" y="1981200"/>
            <a:ext cx="6324600" cy="4876800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noProof="1" smtClean="0">
                <a:solidFill>
                  <a:schemeClr val="accent1"/>
                </a:solidFill>
              </a:rPr>
              <a:t>Services</a:t>
            </a:r>
          </a:p>
          <a:p>
            <a:pPr algn="ctr"/>
            <a:endParaRPr lang="en-US" sz="1800" noProof="1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M-Paya provides a secondary Prepaid meters that are used by Landlords to collect electricity usage payments from tenants.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Secondary prepayment meters are used by Landlords to control, measure and track the electricity usage of their tenants.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Tenants may top-up their secondary prepayment meters at their convenience.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06" y="1219200"/>
            <a:ext cx="2136894" cy="871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2" y="2090683"/>
            <a:ext cx="4223388" cy="42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9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r>
              <a:rPr lang="en-US" sz="3000" dirty="0" smtClean="0"/>
              <a:t>Electricity Monitoring Overall Research Findings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2800" dirty="0" smtClean="0"/>
              <a:t>Our group conducted </a:t>
            </a:r>
            <a:r>
              <a:rPr lang="en-US" sz="2800" dirty="0"/>
              <a:t>research at the middle income areas such as Uthiru, 87, Mountain View, Thion’go, Muthiga, Regen, Kikuyu and </a:t>
            </a:r>
            <a:r>
              <a:rPr lang="en-US" sz="2800" dirty="0" smtClean="0"/>
              <a:t>Kinoo</a:t>
            </a:r>
            <a:r>
              <a:rPr lang="en-US" sz="2800" dirty="0"/>
              <a:t>.</a:t>
            </a:r>
          </a:p>
          <a:p>
            <a:r>
              <a:rPr lang="en-US" sz="2800" dirty="0"/>
              <a:t>From the feedback we got from the residents it showed that some of them didn’t realize that this was a problem as </a:t>
            </a:r>
            <a:r>
              <a:rPr lang="en-US" sz="2800" dirty="0" smtClean="0"/>
              <a:t>they did not mind </a:t>
            </a:r>
            <a:r>
              <a:rPr lang="en-US" sz="2800" dirty="0"/>
              <a:t>about </a:t>
            </a:r>
            <a:r>
              <a:rPr lang="en-US" sz="2800" dirty="0" smtClean="0"/>
              <a:t>getting information on their electricity consumption, where else </a:t>
            </a:r>
            <a:r>
              <a:rPr lang="en-US" sz="2800" dirty="0"/>
              <a:t>others expressed interest in having that information.</a:t>
            </a:r>
          </a:p>
          <a:p>
            <a:r>
              <a:rPr lang="en-US" sz="2800" dirty="0"/>
              <a:t>We </a:t>
            </a:r>
            <a:r>
              <a:rPr lang="en-US" sz="2800" dirty="0" smtClean="0"/>
              <a:t>also visited Electricity House </a:t>
            </a:r>
            <a:r>
              <a:rPr lang="en-US" sz="2800" dirty="0"/>
              <a:t>in Town where we </a:t>
            </a:r>
            <a:r>
              <a:rPr lang="en-US" sz="2800" dirty="0" smtClean="0"/>
              <a:t>inquired about Kenya Power smart meter technology. </a:t>
            </a:r>
            <a:r>
              <a:rPr lang="en-US" sz="2800" dirty="0"/>
              <a:t>From the information that we got, we </a:t>
            </a:r>
            <a:r>
              <a:rPr lang="en-US" sz="2800" dirty="0" smtClean="0"/>
              <a:t>realized </a:t>
            </a:r>
            <a:r>
              <a:rPr lang="en-US" sz="2800" dirty="0"/>
              <a:t>that Kenya Power is </a:t>
            </a:r>
            <a:r>
              <a:rPr lang="en-US" sz="2800" dirty="0" smtClean="0"/>
              <a:t>in piloting  </a:t>
            </a:r>
            <a:r>
              <a:rPr lang="en-US" sz="2800" dirty="0"/>
              <a:t>the smart </a:t>
            </a:r>
            <a:r>
              <a:rPr lang="en-US" sz="2800" dirty="0" smtClean="0"/>
              <a:t>meters are </a:t>
            </a:r>
            <a:r>
              <a:rPr lang="en-US" sz="2800" dirty="0"/>
              <a:t>in very few households outside of Nairobi and still haven’t </a:t>
            </a:r>
            <a:r>
              <a:rPr lang="en-US" sz="2800" dirty="0" smtClean="0"/>
              <a:t>decided on how long it will take to deploy the smart meter technology. 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9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11490960" cy="5410200"/>
          </a:xfrm>
        </p:spPr>
        <p:txBody>
          <a:bodyPr>
            <a:normAutofit/>
          </a:bodyPr>
          <a:lstStyle/>
          <a:p>
            <a:pPr marL="0" indent="0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iddle 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 individual's or household's daily 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income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 ranges between KSh1,031 and KSh5,158 per person per day. This works out to an 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average income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 of Sh27,000 to Sh140,000 a month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u="sng" dirty="0" smtClean="0">
                <a:solidFill>
                  <a:schemeClr val="tx1"/>
                </a:solidFill>
                <a:latin typeface="Candara" panose="020E0502030303020204" pitchFamily="34" charset="0"/>
              </a:rPr>
              <a:t>PERSONA</a:t>
            </a:r>
            <a:br>
              <a:rPr lang="en-US" sz="2000" b="1" u="sng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Name:	</a:t>
            </a: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Janice 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Wakere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Age:		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25 years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Gender:	</a:t>
            </a: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Female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Education:	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Business Management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College graduate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Occupation:	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Supermarket Cashier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Work Location:	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Kenyatta Avenue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Income:	</a:t>
            </a: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Ksh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0000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Daily Spend:	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Ksh 200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Residence: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Kikuyu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Marital Status:	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Single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Dependents:	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2 Children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76600" y="320040"/>
            <a:ext cx="4191000" cy="670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TARGET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Solution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Change in consumption</a:t>
            </a:r>
          </a:p>
          <a:p>
            <a:pPr fontAlgn="base"/>
            <a:r>
              <a:rPr lang="en-US" dirty="0" smtClean="0"/>
              <a:t>Lower electricity bill</a:t>
            </a:r>
          </a:p>
          <a:p>
            <a:pPr fontAlgn="base"/>
            <a:r>
              <a:rPr lang="en-US" dirty="0" smtClean="0"/>
              <a:t>Better electricity management</a:t>
            </a:r>
          </a:p>
          <a:p>
            <a:pPr fontAlgn="base"/>
            <a:r>
              <a:rPr lang="en-US" dirty="0" smtClean="0"/>
              <a:t>Clear Budgeting 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3440"/>
            <a:ext cx="4495800" cy="899160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Pre-paid meter Customers</a:t>
            </a:r>
            <a:endParaRPr sz="1800"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059376"/>
              </p:ext>
            </p:extLst>
          </p:nvPr>
        </p:nvGraphicFramePr>
        <p:xfrm>
          <a:off x="1280160" y="1737360"/>
          <a:ext cx="9418320" cy="5035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19050"/>
            <a:ext cx="6172200" cy="514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Customer Research Findings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3246120" cy="441960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 smtClean="0"/>
              <a:t>Post-paid meter Customers</a:t>
            </a:r>
            <a:endParaRPr sz="1800"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42532"/>
              </p:ext>
            </p:extLst>
          </p:nvPr>
        </p:nvGraphicFramePr>
        <p:xfrm>
          <a:off x="1280160" y="1737360"/>
          <a:ext cx="9418320" cy="5035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19050"/>
            <a:ext cx="7543800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Target Customer Research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Solution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the consumption of electricity.</a:t>
            </a:r>
          </a:p>
          <a:p>
            <a:pPr marL="0" indent="0">
              <a:buNone/>
            </a:pPr>
            <a:r>
              <a:rPr lang="en-US" u="sng" dirty="0" smtClean="0"/>
              <a:t>Product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Acs712 Current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ESP8266-01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Buck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Practical Business Issues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Licenses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Marketing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Advertisement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RENT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u="sng" dirty="0" smtClean="0">
                <a:solidFill>
                  <a:schemeClr val="accent1"/>
                </a:solidFill>
              </a:rPr>
              <a:t>Nairobi Garage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Fixed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plan = 25000		Flexi Plan = 20000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Security Deposit = 29000		</a:t>
            </a:r>
            <a:r>
              <a:rPr lang="en-US" dirty="0">
                <a:solidFill>
                  <a:schemeClr val="tx1"/>
                </a:solidFill>
              </a:rPr>
              <a:t> Security </a:t>
            </a:r>
            <a:r>
              <a:rPr lang="en-US" dirty="0" smtClean="0">
                <a:solidFill>
                  <a:schemeClr val="tx1"/>
                </a:solidFill>
              </a:rPr>
              <a:t>Deposit = 23200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Subtotal = 54000	</a:t>
            </a:r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smtClean="0">
                <a:solidFill>
                  <a:schemeClr val="tx1"/>
                </a:solidFill>
              </a:rPr>
              <a:t>Subtotal = 43200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Tax on Sales(16%) = 4000		</a:t>
            </a:r>
            <a:r>
              <a:rPr lang="en-US" dirty="0">
                <a:solidFill>
                  <a:schemeClr val="tx1"/>
                </a:solidFill>
              </a:rPr>
              <a:t> Tax on Sales(16%) </a:t>
            </a:r>
            <a:r>
              <a:rPr lang="en-US" dirty="0" smtClean="0">
                <a:solidFill>
                  <a:schemeClr val="tx1"/>
                </a:solidFill>
              </a:rPr>
              <a:t> = 3200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Total = 58000		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Total = 46400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Deposit = 25000			</a:t>
            </a:r>
            <a:r>
              <a:rPr lang="en-US" dirty="0">
                <a:solidFill>
                  <a:schemeClr val="tx1"/>
                </a:solidFill>
              </a:rPr>
              <a:t> Deposit </a:t>
            </a:r>
            <a:r>
              <a:rPr lang="en-US" dirty="0" smtClean="0">
                <a:solidFill>
                  <a:schemeClr val="tx1"/>
                </a:solidFill>
              </a:rPr>
              <a:t> = 20000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Total cost = 83000		</a:t>
            </a:r>
            <a:r>
              <a:rPr lang="en-US" dirty="0">
                <a:solidFill>
                  <a:schemeClr val="tx1"/>
                </a:solidFill>
              </a:rPr>
              <a:t> Total </a:t>
            </a:r>
            <a:r>
              <a:rPr lang="en-US" dirty="0" smtClean="0">
                <a:solidFill>
                  <a:schemeClr val="tx1"/>
                </a:solidFill>
              </a:rPr>
              <a:t>cost = 66400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719</TotalTime>
  <Words>380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Candara</vt:lpstr>
      <vt:lpstr>Consolas</vt:lpstr>
      <vt:lpstr>Roboto</vt:lpstr>
      <vt:lpstr>Tech Computer 16x9</vt:lpstr>
      <vt:lpstr>VOLTAINFO GROUP   HOUSEHOLD ELECTRICITY CONSUMPTION MONITORING</vt:lpstr>
      <vt:lpstr>Problem Statement</vt:lpstr>
      <vt:lpstr>Middle class individual's or household's daily income ranges between KSh1,031 and KSh5,158 per person per day. This works out to an average income of Sh27,000 to Sh140,000 a month.   PERSONA  Name:  Janice Wakere Age:  25 years Gender:  Female Education: Business Management College graduate Occupation: Supermarket Cashier Work Location: Kenyatta Avenue Income:  Ksh 50000 Daily Spend: Ksh 200 Residence: Kikuyu Marital Status: Single Dependents: 2 Children </vt:lpstr>
      <vt:lpstr>Need For Solution</vt:lpstr>
      <vt:lpstr>Pre-paid meter Customers</vt:lpstr>
      <vt:lpstr>Post-paid meter Customers</vt:lpstr>
      <vt:lpstr> Solution</vt:lpstr>
      <vt:lpstr>Practical Business Issues</vt:lpstr>
      <vt:lpstr>RENT</vt:lpstr>
      <vt:lpstr>Governance</vt:lpstr>
      <vt:lpstr>Competitors Research Type</vt:lpstr>
      <vt:lpstr>INTERNET PROVIDERS </vt:lpstr>
      <vt:lpstr>Faiba Internet</vt:lpstr>
      <vt:lpstr>Solution</vt:lpstr>
      <vt:lpstr>Safaricom Internet</vt:lpstr>
      <vt:lpstr>Internet</vt:lpstr>
      <vt:lpstr>Licenses</vt:lpstr>
      <vt:lpstr>Advertisement</vt:lpstr>
      <vt:lpstr>Advertisement</vt:lpstr>
      <vt:lpstr>Advertisement</vt:lpstr>
      <vt:lpstr>Advertisement</vt:lpstr>
      <vt:lpstr>Competitor 1</vt:lpstr>
      <vt:lpstr>Competitor 2</vt:lpstr>
      <vt:lpstr>Electricity Monitoring Overall Research Findings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ELECTRICITY CONSUMPTION MONITORING</dc:title>
  <dc:creator>mwangiwaithiageni33@gmail.com</dc:creator>
  <cp:lastModifiedBy>mwangiwaithiageni33@gmail.com</cp:lastModifiedBy>
  <cp:revision>32</cp:revision>
  <dcterms:created xsi:type="dcterms:W3CDTF">2019-09-21T16:28:23Z</dcterms:created>
  <dcterms:modified xsi:type="dcterms:W3CDTF">2019-10-25T10:43:56Z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