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notesSlides/notesSlide17.xml" ContentType="application/vnd.openxmlformats-officedocument.presentationml.notesSlide+xml"/>
  <Override PartName="/ppt/tags/tag11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2"/>
  </p:sldMasterIdLst>
  <p:notesMasterIdLst>
    <p:notesMasterId r:id="rId31"/>
  </p:notesMasterIdLst>
  <p:handoutMasterIdLst>
    <p:handoutMasterId r:id="rId32"/>
  </p:handoutMasterIdLst>
  <p:sldIdLst>
    <p:sldId id="256" r:id="rId3"/>
    <p:sldId id="269" r:id="rId4"/>
    <p:sldId id="274" r:id="rId5"/>
    <p:sldId id="275" r:id="rId6"/>
    <p:sldId id="265" r:id="rId7"/>
    <p:sldId id="278" r:id="rId8"/>
    <p:sldId id="301" r:id="rId9"/>
    <p:sldId id="302" r:id="rId10"/>
    <p:sldId id="300" r:id="rId11"/>
    <p:sldId id="303" r:id="rId12"/>
    <p:sldId id="276" r:id="rId13"/>
    <p:sldId id="258" r:id="rId14"/>
    <p:sldId id="298" r:id="rId15"/>
    <p:sldId id="277" r:id="rId16"/>
    <p:sldId id="304" r:id="rId17"/>
    <p:sldId id="284" r:id="rId18"/>
    <p:sldId id="285" r:id="rId19"/>
    <p:sldId id="283" r:id="rId20"/>
    <p:sldId id="305" r:id="rId21"/>
    <p:sldId id="306" r:id="rId22"/>
    <p:sldId id="307" r:id="rId23"/>
    <p:sldId id="286" r:id="rId24"/>
    <p:sldId id="308" r:id="rId25"/>
    <p:sldId id="309" r:id="rId26"/>
    <p:sldId id="287" r:id="rId27"/>
    <p:sldId id="288" r:id="rId28"/>
    <p:sldId id="299" r:id="rId29"/>
    <p:sldId id="268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3232"/>
    <a:srgbClr val="93FA6A"/>
    <a:srgbClr val="FD8B8B"/>
    <a:srgbClr val="646E18"/>
    <a:srgbClr val="8F9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96" autoAdjust="0"/>
    <p:restoredTop sz="83009" autoAdjust="0"/>
  </p:normalViewPr>
  <p:slideViewPr>
    <p:cSldViewPr>
      <p:cViewPr varScale="1">
        <p:scale>
          <a:sx n="73" d="100"/>
          <a:sy n="73" d="100"/>
        </p:scale>
        <p:origin x="108" y="7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outlineViewPr>
    <p:cViewPr>
      <p:scale>
        <a:sx n="33" d="100"/>
        <a:sy n="33" d="100"/>
      </p:scale>
      <p:origin x="0" y="-34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BEA74EB7-856E-45FD-83F0-5F7C6F3E4372}" type="datetimeFigureOut">
              <a:rPr lang="en-US" altLang="zh-CN"/>
              <a:t>4/14/2017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4886E15-F82A-4596-A46C-375C6D3981E1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C61B0E40-8125-41F8-BB6C-139D8D531A4F}" type="datetimeFigureOut">
              <a:t>2017/4/14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BF105DB2-FD3E-441D-8B7E-7AE83ECE27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429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802.11p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EDCA</a:t>
            </a:r>
            <a:r>
              <a:rPr lang="zh-CN" altLang="en-US" dirty="0" smtClean="0"/>
              <a:t>机制基础上，做了一定的改进。 在</a:t>
            </a:r>
            <a:r>
              <a:rPr lang="en-US" altLang="zh-CN" dirty="0" smtClean="0"/>
              <a:t>AC</a:t>
            </a:r>
            <a:r>
              <a:rPr lang="zh-CN" altLang="en-US" dirty="0" smtClean="0"/>
              <a:t>队列内部建立了多级分类器，多级调度器，以及对源地址分类器分出的队列进行流量整形。根据网络状态自适应调整竞争窗口。下面对这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个方法进行介绍。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305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多级分类器。 在</a:t>
            </a:r>
            <a:r>
              <a:rPr lang="en-US" altLang="zh-CN" dirty="0" smtClean="0"/>
              <a:t>AC</a:t>
            </a:r>
            <a:r>
              <a:rPr lang="zh-CN" altLang="en-US" dirty="0" smtClean="0"/>
              <a:t>队列内部，运用区分服务的策略，对</a:t>
            </a:r>
            <a:r>
              <a:rPr lang="en-US" altLang="zh-CN" dirty="0" smtClean="0"/>
              <a:t>VANET</a:t>
            </a:r>
            <a:r>
              <a:rPr lang="zh-CN" altLang="en-US" dirty="0" smtClean="0"/>
              <a:t>网络中的报文进行更加精细的划分。 使得安全相关报文得到更高的优先级。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988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多级分类器。 在</a:t>
            </a:r>
            <a:r>
              <a:rPr lang="en-US" altLang="zh-CN" dirty="0" smtClean="0"/>
              <a:t>AC</a:t>
            </a:r>
            <a:r>
              <a:rPr lang="zh-CN" altLang="en-US" dirty="0" smtClean="0"/>
              <a:t>队列内部，运用区分服务的策略，对</a:t>
            </a:r>
            <a:r>
              <a:rPr lang="en-US" altLang="zh-CN" dirty="0" smtClean="0"/>
              <a:t>VANET</a:t>
            </a:r>
            <a:r>
              <a:rPr lang="zh-CN" altLang="en-US" dirty="0" smtClean="0"/>
              <a:t>网络中的报文进行更加精细的划分。 使得安全相关报文得到更高的优先级。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36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baseline="0" dirty="0" smtClean="0"/>
              <a:t>第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个</a:t>
            </a:r>
            <a:r>
              <a:rPr lang="en-US" altLang="zh-CN" baseline="0" dirty="0" smtClean="0"/>
              <a:t>MAX: </a:t>
            </a:r>
            <a:r>
              <a:rPr lang="zh-CN" altLang="en-US" baseline="0" dirty="0" smtClean="0"/>
              <a:t> 如果新开辟了一个队列，需要对新开辟的队列进行编号。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第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个</a:t>
            </a:r>
            <a:r>
              <a:rPr lang="en-US" altLang="zh-CN" baseline="0" dirty="0" smtClean="0"/>
              <a:t>MAX: </a:t>
            </a:r>
            <a:r>
              <a:rPr lang="zh-CN" altLang="en-US" baseline="0" dirty="0" smtClean="0"/>
              <a:t>如果</a:t>
            </a:r>
            <a:r>
              <a:rPr lang="en-US" altLang="zh-CN" baseline="0" dirty="0" smtClean="0"/>
              <a:t>V+L/n</a:t>
            </a:r>
            <a:r>
              <a:rPr lang="zh-CN" altLang="en-US" baseline="0" dirty="0" smtClean="0"/>
              <a:t>是小于</a:t>
            </a:r>
            <a:r>
              <a:rPr lang="en-US" altLang="zh-CN" baseline="0" dirty="0" err="1" smtClean="0"/>
              <a:t>Smin</a:t>
            </a:r>
            <a:r>
              <a:rPr lang="zh-CN" altLang="en-US" baseline="0" dirty="0" smtClean="0"/>
              <a:t>的，那么所选择的区间中没有可以进行调度的报文。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虚拟轮询数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是一个标杆，本意是指平均每个队列所调度的字节数。 通过</a:t>
            </a:r>
            <a:r>
              <a:rPr lang="en-US" altLang="zh-CN" baseline="0" dirty="0" smtClean="0"/>
              <a:t>S</a:t>
            </a:r>
            <a:r>
              <a:rPr lang="zh-CN" altLang="en-US" baseline="0" dirty="0" smtClean="0"/>
              <a:t>与</a:t>
            </a:r>
            <a:r>
              <a:rPr lang="en-US" altLang="zh-CN" baseline="0" dirty="0" smtClean="0"/>
              <a:t>V</a:t>
            </a:r>
            <a:r>
              <a:rPr lang="zh-CN" altLang="en-US" baseline="0" dirty="0" smtClean="0"/>
              <a:t>的比较，选择一个范围区间。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968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baseline="0" dirty="0" smtClean="0"/>
              <a:t>第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个</a:t>
            </a:r>
            <a:r>
              <a:rPr lang="en-US" altLang="zh-CN" baseline="0" dirty="0" smtClean="0"/>
              <a:t>MAX: </a:t>
            </a:r>
            <a:r>
              <a:rPr lang="zh-CN" altLang="en-US" baseline="0" dirty="0" smtClean="0"/>
              <a:t> 如果新开辟了一个队列，需要对新开辟的队列进行编号。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第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个</a:t>
            </a:r>
            <a:r>
              <a:rPr lang="en-US" altLang="zh-CN" baseline="0" dirty="0" smtClean="0"/>
              <a:t>MAX: </a:t>
            </a:r>
            <a:r>
              <a:rPr lang="zh-CN" altLang="en-US" baseline="0" dirty="0" smtClean="0"/>
              <a:t>如果</a:t>
            </a:r>
            <a:r>
              <a:rPr lang="en-US" altLang="zh-CN" baseline="0" dirty="0" smtClean="0"/>
              <a:t>V+L/n</a:t>
            </a:r>
            <a:r>
              <a:rPr lang="zh-CN" altLang="en-US" baseline="0" dirty="0" smtClean="0"/>
              <a:t>是小于</a:t>
            </a:r>
            <a:r>
              <a:rPr lang="en-US" altLang="zh-CN" baseline="0" dirty="0" err="1" smtClean="0"/>
              <a:t>Smin</a:t>
            </a:r>
            <a:r>
              <a:rPr lang="zh-CN" altLang="en-US" baseline="0" dirty="0" smtClean="0"/>
              <a:t>的，那么所选择的区间中没有可以进行调度的报文。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虚拟轮询数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是一个标杆，本意是指平均每个队列所调度的字节数。 通过</a:t>
            </a:r>
            <a:r>
              <a:rPr lang="en-US" altLang="zh-CN" baseline="0" dirty="0" smtClean="0"/>
              <a:t>S</a:t>
            </a:r>
            <a:r>
              <a:rPr lang="zh-CN" altLang="en-US" baseline="0" dirty="0" smtClean="0"/>
              <a:t>与</a:t>
            </a:r>
            <a:r>
              <a:rPr lang="en-US" altLang="zh-CN" baseline="0" dirty="0" smtClean="0"/>
              <a:t>V</a:t>
            </a:r>
            <a:r>
              <a:rPr lang="zh-CN" altLang="en-US" baseline="0" dirty="0" smtClean="0"/>
              <a:t>的比较，选择一个范围区间。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451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建立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个仿真场景，按照场景中的节点数分为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个对比组，对比组中的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个场景分别配置标准</a:t>
            </a:r>
            <a:r>
              <a:rPr lang="en-US" altLang="zh-CN" dirty="0" smtClean="0"/>
              <a:t>EDCA</a:t>
            </a:r>
            <a:r>
              <a:rPr lang="zh-CN" altLang="en-US" dirty="0" smtClean="0"/>
              <a:t>机制与本文</a:t>
            </a:r>
            <a:r>
              <a:rPr lang="en-US" altLang="zh-CN" dirty="0" err="1" smtClean="0"/>
              <a:t>QoS</a:t>
            </a:r>
            <a:r>
              <a:rPr lang="zh-CN" altLang="en-US" dirty="0" smtClean="0"/>
              <a:t>方案。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两个节点中配置应用集以及每个应用的发送周期与大小。  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节点作为服务器节点，配置服务。 其余节点作为客户端，配置相关应用，与服务节点相互通信。</a:t>
            </a:r>
            <a:endParaRPr lang="en-US" altLang="zh-CN" dirty="0" smtClean="0"/>
          </a:p>
          <a:p>
            <a:r>
              <a:rPr lang="en-US" altLang="zh-CN" dirty="0" smtClean="0"/>
              <a:t>Distance</a:t>
            </a:r>
            <a:r>
              <a:rPr lang="zh-CN" altLang="en-US" dirty="0" smtClean="0"/>
              <a:t>节点用于配置最大通讯范围。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119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建立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个仿真场景，按照场景中的节点数分为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个对比组，对比组中的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个场景分别配置标准</a:t>
            </a:r>
            <a:r>
              <a:rPr lang="en-US" altLang="zh-CN" dirty="0" smtClean="0"/>
              <a:t>EDCA</a:t>
            </a:r>
            <a:r>
              <a:rPr lang="zh-CN" altLang="en-US" dirty="0" smtClean="0"/>
              <a:t>机制与本文</a:t>
            </a:r>
            <a:r>
              <a:rPr lang="en-US" altLang="zh-CN" dirty="0" err="1" smtClean="0"/>
              <a:t>QoS</a:t>
            </a:r>
            <a:r>
              <a:rPr lang="zh-CN" altLang="en-US" dirty="0" smtClean="0"/>
              <a:t>方案。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两个节点中配置应用集以及每个应用的发送周期与大小。  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节点作为服务器节点，配置服务。 其余节点作为客户端，配置相关应用，与服务节点相互通信。</a:t>
            </a:r>
            <a:endParaRPr lang="en-US" altLang="zh-CN" dirty="0" smtClean="0"/>
          </a:p>
          <a:p>
            <a:r>
              <a:rPr lang="en-US" altLang="zh-CN" dirty="0" smtClean="0"/>
              <a:t>Distance</a:t>
            </a:r>
            <a:r>
              <a:rPr lang="zh-CN" altLang="en-US" dirty="0" smtClean="0"/>
              <a:t>节点用于配置最大通讯范围。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75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建立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个仿真场景，按照场景中的节点数分为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个对比组，对比组中的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个场景分别配置标准</a:t>
            </a:r>
            <a:r>
              <a:rPr lang="en-US" altLang="zh-CN" dirty="0" smtClean="0"/>
              <a:t>EDCA</a:t>
            </a:r>
            <a:r>
              <a:rPr lang="zh-CN" altLang="en-US" dirty="0" smtClean="0"/>
              <a:t>机制与本文</a:t>
            </a:r>
            <a:r>
              <a:rPr lang="en-US" altLang="zh-CN" dirty="0" err="1" smtClean="0"/>
              <a:t>QoS</a:t>
            </a:r>
            <a:r>
              <a:rPr lang="zh-CN" altLang="en-US" dirty="0" smtClean="0"/>
              <a:t>方案。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两个节点中配置应用集以及每个应用的发送周期与大小。  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节点作为服务器节点，配置服务。 其余节点作为客户端，配置相关应用，与服务节点相互通信。</a:t>
            </a:r>
            <a:endParaRPr lang="en-US" altLang="zh-CN" dirty="0" smtClean="0"/>
          </a:p>
          <a:p>
            <a:r>
              <a:rPr lang="en-US" altLang="zh-CN" dirty="0" smtClean="0"/>
              <a:t>Distance</a:t>
            </a:r>
            <a:r>
              <a:rPr lang="zh-CN" altLang="en-US" dirty="0" smtClean="0"/>
              <a:t>节点用于配置最大通讯范围。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959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建立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个仿真场景，按照场景中的节点数分为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个对比组，对比组中的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个场景分别配置标准</a:t>
            </a:r>
            <a:r>
              <a:rPr lang="en-US" altLang="zh-CN" dirty="0" smtClean="0"/>
              <a:t>EDCA</a:t>
            </a:r>
            <a:r>
              <a:rPr lang="zh-CN" altLang="en-US" dirty="0" smtClean="0"/>
              <a:t>机制与本文</a:t>
            </a:r>
            <a:r>
              <a:rPr lang="en-US" altLang="zh-CN" dirty="0" err="1" smtClean="0"/>
              <a:t>QoS</a:t>
            </a:r>
            <a:r>
              <a:rPr lang="zh-CN" altLang="en-US" dirty="0" smtClean="0"/>
              <a:t>方案。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两个节点中配置应用集以及每个应用的发送周期与大小。  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节点作为服务器节点，配置服务。 其余节点作为客户端，配置相关应用，与服务节点相互通信。</a:t>
            </a:r>
            <a:endParaRPr lang="en-US" altLang="zh-CN" dirty="0" smtClean="0"/>
          </a:p>
          <a:p>
            <a:r>
              <a:rPr lang="en-US" altLang="zh-CN" dirty="0" smtClean="0"/>
              <a:t>Distance</a:t>
            </a:r>
            <a:r>
              <a:rPr lang="zh-CN" altLang="en-US" dirty="0" smtClean="0"/>
              <a:t>节点用于配置最大通讯范围。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269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11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DSRC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中车与车、车与路边基础设施进行通信的通信协议。  但是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DSRC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协议在车辆密度大、网络负载高时，存在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性能瓶颈，吞吐量量降低，丢包率与时延增大等。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415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993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因此，对</a:t>
            </a:r>
            <a:r>
              <a:rPr lang="en-US" altLang="zh-CN" dirty="0" smtClean="0"/>
              <a:t>DSRC</a:t>
            </a:r>
            <a:r>
              <a:rPr lang="zh-CN" altLang="en-US" dirty="0" smtClean="0"/>
              <a:t>协议进行一定的改进，提高车辆密度大、网络负载高时网络的</a:t>
            </a:r>
            <a:r>
              <a:rPr lang="en-US" altLang="zh-CN" dirty="0" err="1" smtClean="0"/>
              <a:t>QoS</a:t>
            </a:r>
            <a:r>
              <a:rPr lang="zh-CN" altLang="en-US" dirty="0" smtClean="0"/>
              <a:t>性能，为</a:t>
            </a:r>
            <a:r>
              <a:rPr lang="en-US" altLang="zh-CN" dirty="0" smtClean="0"/>
              <a:t>VANET</a:t>
            </a:r>
            <a:r>
              <a:rPr lang="zh-CN" altLang="en-US" dirty="0" smtClean="0"/>
              <a:t>应用更高效的网络服务。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我们主要改进</a:t>
            </a:r>
            <a:r>
              <a:rPr lang="en-US" altLang="zh-CN" dirty="0" smtClean="0"/>
              <a:t>DSRC</a:t>
            </a:r>
            <a:r>
              <a:rPr lang="zh-CN" altLang="en-US" dirty="0" smtClean="0"/>
              <a:t>信道接入时延、端到端时延、吞吐量这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个方面的</a:t>
            </a:r>
            <a:r>
              <a:rPr lang="en-US" altLang="zh-CN" dirty="0" err="1" smtClean="0"/>
              <a:t>QoS</a:t>
            </a:r>
            <a:r>
              <a:rPr lang="zh-CN" altLang="en-US" dirty="0" smtClean="0"/>
              <a:t>性能。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389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baseline="0" dirty="0" smtClean="0"/>
              <a:t>802.11p</a:t>
            </a:r>
            <a:r>
              <a:rPr lang="zh-CN" altLang="en-US" baseline="0" dirty="0" smtClean="0"/>
              <a:t>使用了</a:t>
            </a:r>
            <a:r>
              <a:rPr lang="en-US" altLang="zh-CN" baseline="0" dirty="0" smtClean="0"/>
              <a:t>802.11e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EDCA</a:t>
            </a:r>
            <a:r>
              <a:rPr lang="zh-CN" altLang="en-US" baseline="0" dirty="0" smtClean="0"/>
              <a:t>机制。 在</a:t>
            </a:r>
            <a:r>
              <a:rPr lang="en-US" altLang="zh-CN" baseline="0" dirty="0" smtClean="0"/>
              <a:t>VANET</a:t>
            </a:r>
            <a:r>
              <a:rPr lang="zh-CN" altLang="en-US" baseline="0" dirty="0" smtClean="0"/>
              <a:t>环境下，无法根据网络状态进行动态的调整</a:t>
            </a:r>
            <a:r>
              <a:rPr lang="en-US" altLang="zh-CN" baseline="0" dirty="0" smtClean="0"/>
              <a:t>EDCA</a:t>
            </a:r>
            <a:r>
              <a:rPr lang="zh-CN" altLang="en-US" baseline="0" dirty="0" smtClean="0"/>
              <a:t>参数。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VANET</a:t>
            </a:r>
            <a:r>
              <a:rPr lang="zh-CN" altLang="en-US" baseline="0" dirty="0" smtClean="0"/>
              <a:t>环境具有自组网的特点，因此无法像传统网络一样有网关或者路由器进行流量控制与调度。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38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aseline="0" dirty="0" smtClean="0"/>
              <a:t>左边这张图所示，为信道接入控制流程。信道空心</a:t>
            </a:r>
            <a:r>
              <a:rPr lang="en-US" altLang="zh-CN" baseline="0" dirty="0" smtClean="0"/>
              <a:t>AIFS[AC]+</a:t>
            </a:r>
            <a:r>
              <a:rPr lang="en-US" altLang="zh-CN" baseline="0" dirty="0" err="1" smtClean="0"/>
              <a:t>Backoff</a:t>
            </a:r>
            <a:r>
              <a:rPr lang="zh-CN" altLang="en-US" baseline="0" dirty="0" smtClean="0"/>
              <a:t>时间后发送数据包， 数据成功发送以后，将竞争窗口调整为初始值即最小窗口值。失败则将窗口值加倍。在</a:t>
            </a:r>
            <a:r>
              <a:rPr lang="en-US" altLang="zh-CN" baseline="0" dirty="0" smtClean="0"/>
              <a:t>VANET</a:t>
            </a:r>
            <a:r>
              <a:rPr lang="zh-CN" altLang="en-US" baseline="0" dirty="0" smtClean="0"/>
              <a:t>环境下，</a:t>
            </a:r>
            <a:r>
              <a:rPr lang="en-US" altLang="zh-CN" baseline="0" dirty="0" smtClean="0"/>
              <a:t>EDCA</a:t>
            </a:r>
            <a:r>
              <a:rPr lang="zh-CN" altLang="en-US" baseline="0" dirty="0" smtClean="0"/>
              <a:t>参数不能像传统网络一样通过</a:t>
            </a:r>
            <a:r>
              <a:rPr lang="en-US" altLang="zh-CN" baseline="0" dirty="0" smtClean="0"/>
              <a:t>AP</a:t>
            </a:r>
            <a:r>
              <a:rPr lang="zh-CN" altLang="en-US" baseline="0" dirty="0" smtClean="0"/>
              <a:t>进行调整。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右图为</a:t>
            </a:r>
            <a:r>
              <a:rPr lang="en-US" altLang="zh-CN" baseline="0" dirty="0" smtClean="0"/>
              <a:t>EDCA</a:t>
            </a:r>
            <a:r>
              <a:rPr lang="zh-CN" altLang="en-US" baseline="0" dirty="0" smtClean="0"/>
              <a:t>的</a:t>
            </a:r>
            <a:r>
              <a:rPr lang="en-US" altLang="zh-CN" baseline="0" dirty="0" err="1" smtClean="0"/>
              <a:t>QoS</a:t>
            </a:r>
            <a:r>
              <a:rPr lang="zh-CN" altLang="en-US" baseline="0" dirty="0" smtClean="0"/>
              <a:t>功能，根据报文的用户优先级将报文映射到对应的</a:t>
            </a:r>
            <a:r>
              <a:rPr lang="en-US" altLang="zh-CN" baseline="0" dirty="0" smtClean="0"/>
              <a:t>AC</a:t>
            </a:r>
            <a:r>
              <a:rPr lang="zh-CN" altLang="en-US" baseline="0" dirty="0" smtClean="0"/>
              <a:t>队列。 不同的</a:t>
            </a:r>
            <a:r>
              <a:rPr lang="en-US" altLang="zh-CN" baseline="0" dirty="0" smtClean="0"/>
              <a:t>AC</a:t>
            </a:r>
            <a:r>
              <a:rPr lang="zh-CN" altLang="en-US" baseline="0" dirty="0" smtClean="0"/>
              <a:t>队列具有不同的优先级，优先级是根据</a:t>
            </a:r>
            <a:r>
              <a:rPr lang="en-US" altLang="zh-CN" baseline="0" dirty="0" smtClean="0"/>
              <a:t>AIFS</a:t>
            </a:r>
            <a:r>
              <a:rPr lang="zh-CN" altLang="en-US" baseline="0" dirty="0" smtClean="0"/>
              <a:t>与竞争窗口的确定。较小的</a:t>
            </a:r>
            <a:r>
              <a:rPr lang="en-US" altLang="zh-CN" baseline="0" dirty="0" smtClean="0"/>
              <a:t>AIFS</a:t>
            </a:r>
            <a:r>
              <a:rPr lang="zh-CN" altLang="en-US" baseline="0" dirty="0" smtClean="0"/>
              <a:t>与回退时间的队列具有较高的优先级。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我们研究的方向是对</a:t>
            </a:r>
            <a:r>
              <a:rPr lang="en-US" altLang="zh-CN" baseline="0" dirty="0" smtClean="0"/>
              <a:t>AC</a:t>
            </a:r>
            <a:r>
              <a:rPr lang="zh-CN" altLang="en-US" baseline="0" dirty="0" smtClean="0"/>
              <a:t>队列内部提供</a:t>
            </a:r>
            <a:r>
              <a:rPr lang="en-US" altLang="zh-CN" baseline="0" dirty="0" err="1" smtClean="0"/>
              <a:t>QoS</a:t>
            </a:r>
            <a:r>
              <a:rPr lang="zh-CN" altLang="en-US" baseline="0" dirty="0" smtClean="0"/>
              <a:t>，根据网络状态自适应调整</a:t>
            </a:r>
            <a:r>
              <a:rPr lang="en-US" altLang="zh-CN" baseline="0" dirty="0" smtClean="0"/>
              <a:t>EDCA</a:t>
            </a:r>
            <a:r>
              <a:rPr lang="zh-CN" altLang="en-US" baseline="0" dirty="0" smtClean="0"/>
              <a:t>参数。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145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aseline="0" dirty="0" smtClean="0"/>
              <a:t>左边这张图所示，为信道接入控制流程。信道空心</a:t>
            </a:r>
            <a:r>
              <a:rPr lang="en-US" altLang="zh-CN" baseline="0" dirty="0" smtClean="0"/>
              <a:t>AIFS[AC]+</a:t>
            </a:r>
            <a:r>
              <a:rPr lang="en-US" altLang="zh-CN" baseline="0" dirty="0" err="1" smtClean="0"/>
              <a:t>Backoff</a:t>
            </a:r>
            <a:r>
              <a:rPr lang="zh-CN" altLang="en-US" baseline="0" dirty="0" smtClean="0"/>
              <a:t>时间后发送数据包， 数据成功发送以后，将竞争窗口调整为初始值即最小窗口值。失败则将窗口值加倍。在</a:t>
            </a:r>
            <a:r>
              <a:rPr lang="en-US" altLang="zh-CN" baseline="0" dirty="0" smtClean="0"/>
              <a:t>VANET</a:t>
            </a:r>
            <a:r>
              <a:rPr lang="zh-CN" altLang="en-US" baseline="0" dirty="0" smtClean="0"/>
              <a:t>环境下，</a:t>
            </a:r>
            <a:r>
              <a:rPr lang="en-US" altLang="zh-CN" baseline="0" dirty="0" smtClean="0"/>
              <a:t>EDCA</a:t>
            </a:r>
            <a:r>
              <a:rPr lang="zh-CN" altLang="en-US" baseline="0" dirty="0" smtClean="0"/>
              <a:t>参数不能像传统网络一样通过</a:t>
            </a:r>
            <a:r>
              <a:rPr lang="en-US" altLang="zh-CN" baseline="0" dirty="0" smtClean="0"/>
              <a:t>AP</a:t>
            </a:r>
            <a:r>
              <a:rPr lang="zh-CN" altLang="en-US" baseline="0" dirty="0" smtClean="0"/>
              <a:t>进行调整。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右图为</a:t>
            </a:r>
            <a:r>
              <a:rPr lang="en-US" altLang="zh-CN" baseline="0" dirty="0" smtClean="0"/>
              <a:t>EDCA</a:t>
            </a:r>
            <a:r>
              <a:rPr lang="zh-CN" altLang="en-US" baseline="0" dirty="0" smtClean="0"/>
              <a:t>的</a:t>
            </a:r>
            <a:r>
              <a:rPr lang="en-US" altLang="zh-CN" baseline="0" dirty="0" err="1" smtClean="0"/>
              <a:t>QoS</a:t>
            </a:r>
            <a:r>
              <a:rPr lang="zh-CN" altLang="en-US" baseline="0" dirty="0" smtClean="0"/>
              <a:t>功能，根据报文的用户优先级将报文映射到对应的</a:t>
            </a:r>
            <a:r>
              <a:rPr lang="en-US" altLang="zh-CN" baseline="0" dirty="0" smtClean="0"/>
              <a:t>AC</a:t>
            </a:r>
            <a:r>
              <a:rPr lang="zh-CN" altLang="en-US" baseline="0" dirty="0" smtClean="0"/>
              <a:t>队列。 不同的</a:t>
            </a:r>
            <a:r>
              <a:rPr lang="en-US" altLang="zh-CN" baseline="0" dirty="0" smtClean="0"/>
              <a:t>AC</a:t>
            </a:r>
            <a:r>
              <a:rPr lang="zh-CN" altLang="en-US" baseline="0" dirty="0" smtClean="0"/>
              <a:t>队列具有不同的优先级，优先级是根据</a:t>
            </a:r>
            <a:r>
              <a:rPr lang="en-US" altLang="zh-CN" baseline="0" dirty="0" smtClean="0"/>
              <a:t>AIFS</a:t>
            </a:r>
            <a:r>
              <a:rPr lang="zh-CN" altLang="en-US" baseline="0" dirty="0" smtClean="0"/>
              <a:t>与竞争窗口的确定。较小的</a:t>
            </a:r>
            <a:r>
              <a:rPr lang="en-US" altLang="zh-CN" baseline="0" dirty="0" smtClean="0"/>
              <a:t>AIFS</a:t>
            </a:r>
            <a:r>
              <a:rPr lang="zh-CN" altLang="en-US" baseline="0" dirty="0" smtClean="0"/>
              <a:t>与回退时间的队列具有较高的优先级。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我们研究的方向是对</a:t>
            </a:r>
            <a:r>
              <a:rPr lang="en-US" altLang="zh-CN" baseline="0" dirty="0" smtClean="0"/>
              <a:t>AC</a:t>
            </a:r>
            <a:r>
              <a:rPr lang="zh-CN" altLang="en-US" baseline="0" dirty="0" smtClean="0"/>
              <a:t>队列内部提供</a:t>
            </a:r>
            <a:r>
              <a:rPr lang="en-US" altLang="zh-CN" baseline="0" dirty="0" err="1" smtClean="0"/>
              <a:t>QoS</a:t>
            </a:r>
            <a:r>
              <a:rPr lang="zh-CN" altLang="en-US" baseline="0" dirty="0" smtClean="0"/>
              <a:t>，根据网络状态自适应调整</a:t>
            </a:r>
            <a:r>
              <a:rPr lang="en-US" altLang="zh-CN" baseline="0" dirty="0" smtClean="0"/>
              <a:t>EDCA</a:t>
            </a:r>
            <a:r>
              <a:rPr lang="zh-CN" altLang="en-US" baseline="0" dirty="0" smtClean="0"/>
              <a:t>参数。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>
                <a:solidFill>
                  <a:srgbClr val="404040"/>
                </a:solidFill>
              </a:rPr>
              <a:pPr/>
              <a:t>7</a:t>
            </a:fld>
            <a:endParaRPr alt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58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aseline="0" dirty="0" smtClean="0"/>
              <a:t>左边这张图所示，为信道接入控制流程。信道空心</a:t>
            </a:r>
            <a:r>
              <a:rPr lang="en-US" altLang="zh-CN" baseline="0" dirty="0" smtClean="0"/>
              <a:t>AIFS[AC]+</a:t>
            </a:r>
            <a:r>
              <a:rPr lang="en-US" altLang="zh-CN" baseline="0" dirty="0" err="1" smtClean="0"/>
              <a:t>Backoff</a:t>
            </a:r>
            <a:r>
              <a:rPr lang="zh-CN" altLang="en-US" baseline="0" dirty="0" smtClean="0"/>
              <a:t>时间后发送数据包， 数据成功发送以后，将竞争窗口调整为初始值即最小窗口值。失败则将窗口值加倍。在</a:t>
            </a:r>
            <a:r>
              <a:rPr lang="en-US" altLang="zh-CN" baseline="0" dirty="0" smtClean="0"/>
              <a:t>VANET</a:t>
            </a:r>
            <a:r>
              <a:rPr lang="zh-CN" altLang="en-US" baseline="0" dirty="0" smtClean="0"/>
              <a:t>环境下，</a:t>
            </a:r>
            <a:r>
              <a:rPr lang="en-US" altLang="zh-CN" baseline="0" dirty="0" smtClean="0"/>
              <a:t>EDCA</a:t>
            </a:r>
            <a:r>
              <a:rPr lang="zh-CN" altLang="en-US" baseline="0" dirty="0" smtClean="0"/>
              <a:t>参数不能像传统网络一样通过</a:t>
            </a:r>
            <a:r>
              <a:rPr lang="en-US" altLang="zh-CN" baseline="0" dirty="0" smtClean="0"/>
              <a:t>AP</a:t>
            </a:r>
            <a:r>
              <a:rPr lang="zh-CN" altLang="en-US" baseline="0" dirty="0" smtClean="0"/>
              <a:t>进行调整。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右图为</a:t>
            </a:r>
            <a:r>
              <a:rPr lang="en-US" altLang="zh-CN" baseline="0" dirty="0" smtClean="0"/>
              <a:t>EDCA</a:t>
            </a:r>
            <a:r>
              <a:rPr lang="zh-CN" altLang="en-US" baseline="0" dirty="0" smtClean="0"/>
              <a:t>的</a:t>
            </a:r>
            <a:r>
              <a:rPr lang="en-US" altLang="zh-CN" baseline="0" dirty="0" err="1" smtClean="0"/>
              <a:t>QoS</a:t>
            </a:r>
            <a:r>
              <a:rPr lang="zh-CN" altLang="en-US" baseline="0" dirty="0" smtClean="0"/>
              <a:t>功能，根据报文的用户优先级将报文映射到对应的</a:t>
            </a:r>
            <a:r>
              <a:rPr lang="en-US" altLang="zh-CN" baseline="0" dirty="0" smtClean="0"/>
              <a:t>AC</a:t>
            </a:r>
            <a:r>
              <a:rPr lang="zh-CN" altLang="en-US" baseline="0" dirty="0" smtClean="0"/>
              <a:t>队列。 不同的</a:t>
            </a:r>
            <a:r>
              <a:rPr lang="en-US" altLang="zh-CN" baseline="0" dirty="0" smtClean="0"/>
              <a:t>AC</a:t>
            </a:r>
            <a:r>
              <a:rPr lang="zh-CN" altLang="en-US" baseline="0" dirty="0" smtClean="0"/>
              <a:t>队列具有不同的优先级，优先级是根据</a:t>
            </a:r>
            <a:r>
              <a:rPr lang="en-US" altLang="zh-CN" baseline="0" dirty="0" smtClean="0"/>
              <a:t>AIFS</a:t>
            </a:r>
            <a:r>
              <a:rPr lang="zh-CN" altLang="en-US" baseline="0" dirty="0" smtClean="0"/>
              <a:t>与竞争窗口的确定。较小的</a:t>
            </a:r>
            <a:r>
              <a:rPr lang="en-US" altLang="zh-CN" baseline="0" dirty="0" smtClean="0"/>
              <a:t>AIFS</a:t>
            </a:r>
            <a:r>
              <a:rPr lang="zh-CN" altLang="en-US" baseline="0" dirty="0" smtClean="0"/>
              <a:t>与回退时间的队列具有较高的优先级。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我们研究的方向是对</a:t>
            </a:r>
            <a:r>
              <a:rPr lang="en-US" altLang="zh-CN" baseline="0" dirty="0" smtClean="0"/>
              <a:t>AC</a:t>
            </a:r>
            <a:r>
              <a:rPr lang="zh-CN" altLang="en-US" baseline="0" dirty="0" smtClean="0"/>
              <a:t>队列内部提供</a:t>
            </a:r>
            <a:r>
              <a:rPr lang="en-US" altLang="zh-CN" baseline="0" dirty="0" err="1" smtClean="0"/>
              <a:t>QoS</a:t>
            </a:r>
            <a:r>
              <a:rPr lang="zh-CN" altLang="en-US" baseline="0" dirty="0" smtClean="0"/>
              <a:t>，根据网络状态自适应调整</a:t>
            </a:r>
            <a:r>
              <a:rPr lang="en-US" altLang="zh-CN" baseline="0" dirty="0" smtClean="0"/>
              <a:t>EDCA</a:t>
            </a:r>
            <a:r>
              <a:rPr lang="zh-CN" altLang="en-US" baseline="0" dirty="0" smtClean="0"/>
              <a:t>参数。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>
                <a:solidFill>
                  <a:srgbClr val="404040"/>
                </a:solidFill>
              </a:rPr>
              <a:pPr/>
              <a:t>8</a:t>
            </a:fld>
            <a:endParaRPr alt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401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aseline="0" dirty="0" smtClean="0"/>
              <a:t>左边这张图所示，为信道接入控制流程。信道空心</a:t>
            </a:r>
            <a:r>
              <a:rPr lang="en-US" altLang="zh-CN" baseline="0" dirty="0" smtClean="0"/>
              <a:t>AIFS[AC]+</a:t>
            </a:r>
            <a:r>
              <a:rPr lang="en-US" altLang="zh-CN" baseline="0" dirty="0" err="1" smtClean="0"/>
              <a:t>Backoff</a:t>
            </a:r>
            <a:r>
              <a:rPr lang="zh-CN" altLang="en-US" baseline="0" dirty="0" smtClean="0"/>
              <a:t>时间后发送数据包， 数据成功发送以后，将竞争窗口调整为初始值即最小窗口值。失败则将窗口值加倍。在</a:t>
            </a:r>
            <a:r>
              <a:rPr lang="en-US" altLang="zh-CN" baseline="0" dirty="0" smtClean="0"/>
              <a:t>VANET</a:t>
            </a:r>
            <a:r>
              <a:rPr lang="zh-CN" altLang="en-US" baseline="0" dirty="0" smtClean="0"/>
              <a:t>环境下，</a:t>
            </a:r>
            <a:r>
              <a:rPr lang="en-US" altLang="zh-CN" baseline="0" dirty="0" smtClean="0"/>
              <a:t>EDCA</a:t>
            </a:r>
            <a:r>
              <a:rPr lang="zh-CN" altLang="en-US" baseline="0" dirty="0" smtClean="0"/>
              <a:t>参数不能像传统网络一样通过</a:t>
            </a:r>
            <a:r>
              <a:rPr lang="en-US" altLang="zh-CN" baseline="0" dirty="0" smtClean="0"/>
              <a:t>AP</a:t>
            </a:r>
            <a:r>
              <a:rPr lang="zh-CN" altLang="en-US" baseline="0" dirty="0" smtClean="0"/>
              <a:t>进行调整。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右图为</a:t>
            </a:r>
            <a:r>
              <a:rPr lang="en-US" altLang="zh-CN" baseline="0" dirty="0" smtClean="0"/>
              <a:t>EDCA</a:t>
            </a:r>
            <a:r>
              <a:rPr lang="zh-CN" altLang="en-US" baseline="0" dirty="0" smtClean="0"/>
              <a:t>的</a:t>
            </a:r>
            <a:r>
              <a:rPr lang="en-US" altLang="zh-CN" baseline="0" dirty="0" err="1" smtClean="0"/>
              <a:t>QoS</a:t>
            </a:r>
            <a:r>
              <a:rPr lang="zh-CN" altLang="en-US" baseline="0" dirty="0" smtClean="0"/>
              <a:t>功能，根据报文的用户优先级将报文映射到对应的</a:t>
            </a:r>
            <a:r>
              <a:rPr lang="en-US" altLang="zh-CN" baseline="0" dirty="0" smtClean="0"/>
              <a:t>AC</a:t>
            </a:r>
            <a:r>
              <a:rPr lang="zh-CN" altLang="en-US" baseline="0" dirty="0" smtClean="0"/>
              <a:t>队列。 不同的</a:t>
            </a:r>
            <a:r>
              <a:rPr lang="en-US" altLang="zh-CN" baseline="0" dirty="0" smtClean="0"/>
              <a:t>AC</a:t>
            </a:r>
            <a:r>
              <a:rPr lang="zh-CN" altLang="en-US" baseline="0" dirty="0" smtClean="0"/>
              <a:t>队列具有不同的优先级，优先级是根据</a:t>
            </a:r>
            <a:r>
              <a:rPr lang="en-US" altLang="zh-CN" baseline="0" dirty="0" smtClean="0"/>
              <a:t>AIFS</a:t>
            </a:r>
            <a:r>
              <a:rPr lang="zh-CN" altLang="en-US" baseline="0" dirty="0" smtClean="0"/>
              <a:t>与竞争窗口的确定。较小的</a:t>
            </a:r>
            <a:r>
              <a:rPr lang="en-US" altLang="zh-CN" baseline="0" dirty="0" smtClean="0"/>
              <a:t>AIFS</a:t>
            </a:r>
            <a:r>
              <a:rPr lang="zh-CN" altLang="en-US" baseline="0" dirty="0" smtClean="0"/>
              <a:t>与回退时间的队列具有较高的优先级。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我们研究的方向是对</a:t>
            </a:r>
            <a:r>
              <a:rPr lang="en-US" altLang="zh-CN" baseline="0" dirty="0" smtClean="0"/>
              <a:t>AC</a:t>
            </a:r>
            <a:r>
              <a:rPr lang="zh-CN" altLang="en-US" baseline="0" dirty="0" smtClean="0"/>
              <a:t>队列内部提供</a:t>
            </a:r>
            <a:r>
              <a:rPr lang="en-US" altLang="zh-CN" baseline="0" dirty="0" err="1" smtClean="0"/>
              <a:t>QoS</a:t>
            </a:r>
            <a:r>
              <a:rPr lang="zh-CN" altLang="en-US" baseline="0" dirty="0" smtClean="0"/>
              <a:t>，根据网络状态自适应调整</a:t>
            </a:r>
            <a:r>
              <a:rPr lang="en-US" altLang="zh-CN" baseline="0" dirty="0" smtClean="0"/>
              <a:t>EDCA</a:t>
            </a:r>
            <a:r>
              <a:rPr lang="zh-CN" altLang="en-US" baseline="0" dirty="0" smtClean="0"/>
              <a:t>参数。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362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aseline="0" dirty="0" smtClean="0"/>
              <a:t>左边这张图所示，为信道接入控制流程。信道空心</a:t>
            </a:r>
            <a:r>
              <a:rPr lang="en-US" altLang="zh-CN" baseline="0" dirty="0" smtClean="0"/>
              <a:t>AIFS[AC]+</a:t>
            </a:r>
            <a:r>
              <a:rPr lang="en-US" altLang="zh-CN" baseline="0" dirty="0" err="1" smtClean="0"/>
              <a:t>Backoff</a:t>
            </a:r>
            <a:r>
              <a:rPr lang="zh-CN" altLang="en-US" baseline="0" dirty="0" smtClean="0"/>
              <a:t>时间后发送数据包， 数据成功发送以后，将竞争窗口调整为初始值即最小窗口值。失败则将窗口值加倍。在</a:t>
            </a:r>
            <a:r>
              <a:rPr lang="en-US" altLang="zh-CN" baseline="0" dirty="0" smtClean="0"/>
              <a:t>VANET</a:t>
            </a:r>
            <a:r>
              <a:rPr lang="zh-CN" altLang="en-US" baseline="0" dirty="0" smtClean="0"/>
              <a:t>环境下，</a:t>
            </a:r>
            <a:r>
              <a:rPr lang="en-US" altLang="zh-CN" baseline="0" dirty="0" smtClean="0"/>
              <a:t>EDCA</a:t>
            </a:r>
            <a:r>
              <a:rPr lang="zh-CN" altLang="en-US" baseline="0" dirty="0" smtClean="0"/>
              <a:t>参数不能像传统网络一样通过</a:t>
            </a:r>
            <a:r>
              <a:rPr lang="en-US" altLang="zh-CN" baseline="0" dirty="0" smtClean="0"/>
              <a:t>AP</a:t>
            </a:r>
            <a:r>
              <a:rPr lang="zh-CN" altLang="en-US" baseline="0" dirty="0" smtClean="0"/>
              <a:t>进行调整。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右图为</a:t>
            </a:r>
            <a:r>
              <a:rPr lang="en-US" altLang="zh-CN" baseline="0" dirty="0" smtClean="0"/>
              <a:t>EDCA</a:t>
            </a:r>
            <a:r>
              <a:rPr lang="zh-CN" altLang="en-US" baseline="0" dirty="0" smtClean="0"/>
              <a:t>的</a:t>
            </a:r>
            <a:r>
              <a:rPr lang="en-US" altLang="zh-CN" baseline="0" dirty="0" err="1" smtClean="0"/>
              <a:t>QoS</a:t>
            </a:r>
            <a:r>
              <a:rPr lang="zh-CN" altLang="en-US" baseline="0" dirty="0" smtClean="0"/>
              <a:t>功能，根据报文的用户优先级将报文映射到对应的</a:t>
            </a:r>
            <a:r>
              <a:rPr lang="en-US" altLang="zh-CN" baseline="0" dirty="0" smtClean="0"/>
              <a:t>AC</a:t>
            </a:r>
            <a:r>
              <a:rPr lang="zh-CN" altLang="en-US" baseline="0" dirty="0" smtClean="0"/>
              <a:t>队列。 不同的</a:t>
            </a:r>
            <a:r>
              <a:rPr lang="en-US" altLang="zh-CN" baseline="0" dirty="0" smtClean="0"/>
              <a:t>AC</a:t>
            </a:r>
            <a:r>
              <a:rPr lang="zh-CN" altLang="en-US" baseline="0" dirty="0" smtClean="0"/>
              <a:t>队列具有不同的优先级，优先级是根据</a:t>
            </a:r>
            <a:r>
              <a:rPr lang="en-US" altLang="zh-CN" baseline="0" dirty="0" smtClean="0"/>
              <a:t>AIFS</a:t>
            </a:r>
            <a:r>
              <a:rPr lang="zh-CN" altLang="en-US" baseline="0" dirty="0" smtClean="0"/>
              <a:t>与竞争窗口的确定。较小的</a:t>
            </a:r>
            <a:r>
              <a:rPr lang="en-US" altLang="zh-CN" baseline="0" dirty="0" smtClean="0"/>
              <a:t>AIFS</a:t>
            </a:r>
            <a:r>
              <a:rPr lang="zh-CN" altLang="en-US" baseline="0" dirty="0" smtClean="0"/>
              <a:t>与回退时间的队列具有较高的优先级。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我们研究的方向是对</a:t>
            </a:r>
            <a:r>
              <a:rPr lang="en-US" altLang="zh-CN" baseline="0" dirty="0" smtClean="0"/>
              <a:t>AC</a:t>
            </a:r>
            <a:r>
              <a:rPr lang="zh-CN" altLang="en-US" baseline="0" dirty="0" smtClean="0"/>
              <a:t>队列内部提供</a:t>
            </a:r>
            <a:r>
              <a:rPr lang="en-US" altLang="zh-CN" baseline="0" dirty="0" err="1" smtClean="0"/>
              <a:t>QoS</a:t>
            </a:r>
            <a:r>
              <a:rPr lang="zh-CN" altLang="en-US" baseline="0" dirty="0" smtClean="0"/>
              <a:t>，根据网络状态自适应调整</a:t>
            </a:r>
            <a:r>
              <a:rPr lang="en-US" altLang="zh-CN" baseline="0" dirty="0" smtClean="0"/>
              <a:t>EDCA</a:t>
            </a:r>
            <a:r>
              <a:rPr lang="zh-CN" altLang="en-US" baseline="0" dirty="0" smtClean="0"/>
              <a:t>参数。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>
                <a:solidFill>
                  <a:srgbClr val="404040"/>
                </a:solidFill>
              </a:rPr>
              <a:pPr/>
              <a:t>10</a:t>
            </a:fld>
            <a:endParaRPr alt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03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块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grpSp>
        <p:nvGrpSpPr>
          <p:cNvPr id="7" name="顶部图形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矩形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0" name="矩形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</p:grpSp>
      <p:grpSp>
        <p:nvGrpSpPr>
          <p:cNvPr id="23" name="底部图形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矩形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4" name="矩形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 latinLnBrk="0">
              <a:lnSpc>
                <a:spcPct val="90000"/>
              </a:lnSpc>
              <a:spcBef>
                <a:spcPts val="0"/>
              </a:spcBef>
              <a:buNone/>
              <a:defRPr lang="zh-CN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 latinLnBrk="0">
              <a:lnSpc>
                <a:spcPct val="80000"/>
              </a:lnSpc>
              <a:defRPr lang="zh-CN"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2017/4/14</a:t>
            </a:fld>
            <a:endParaRPr 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2017/4/14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2017/4/14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2017/4/14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pPr/>
              <a:t>2017/4/14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2017/4/14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2017/4/14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2017/4/14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底部图形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2017/4/14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 latinLnBrk="0">
              <a:defRPr lang="zh-CN"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2017/4/14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2017/4/14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底部图形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顶部图形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矩形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E36636D-D922-432D-A958-524484B5923D}" type="datetimeFigureOut">
              <a:rPr lang="en-US" altLang="zh-CN" smtClean="0"/>
              <a:pPr/>
              <a:t>4/14/2017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3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4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7602" y="3782230"/>
            <a:ext cx="11305256" cy="48803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altLang="zh-CN" dirty="0" smtClean="0"/>
              <a:t>The </a:t>
            </a:r>
            <a:r>
              <a:rPr lang="en-US" altLang="zh-CN" dirty="0"/>
              <a:t>Design and Application of Real-time Stream Data Computing Model Based on Node-red and </a:t>
            </a:r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5980" y="2250532"/>
            <a:ext cx="9433048" cy="125047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4000" dirty="0" smtClean="0">
                <a:solidFill>
                  <a:schemeClr val="tx1"/>
                </a:solidFill>
              </a:rPr>
              <a:t>基于</a:t>
            </a:r>
            <a:r>
              <a:rPr lang="en-US" altLang="zh-CN" sz="4000" dirty="0">
                <a:solidFill>
                  <a:schemeClr val="tx1"/>
                </a:solidFill>
              </a:rPr>
              <a:t>Node-red</a:t>
            </a:r>
            <a:r>
              <a:rPr lang="zh-CN" altLang="zh-CN" sz="4000" dirty="0">
                <a:solidFill>
                  <a:schemeClr val="tx1"/>
                </a:solidFill>
              </a:rPr>
              <a:t>与</a:t>
            </a:r>
            <a:r>
              <a:rPr lang="en-US" altLang="zh-CN" sz="4000" dirty="0" err="1">
                <a:solidFill>
                  <a:schemeClr val="tx1"/>
                </a:solidFill>
              </a:rPr>
              <a:t>Redis</a:t>
            </a:r>
            <a:r>
              <a:rPr lang="zh-CN" altLang="zh-CN" sz="4000" dirty="0">
                <a:solidFill>
                  <a:schemeClr val="tx1"/>
                </a:solidFill>
              </a:rPr>
              <a:t>的</a:t>
            </a:r>
            <a:r>
              <a:rPr lang="zh-CN" altLang="zh-CN" sz="4000" dirty="0" smtClean="0">
                <a:solidFill>
                  <a:schemeClr val="tx1"/>
                </a:solidFill>
              </a:rPr>
              <a:t>实时</a:t>
            </a:r>
            <a:r>
              <a:rPr lang="en-US" altLang="zh-CN" sz="4000" dirty="0" smtClean="0">
                <a:solidFill>
                  <a:schemeClr val="tx1"/>
                </a:solidFill>
              </a:rPr>
              <a:t/>
            </a:r>
            <a:br>
              <a:rPr lang="en-US" altLang="zh-CN" sz="4000" dirty="0" smtClean="0">
                <a:solidFill>
                  <a:schemeClr val="tx1"/>
                </a:solidFill>
              </a:rPr>
            </a:br>
            <a:r>
              <a:rPr lang="zh-CN" altLang="zh-CN" sz="4000" dirty="0" smtClean="0">
                <a:solidFill>
                  <a:schemeClr val="tx1"/>
                </a:solidFill>
              </a:rPr>
              <a:t>流</a:t>
            </a:r>
            <a:r>
              <a:rPr lang="zh-CN" altLang="zh-CN" sz="4000" dirty="0">
                <a:solidFill>
                  <a:schemeClr val="tx1"/>
                </a:solidFill>
              </a:rPr>
              <a:t>数据处理</a:t>
            </a:r>
            <a:r>
              <a:rPr lang="zh-CN" altLang="zh-CN" sz="4000" dirty="0" smtClean="0">
                <a:solidFill>
                  <a:schemeClr val="tx1"/>
                </a:solidFill>
              </a:rPr>
              <a:t>模型</a:t>
            </a:r>
            <a:r>
              <a:rPr lang="zh-CN" altLang="en-US" sz="4000" dirty="0">
                <a:solidFill>
                  <a:schemeClr val="tx1"/>
                </a:solidFill>
              </a:rPr>
              <a:t>的</a:t>
            </a:r>
            <a:r>
              <a:rPr lang="zh-CN" altLang="zh-CN" sz="4000" dirty="0" smtClean="0">
                <a:solidFill>
                  <a:schemeClr val="tx1"/>
                </a:solidFill>
              </a:rPr>
              <a:t>设计</a:t>
            </a:r>
            <a:r>
              <a:rPr lang="zh-CN" altLang="zh-CN" sz="4000" dirty="0">
                <a:solidFill>
                  <a:schemeClr val="tx1"/>
                </a:solidFill>
              </a:rPr>
              <a:t>与应用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458959"/>
            <a:ext cx="1557907" cy="158531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</p:spPr>
      </p:pic>
      <p:sp>
        <p:nvSpPr>
          <p:cNvPr id="5" name="文本框 4"/>
          <p:cNvSpPr txBox="1"/>
          <p:nvPr/>
        </p:nvSpPr>
        <p:spPr>
          <a:xfrm>
            <a:off x="3214092" y="5085184"/>
            <a:ext cx="30963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编号：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86603" y="5085184"/>
            <a:ext cx="30963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458">
        <p:fade/>
      </p:transition>
    </mc:Choice>
    <mc:Fallback xmlns="">
      <p:transition spd="med" advTm="845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731" y="303315"/>
            <a:ext cx="9961145" cy="718714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chemeClr val="accent4"/>
                </a:solidFill>
              </a:rPr>
              <a:t>3. </a:t>
            </a:r>
            <a:r>
              <a:rPr lang="zh-CN" altLang="en-US" dirty="0" smtClean="0">
                <a:solidFill>
                  <a:schemeClr val="accent4"/>
                </a:solidFill>
              </a:rPr>
              <a:t>研究内容 </a:t>
            </a:r>
            <a:r>
              <a:rPr lang="en-US" altLang="zh-CN" dirty="0" smtClean="0">
                <a:solidFill>
                  <a:schemeClr val="accent4"/>
                </a:solidFill>
              </a:rPr>
              <a:t>– Node-red </a:t>
            </a:r>
            <a:r>
              <a:rPr lang="zh-CN" altLang="en-US" dirty="0" smtClean="0">
                <a:solidFill>
                  <a:schemeClr val="accent4"/>
                </a:solidFill>
              </a:rPr>
              <a:t>的编程模型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38428" y="1022027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2" name="内容占位符 4"/>
          <p:cNvSpPr>
            <a:spLocks noGrp="1"/>
          </p:cNvSpPr>
          <p:nvPr>
            <p:ph sz="half" idx="1"/>
          </p:nvPr>
        </p:nvSpPr>
        <p:spPr>
          <a:xfrm>
            <a:off x="477788" y="1268761"/>
            <a:ext cx="11161240" cy="172819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简单介绍</a:t>
            </a:r>
            <a:r>
              <a:rPr lang="en-US" altLang="zh-CN" dirty="0" smtClean="0"/>
              <a:t>Node-red</a:t>
            </a:r>
            <a:r>
              <a:rPr lang="zh-CN" altLang="en-US" dirty="0" smtClean="0"/>
              <a:t>的基本组件：节点</a:t>
            </a:r>
            <a:r>
              <a:rPr lang="en-US" altLang="zh-CN" dirty="0" smtClean="0"/>
              <a:t>(node)</a:t>
            </a:r>
            <a:r>
              <a:rPr lang="zh-CN" altLang="en-US" dirty="0" smtClean="0"/>
              <a:t>、数据流</a:t>
            </a:r>
            <a:r>
              <a:rPr lang="en-US" altLang="zh-CN" dirty="0" smtClean="0"/>
              <a:t>(flow)</a:t>
            </a:r>
            <a:r>
              <a:rPr lang="zh-CN" altLang="en-US" dirty="0" smtClean="0"/>
              <a:t>、消息</a:t>
            </a:r>
            <a:r>
              <a:rPr lang="en-US" altLang="zh-CN" dirty="0" smtClean="0"/>
              <a:t>(message)</a:t>
            </a:r>
          </a:p>
          <a:p>
            <a:r>
              <a:rPr lang="zh-CN" altLang="en-US" dirty="0" smtClean="0"/>
              <a:t>缺少适合流数据处理的数据输入输出节点和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数据库访问节点，重新设计</a:t>
            </a:r>
            <a:endParaRPr lang="en-US" altLang="zh-CN" dirty="0" smtClean="0"/>
          </a:p>
          <a:p>
            <a:r>
              <a:rPr lang="zh-CN" altLang="en-US" dirty="0" smtClean="0"/>
              <a:t>简单的编程模型，方便的数据流程管理</a:t>
            </a:r>
            <a:endParaRPr lang="en-US" altLang="zh-CN" dirty="0" smtClean="0"/>
          </a:p>
        </p:txBody>
      </p:sp>
      <p:pic>
        <p:nvPicPr>
          <p:cNvPr id="2050" name="Picture 2" descr="te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23" y="3140968"/>
            <a:ext cx="1052757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圆角矩形标注 12"/>
          <p:cNvSpPr/>
          <p:nvPr/>
        </p:nvSpPr>
        <p:spPr>
          <a:xfrm>
            <a:off x="1701924" y="4365104"/>
            <a:ext cx="3372355" cy="1080120"/>
          </a:xfrm>
          <a:prstGeom prst="wedgeRoundRectCallout">
            <a:avLst>
              <a:gd name="adj1" fmla="val 90386"/>
              <a:gd name="adj2" fmla="val -7963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msg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000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payload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=“hello world”;</a:t>
            </a:r>
          </a:p>
          <a:p>
            <a:pPr lvl="0" algn="just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return </a:t>
            </a:r>
            <a:r>
              <a:rPr lang="en-US" altLang="zh-CN" sz="2000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msg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;</a:t>
            </a:r>
            <a:endParaRPr lang="zh-CN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532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328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312" y="434080"/>
            <a:ext cx="11178708" cy="6811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4"/>
                </a:solidFill>
              </a:rPr>
              <a:t>4. </a:t>
            </a:r>
            <a:r>
              <a:rPr lang="zh-CN" altLang="en-US" dirty="0" smtClean="0">
                <a:solidFill>
                  <a:schemeClr val="accent4"/>
                </a:solidFill>
              </a:rPr>
              <a:t>实时流数据处理模型的设计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 – </a:t>
            </a:r>
            <a:r>
              <a:rPr lang="zh-CN" altLang="en-US" dirty="0" smtClean="0">
                <a:solidFill>
                  <a:schemeClr val="accent4"/>
                </a:solidFill>
              </a:rPr>
              <a:t> 模型的总体架构</a:t>
            </a:r>
            <a:endParaRPr lang="zh-CN" dirty="0">
              <a:solidFill>
                <a:schemeClr val="accent4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6" y="1412776"/>
            <a:ext cx="7488832" cy="469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606">
        <p:fade/>
      </p:transition>
    </mc:Choice>
    <mc:Fallback xmlns="">
      <p:transition spd="med" advTm="1960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标题 1"/>
          <p:cNvSpPr txBox="1">
            <a:spLocks/>
          </p:cNvSpPr>
          <p:nvPr/>
        </p:nvSpPr>
        <p:spPr>
          <a:xfrm>
            <a:off x="388312" y="434080"/>
            <a:ext cx="11178708" cy="6811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accent4"/>
                </a:solidFill>
              </a:rPr>
              <a:t>4. </a:t>
            </a:r>
            <a:r>
              <a:rPr lang="zh-CN" altLang="en-US" dirty="0" smtClean="0">
                <a:solidFill>
                  <a:schemeClr val="accent4"/>
                </a:solidFill>
              </a:rPr>
              <a:t>实时流数据处理模型的设计 </a:t>
            </a:r>
            <a:r>
              <a:rPr lang="en-US" altLang="zh-CN" dirty="0">
                <a:solidFill>
                  <a:schemeClr val="accent4"/>
                </a:solidFill>
              </a:rPr>
              <a:t> – </a:t>
            </a:r>
            <a:r>
              <a:rPr lang="zh-CN" altLang="en-US" dirty="0" smtClean="0">
                <a:solidFill>
                  <a:schemeClr val="accent4"/>
                </a:solidFill>
              </a:rPr>
              <a:t> 节点设计方案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44" y="4221088"/>
            <a:ext cx="5328592" cy="20162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2907447"/>
            <a:ext cx="3960440" cy="32033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2004" y="1192701"/>
            <a:ext cx="2808312" cy="3316419"/>
          </a:xfrm>
          <a:prstGeom prst="rect">
            <a:avLst/>
          </a:prstGeom>
        </p:spPr>
      </p:pic>
      <p:sp>
        <p:nvSpPr>
          <p:cNvPr id="6" name="内容占位符 4"/>
          <p:cNvSpPr>
            <a:spLocks noGrp="1"/>
          </p:cNvSpPr>
          <p:nvPr>
            <p:ph sz="half" idx="1"/>
          </p:nvPr>
        </p:nvSpPr>
        <p:spPr>
          <a:xfrm>
            <a:off x="5518348" y="1268761"/>
            <a:ext cx="6120680" cy="1728191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js</a:t>
            </a:r>
            <a:r>
              <a:rPr lang="zh-CN" altLang="zh-CN" dirty="0"/>
              <a:t>文件主要定义了节点具体做些什么事情，有什么样的功能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  <a:r>
              <a:rPr lang="zh-CN" altLang="zh-CN" dirty="0"/>
              <a:t>文件主要定义了节点的属性、节点编辑框格式和帮助信息等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100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3718">
        <p:fade/>
      </p:transition>
    </mc:Choice>
    <mc:Fallback xmlns="">
      <p:transition spd="med" advTm="7371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>
            <a:spLocks/>
          </p:cNvSpPr>
          <p:nvPr/>
        </p:nvSpPr>
        <p:spPr>
          <a:xfrm>
            <a:off x="388312" y="434080"/>
            <a:ext cx="11178708" cy="6811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accent4"/>
                </a:solidFill>
              </a:rPr>
              <a:t>4. </a:t>
            </a:r>
            <a:r>
              <a:rPr lang="zh-CN" altLang="en-US" dirty="0" smtClean="0">
                <a:solidFill>
                  <a:schemeClr val="accent4"/>
                </a:solidFill>
              </a:rPr>
              <a:t>实时流数据处理模型的设计 </a:t>
            </a:r>
            <a:r>
              <a:rPr lang="en-US" altLang="zh-CN" dirty="0" smtClean="0">
                <a:solidFill>
                  <a:schemeClr val="accent4"/>
                </a:solidFill>
              </a:rPr>
              <a:t>– </a:t>
            </a:r>
            <a:r>
              <a:rPr lang="zh-CN" altLang="en-US" dirty="0" smtClean="0">
                <a:solidFill>
                  <a:schemeClr val="accent4"/>
                </a:solidFill>
              </a:rPr>
              <a:t>数据输入、输出节点的设计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96" y="2420888"/>
            <a:ext cx="6226903" cy="3411907"/>
          </a:xfrm>
          <a:prstGeom prst="rect">
            <a:avLst/>
          </a:prstGeom>
        </p:spPr>
      </p:pic>
      <p:sp>
        <p:nvSpPr>
          <p:cNvPr id="4" name="内容占位符 4"/>
          <p:cNvSpPr>
            <a:spLocks noGrp="1"/>
          </p:cNvSpPr>
          <p:nvPr>
            <p:ph sz="half" idx="1"/>
          </p:nvPr>
        </p:nvSpPr>
        <p:spPr>
          <a:xfrm>
            <a:off x="549796" y="1260651"/>
            <a:ext cx="10873208" cy="10882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充分利用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pub/sub</a:t>
            </a:r>
            <a:r>
              <a:rPr lang="zh-CN" altLang="en-US" dirty="0" smtClean="0"/>
              <a:t>机制，将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作为消息中介，实现消息的异步传输</a:t>
            </a:r>
            <a:endParaRPr lang="en-US" altLang="zh-CN" dirty="0"/>
          </a:p>
          <a:p>
            <a:r>
              <a:rPr lang="zh-CN" altLang="en-US" dirty="0" smtClean="0"/>
              <a:t>设计</a:t>
            </a:r>
            <a:r>
              <a:rPr lang="en-US" altLang="zh-CN" dirty="0" err="1" smtClean="0"/>
              <a:t>redisSub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redisPub</a:t>
            </a:r>
            <a:r>
              <a:rPr lang="zh-CN" altLang="en-US" dirty="0" smtClean="0"/>
              <a:t>节点部署到</a:t>
            </a:r>
            <a:r>
              <a:rPr lang="en-US" altLang="zh-CN" dirty="0" smtClean="0"/>
              <a:t>Node-red</a:t>
            </a:r>
            <a:r>
              <a:rPr lang="zh-CN" altLang="en-US" dirty="0" smtClean="0"/>
              <a:t>中，实现数据的输入输出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内容占位符 4"/>
          <p:cNvSpPr>
            <a:spLocks noGrp="1"/>
          </p:cNvSpPr>
          <p:nvPr>
            <p:ph sz="half" idx="1"/>
          </p:nvPr>
        </p:nvSpPr>
        <p:spPr>
          <a:xfrm>
            <a:off x="6886500" y="3060850"/>
            <a:ext cx="4688904" cy="209634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中需要</a:t>
            </a:r>
            <a:r>
              <a:rPr lang="en-US" altLang="zh-CN" dirty="0" err="1" smtClean="0"/>
              <a:t>redisServer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name</a:t>
            </a:r>
          </a:p>
          <a:p>
            <a:r>
              <a:rPr lang="en-US" altLang="zh-CN" dirty="0" err="1" smtClean="0"/>
              <a:t>js</a:t>
            </a:r>
            <a:r>
              <a:rPr lang="zh-CN" altLang="en-US" dirty="0" smtClean="0"/>
              <a:t>文件中实现一个数据库连接池函数，调用</a:t>
            </a:r>
            <a:r>
              <a:rPr lang="en-US" altLang="zh-CN" dirty="0" err="1" smtClean="0"/>
              <a:t>redisClient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subscribe</a:t>
            </a:r>
            <a:r>
              <a:rPr lang="zh-CN" altLang="en-US" dirty="0" smtClean="0"/>
              <a:t>方法实现消息的订阅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792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2435">
        <p:fade/>
      </p:transition>
    </mc:Choice>
    <mc:Fallback xmlns="">
      <p:transition spd="med" advTm="624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 1"/>
          <p:cNvSpPr txBox="1">
            <a:spLocks/>
          </p:cNvSpPr>
          <p:nvPr/>
        </p:nvSpPr>
        <p:spPr>
          <a:xfrm>
            <a:off x="189756" y="434080"/>
            <a:ext cx="11682764" cy="6811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accent4"/>
                </a:solidFill>
              </a:rPr>
              <a:t>4. </a:t>
            </a:r>
            <a:r>
              <a:rPr lang="zh-CN" altLang="en-US" dirty="0" smtClean="0">
                <a:solidFill>
                  <a:schemeClr val="accent4"/>
                </a:solidFill>
              </a:rPr>
              <a:t>实时流数据处理模型的设计 </a:t>
            </a:r>
            <a:r>
              <a:rPr lang="en-US" altLang="zh-CN" dirty="0" smtClean="0">
                <a:solidFill>
                  <a:schemeClr val="accent4"/>
                </a:solidFill>
              </a:rPr>
              <a:t>– </a:t>
            </a:r>
            <a:r>
              <a:rPr lang="zh-CN" altLang="en-US" dirty="0" smtClean="0">
                <a:solidFill>
                  <a:schemeClr val="accent4"/>
                </a:solidFill>
              </a:rPr>
              <a:t>数据处理节点（</a:t>
            </a:r>
            <a:r>
              <a:rPr lang="en-US" altLang="zh-CN" dirty="0" err="1" smtClean="0">
                <a:solidFill>
                  <a:schemeClr val="accent4"/>
                </a:solidFill>
              </a:rPr>
              <a:t>function_node</a:t>
            </a:r>
            <a:r>
              <a:rPr lang="zh-CN" altLang="en-US" dirty="0" smtClean="0">
                <a:solidFill>
                  <a:schemeClr val="accent4"/>
                </a:solidFill>
              </a:rPr>
              <a:t>）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00" y="1700808"/>
            <a:ext cx="7627312" cy="4320480"/>
          </a:xfrm>
          <a:prstGeom prst="rect">
            <a:avLst/>
          </a:prstGeom>
        </p:spPr>
      </p:pic>
      <p:sp>
        <p:nvSpPr>
          <p:cNvPr id="4" name="内容占位符 4"/>
          <p:cNvSpPr>
            <a:spLocks noGrp="1"/>
          </p:cNvSpPr>
          <p:nvPr>
            <p:ph sz="half" idx="1"/>
          </p:nvPr>
        </p:nvSpPr>
        <p:spPr>
          <a:xfrm>
            <a:off x="7030516" y="1772816"/>
            <a:ext cx="4986020" cy="3384376"/>
          </a:xfrm>
        </p:spPr>
        <p:txBody>
          <a:bodyPr>
            <a:normAutofit/>
          </a:bodyPr>
          <a:lstStyle/>
          <a:p>
            <a:r>
              <a:rPr lang="zh-CN" altLang="zh-CN" dirty="0"/>
              <a:t>用户可以通过</a:t>
            </a:r>
            <a:r>
              <a:rPr lang="en-US" altLang="zh-CN" dirty="0" err="1"/>
              <a:t>function_node</a:t>
            </a:r>
            <a:r>
              <a:rPr lang="zh-CN" altLang="zh-CN" dirty="0"/>
              <a:t>内置的编辑器</a:t>
            </a:r>
            <a:r>
              <a:rPr lang="en-US" altLang="zh-CN" dirty="0" err="1"/>
              <a:t>sandBox</a:t>
            </a:r>
            <a:r>
              <a:rPr lang="zh-CN" altLang="zh-CN" dirty="0"/>
              <a:t>，编写用户自己的</a:t>
            </a:r>
            <a:r>
              <a:rPr lang="en-US" altLang="zh-CN" dirty="0"/>
              <a:t>JavaScript</a:t>
            </a:r>
            <a:r>
              <a:rPr lang="zh-CN" altLang="zh-CN" dirty="0"/>
              <a:t>函数来处理</a:t>
            </a:r>
            <a:r>
              <a:rPr lang="en-US" altLang="zh-CN" dirty="0"/>
              <a:t>message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en-US" altLang="zh-CN" dirty="0" err="1"/>
              <a:t>function_node</a:t>
            </a:r>
            <a:r>
              <a:rPr lang="zh-CN" altLang="zh-CN" dirty="0"/>
              <a:t>内编写的</a:t>
            </a:r>
            <a:r>
              <a:rPr lang="en-US" altLang="zh-CN" dirty="0"/>
              <a:t>JavaScript</a:t>
            </a:r>
            <a:r>
              <a:rPr lang="zh-CN" altLang="zh-CN" dirty="0"/>
              <a:t>函数，底层是调用本机上的</a:t>
            </a:r>
            <a:r>
              <a:rPr lang="en-US" altLang="zh-CN" dirty="0"/>
              <a:t>JavaScript</a:t>
            </a:r>
            <a:r>
              <a:rPr lang="zh-CN" altLang="zh-CN" dirty="0"/>
              <a:t>运行环境来解释执行的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179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7153">
        <p:fade/>
      </p:transition>
    </mc:Choice>
    <mc:Fallback xmlns="">
      <p:transition spd="med" advTm="3715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 1"/>
          <p:cNvSpPr txBox="1">
            <a:spLocks/>
          </p:cNvSpPr>
          <p:nvPr/>
        </p:nvSpPr>
        <p:spPr>
          <a:xfrm>
            <a:off x="261764" y="434080"/>
            <a:ext cx="12313368" cy="6811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accent4"/>
                </a:solidFill>
              </a:rPr>
              <a:t>4. </a:t>
            </a:r>
            <a:r>
              <a:rPr lang="zh-CN" altLang="en-US" dirty="0" smtClean="0">
                <a:solidFill>
                  <a:schemeClr val="accent4"/>
                </a:solidFill>
              </a:rPr>
              <a:t>实时流数据处理模型的设计 </a:t>
            </a:r>
            <a:r>
              <a:rPr lang="en-US" altLang="zh-CN" dirty="0" smtClean="0">
                <a:solidFill>
                  <a:schemeClr val="accent4"/>
                </a:solidFill>
              </a:rPr>
              <a:t>–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zh-CN" altLang="en-US" dirty="0" smtClean="0">
                <a:solidFill>
                  <a:schemeClr val="accent4"/>
                </a:solidFill>
              </a:rPr>
              <a:t>数据库访问节点</a:t>
            </a:r>
            <a:r>
              <a:rPr lang="en-US" altLang="zh-CN" dirty="0" smtClean="0">
                <a:solidFill>
                  <a:schemeClr val="accent4"/>
                </a:solidFill>
              </a:rPr>
              <a:t>(</a:t>
            </a:r>
            <a:r>
              <a:rPr lang="en-US" altLang="zh-CN" dirty="0" err="1" smtClean="0">
                <a:solidFill>
                  <a:schemeClr val="accent4"/>
                </a:solidFill>
              </a:rPr>
              <a:t>redis_in</a:t>
            </a:r>
            <a:r>
              <a:rPr lang="en-US" altLang="zh-CN" dirty="0">
                <a:solidFill>
                  <a:schemeClr val="accent4"/>
                </a:solidFill>
              </a:rPr>
              <a:t>\</a:t>
            </a:r>
            <a:r>
              <a:rPr lang="en-US" altLang="zh-CN" dirty="0" err="1" smtClean="0">
                <a:solidFill>
                  <a:schemeClr val="accent4"/>
                </a:solidFill>
              </a:rPr>
              <a:t>redis_out</a:t>
            </a:r>
            <a:r>
              <a:rPr lang="en-US" altLang="zh-CN" dirty="0" smtClean="0">
                <a:solidFill>
                  <a:schemeClr val="accent4"/>
                </a:solidFill>
              </a:rPr>
              <a:t>)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4" name="内容占位符 4"/>
          <p:cNvSpPr>
            <a:spLocks noGrp="1"/>
          </p:cNvSpPr>
          <p:nvPr>
            <p:ph sz="half" idx="1"/>
          </p:nvPr>
        </p:nvSpPr>
        <p:spPr>
          <a:xfrm>
            <a:off x="6238428" y="1772816"/>
            <a:ext cx="5544616" cy="3672408"/>
          </a:xfrm>
        </p:spPr>
        <p:txBody>
          <a:bodyPr>
            <a:normAutofit/>
          </a:bodyPr>
          <a:lstStyle/>
          <a:p>
            <a:r>
              <a:rPr lang="zh-CN" altLang="zh-CN" dirty="0"/>
              <a:t>该节点第一步工作就是要去连接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，用到了</a:t>
            </a:r>
            <a:r>
              <a:rPr lang="zh-CN" altLang="zh-CN" dirty="0" smtClean="0"/>
              <a:t>数据库</a:t>
            </a:r>
            <a:r>
              <a:rPr lang="zh-CN" altLang="zh-CN" dirty="0"/>
              <a:t>连接池</a:t>
            </a:r>
            <a:r>
              <a:rPr lang="zh-CN" altLang="zh-CN" dirty="0" smtClean="0"/>
              <a:t>函数</a:t>
            </a:r>
            <a:endParaRPr lang="en-US" altLang="zh-CN" dirty="0" smtClean="0"/>
          </a:p>
          <a:p>
            <a:r>
              <a:rPr lang="zh-CN" altLang="zh-CN" dirty="0" smtClean="0"/>
              <a:t>连接</a:t>
            </a:r>
            <a:r>
              <a:rPr lang="zh-CN" altLang="zh-CN" dirty="0"/>
              <a:t>成功后需要调用命令选择器，选择用户指定的</a:t>
            </a:r>
            <a:r>
              <a:rPr lang="zh-CN" altLang="zh-CN" dirty="0" smtClean="0"/>
              <a:t>命令</a:t>
            </a:r>
            <a:endParaRPr lang="en-US" altLang="zh-CN" dirty="0"/>
          </a:p>
          <a:p>
            <a:r>
              <a:rPr lang="zh-CN" altLang="zh-CN" dirty="0" smtClean="0"/>
              <a:t>然后</a:t>
            </a:r>
            <a:r>
              <a:rPr lang="zh-CN" altLang="zh-CN" dirty="0"/>
              <a:t>根据上游</a:t>
            </a:r>
            <a:r>
              <a:rPr lang="en-US" altLang="zh-CN" dirty="0"/>
              <a:t>function</a:t>
            </a:r>
            <a:r>
              <a:rPr lang="zh-CN" altLang="zh-CN" dirty="0"/>
              <a:t>节点提供的命令格式和指定的数据集合，将这些信息组装成一条完整的</a:t>
            </a:r>
            <a:r>
              <a:rPr lang="en-US" altLang="zh-CN" dirty="0" err="1"/>
              <a:t>Redis</a:t>
            </a:r>
            <a:r>
              <a:rPr lang="zh-CN" altLang="zh-CN" dirty="0" smtClean="0"/>
              <a:t>命令</a:t>
            </a:r>
            <a:endParaRPr lang="en-US" altLang="zh-CN" dirty="0" smtClean="0"/>
          </a:p>
          <a:p>
            <a:r>
              <a:rPr lang="zh-CN" altLang="zh-CN" dirty="0" smtClean="0"/>
              <a:t>最后</a:t>
            </a:r>
            <a:r>
              <a:rPr lang="zh-CN" altLang="zh-CN" dirty="0"/>
              <a:t>调用</a:t>
            </a:r>
            <a:r>
              <a:rPr lang="en-US" altLang="zh-CN" dirty="0" err="1"/>
              <a:t>Redis</a:t>
            </a:r>
            <a:r>
              <a:rPr lang="zh-CN" altLang="zh-CN" dirty="0"/>
              <a:t>客户端去执行该命令</a:t>
            </a: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1284842"/>
            <a:ext cx="5616624" cy="488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7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7153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77788" y="476672"/>
            <a:ext cx="6696744" cy="6956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accent4"/>
                </a:solidFill>
              </a:rPr>
              <a:t>5. </a:t>
            </a:r>
            <a:r>
              <a:rPr lang="zh-CN" altLang="en-US" dirty="0" smtClean="0">
                <a:solidFill>
                  <a:schemeClr val="accent4"/>
                </a:solidFill>
              </a:rPr>
              <a:t>模型的</a:t>
            </a:r>
            <a:r>
              <a:rPr lang="zh-CN" altLang="en-US" sz="3600" dirty="0" smtClean="0">
                <a:solidFill>
                  <a:schemeClr val="accent4"/>
                </a:solidFill>
              </a:rPr>
              <a:t>应用</a:t>
            </a:r>
            <a:r>
              <a:rPr lang="en-US" altLang="zh-CN" dirty="0" smtClean="0">
                <a:solidFill>
                  <a:schemeClr val="accent4"/>
                </a:solidFill>
              </a:rPr>
              <a:t> – </a:t>
            </a:r>
            <a:r>
              <a:rPr lang="zh-CN" altLang="en-US" dirty="0" smtClean="0">
                <a:solidFill>
                  <a:schemeClr val="accent4"/>
                </a:solidFill>
              </a:rPr>
              <a:t>实时网站访问监控系统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09836" y="463609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5445224"/>
            <a:ext cx="5483940" cy="67460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690" y="4293096"/>
            <a:ext cx="5455118" cy="6806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860" y="3135630"/>
            <a:ext cx="5664597" cy="7254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868" y="1412776"/>
            <a:ext cx="5415842" cy="13263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388" y="4797152"/>
            <a:ext cx="335290" cy="7200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388" y="3697299"/>
            <a:ext cx="335290" cy="6678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1593" y="3801429"/>
            <a:ext cx="288032" cy="51182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1593" y="2622015"/>
            <a:ext cx="238496" cy="56960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9957" y="3816326"/>
            <a:ext cx="288032" cy="54757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7989" y="1974700"/>
            <a:ext cx="182795" cy="31441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3463" y="1988840"/>
            <a:ext cx="220789" cy="2347155"/>
          </a:xfrm>
          <a:prstGeom prst="rect">
            <a:avLst/>
          </a:prstGeom>
        </p:spPr>
      </p:pic>
      <p:sp>
        <p:nvSpPr>
          <p:cNvPr id="19" name="圆角矩形标注 18"/>
          <p:cNvSpPr/>
          <p:nvPr/>
        </p:nvSpPr>
        <p:spPr>
          <a:xfrm>
            <a:off x="7837846" y="2391000"/>
            <a:ext cx="3372355" cy="1542834"/>
          </a:xfrm>
          <a:prstGeom prst="wedgeRoundRectCallout">
            <a:avLst>
              <a:gd name="adj1" fmla="val -83147"/>
              <a:gd name="adj2" fmla="val 2921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搭建在所设计的基于</a:t>
            </a: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Node-red</a:t>
            </a:r>
            <a:r>
              <a:rPr lang="zh-CN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与</a:t>
            </a:r>
            <a:r>
              <a:rPr lang="en-US" altLang="zh-CN" sz="2000" dirty="0" err="1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redis</a:t>
            </a:r>
            <a:r>
              <a:rPr lang="zh-CN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的实时流数据处理模型上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8254652" y="4221088"/>
            <a:ext cx="2845291" cy="936104"/>
          </a:xfrm>
          <a:prstGeom prst="wedgeRoundRectCallout">
            <a:avLst>
              <a:gd name="adj1" fmla="val -102419"/>
              <a:gd name="adj2" fmla="val 307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数据计算和交换的中心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8101377" y="1136996"/>
            <a:ext cx="2845291" cy="936104"/>
          </a:xfrm>
          <a:prstGeom prst="wedgeRoundRectCallout">
            <a:avLst>
              <a:gd name="adj1" fmla="val -102419"/>
              <a:gd name="adj2" fmla="val 307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利用</a:t>
            </a: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Node.js</a:t>
            </a:r>
            <a:r>
              <a:rPr lang="zh-CN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express</a:t>
            </a:r>
            <a:r>
              <a:rPr lang="zh-CN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框架实现的</a:t>
            </a: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web</a:t>
            </a:r>
            <a:r>
              <a:rPr lang="zh-CN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应用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72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937">
        <p:fade/>
      </p:transition>
    </mc:Choice>
    <mc:Fallback xmlns="">
      <p:transition spd="med" advTm="2193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61764" y="480631"/>
            <a:ext cx="6696744" cy="6956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4"/>
                </a:solidFill>
              </a:rPr>
              <a:t>5. </a:t>
            </a:r>
            <a:r>
              <a:rPr lang="zh-CN" altLang="en-US" dirty="0" smtClean="0">
                <a:solidFill>
                  <a:schemeClr val="accent4"/>
                </a:solidFill>
              </a:rPr>
              <a:t>模型应用</a:t>
            </a:r>
            <a:r>
              <a:rPr lang="en-US" altLang="zh-CN" dirty="0" smtClean="0">
                <a:solidFill>
                  <a:schemeClr val="accent4"/>
                </a:solidFill>
              </a:rPr>
              <a:t> – </a:t>
            </a:r>
            <a:r>
              <a:rPr lang="zh-CN" altLang="en-US" dirty="0" smtClean="0">
                <a:solidFill>
                  <a:schemeClr val="accent4"/>
                </a:solidFill>
              </a:rPr>
              <a:t>数据采集模块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7" y="1916832"/>
            <a:ext cx="6152364" cy="3456384"/>
          </a:xfrm>
          <a:prstGeom prst="rect">
            <a:avLst/>
          </a:prstGeom>
        </p:spPr>
      </p:pic>
      <p:sp>
        <p:nvSpPr>
          <p:cNvPr id="3" name="文本框 23"/>
          <p:cNvSpPr txBox="1">
            <a:spLocks noChangeArrowheads="1"/>
          </p:cNvSpPr>
          <p:nvPr/>
        </p:nvSpPr>
        <p:spPr bwMode="auto">
          <a:xfrm>
            <a:off x="6491056" y="908720"/>
            <a:ext cx="5796044" cy="532859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ts val="775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"type": "HTTP_TRACE_REP", //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标识报文类型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ts val="775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"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http_version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": "HTTP1.1",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ts val="775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"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http_method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": "GET",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ts val="775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"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userIP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": "42.91.9.230", //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用户的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ip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地址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ts val="775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"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hostIP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": "172.16.1.1", //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服务器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ip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地址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ts val="775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"target": "/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emall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css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/jquery.alert.css", //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请求的目标文件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ts val="775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"status": "304", //http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状态码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ts val="775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"host": "emall.lzbank.com\n", //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网站域名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ts val="775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"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user_agent":"Mozilla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/4.0(WindowsNT5.1;Trident/4.0)\n</a:t>
            </a: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ts val="775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"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referer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":"http://emall.lzbank.com/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myorder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/queryMyOrder.do" 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ts val="775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43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39">
        <p:fade/>
      </p:transition>
    </mc:Choice>
    <mc:Fallback xmlns="">
      <p:transition spd="med" advTm="50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788" y="476672"/>
            <a:ext cx="6696744" cy="6956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4"/>
                </a:solidFill>
              </a:rPr>
              <a:t>5.</a:t>
            </a:r>
            <a:r>
              <a:rPr lang="zh-CN" altLang="en-US" dirty="0">
                <a:solidFill>
                  <a:schemeClr val="accent4"/>
                </a:solidFill>
              </a:rPr>
              <a:t>模型应用</a:t>
            </a:r>
            <a:r>
              <a:rPr lang="en-US" altLang="zh-CN" dirty="0" smtClean="0">
                <a:solidFill>
                  <a:schemeClr val="accent4"/>
                </a:solidFill>
              </a:rPr>
              <a:t> – </a:t>
            </a:r>
            <a:r>
              <a:rPr lang="zh-CN" altLang="en-US" dirty="0" smtClean="0">
                <a:solidFill>
                  <a:schemeClr val="accent4"/>
                </a:solidFill>
              </a:rPr>
              <a:t>数据处理模块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48" y="1340768"/>
            <a:ext cx="6192688" cy="4777840"/>
          </a:xfrm>
          <a:prstGeom prst="rect">
            <a:avLst/>
          </a:prstGeom>
        </p:spPr>
      </p:pic>
      <p:sp>
        <p:nvSpPr>
          <p:cNvPr id="4" name="内容占位符 4"/>
          <p:cNvSpPr>
            <a:spLocks noGrp="1"/>
          </p:cNvSpPr>
          <p:nvPr>
            <p:ph sz="half" idx="1"/>
          </p:nvPr>
        </p:nvSpPr>
        <p:spPr>
          <a:xfrm>
            <a:off x="6598468" y="1315456"/>
            <a:ext cx="5544616" cy="506587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Redis</a:t>
            </a:r>
            <a:r>
              <a:rPr lang="zh-CN" altLang="zh-CN" dirty="0"/>
              <a:t>是整个模块数据交换的纽带，也是进行数据计算的中心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Redis</a:t>
            </a:r>
            <a:r>
              <a:rPr lang="zh-CN" altLang="zh-CN" dirty="0"/>
              <a:t>的发布</a:t>
            </a:r>
            <a:r>
              <a:rPr lang="en-US" altLang="zh-CN" dirty="0"/>
              <a:t>/</a:t>
            </a:r>
            <a:r>
              <a:rPr lang="zh-CN" altLang="zh-CN" dirty="0"/>
              <a:t>订阅机制使得各个功能的计算节点所计算的数据结果相互独立、互不</a:t>
            </a:r>
            <a:r>
              <a:rPr lang="zh-CN" altLang="zh-CN" dirty="0" smtClean="0"/>
              <a:t>影响</a:t>
            </a:r>
            <a:endParaRPr lang="en-US" altLang="zh-CN" dirty="0" smtClean="0"/>
          </a:p>
          <a:p>
            <a:r>
              <a:rPr lang="zh-CN" altLang="zh-CN" dirty="0" smtClean="0"/>
              <a:t>前端</a:t>
            </a:r>
            <a:r>
              <a:rPr lang="zh-CN" altLang="zh-CN" dirty="0"/>
              <a:t>可视化模块与</a:t>
            </a:r>
            <a:r>
              <a:rPr lang="en-US" altLang="zh-CN" dirty="0" err="1"/>
              <a:t>Redis</a:t>
            </a:r>
            <a:r>
              <a:rPr lang="en-US" altLang="zh-CN" dirty="0"/>
              <a:t> server</a:t>
            </a:r>
            <a:r>
              <a:rPr lang="zh-CN" altLang="zh-CN" dirty="0"/>
              <a:t>进行通信的工具是</a:t>
            </a:r>
            <a:r>
              <a:rPr lang="en-US" altLang="zh-CN" dirty="0"/>
              <a:t>socket.io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由于</a:t>
            </a:r>
            <a:r>
              <a:rPr lang="zh-CN" altLang="zh-CN" dirty="0"/>
              <a:t>巨大的数据量和繁重的数据计算任务，导致</a:t>
            </a:r>
            <a:r>
              <a:rPr lang="en-US" altLang="zh-CN" dirty="0" err="1"/>
              <a:t>Redis</a:t>
            </a:r>
            <a:r>
              <a:rPr lang="en-US" altLang="zh-CN" dirty="0"/>
              <a:t> server</a:t>
            </a:r>
            <a:r>
              <a:rPr lang="zh-CN" altLang="zh-CN" dirty="0"/>
              <a:t>的负担也异常</a:t>
            </a:r>
            <a:r>
              <a:rPr lang="zh-CN" altLang="zh-CN" dirty="0" smtClean="0"/>
              <a:t>繁重</a:t>
            </a:r>
            <a:r>
              <a:rPr lang="zh-CN" altLang="en-US" dirty="0" smtClean="0"/>
              <a:t>，</a:t>
            </a:r>
            <a:r>
              <a:rPr lang="zh-CN" altLang="zh-CN" dirty="0" smtClean="0"/>
              <a:t>需要</a:t>
            </a:r>
            <a:r>
              <a:rPr lang="zh-CN" altLang="zh-CN" dirty="0"/>
              <a:t>定时清理</a:t>
            </a:r>
            <a:r>
              <a:rPr lang="en-US" altLang="zh-CN" dirty="0" err="1"/>
              <a:t>Redis</a:t>
            </a:r>
            <a:r>
              <a:rPr lang="en-US" altLang="zh-CN" dirty="0"/>
              <a:t> server</a:t>
            </a:r>
            <a:r>
              <a:rPr lang="zh-CN" altLang="zh-CN" dirty="0"/>
              <a:t>上的中间结果集以减轻其计算和存储</a:t>
            </a:r>
            <a:r>
              <a:rPr lang="zh-CN" altLang="zh-CN" dirty="0" smtClean="0"/>
              <a:t>压力</a:t>
            </a:r>
            <a:endParaRPr lang="zh-CN" alt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242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401">
        <p:fade/>
      </p:transition>
    </mc:Choice>
    <mc:Fallback xmlns="">
      <p:transition spd="med" advTm="4340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788" y="476672"/>
            <a:ext cx="9217024" cy="69567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4"/>
                </a:solidFill>
              </a:rPr>
              <a:t>5.</a:t>
            </a:r>
            <a:r>
              <a:rPr lang="zh-CN" altLang="en-US" dirty="0">
                <a:solidFill>
                  <a:schemeClr val="accent4"/>
                </a:solidFill>
              </a:rPr>
              <a:t>模型应用</a:t>
            </a:r>
            <a:r>
              <a:rPr lang="en-US" altLang="zh-CN" dirty="0" smtClean="0">
                <a:solidFill>
                  <a:schemeClr val="accent4"/>
                </a:solidFill>
              </a:rPr>
              <a:t> – </a:t>
            </a:r>
            <a:r>
              <a:rPr lang="zh-CN" altLang="en-US" dirty="0" smtClean="0">
                <a:solidFill>
                  <a:schemeClr val="accent4"/>
                </a:solidFill>
              </a:rPr>
              <a:t>在</a:t>
            </a:r>
            <a:r>
              <a:rPr lang="en-US" altLang="zh-CN" dirty="0" smtClean="0">
                <a:solidFill>
                  <a:schemeClr val="accent4"/>
                </a:solidFill>
              </a:rPr>
              <a:t>Node-red</a:t>
            </a:r>
            <a:r>
              <a:rPr lang="zh-CN" altLang="en-US" dirty="0" smtClean="0">
                <a:solidFill>
                  <a:schemeClr val="accent4"/>
                </a:solidFill>
              </a:rPr>
              <a:t>中的数据流（</a:t>
            </a:r>
            <a:r>
              <a:rPr lang="en-US" altLang="zh-CN" dirty="0" smtClean="0">
                <a:solidFill>
                  <a:schemeClr val="accent4"/>
                </a:solidFill>
              </a:rPr>
              <a:t>flow</a:t>
            </a:r>
            <a:r>
              <a:rPr lang="zh-CN" altLang="en-US" dirty="0" smtClean="0">
                <a:solidFill>
                  <a:schemeClr val="accent4"/>
                </a:solidFill>
              </a:rPr>
              <a:t>）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pic>
        <p:nvPicPr>
          <p:cNvPr id="2050" name="Picture 2" descr="O6IW{9WZ5O0G)C(Q)_XCVH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001" y="1916831"/>
            <a:ext cx="6264696" cy="414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4"/>
          <p:cNvSpPr>
            <a:spLocks noGrp="1"/>
          </p:cNvSpPr>
          <p:nvPr>
            <p:ph sz="half" idx="1"/>
          </p:nvPr>
        </p:nvSpPr>
        <p:spPr>
          <a:xfrm>
            <a:off x="7534572" y="2132856"/>
            <a:ext cx="4680520" cy="2520280"/>
          </a:xfrm>
        </p:spPr>
        <p:txBody>
          <a:bodyPr>
            <a:normAutofit/>
          </a:bodyPr>
          <a:lstStyle/>
          <a:p>
            <a:r>
              <a:rPr lang="zh-CN" altLang="zh-CN" dirty="0"/>
              <a:t>将原始数据按功能需求，解析形成中间结果集并存储到</a:t>
            </a:r>
            <a:r>
              <a:rPr lang="en-US" altLang="zh-CN" dirty="0" err="1"/>
              <a:t>Redis</a:t>
            </a:r>
            <a:r>
              <a:rPr lang="zh-CN" altLang="zh-CN" dirty="0"/>
              <a:t>中进行统计</a:t>
            </a:r>
            <a:r>
              <a:rPr lang="zh-CN" altLang="zh-CN" dirty="0" smtClean="0"/>
              <a:t>计算</a:t>
            </a:r>
            <a:endParaRPr lang="en-US" altLang="zh-CN" dirty="0" smtClean="0"/>
          </a:p>
          <a:p>
            <a:r>
              <a:rPr lang="zh-CN" altLang="en-US" dirty="0" smtClean="0"/>
              <a:t>用到了设计的</a:t>
            </a:r>
            <a:r>
              <a:rPr lang="en-US" altLang="zh-CN" dirty="0" err="1" smtClean="0"/>
              <a:t>redisSub</a:t>
            </a:r>
            <a:r>
              <a:rPr lang="zh-CN" altLang="en-US" dirty="0" smtClean="0"/>
              <a:t>节点，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节点以及</a:t>
            </a:r>
            <a:r>
              <a:rPr lang="en-US" altLang="zh-CN" dirty="0" err="1" smtClean="0"/>
              <a:t>redis_in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redis_out</a:t>
            </a:r>
            <a:r>
              <a:rPr lang="zh-CN" altLang="en-US" dirty="0" smtClean="0"/>
              <a:t>节点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7900881" y="5125607"/>
            <a:ext cx="2845291" cy="936104"/>
          </a:xfrm>
          <a:prstGeom prst="wedgeRoundRectCallout">
            <a:avLst>
              <a:gd name="adj1" fmla="val -77977"/>
              <a:gd name="adj2" fmla="val -15205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Redis_in</a:t>
            </a:r>
            <a:r>
              <a:rPr lang="zh-CN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节点存放中间结果集到</a:t>
            </a:r>
            <a:r>
              <a:rPr lang="en-US" altLang="zh-CN" sz="2000" dirty="0" err="1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redisServer</a:t>
            </a:r>
            <a:r>
              <a:rPr lang="zh-CN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中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71519" y="2196884"/>
            <a:ext cx="1728192" cy="656052"/>
          </a:xfrm>
          <a:prstGeom prst="wedgeRoundRectCallout">
            <a:avLst>
              <a:gd name="adj1" fmla="val 45381"/>
              <a:gd name="adj2" fmla="val 10350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redisSub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节点定义元素数据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43527" y="5024377"/>
            <a:ext cx="1518437" cy="924903"/>
          </a:xfrm>
          <a:prstGeom prst="wedgeRoundRectCallout">
            <a:avLst>
              <a:gd name="adj1" fmla="val 107142"/>
              <a:gd name="adj2" fmla="val -11273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Function</a:t>
            </a:r>
            <a:r>
              <a:rPr lang="zh-CN" altLang="en-US" sz="14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节点用于解析封装数据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4"/>
          <p:cNvSpPr>
            <a:spLocks noGrp="1"/>
          </p:cNvSpPr>
          <p:nvPr>
            <p:ph sz="half" idx="1"/>
          </p:nvPr>
        </p:nvSpPr>
        <p:spPr>
          <a:xfrm>
            <a:off x="549796" y="1260651"/>
            <a:ext cx="4608512" cy="54375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形成中间结果集的</a:t>
            </a:r>
            <a:r>
              <a:rPr lang="en-US" altLang="zh-CN" dirty="0" smtClean="0"/>
              <a:t>flow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767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401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9" grpId="0" animBg="1"/>
      <p:bldP spid="10" grpId="0" animBg="1"/>
      <p:bldP spid="1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93873" y="637726"/>
            <a:ext cx="3384376" cy="588186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4"/>
                </a:solidFill>
              </a:rPr>
              <a:t>目 录</a:t>
            </a:r>
            <a:endParaRPr lang="zh-CN" sz="2400" dirty="0">
              <a:solidFill>
                <a:schemeClr val="accent4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57806" y="1700808"/>
            <a:ext cx="3398314" cy="865184"/>
            <a:chOff x="3909356" y="1666934"/>
            <a:chExt cx="3398314" cy="865184"/>
          </a:xfrm>
        </p:grpSpPr>
        <p:grpSp>
          <p:nvGrpSpPr>
            <p:cNvPr id="42" name="组合 41"/>
            <p:cNvGrpSpPr/>
            <p:nvPr/>
          </p:nvGrpSpPr>
          <p:grpSpPr>
            <a:xfrm>
              <a:off x="4912812" y="1666934"/>
              <a:ext cx="2394858" cy="865184"/>
              <a:chOff x="4818742" y="1356667"/>
              <a:chExt cx="2394858" cy="865184"/>
            </a:xfrm>
          </p:grpSpPr>
          <p:sp>
            <p:nvSpPr>
              <p:cNvPr id="46" name="文本框 18"/>
              <p:cNvSpPr txBox="1"/>
              <p:nvPr/>
            </p:nvSpPr>
            <p:spPr>
              <a:xfrm>
                <a:off x="4818742" y="1356667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研究背景</a:t>
                </a:r>
              </a:p>
            </p:txBody>
          </p:sp>
          <p:sp>
            <p:nvSpPr>
              <p:cNvPr id="47" name="文本框 19"/>
              <p:cNvSpPr txBox="1"/>
              <p:nvPr/>
            </p:nvSpPr>
            <p:spPr>
              <a:xfrm>
                <a:off x="4818742" y="1852519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Research </a:t>
                </a:r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Background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909356" y="1685526"/>
              <a:ext cx="864096" cy="828000"/>
              <a:chOff x="3909356" y="1685526"/>
              <a:chExt cx="864096" cy="828000"/>
            </a:xfrm>
          </p:grpSpPr>
          <p:sp>
            <p:nvSpPr>
              <p:cNvPr id="44" name="文本框 16"/>
              <p:cNvSpPr txBox="1"/>
              <p:nvPr/>
            </p:nvSpPr>
            <p:spPr>
              <a:xfrm>
                <a:off x="3945452" y="1738942"/>
                <a:ext cx="828000" cy="707886"/>
              </a:xfrm>
              <a:prstGeom prst="rect">
                <a:avLst/>
              </a:prstGeom>
              <a:noFill/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4000" b="1" dirty="0" smtClean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6710639" y="1772412"/>
            <a:ext cx="3416755" cy="830997"/>
            <a:chOff x="8098970" y="1684028"/>
            <a:chExt cx="3416755" cy="830997"/>
          </a:xfrm>
        </p:grpSpPr>
        <p:grpSp>
          <p:nvGrpSpPr>
            <p:cNvPr id="36" name="组合 35"/>
            <p:cNvGrpSpPr/>
            <p:nvPr/>
          </p:nvGrpSpPr>
          <p:grpSpPr>
            <a:xfrm>
              <a:off x="9120867" y="1684028"/>
              <a:ext cx="2394858" cy="830997"/>
              <a:chOff x="9042399" y="1373760"/>
              <a:chExt cx="2394858" cy="830997"/>
            </a:xfrm>
          </p:grpSpPr>
          <p:sp>
            <p:nvSpPr>
              <p:cNvPr id="40" name="文本框 12"/>
              <p:cNvSpPr txBox="1"/>
              <p:nvPr/>
            </p:nvSpPr>
            <p:spPr>
              <a:xfrm>
                <a:off x="9042399" y="137376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b="1" dirty="0" smtClean="0">
                    <a:latin typeface="微软雅黑" panose="020B0503020204020204" pitchFamily="34" charset="-122"/>
                  </a:rPr>
                  <a:t>研究意义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1" name="文本框 14"/>
              <p:cNvSpPr txBox="1"/>
              <p:nvPr/>
            </p:nvSpPr>
            <p:spPr>
              <a:xfrm>
                <a:off x="9042399" y="1835425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Research Meaning 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38" name="文本框 10"/>
              <p:cNvSpPr txBox="1"/>
              <p:nvPr/>
            </p:nvSpPr>
            <p:spPr>
              <a:xfrm>
                <a:off x="8098970" y="1714806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4400" b="1" dirty="0" smtClean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4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421863" y="4855026"/>
            <a:ext cx="3472986" cy="846386"/>
            <a:chOff x="3873413" y="4751560"/>
            <a:chExt cx="3472986" cy="846386"/>
          </a:xfrm>
        </p:grpSpPr>
        <p:grpSp>
          <p:nvGrpSpPr>
            <p:cNvPr id="30" name="组合 29"/>
            <p:cNvGrpSpPr/>
            <p:nvPr/>
          </p:nvGrpSpPr>
          <p:grpSpPr>
            <a:xfrm>
              <a:off x="4912812" y="4751560"/>
              <a:ext cx="2433587" cy="846386"/>
              <a:chOff x="4818742" y="3541779"/>
              <a:chExt cx="2433587" cy="846386"/>
            </a:xfrm>
          </p:grpSpPr>
          <p:sp>
            <p:nvSpPr>
              <p:cNvPr id="34" name="文本框 23"/>
              <p:cNvSpPr txBox="1"/>
              <p:nvPr/>
            </p:nvSpPr>
            <p:spPr>
              <a:xfrm>
                <a:off x="4857471" y="3541779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b="1" dirty="0" smtClean="0">
                    <a:latin typeface="微软雅黑" panose="020B0503020204020204" pitchFamily="34" charset="-122"/>
                  </a:rPr>
                  <a:t>模型应用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5" name="文本框 24"/>
              <p:cNvSpPr txBox="1"/>
              <p:nvPr/>
            </p:nvSpPr>
            <p:spPr>
              <a:xfrm>
                <a:off x="4818742" y="4018833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 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873413" y="4753058"/>
              <a:ext cx="899886" cy="828000"/>
              <a:chOff x="3873413" y="4753058"/>
              <a:chExt cx="899886" cy="828000"/>
            </a:xfrm>
          </p:grpSpPr>
          <p:sp>
            <p:nvSpPr>
              <p:cNvPr id="32" name="文本框 21"/>
              <p:cNvSpPr txBox="1"/>
              <p:nvPr/>
            </p:nvSpPr>
            <p:spPr>
              <a:xfrm>
                <a:off x="3873413" y="4782338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4400" b="1" dirty="0" smtClean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4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909356" y="4753058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755635" y="4855026"/>
            <a:ext cx="3587249" cy="830997"/>
            <a:chOff x="8098970" y="4751560"/>
            <a:chExt cx="3587249" cy="830997"/>
          </a:xfrm>
        </p:grpSpPr>
        <p:grpSp>
          <p:nvGrpSpPr>
            <p:cNvPr id="24" name="组合 23"/>
            <p:cNvGrpSpPr/>
            <p:nvPr/>
          </p:nvGrpSpPr>
          <p:grpSpPr>
            <a:xfrm>
              <a:off x="9120866" y="4751560"/>
              <a:ext cx="2565353" cy="830997"/>
              <a:chOff x="9042398" y="3526390"/>
              <a:chExt cx="2565353" cy="830997"/>
            </a:xfrm>
          </p:grpSpPr>
          <p:sp>
            <p:nvSpPr>
              <p:cNvPr id="28" name="文本框 28"/>
              <p:cNvSpPr txBox="1"/>
              <p:nvPr/>
            </p:nvSpPr>
            <p:spPr>
              <a:xfrm>
                <a:off x="9042399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b="1" dirty="0" smtClean="0">
                    <a:latin typeface="微软雅黑" panose="020B0503020204020204" pitchFamily="34" charset="-122"/>
                  </a:rPr>
                  <a:t>总结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文本框 29"/>
              <p:cNvSpPr txBox="1"/>
              <p:nvPr/>
            </p:nvSpPr>
            <p:spPr>
              <a:xfrm>
                <a:off x="9042398" y="3988055"/>
                <a:ext cx="2565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098970" y="4753058"/>
              <a:ext cx="899886" cy="828000"/>
              <a:chOff x="8098970" y="4753058"/>
              <a:chExt cx="899886" cy="828000"/>
            </a:xfrm>
          </p:grpSpPr>
          <p:sp>
            <p:nvSpPr>
              <p:cNvPr id="26" name="文本框 26"/>
              <p:cNvSpPr txBox="1"/>
              <p:nvPr/>
            </p:nvSpPr>
            <p:spPr>
              <a:xfrm>
                <a:off x="8098970" y="4782338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4400" b="1" dirty="0" smtClean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4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8134913" y="4753058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1413892" y="3223086"/>
            <a:ext cx="5544615" cy="861775"/>
            <a:chOff x="3873413" y="3187016"/>
            <a:chExt cx="5544615" cy="861775"/>
          </a:xfrm>
        </p:grpSpPr>
        <p:grpSp>
          <p:nvGrpSpPr>
            <p:cNvPr id="18" name="组合 17"/>
            <p:cNvGrpSpPr/>
            <p:nvPr/>
          </p:nvGrpSpPr>
          <p:grpSpPr>
            <a:xfrm>
              <a:off x="4912811" y="3187016"/>
              <a:ext cx="4505217" cy="861775"/>
              <a:chOff x="4818741" y="3526390"/>
              <a:chExt cx="4505217" cy="861775"/>
            </a:xfrm>
          </p:grpSpPr>
          <p:sp>
            <p:nvSpPr>
              <p:cNvPr id="22" name="文本框 54"/>
              <p:cNvSpPr txBox="1"/>
              <p:nvPr/>
            </p:nvSpPr>
            <p:spPr>
              <a:xfrm>
                <a:off x="4818741" y="3526390"/>
                <a:ext cx="3469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b="1" dirty="0" smtClean="0">
                    <a:latin typeface="微软雅黑" panose="020B0503020204020204" pitchFamily="34" charset="-122"/>
                  </a:rPr>
                  <a:t>研究内容及理论方法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文本框 55"/>
              <p:cNvSpPr txBox="1"/>
              <p:nvPr/>
            </p:nvSpPr>
            <p:spPr>
              <a:xfrm>
                <a:off x="4818741" y="4018833"/>
                <a:ext cx="4505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Research Content and Theoretical Method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20" name="文本框 56"/>
              <p:cNvSpPr txBox="1"/>
              <p:nvPr/>
            </p:nvSpPr>
            <p:spPr>
              <a:xfrm>
                <a:off x="3873413" y="3223784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4400" b="1" dirty="0" smtClean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4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6755635" y="3277917"/>
            <a:ext cx="5243433" cy="830997"/>
            <a:chOff x="8098970" y="3202405"/>
            <a:chExt cx="5243433" cy="830997"/>
          </a:xfrm>
        </p:grpSpPr>
        <p:grpSp>
          <p:nvGrpSpPr>
            <p:cNvPr id="10" name="组合 9"/>
            <p:cNvGrpSpPr/>
            <p:nvPr/>
          </p:nvGrpSpPr>
          <p:grpSpPr>
            <a:xfrm>
              <a:off x="9120866" y="3202405"/>
              <a:ext cx="4221537" cy="830997"/>
              <a:chOff x="9042398" y="3526390"/>
              <a:chExt cx="4221537" cy="830997"/>
            </a:xfrm>
          </p:grpSpPr>
          <p:sp>
            <p:nvSpPr>
              <p:cNvPr id="16" name="文本框 59"/>
              <p:cNvSpPr txBox="1"/>
              <p:nvPr/>
            </p:nvSpPr>
            <p:spPr>
              <a:xfrm>
                <a:off x="9042398" y="3526390"/>
                <a:ext cx="41495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实时流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</a:rPr>
                  <a:t>数据处理模型设计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7" name="文本框 60"/>
              <p:cNvSpPr txBox="1"/>
              <p:nvPr/>
            </p:nvSpPr>
            <p:spPr>
              <a:xfrm>
                <a:off x="9042398" y="3988055"/>
                <a:ext cx="4221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Design of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real-time stream data computing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12" name="文本框 61"/>
              <p:cNvSpPr txBox="1"/>
              <p:nvPr/>
            </p:nvSpPr>
            <p:spPr>
              <a:xfrm>
                <a:off x="8098970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4400" b="1" dirty="0" smtClean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4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3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969">
        <p:fade/>
      </p:transition>
    </mc:Choice>
    <mc:Fallback xmlns="">
      <p:transition spd="med" advTm="129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788" y="476672"/>
            <a:ext cx="9217024" cy="69567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4"/>
                </a:solidFill>
              </a:rPr>
              <a:t>5.</a:t>
            </a:r>
            <a:r>
              <a:rPr lang="zh-CN" altLang="en-US" dirty="0">
                <a:solidFill>
                  <a:schemeClr val="accent4"/>
                </a:solidFill>
              </a:rPr>
              <a:t>模型应用</a:t>
            </a:r>
            <a:r>
              <a:rPr lang="en-US" altLang="zh-CN" dirty="0" smtClean="0">
                <a:solidFill>
                  <a:schemeClr val="accent4"/>
                </a:solidFill>
              </a:rPr>
              <a:t> – </a:t>
            </a:r>
            <a:r>
              <a:rPr lang="zh-CN" altLang="en-US" dirty="0" smtClean="0">
                <a:solidFill>
                  <a:schemeClr val="accent4"/>
                </a:solidFill>
              </a:rPr>
              <a:t>在</a:t>
            </a:r>
            <a:r>
              <a:rPr lang="en-US" altLang="zh-CN" dirty="0" smtClean="0">
                <a:solidFill>
                  <a:schemeClr val="accent4"/>
                </a:solidFill>
              </a:rPr>
              <a:t>Node-red</a:t>
            </a:r>
            <a:r>
              <a:rPr lang="zh-CN" altLang="en-US" dirty="0" smtClean="0">
                <a:solidFill>
                  <a:schemeClr val="accent4"/>
                </a:solidFill>
              </a:rPr>
              <a:t>中的数据流（</a:t>
            </a:r>
            <a:r>
              <a:rPr lang="en-US" altLang="zh-CN" dirty="0" smtClean="0">
                <a:solidFill>
                  <a:schemeClr val="accent4"/>
                </a:solidFill>
              </a:rPr>
              <a:t>flow</a:t>
            </a:r>
            <a:r>
              <a:rPr lang="zh-CN" altLang="en-US" dirty="0" smtClean="0">
                <a:solidFill>
                  <a:schemeClr val="accent4"/>
                </a:solidFill>
              </a:rPr>
              <a:t>）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7" name="内容占位符 4"/>
          <p:cNvSpPr>
            <a:spLocks noGrp="1"/>
          </p:cNvSpPr>
          <p:nvPr>
            <p:ph sz="half" idx="1"/>
          </p:nvPr>
        </p:nvSpPr>
        <p:spPr>
          <a:xfrm>
            <a:off x="7534572" y="2132856"/>
            <a:ext cx="4680520" cy="3888432"/>
          </a:xfrm>
        </p:spPr>
        <p:txBody>
          <a:bodyPr>
            <a:normAutofit/>
          </a:bodyPr>
          <a:lstStyle/>
          <a:p>
            <a:r>
              <a:rPr lang="zh-CN" altLang="zh-CN" dirty="0"/>
              <a:t>实时取得数据并发布数据到相应的</a:t>
            </a:r>
            <a:r>
              <a:rPr lang="en-US" altLang="zh-CN" dirty="0" err="1"/>
              <a:t>Redis</a:t>
            </a:r>
            <a:r>
              <a:rPr lang="zh-CN" altLang="zh-CN" dirty="0"/>
              <a:t>通道中，供前端可视化模块接收并</a:t>
            </a:r>
            <a:r>
              <a:rPr lang="zh-CN" altLang="zh-CN" dirty="0" smtClean="0"/>
              <a:t>展示</a:t>
            </a:r>
            <a:endParaRPr lang="en-US" altLang="zh-CN" dirty="0" smtClean="0"/>
          </a:p>
          <a:p>
            <a:r>
              <a:rPr lang="zh-CN" altLang="en-US" dirty="0" smtClean="0"/>
              <a:t>用到了设计的</a:t>
            </a:r>
            <a:r>
              <a:rPr lang="en-US" altLang="zh-CN" dirty="0" err="1" smtClean="0"/>
              <a:t>redisPub</a:t>
            </a:r>
            <a:r>
              <a:rPr lang="zh-CN" altLang="en-US" dirty="0" smtClean="0"/>
              <a:t>节点，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节点以及</a:t>
            </a:r>
            <a:r>
              <a:rPr lang="en-US" altLang="zh-CN" dirty="0" err="1" smtClean="0"/>
              <a:t>redis_out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lang="zh-CN" altLang="en-US" dirty="0" smtClean="0"/>
              <a:t>同时利用</a:t>
            </a:r>
            <a:r>
              <a:rPr lang="en-US" altLang="zh-CN" dirty="0" smtClean="0"/>
              <a:t>Node-red</a:t>
            </a:r>
            <a:r>
              <a:rPr lang="zh-CN" altLang="en-US" dirty="0" smtClean="0"/>
              <a:t>原始提供的时间触发节点</a:t>
            </a:r>
            <a:r>
              <a:rPr lang="en-US" altLang="zh-CN" dirty="0" smtClean="0"/>
              <a:t>inject</a:t>
            </a:r>
            <a:r>
              <a:rPr lang="zh-CN" altLang="en-US" dirty="0" smtClean="0"/>
              <a:t>节点，每两秒钟取一次数据并推送到指定的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中</a:t>
            </a:r>
          </a:p>
        </p:txBody>
      </p:sp>
      <p:sp>
        <p:nvSpPr>
          <p:cNvPr id="12" name="内容占位符 4"/>
          <p:cNvSpPr>
            <a:spLocks noGrp="1"/>
          </p:cNvSpPr>
          <p:nvPr>
            <p:ph sz="half" idx="1"/>
          </p:nvPr>
        </p:nvSpPr>
        <p:spPr>
          <a:xfrm>
            <a:off x="549796" y="1260651"/>
            <a:ext cx="4608512" cy="54375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定时取数据并推送数据的</a:t>
            </a:r>
            <a:r>
              <a:rPr lang="en-US" altLang="zh-CN" dirty="0" smtClean="0"/>
              <a:t>flow</a:t>
            </a:r>
            <a:endParaRPr lang="en-US" altLang="zh-CN" dirty="0"/>
          </a:p>
        </p:txBody>
      </p:sp>
      <p:pic>
        <p:nvPicPr>
          <p:cNvPr id="3074" name="Picture 2" descr="{IF46YS]U@TO0U`DVI$`~T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1804401"/>
            <a:ext cx="6480720" cy="449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692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401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788" y="476672"/>
            <a:ext cx="9217024" cy="69567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4"/>
                </a:solidFill>
              </a:rPr>
              <a:t>5.</a:t>
            </a:r>
            <a:r>
              <a:rPr lang="zh-CN" altLang="en-US" dirty="0">
                <a:solidFill>
                  <a:schemeClr val="accent4"/>
                </a:solidFill>
              </a:rPr>
              <a:t>模型应用</a:t>
            </a:r>
            <a:r>
              <a:rPr lang="en-US" altLang="zh-CN" dirty="0" smtClean="0">
                <a:solidFill>
                  <a:schemeClr val="accent4"/>
                </a:solidFill>
              </a:rPr>
              <a:t> – </a:t>
            </a:r>
            <a:r>
              <a:rPr lang="zh-CN" altLang="en-US" dirty="0" smtClean="0">
                <a:solidFill>
                  <a:schemeClr val="accent4"/>
                </a:solidFill>
              </a:rPr>
              <a:t>在</a:t>
            </a:r>
            <a:r>
              <a:rPr lang="en-US" altLang="zh-CN" dirty="0" smtClean="0">
                <a:solidFill>
                  <a:schemeClr val="accent4"/>
                </a:solidFill>
              </a:rPr>
              <a:t>Node-red</a:t>
            </a:r>
            <a:r>
              <a:rPr lang="zh-CN" altLang="en-US" dirty="0" smtClean="0">
                <a:solidFill>
                  <a:schemeClr val="accent4"/>
                </a:solidFill>
              </a:rPr>
              <a:t>中的数据流（</a:t>
            </a:r>
            <a:r>
              <a:rPr lang="en-US" altLang="zh-CN" dirty="0" smtClean="0">
                <a:solidFill>
                  <a:schemeClr val="accent4"/>
                </a:solidFill>
              </a:rPr>
              <a:t>flow</a:t>
            </a:r>
            <a:r>
              <a:rPr lang="zh-CN" altLang="en-US" dirty="0" smtClean="0">
                <a:solidFill>
                  <a:schemeClr val="accent4"/>
                </a:solidFill>
              </a:rPr>
              <a:t>）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7" name="内容占位符 4"/>
          <p:cNvSpPr>
            <a:spLocks noGrp="1"/>
          </p:cNvSpPr>
          <p:nvPr>
            <p:ph sz="half" idx="1"/>
          </p:nvPr>
        </p:nvSpPr>
        <p:spPr>
          <a:xfrm>
            <a:off x="7534572" y="2132856"/>
            <a:ext cx="4680520" cy="2520280"/>
          </a:xfrm>
        </p:spPr>
        <p:txBody>
          <a:bodyPr>
            <a:normAutofit/>
          </a:bodyPr>
          <a:lstStyle/>
          <a:p>
            <a:r>
              <a:rPr lang="zh-CN" altLang="zh-CN" dirty="0"/>
              <a:t>这是因为一天的数据分析任务在每天的凌晨就全部完成，所以不会影响最终的分析</a:t>
            </a:r>
            <a:r>
              <a:rPr lang="zh-CN" altLang="zh-CN" dirty="0" smtClean="0"/>
              <a:t>结果</a:t>
            </a:r>
            <a:endParaRPr lang="en-US" altLang="zh-CN" dirty="0" smtClean="0"/>
          </a:p>
          <a:p>
            <a:r>
              <a:rPr lang="zh-CN" altLang="en-US" dirty="0" smtClean="0"/>
              <a:t>用到了设计的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节点和</a:t>
            </a:r>
            <a:r>
              <a:rPr lang="en-US" altLang="zh-CN" dirty="0" err="1" smtClean="0"/>
              <a:t>redis_in</a:t>
            </a:r>
            <a:r>
              <a:rPr lang="zh-CN" altLang="en-US" dirty="0" smtClean="0"/>
              <a:t>，以及自带的</a:t>
            </a:r>
            <a:r>
              <a:rPr lang="en-US" altLang="zh-CN" dirty="0" smtClean="0"/>
              <a:t>inject</a:t>
            </a:r>
            <a:r>
              <a:rPr lang="zh-CN" altLang="en-US" dirty="0" smtClean="0"/>
              <a:t>节点实现定时清理工作</a:t>
            </a:r>
          </a:p>
        </p:txBody>
      </p:sp>
      <p:sp>
        <p:nvSpPr>
          <p:cNvPr id="12" name="内容占位符 4"/>
          <p:cNvSpPr>
            <a:spLocks noGrp="1"/>
          </p:cNvSpPr>
          <p:nvPr>
            <p:ph sz="half" idx="1"/>
          </p:nvPr>
        </p:nvSpPr>
        <p:spPr>
          <a:xfrm>
            <a:off x="549796" y="1260651"/>
            <a:ext cx="4608512" cy="54375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定时清理中间结果集的</a:t>
            </a:r>
            <a:r>
              <a:rPr lang="en-US" altLang="zh-CN" dirty="0" smtClean="0"/>
              <a:t>flow</a:t>
            </a:r>
            <a:endParaRPr lang="en-US" altLang="zh-CN" dirty="0"/>
          </a:p>
        </p:txBody>
      </p:sp>
      <p:pic>
        <p:nvPicPr>
          <p:cNvPr id="4098" name="Picture 2" descr="`KH0~`{24~KS{LE)DM28]U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1912627"/>
            <a:ext cx="6192688" cy="428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标注 10"/>
          <p:cNvSpPr/>
          <p:nvPr/>
        </p:nvSpPr>
        <p:spPr>
          <a:xfrm>
            <a:off x="261764" y="2729114"/>
            <a:ext cx="1728192" cy="656052"/>
          </a:xfrm>
          <a:prstGeom prst="wedgeRoundRectCallout">
            <a:avLst>
              <a:gd name="adj1" fmla="val 42358"/>
              <a:gd name="adj2" fmla="val 13735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每天的凌晨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点去清理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redisServer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251480" y="4982691"/>
            <a:ext cx="1728192" cy="656052"/>
          </a:xfrm>
          <a:prstGeom prst="wedgeRoundRectCallout">
            <a:avLst>
              <a:gd name="adj1" fmla="val 111897"/>
              <a:gd name="adj2" fmla="val -15534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指定清理命令和数据集合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6598468" y="4761362"/>
            <a:ext cx="2160240" cy="656052"/>
          </a:xfrm>
          <a:prstGeom prst="wedgeRoundRectCallout">
            <a:avLst>
              <a:gd name="adj1" fmla="val -70267"/>
              <a:gd name="adj2" fmla="val -12746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交给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redis_in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节点去操作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redisServer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实现删除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864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401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2" grpId="0" build="p"/>
      <p:bldP spid="11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61764" y="480631"/>
            <a:ext cx="6696744" cy="6956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4"/>
                </a:solidFill>
              </a:rPr>
              <a:t>5.</a:t>
            </a:r>
            <a:r>
              <a:rPr lang="zh-CN" altLang="en-US" dirty="0">
                <a:solidFill>
                  <a:schemeClr val="accent4"/>
                </a:solidFill>
              </a:rPr>
              <a:t>模型应用</a:t>
            </a:r>
            <a:r>
              <a:rPr lang="en-US" altLang="zh-CN" dirty="0" smtClean="0">
                <a:solidFill>
                  <a:schemeClr val="accent4"/>
                </a:solidFill>
              </a:rPr>
              <a:t> – </a:t>
            </a:r>
            <a:r>
              <a:rPr lang="zh-CN" altLang="en-US" dirty="0" smtClean="0">
                <a:solidFill>
                  <a:schemeClr val="accent4"/>
                </a:solidFill>
              </a:rPr>
              <a:t>数据可视化模块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3" name="内容占位符 4"/>
          <p:cNvSpPr>
            <a:spLocks noGrp="1"/>
          </p:cNvSpPr>
          <p:nvPr>
            <p:ph sz="half" idx="1"/>
          </p:nvPr>
        </p:nvSpPr>
        <p:spPr>
          <a:xfrm>
            <a:off x="549796" y="1260651"/>
            <a:ext cx="6624736" cy="123224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express</a:t>
            </a:r>
            <a:r>
              <a:rPr lang="zh-CN" altLang="en-US" dirty="0" smtClean="0"/>
              <a:t>实现的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zh-CN" altLang="en-US" dirty="0" smtClean="0"/>
              <a:t>前端可视化模块的总体架构是一个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架构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2577245"/>
            <a:ext cx="7632848" cy="306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7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454">
        <p:fade/>
      </p:transition>
    </mc:Choice>
    <mc:Fallback xmlns="">
      <p:transition spd="med" advTm="134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61764" y="480631"/>
            <a:ext cx="6696744" cy="6956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4"/>
                </a:solidFill>
              </a:rPr>
              <a:t>5.</a:t>
            </a:r>
            <a:r>
              <a:rPr lang="zh-CN" altLang="en-US" dirty="0">
                <a:solidFill>
                  <a:schemeClr val="accent4"/>
                </a:solidFill>
              </a:rPr>
              <a:t>模型应用</a:t>
            </a:r>
            <a:r>
              <a:rPr lang="en-US" altLang="zh-CN" dirty="0" smtClean="0">
                <a:solidFill>
                  <a:schemeClr val="accent4"/>
                </a:solidFill>
              </a:rPr>
              <a:t> – </a:t>
            </a:r>
            <a:r>
              <a:rPr lang="zh-CN" altLang="en-US" dirty="0" smtClean="0">
                <a:solidFill>
                  <a:schemeClr val="accent4"/>
                </a:solidFill>
              </a:rPr>
              <a:t>数据可视化模块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3" name="内容占位符 4"/>
          <p:cNvSpPr>
            <a:spLocks noGrp="1"/>
          </p:cNvSpPr>
          <p:nvPr>
            <p:ph sz="half" idx="1"/>
          </p:nvPr>
        </p:nvSpPr>
        <p:spPr>
          <a:xfrm>
            <a:off x="549796" y="1260651"/>
            <a:ext cx="6624736" cy="123224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数据显示方法是利用</a:t>
            </a:r>
            <a:r>
              <a:rPr lang="en-US" altLang="zh-CN" dirty="0" smtClean="0"/>
              <a:t>highcharts</a:t>
            </a:r>
            <a:r>
              <a:rPr lang="en-US" altLang="zh-CN" dirty="0" smtClean="0"/>
              <a:t>.js</a:t>
            </a:r>
            <a:r>
              <a:rPr lang="zh-CN" altLang="en-US" dirty="0" smtClean="0"/>
              <a:t>实现的</a:t>
            </a:r>
            <a:endParaRPr lang="en-US" altLang="zh-CN" dirty="0" smtClean="0"/>
          </a:p>
          <a:p>
            <a:r>
              <a:rPr lang="zh-CN" altLang="en-US" dirty="0" smtClean="0"/>
              <a:t>包括了柱状图，曲线图，饼图，区域图等</a:t>
            </a:r>
            <a:endParaRPr lang="en-US" altLang="zh-CN" dirty="0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49796" y="2276872"/>
            <a:ext cx="7488832" cy="35283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ts val="775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ts val="775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chart: {type: 'column'},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ts val="775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title: { text: '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错误页面统计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'},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ts val="775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xAxis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: {categories: ['**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县政府网站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', '**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州政府网站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', '**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县规划局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', '**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县教育局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', '**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县卫计委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']},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ts val="775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yAxis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: {title: {text: '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出错次数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单位：次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)',}},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ts val="775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tooltip: {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valueSuffix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: ' millions'},...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ts val="775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series: [{data: [107, 31, 635, 203, 2]}]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ts val="775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8470676" y="4221088"/>
            <a:ext cx="3240360" cy="1368152"/>
          </a:xfrm>
          <a:prstGeom prst="wedgeRoundRectCallout">
            <a:avLst>
              <a:gd name="adj1" fmla="val -88077"/>
              <a:gd name="adj2" fmla="val -12973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、数据格式为</a:t>
            </a:r>
            <a:r>
              <a:rPr lang="en-US" altLang="zh-CN" sz="2000" dirty="0" err="1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json</a:t>
            </a:r>
            <a:r>
              <a:rPr lang="zh-CN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格式</a:t>
            </a:r>
            <a:endParaRPr lang="en-US" altLang="zh-CN" sz="2000" dirty="0" smtClean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0" algn="just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：字段的数据是订阅</a:t>
            </a:r>
            <a:r>
              <a:rPr lang="en-US" altLang="zh-CN" sz="2000" dirty="0" err="1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相应通道而来的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7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454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61764" y="480631"/>
            <a:ext cx="6696744" cy="6956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4"/>
                </a:solidFill>
              </a:rPr>
              <a:t>5.</a:t>
            </a:r>
            <a:r>
              <a:rPr lang="zh-CN" altLang="en-US" dirty="0">
                <a:solidFill>
                  <a:schemeClr val="accent4"/>
                </a:solidFill>
              </a:rPr>
              <a:t>模型应用</a:t>
            </a:r>
            <a:r>
              <a:rPr lang="en-US" altLang="zh-CN" dirty="0" smtClean="0">
                <a:solidFill>
                  <a:schemeClr val="accent4"/>
                </a:solidFill>
              </a:rPr>
              <a:t> – </a:t>
            </a:r>
            <a:r>
              <a:rPr lang="zh-CN" altLang="en-US" dirty="0" smtClean="0">
                <a:solidFill>
                  <a:schemeClr val="accent4"/>
                </a:solidFill>
              </a:rPr>
              <a:t>数据可视化模块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3" name="内容占位符 4"/>
          <p:cNvSpPr>
            <a:spLocks noGrp="1"/>
          </p:cNvSpPr>
          <p:nvPr>
            <p:ph sz="half" idx="1"/>
          </p:nvPr>
        </p:nvSpPr>
        <p:spPr>
          <a:xfrm>
            <a:off x="549796" y="1260651"/>
            <a:ext cx="8352928" cy="58417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express</a:t>
            </a:r>
            <a:r>
              <a:rPr lang="zh-CN" altLang="en-US" dirty="0" smtClean="0"/>
              <a:t>框架搭建起来的工程目录结构如下：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1906130"/>
            <a:ext cx="8784976" cy="40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454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61764" y="480631"/>
            <a:ext cx="6696744" cy="6956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4"/>
                </a:solidFill>
              </a:rPr>
              <a:t>5.</a:t>
            </a:r>
            <a:r>
              <a:rPr lang="zh-CN" altLang="en-US" dirty="0">
                <a:solidFill>
                  <a:schemeClr val="accent4"/>
                </a:solidFill>
              </a:rPr>
              <a:t>模型应用</a:t>
            </a:r>
            <a:r>
              <a:rPr lang="en-US" altLang="zh-CN" dirty="0" smtClean="0">
                <a:solidFill>
                  <a:schemeClr val="accent4"/>
                </a:solidFill>
              </a:rPr>
              <a:t> – </a:t>
            </a:r>
            <a:r>
              <a:rPr lang="zh-CN" altLang="en-US" dirty="0" smtClean="0">
                <a:solidFill>
                  <a:schemeClr val="accent4"/>
                </a:solidFill>
              </a:rPr>
              <a:t>功能测试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84" y="620688"/>
            <a:ext cx="6930907" cy="554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2205980" y="2623776"/>
            <a:ext cx="1872208" cy="949239"/>
          </a:xfrm>
          <a:prstGeom prst="wedgeRoundRectCallout">
            <a:avLst>
              <a:gd name="adj1" fmla="val 106063"/>
              <a:gd name="adj2" fmla="val -13409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从后台订阅的原始数据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1395890" y="4653136"/>
            <a:ext cx="2682298" cy="1008112"/>
          </a:xfrm>
          <a:prstGeom prst="wedgeRoundRectCallout">
            <a:avLst>
              <a:gd name="adj1" fmla="val 96358"/>
              <a:gd name="adj2" fmla="val -4218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在</a:t>
            </a: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Node-red</a:t>
            </a:r>
            <a:r>
              <a:rPr lang="zh-CN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中解析得到的数据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4"/>
          <p:cNvSpPr>
            <a:spLocks noGrp="1"/>
          </p:cNvSpPr>
          <p:nvPr>
            <p:ph sz="half" idx="1"/>
          </p:nvPr>
        </p:nvSpPr>
        <p:spPr>
          <a:xfrm>
            <a:off x="549796" y="1260651"/>
            <a:ext cx="8352928" cy="58417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数据解析的准确性测试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02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984">
        <p:fade/>
      </p:transition>
    </mc:Choice>
    <mc:Fallback xmlns="">
      <p:transition spd="med" advTm="3598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61764" y="480631"/>
            <a:ext cx="6696744" cy="6956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4"/>
                </a:solidFill>
              </a:rPr>
              <a:t>5.</a:t>
            </a:r>
            <a:r>
              <a:rPr lang="zh-CN" altLang="en-US" dirty="0">
                <a:solidFill>
                  <a:schemeClr val="accent4"/>
                </a:solidFill>
              </a:rPr>
              <a:t>模型应用</a:t>
            </a:r>
            <a:r>
              <a:rPr lang="en-US" altLang="zh-CN" dirty="0" smtClean="0">
                <a:solidFill>
                  <a:schemeClr val="accent4"/>
                </a:solidFill>
              </a:rPr>
              <a:t> – </a:t>
            </a:r>
            <a:r>
              <a:rPr lang="zh-CN" altLang="en-US" dirty="0" smtClean="0">
                <a:solidFill>
                  <a:schemeClr val="accent4"/>
                </a:solidFill>
              </a:rPr>
              <a:t>性能分析</a:t>
            </a:r>
            <a:endParaRPr lang="zh-CN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24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93">
        <p:fade/>
      </p:transition>
    </mc:Choice>
    <mc:Fallback xmlns="">
      <p:transition spd="med" advTm="189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621804" y="620688"/>
            <a:ext cx="2088232" cy="69567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accent4"/>
                </a:solidFill>
              </a:rPr>
              <a:t>6. </a:t>
            </a:r>
            <a:r>
              <a:rPr lang="zh-CN" altLang="en-US" dirty="0" smtClean="0">
                <a:solidFill>
                  <a:schemeClr val="accent4"/>
                </a:solidFill>
              </a:rPr>
              <a:t>总结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14" name="内容占位符 4"/>
          <p:cNvSpPr txBox="1">
            <a:spLocks/>
          </p:cNvSpPr>
          <p:nvPr/>
        </p:nvSpPr>
        <p:spPr>
          <a:xfrm>
            <a:off x="1197868" y="1636116"/>
            <a:ext cx="8712968" cy="192835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研究</a:t>
            </a:r>
            <a:r>
              <a:rPr lang="en-US" altLang="zh-CN" sz="1800" dirty="0" smtClean="0"/>
              <a:t>DSRC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IEEE 802.11p</a:t>
            </a:r>
            <a:r>
              <a:rPr lang="zh-CN" altLang="en-US" sz="1800" dirty="0" smtClean="0"/>
              <a:t>了不足</a:t>
            </a:r>
            <a:endParaRPr lang="en-US" altLang="zh-CN" sz="1800" dirty="0" smtClean="0"/>
          </a:p>
          <a:p>
            <a:r>
              <a:rPr lang="zh-CN" altLang="en-US" sz="1800" dirty="0" smtClean="0"/>
              <a:t>针对不足提出了</a:t>
            </a:r>
            <a:r>
              <a:rPr lang="en-US" altLang="zh-CN" sz="1800" dirty="0" err="1" smtClean="0"/>
              <a:t>QoS</a:t>
            </a:r>
            <a:r>
              <a:rPr lang="zh-CN" altLang="en-US" sz="1800" dirty="0" smtClean="0"/>
              <a:t>保障方案</a:t>
            </a:r>
            <a:endParaRPr lang="en-US" altLang="zh-CN" sz="1800" dirty="0" smtClean="0"/>
          </a:p>
          <a:p>
            <a:r>
              <a:rPr lang="zh-CN" altLang="en-US" sz="1800" dirty="0" smtClean="0"/>
              <a:t>在</a:t>
            </a:r>
            <a:r>
              <a:rPr lang="en-US" altLang="zh-CN" sz="1800" dirty="0" smtClean="0"/>
              <a:t>OPNET</a:t>
            </a:r>
            <a:r>
              <a:rPr lang="zh-CN" altLang="en-US" sz="1800" dirty="0" smtClean="0"/>
              <a:t>下建立了仿真模型（进程模型、节点模型、网络模型），进行对比实验</a:t>
            </a:r>
            <a:endParaRPr lang="en-US" altLang="zh-CN" sz="1800" dirty="0" smtClean="0"/>
          </a:p>
          <a:p>
            <a:r>
              <a:rPr lang="zh-CN" altLang="en-US" sz="1800" dirty="0" smtClean="0"/>
              <a:t>仿真结果表明，本文提出的</a:t>
            </a:r>
            <a:r>
              <a:rPr lang="en-US" altLang="zh-CN" sz="1800" dirty="0" err="1" smtClean="0"/>
              <a:t>QoS</a:t>
            </a:r>
            <a:r>
              <a:rPr lang="zh-CN" altLang="en-US" sz="1800" dirty="0" smtClean="0"/>
              <a:t>方案能够优化</a:t>
            </a:r>
            <a:r>
              <a:rPr lang="en-US" altLang="zh-CN" sz="1800" dirty="0" smtClean="0"/>
              <a:t>DSRC</a:t>
            </a:r>
            <a:r>
              <a:rPr lang="zh-CN" altLang="en-US" sz="1800" dirty="0" smtClean="0"/>
              <a:t>，提升</a:t>
            </a:r>
            <a:r>
              <a:rPr lang="zh-CN" altLang="en-US" sz="1800" dirty="0"/>
              <a:t>网络</a:t>
            </a:r>
            <a:r>
              <a:rPr lang="en-US" altLang="zh-CN" sz="1800" dirty="0" err="1"/>
              <a:t>QoS</a:t>
            </a:r>
            <a:r>
              <a:rPr lang="zh-CN" altLang="en-US" sz="1800" dirty="0"/>
              <a:t>性能</a:t>
            </a:r>
          </a:p>
        </p:txBody>
      </p:sp>
      <p:sp>
        <p:nvSpPr>
          <p:cNvPr id="15" name="内容占位符 4"/>
          <p:cNvSpPr txBox="1">
            <a:spLocks/>
          </p:cNvSpPr>
          <p:nvPr/>
        </p:nvSpPr>
        <p:spPr>
          <a:xfrm>
            <a:off x="1053852" y="4324820"/>
            <a:ext cx="10801200" cy="208823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dirty="0" smtClean="0"/>
          </a:p>
        </p:txBody>
      </p:sp>
      <p:sp>
        <p:nvSpPr>
          <p:cNvPr id="16" name="内容占位符 4"/>
          <p:cNvSpPr txBox="1">
            <a:spLocks/>
          </p:cNvSpPr>
          <p:nvPr/>
        </p:nvSpPr>
        <p:spPr>
          <a:xfrm>
            <a:off x="1197868" y="3975706"/>
            <a:ext cx="7776864" cy="144016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在</a:t>
            </a:r>
            <a:r>
              <a:rPr lang="en-US" altLang="zh-CN" sz="1800" dirty="0"/>
              <a:t>EDCA</a:t>
            </a:r>
            <a:r>
              <a:rPr lang="zh-CN" altLang="en-US" sz="1800" dirty="0"/>
              <a:t>的</a:t>
            </a:r>
            <a:r>
              <a:rPr lang="en-US" altLang="zh-CN" sz="1800" dirty="0"/>
              <a:t>AC</a:t>
            </a:r>
            <a:r>
              <a:rPr lang="zh-CN" altLang="en-US" sz="1800" dirty="0"/>
              <a:t>队列内部建立了多级分类器、调度</a:t>
            </a:r>
            <a:r>
              <a:rPr lang="zh-CN" altLang="en-US" sz="1800" dirty="0" smtClean="0"/>
              <a:t>器</a:t>
            </a:r>
            <a:endParaRPr lang="en-US" altLang="zh-CN" sz="1800" dirty="0" smtClean="0"/>
          </a:p>
          <a:p>
            <a:r>
              <a:rPr lang="zh-CN" altLang="en-US" sz="1800" dirty="0" smtClean="0"/>
              <a:t>将</a:t>
            </a:r>
            <a:r>
              <a:rPr lang="en-US" altLang="zh-CN" sz="1800" dirty="0" smtClean="0"/>
              <a:t>WFFQ</a:t>
            </a:r>
            <a:r>
              <a:rPr lang="zh-CN" altLang="en-US" sz="1800" dirty="0" smtClean="0"/>
              <a:t>队列调度算法用于经源地址</a:t>
            </a:r>
            <a:r>
              <a:rPr lang="zh-CN" altLang="en-US" sz="1800" dirty="0"/>
              <a:t>分类器分类出的</a:t>
            </a:r>
            <a:r>
              <a:rPr lang="zh-CN" altLang="en-US" sz="1800" dirty="0" smtClean="0"/>
              <a:t>队列的流量整形</a:t>
            </a:r>
            <a:endParaRPr lang="en-US" altLang="zh-CN" sz="1800" dirty="0" smtClean="0"/>
          </a:p>
          <a:p>
            <a:r>
              <a:rPr lang="zh-CN" altLang="en-US" sz="1800" dirty="0" smtClean="0"/>
              <a:t>在不同网络负载情况下</a:t>
            </a:r>
            <a:r>
              <a:rPr lang="zh-CN" altLang="en-US" sz="1800" dirty="0"/>
              <a:t>自适应调整</a:t>
            </a:r>
            <a:r>
              <a:rPr lang="en-US" altLang="zh-CN" sz="1800" dirty="0" smtClean="0"/>
              <a:t>EDCA</a:t>
            </a:r>
            <a:r>
              <a:rPr lang="zh-CN" altLang="en-US" sz="1800" dirty="0" smtClean="0"/>
              <a:t>窗口</a:t>
            </a:r>
            <a:endParaRPr lang="en-US" altLang="zh-CN" sz="1800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798565" y="1124744"/>
            <a:ext cx="30635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主要工作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5820" y="3510704"/>
            <a:ext cx="30635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834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630">
        <p:fade/>
      </p:transition>
    </mc:Choice>
    <mc:Fallback xmlns="">
      <p:transition spd="med" advTm="2963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9956" y="2564904"/>
            <a:ext cx="9143538" cy="10668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solidFill>
                  <a:srgbClr val="0070C0"/>
                </a:solidFill>
              </a:rPr>
              <a:t>谢谢各位老师批评与指正！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2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12">
        <p:fade/>
      </p:transition>
    </mc:Choice>
    <mc:Fallback xmlns="">
      <p:transition spd="med" advTm="701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5780" y="511217"/>
            <a:ext cx="2267280" cy="623664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4"/>
                </a:solidFill>
              </a:rPr>
              <a:t>1. </a:t>
            </a:r>
            <a:r>
              <a:rPr lang="zh-CN" altLang="en-US" dirty="0" smtClean="0">
                <a:solidFill>
                  <a:schemeClr val="accent4"/>
                </a:solidFill>
              </a:rPr>
              <a:t>研究背景</a:t>
            </a:r>
            <a:endParaRPr lang="zh-CN" dirty="0">
              <a:solidFill>
                <a:schemeClr val="accent4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89756" y="1268760"/>
            <a:ext cx="10441160" cy="1750867"/>
          </a:xfrm>
        </p:spPr>
        <p:txBody>
          <a:bodyPr>
            <a:normAutofit/>
          </a:bodyPr>
          <a:lstStyle/>
          <a:p>
            <a:r>
              <a:rPr lang="zh-CN" altLang="en-US" dirty="0"/>
              <a:t>大</a:t>
            </a:r>
            <a:r>
              <a:rPr lang="zh-CN" altLang="en-US" dirty="0" smtClean="0"/>
              <a:t>数据时代下的实时流数据处理的研究应用十分广泛</a:t>
            </a:r>
            <a:endParaRPr lang="en-US" altLang="zh-CN" dirty="0" smtClean="0"/>
          </a:p>
          <a:p>
            <a:r>
              <a:rPr lang="zh-CN" altLang="en-US" dirty="0" smtClean="0"/>
              <a:t>传统的批量计算以及不能满足新形式下的数据处理要求</a:t>
            </a:r>
            <a:endParaRPr lang="en-US" altLang="zh-CN" dirty="0" smtClean="0"/>
          </a:p>
          <a:p>
            <a:r>
              <a:rPr lang="zh-CN" altLang="zh-CN" dirty="0"/>
              <a:t>大数据时代下的流式计算有了新的</a:t>
            </a:r>
            <a:r>
              <a:rPr lang="zh-CN" altLang="zh-CN" dirty="0" smtClean="0"/>
              <a:t>需求</a:t>
            </a:r>
            <a:endParaRPr lang="zh-CN" dirty="0"/>
          </a:p>
        </p:txBody>
      </p:sp>
      <p:grpSp>
        <p:nvGrpSpPr>
          <p:cNvPr id="8" name="组合 7"/>
          <p:cNvGrpSpPr/>
          <p:nvPr/>
        </p:nvGrpSpPr>
        <p:grpSpPr>
          <a:xfrm rot="5400000">
            <a:off x="2265516" y="3272512"/>
            <a:ext cx="1368152" cy="1249080"/>
            <a:chOff x="5027106" y="2345385"/>
            <a:chExt cx="1172844" cy="902720"/>
          </a:xfrm>
        </p:grpSpPr>
        <p:grpSp>
          <p:nvGrpSpPr>
            <p:cNvPr id="9" name="组合 8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2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10" name="TextBox 33"/>
            <p:cNvSpPr>
              <a:spLocks noChangeArrowheads="1"/>
            </p:cNvSpPr>
            <p:nvPr/>
          </p:nvSpPr>
          <p:spPr bwMode="auto">
            <a:xfrm rot="16200000">
              <a:off x="5310452" y="2471087"/>
              <a:ext cx="678823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200" b="1" dirty="0">
                  <a:solidFill>
                    <a:srgbClr val="63D2A4"/>
                  </a:solidFill>
                  <a:latin typeface="微软雅黑" pitchFamily="34" charset="-122"/>
                  <a:ea typeface="微软雅黑" pitchFamily="34" charset="-122"/>
                </a:rPr>
                <a:t>低时延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3D2A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5400000">
            <a:off x="4522708" y="3272512"/>
            <a:ext cx="1368152" cy="1249080"/>
            <a:chOff x="5027106" y="2345385"/>
            <a:chExt cx="1172844" cy="902720"/>
          </a:xfrm>
        </p:grpSpPr>
        <p:grpSp>
          <p:nvGrpSpPr>
            <p:cNvPr id="29" name="组合 28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1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32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30" name="TextBox 33"/>
            <p:cNvSpPr>
              <a:spLocks noChangeArrowheads="1"/>
            </p:cNvSpPr>
            <p:nvPr/>
          </p:nvSpPr>
          <p:spPr bwMode="auto">
            <a:xfrm rot="16200000">
              <a:off x="5117011" y="2664529"/>
              <a:ext cx="678823" cy="290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3D2A4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高流量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3D2A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 rot="5400000">
            <a:off x="6682948" y="3272512"/>
            <a:ext cx="1368152" cy="1249080"/>
            <a:chOff x="5027106" y="2345385"/>
            <a:chExt cx="1172844" cy="902720"/>
          </a:xfrm>
        </p:grpSpPr>
        <p:grpSp>
          <p:nvGrpSpPr>
            <p:cNvPr id="39" name="组合 38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1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42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40" name="TextBox 33"/>
            <p:cNvSpPr>
              <a:spLocks noChangeArrowheads="1"/>
            </p:cNvSpPr>
            <p:nvPr/>
          </p:nvSpPr>
          <p:spPr bwMode="auto">
            <a:xfrm rot="16200000">
              <a:off x="5262124" y="2519417"/>
              <a:ext cx="678823" cy="580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200" b="1" noProof="0" dirty="0" smtClean="0">
                  <a:solidFill>
                    <a:srgbClr val="63D2A4"/>
                  </a:solidFill>
                  <a:latin typeface="微软雅黑" pitchFamily="34" charset="-122"/>
                  <a:ea typeface="微软雅黑" pitchFamily="34" charset="-122"/>
                </a:rPr>
                <a:t>不确定性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3D2A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rot="5400000">
            <a:off x="8674228" y="3200504"/>
            <a:ext cx="1368152" cy="1249080"/>
            <a:chOff x="5027106" y="2345385"/>
            <a:chExt cx="1172844" cy="902720"/>
          </a:xfrm>
        </p:grpSpPr>
        <p:grpSp>
          <p:nvGrpSpPr>
            <p:cNvPr id="44" name="组合 43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47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45" name="TextBox 33"/>
            <p:cNvSpPr>
              <a:spLocks noChangeArrowheads="1"/>
            </p:cNvSpPr>
            <p:nvPr/>
          </p:nvSpPr>
          <p:spPr bwMode="auto">
            <a:xfrm rot="16200000">
              <a:off x="5117011" y="2664529"/>
              <a:ext cx="678823" cy="290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200" b="1" noProof="0" dirty="0" smtClean="0">
                  <a:solidFill>
                    <a:srgbClr val="63D2A4"/>
                  </a:solidFill>
                  <a:latin typeface="微软雅黑" pitchFamily="34" charset="-122"/>
                  <a:ea typeface="微软雅黑" pitchFamily="34" charset="-122"/>
                </a:rPr>
                <a:t>。。。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3D2A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50" name="内容占位符 4"/>
          <p:cNvSpPr>
            <a:spLocks noGrp="1"/>
          </p:cNvSpPr>
          <p:nvPr>
            <p:ph sz="half" idx="1"/>
          </p:nvPr>
        </p:nvSpPr>
        <p:spPr>
          <a:xfrm>
            <a:off x="342155" y="5134517"/>
            <a:ext cx="11846669" cy="95877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目前现有的流式数据处理框架主要面临着业务流扩展困难，数据流程管理困难等问题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350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049">
        <p:fade/>
      </p:transition>
    </mc:Choice>
    <mc:Fallback xmlns="">
      <p:transition spd="med" advTm="470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7887" y="188640"/>
            <a:ext cx="9143538" cy="10668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4"/>
                </a:solidFill>
              </a:rPr>
              <a:t>2. </a:t>
            </a:r>
            <a:r>
              <a:rPr lang="zh-CN" altLang="en-US" dirty="0" smtClean="0">
                <a:solidFill>
                  <a:schemeClr val="accent4"/>
                </a:solidFill>
              </a:rPr>
              <a:t>研究意义</a:t>
            </a:r>
            <a:endParaRPr lang="zh-CN" dirty="0">
              <a:solidFill>
                <a:schemeClr val="accent4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026984" y="1412776"/>
            <a:ext cx="10540036" cy="180472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为了解决现有流式数据处理框架的业务扩展困难，数据流管理困难的问题</a:t>
            </a:r>
            <a:endParaRPr lang="en-US" altLang="zh-CN" dirty="0" smtClean="0"/>
          </a:p>
          <a:p>
            <a:r>
              <a:rPr lang="zh-CN" altLang="en-US" dirty="0" smtClean="0"/>
              <a:t>为了满足实际项目中数据量巨大，低时延，高吞吐量等刚性需求</a:t>
            </a:r>
            <a:endParaRPr lang="en-US" altLang="zh-CN" dirty="0" smtClean="0"/>
          </a:p>
          <a:p>
            <a:r>
              <a:rPr lang="zh-CN" altLang="en-US" dirty="0" smtClean="0"/>
              <a:t>同时也要保证数据处理的高效性和准确性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972" y="3078908"/>
            <a:ext cx="1800200" cy="3088104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316" y="3717032"/>
            <a:ext cx="2880320" cy="186735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0636" y="3068960"/>
            <a:ext cx="2275880" cy="3098052"/>
          </a:xfrm>
          <a:prstGeom prst="rect">
            <a:avLst/>
          </a:prstGeom>
        </p:spPr>
      </p:pic>
      <p:sp>
        <p:nvSpPr>
          <p:cNvPr id="73" name="圆角矩形标注 72"/>
          <p:cNvSpPr/>
          <p:nvPr/>
        </p:nvSpPr>
        <p:spPr>
          <a:xfrm>
            <a:off x="1701924" y="3068960"/>
            <a:ext cx="1152128" cy="653420"/>
          </a:xfrm>
          <a:prstGeom prst="wedgeRoundRectCallout">
            <a:avLst>
              <a:gd name="adj1" fmla="val 124672"/>
              <a:gd name="adj2" fmla="val 6449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现有的流数据处理框架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" name="圆角矩形标注 73"/>
          <p:cNvSpPr/>
          <p:nvPr/>
        </p:nvSpPr>
        <p:spPr>
          <a:xfrm>
            <a:off x="1701924" y="4683468"/>
            <a:ext cx="1152128" cy="653420"/>
          </a:xfrm>
          <a:prstGeom prst="wedgeRoundRectCallout">
            <a:avLst>
              <a:gd name="adj1" fmla="val 125774"/>
              <a:gd name="adj2" fmla="val 7227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传统的批量数据处理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6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7538">
        <p:fade/>
      </p:transition>
    </mc:Choice>
    <mc:Fallback xmlns="">
      <p:transition spd="med" advTm="3753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6536" y="-116629"/>
            <a:ext cx="9143538" cy="10668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4"/>
                </a:solidFill>
              </a:rPr>
              <a:t>3. </a:t>
            </a:r>
            <a:r>
              <a:rPr lang="zh-CN" altLang="en-US" dirty="0" smtClean="0">
                <a:solidFill>
                  <a:schemeClr val="accent4"/>
                </a:solidFill>
              </a:rPr>
              <a:t>研究内容</a:t>
            </a:r>
            <a:r>
              <a:rPr lang="en-US" altLang="zh-CN" dirty="0">
                <a:solidFill>
                  <a:schemeClr val="accent4"/>
                </a:solidFill>
              </a:rPr>
              <a:t> </a:t>
            </a:r>
            <a:r>
              <a:rPr lang="en-US" altLang="zh-CN" dirty="0" smtClean="0">
                <a:solidFill>
                  <a:schemeClr val="accent4"/>
                </a:solidFill>
              </a:rPr>
              <a:t>– Node.js</a:t>
            </a:r>
            <a:r>
              <a:rPr lang="zh-CN" altLang="en-US" dirty="0">
                <a:solidFill>
                  <a:schemeClr val="accent4"/>
                </a:solidFill>
              </a:rPr>
              <a:t>的异步编程模型</a:t>
            </a:r>
            <a:endParaRPr lang="zh-CN" dirty="0">
              <a:solidFill>
                <a:schemeClr val="accent4"/>
              </a:solidFill>
            </a:endParaRPr>
          </a:p>
        </p:txBody>
      </p:sp>
      <p:sp>
        <p:nvSpPr>
          <p:cNvPr id="45" name="内容占位符 4"/>
          <p:cNvSpPr>
            <a:spLocks noGrp="1"/>
          </p:cNvSpPr>
          <p:nvPr>
            <p:ph sz="half" idx="1"/>
          </p:nvPr>
        </p:nvSpPr>
        <p:spPr>
          <a:xfrm>
            <a:off x="477788" y="1268761"/>
            <a:ext cx="10441160" cy="50405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是后面开发节点的基本工具，也是可视化模块的编程语言</a:t>
            </a:r>
            <a:endParaRPr lang="zh-CN" dirty="0"/>
          </a:p>
        </p:txBody>
      </p: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730852" y="1745088"/>
            <a:ext cx="5867616" cy="15569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db.query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('SELECT * from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test_table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 function(result) { </a:t>
            </a: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result.output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 </a:t>
            </a: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148" y="2249144"/>
            <a:ext cx="7344817" cy="3879208"/>
          </a:xfrm>
          <a:prstGeom prst="rect">
            <a:avLst/>
          </a:prstGeom>
        </p:spPr>
      </p:pic>
      <p:sp>
        <p:nvSpPr>
          <p:cNvPr id="49" name="内容占位符 4"/>
          <p:cNvSpPr txBox="1">
            <a:spLocks/>
          </p:cNvSpPr>
          <p:nvPr/>
        </p:nvSpPr>
        <p:spPr>
          <a:xfrm>
            <a:off x="464592" y="4188748"/>
            <a:ext cx="5773836" cy="1832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如果在程序的执行过程中，遇到了比如像文件的读写、数据库的查询等</a:t>
            </a:r>
            <a:r>
              <a:rPr lang="en-US" altLang="zh-CN" dirty="0"/>
              <a:t>I/O</a:t>
            </a:r>
            <a:r>
              <a:rPr lang="zh-CN" altLang="zh-CN" dirty="0"/>
              <a:t>操作来阻塞任务时，线程不会停下来等待这些操作，而是注册一个</a:t>
            </a:r>
            <a:r>
              <a:rPr lang="en-US" altLang="zh-CN" dirty="0"/>
              <a:t>callback</a:t>
            </a:r>
            <a:r>
              <a:rPr lang="zh-CN" altLang="zh-CN" dirty="0"/>
              <a:t>函数，转而继续执行队列中的下一个操作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75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95">
        <p:fade/>
      </p:transition>
    </mc:Choice>
    <mc:Fallback xmlns="">
      <p:transition spd="med" advTm="4459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763" y="406030"/>
            <a:ext cx="9673113" cy="718714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chemeClr val="accent4"/>
                </a:solidFill>
              </a:rPr>
              <a:t>3. </a:t>
            </a:r>
            <a:r>
              <a:rPr lang="zh-CN" altLang="en-US" dirty="0" smtClean="0">
                <a:solidFill>
                  <a:schemeClr val="accent4"/>
                </a:solidFill>
              </a:rPr>
              <a:t>研究内容 </a:t>
            </a:r>
            <a:r>
              <a:rPr lang="en-US" altLang="zh-CN" dirty="0" smtClean="0">
                <a:solidFill>
                  <a:schemeClr val="accent4"/>
                </a:solidFill>
              </a:rPr>
              <a:t>– </a:t>
            </a:r>
            <a:r>
              <a:rPr lang="zh-CN" altLang="en-US" dirty="0" smtClean="0">
                <a:solidFill>
                  <a:schemeClr val="accent4"/>
                </a:solidFill>
              </a:rPr>
              <a:t>基于</a:t>
            </a:r>
            <a:r>
              <a:rPr lang="en-US" altLang="zh-CN" dirty="0" err="1">
                <a:solidFill>
                  <a:schemeClr val="accent4"/>
                </a:solidFill>
              </a:rPr>
              <a:t>Redis</a:t>
            </a:r>
            <a:r>
              <a:rPr lang="zh-CN" altLang="en-US" dirty="0">
                <a:solidFill>
                  <a:schemeClr val="accent4"/>
                </a:solidFill>
              </a:rPr>
              <a:t>有序集合的去重统计方法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265739" y="378904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38428" y="1022027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内容占位符 4"/>
          <p:cNvSpPr>
            <a:spLocks noGrp="1"/>
          </p:cNvSpPr>
          <p:nvPr>
            <p:ph sz="half" idx="1"/>
          </p:nvPr>
        </p:nvSpPr>
        <p:spPr>
          <a:xfrm>
            <a:off x="477788" y="1268761"/>
            <a:ext cx="11161240" cy="1080119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在流式数据处理过程中经常会遇到最大值、最小值、累计求和、</a:t>
            </a:r>
            <a:r>
              <a:rPr lang="en-US" altLang="zh-CN" dirty="0" smtClean="0"/>
              <a:t>top(n)</a:t>
            </a:r>
            <a:r>
              <a:rPr lang="zh-CN" altLang="en-US" dirty="0" smtClean="0"/>
              <a:t>等指标的计算</a:t>
            </a:r>
            <a:endParaRPr lang="en-US" altLang="zh-CN" dirty="0"/>
          </a:p>
          <a:p>
            <a:r>
              <a:rPr lang="zh-CN" altLang="en-US" dirty="0" smtClean="0"/>
              <a:t>计算这些指标的基础就是去重统计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868" y="2492897"/>
            <a:ext cx="2920237" cy="3281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8188" y="3501008"/>
            <a:ext cx="2305761" cy="93610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2420888"/>
            <a:ext cx="3456384" cy="34081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213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02">
        <p:fade/>
      </p:transition>
    </mc:Choice>
    <mc:Fallback xmlns="">
      <p:transition spd="med" advTm="194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763" y="406030"/>
            <a:ext cx="9673113" cy="718714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chemeClr val="accent4"/>
                </a:solidFill>
              </a:rPr>
              <a:t>3. </a:t>
            </a:r>
            <a:r>
              <a:rPr lang="zh-CN" altLang="en-US" dirty="0" smtClean="0">
                <a:solidFill>
                  <a:schemeClr val="accent4"/>
                </a:solidFill>
              </a:rPr>
              <a:t>研究内容 </a:t>
            </a:r>
            <a:r>
              <a:rPr lang="en-US" altLang="zh-CN" dirty="0" smtClean="0">
                <a:solidFill>
                  <a:schemeClr val="accent4"/>
                </a:solidFill>
              </a:rPr>
              <a:t>– Skip List</a:t>
            </a:r>
            <a:r>
              <a:rPr lang="zh-CN" altLang="en-US" dirty="0" smtClean="0">
                <a:solidFill>
                  <a:schemeClr val="accent4"/>
                </a:solidFill>
              </a:rPr>
              <a:t>的基本原理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265739" y="378904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38428" y="1022027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" name="内容占位符 4"/>
          <p:cNvSpPr>
            <a:spLocks noGrp="1"/>
          </p:cNvSpPr>
          <p:nvPr>
            <p:ph sz="half" idx="1"/>
          </p:nvPr>
        </p:nvSpPr>
        <p:spPr>
          <a:xfrm>
            <a:off x="477788" y="1268761"/>
            <a:ext cx="11161240" cy="576063"/>
          </a:xfrm>
        </p:spPr>
        <p:txBody>
          <a:bodyPr>
            <a:normAutofit/>
          </a:bodyPr>
          <a:lstStyle/>
          <a:p>
            <a:r>
              <a:rPr lang="zh-CN" altLang="zh-CN" dirty="0"/>
              <a:t>一种基于关联链表、随机化的</a:t>
            </a:r>
            <a:r>
              <a:rPr lang="zh-CN" altLang="zh-CN" dirty="0" smtClean="0"/>
              <a:t>数据结构</a:t>
            </a:r>
            <a:r>
              <a:rPr lang="zh-CN" altLang="en-US" dirty="0" smtClean="0"/>
              <a:t>，查找效率与二叉查找树相当</a:t>
            </a:r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248" y="1916832"/>
            <a:ext cx="10094788" cy="5040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648" y="2852936"/>
            <a:ext cx="10085388" cy="5760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5648" y="3789040"/>
            <a:ext cx="10085388" cy="5760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5860" y="4639629"/>
            <a:ext cx="10319214" cy="143129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333" y="1969916"/>
            <a:ext cx="380559" cy="37896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3332" y="2924945"/>
            <a:ext cx="380559" cy="37896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684" y="3879974"/>
            <a:ext cx="388207" cy="3865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991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02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763" y="406030"/>
            <a:ext cx="11113273" cy="718714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chemeClr val="accent4"/>
                </a:solidFill>
              </a:rPr>
              <a:t>3. </a:t>
            </a:r>
            <a:r>
              <a:rPr lang="zh-CN" altLang="en-US" dirty="0" smtClean="0">
                <a:solidFill>
                  <a:schemeClr val="accent4"/>
                </a:solidFill>
              </a:rPr>
              <a:t>研究内容 </a:t>
            </a:r>
            <a:r>
              <a:rPr lang="en-US" altLang="zh-CN" dirty="0" smtClean="0">
                <a:solidFill>
                  <a:schemeClr val="accent4"/>
                </a:solidFill>
              </a:rPr>
              <a:t>– </a:t>
            </a:r>
            <a:r>
              <a:rPr lang="en-US" altLang="zh-CN" dirty="0" err="1" smtClean="0">
                <a:solidFill>
                  <a:schemeClr val="accent4"/>
                </a:solidFill>
              </a:rPr>
              <a:t>Redis</a:t>
            </a:r>
            <a:r>
              <a:rPr lang="zh-CN" altLang="en-US" dirty="0" smtClean="0">
                <a:solidFill>
                  <a:schemeClr val="accent4"/>
                </a:solidFill>
              </a:rPr>
              <a:t>有序集合源码分析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38428" y="1022027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" name="内容占位符 4"/>
          <p:cNvSpPr>
            <a:spLocks noGrp="1"/>
          </p:cNvSpPr>
          <p:nvPr>
            <p:ph sz="half" idx="1"/>
          </p:nvPr>
        </p:nvSpPr>
        <p:spPr>
          <a:xfrm>
            <a:off x="477788" y="1268761"/>
            <a:ext cx="11161240" cy="57606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有序集合是利用</a:t>
            </a:r>
            <a:r>
              <a:rPr lang="en-US" altLang="zh-CN" dirty="0" smtClean="0"/>
              <a:t>Skip List</a:t>
            </a:r>
            <a:r>
              <a:rPr lang="zh-CN" altLang="en-US" dirty="0" smtClean="0"/>
              <a:t>来实现的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48" y="2276872"/>
            <a:ext cx="2507662" cy="30243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923" y="2463877"/>
            <a:ext cx="1259487" cy="6050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846" y="1772816"/>
            <a:ext cx="4082494" cy="441042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6341" y="1844824"/>
            <a:ext cx="6408712" cy="44133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066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02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731" y="303315"/>
            <a:ext cx="9961145" cy="718714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chemeClr val="accent4"/>
                </a:solidFill>
              </a:rPr>
              <a:t>3. </a:t>
            </a:r>
            <a:r>
              <a:rPr lang="zh-CN" altLang="en-US" dirty="0" smtClean="0">
                <a:solidFill>
                  <a:schemeClr val="accent4"/>
                </a:solidFill>
              </a:rPr>
              <a:t>研究内容 </a:t>
            </a:r>
            <a:r>
              <a:rPr lang="en-US" altLang="zh-CN" dirty="0" smtClean="0">
                <a:solidFill>
                  <a:schemeClr val="accent4"/>
                </a:solidFill>
              </a:rPr>
              <a:t>– </a:t>
            </a:r>
            <a:r>
              <a:rPr lang="zh-CN" altLang="en-US" dirty="0" smtClean="0">
                <a:solidFill>
                  <a:schemeClr val="accent4"/>
                </a:solidFill>
              </a:rPr>
              <a:t>基于</a:t>
            </a:r>
            <a:r>
              <a:rPr lang="en-US" altLang="zh-CN" dirty="0" err="1" smtClean="0">
                <a:solidFill>
                  <a:schemeClr val="accent4"/>
                </a:solidFill>
              </a:rPr>
              <a:t>Redis</a:t>
            </a:r>
            <a:r>
              <a:rPr lang="zh-CN" altLang="en-US" dirty="0" smtClean="0">
                <a:solidFill>
                  <a:schemeClr val="accent4"/>
                </a:solidFill>
              </a:rPr>
              <a:t>有序集合的去重统计方法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38428" y="1022027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860" y="1988840"/>
            <a:ext cx="3203873" cy="3600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212" y="2996952"/>
            <a:ext cx="2503239" cy="10162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484" y="1844824"/>
            <a:ext cx="3774909" cy="372224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92" y="2364640"/>
            <a:ext cx="6471646" cy="320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内容占位符 4"/>
          <p:cNvSpPr>
            <a:spLocks noGrp="1"/>
          </p:cNvSpPr>
          <p:nvPr>
            <p:ph sz="half" idx="1"/>
          </p:nvPr>
        </p:nvSpPr>
        <p:spPr>
          <a:xfrm>
            <a:off x="321598" y="1317605"/>
            <a:ext cx="11161240" cy="576063"/>
          </a:xfrm>
        </p:spPr>
        <p:txBody>
          <a:bodyPr>
            <a:normAutofit/>
          </a:bodyPr>
          <a:lstStyle/>
          <a:p>
            <a:r>
              <a:rPr lang="zh-CN" altLang="en-US" dirty="0"/>
              <a:t>举一</a:t>
            </a:r>
            <a:r>
              <a:rPr lang="zh-CN" altLang="en-US" dirty="0" smtClean="0"/>
              <a:t>个项目中的实际例子来说明去重统计方法</a:t>
            </a:r>
            <a:endParaRPr lang="en-US" altLang="zh-CN" dirty="0" smtClean="0"/>
          </a:p>
        </p:txBody>
      </p:sp>
      <p:sp>
        <p:nvSpPr>
          <p:cNvPr id="11" name="圆角矩形标注 10"/>
          <p:cNvSpPr/>
          <p:nvPr/>
        </p:nvSpPr>
        <p:spPr>
          <a:xfrm>
            <a:off x="333772" y="2991604"/>
            <a:ext cx="1152128" cy="653420"/>
          </a:xfrm>
          <a:prstGeom prst="wedgeRoundRectCallout">
            <a:avLst>
              <a:gd name="adj1" fmla="val 124672"/>
              <a:gd name="adj2" fmla="val 6449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Node-red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中的函数节点实现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32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328">
        <p:fade/>
      </p:transition>
    </mc:Choice>
    <mc:Fallback xmlns="">
      <p:transition spd="med" advTm="4432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9|2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9|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|9.4|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6.1|9.3|54.2|19.4|23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9|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9|2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Border_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 sz="105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D85E5DE-FD81-49B5-BF4A-9F6573D6D7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带条纹的黑色边框演示文稿（宽屏）</Template>
  <TotalTime>0</TotalTime>
  <Words>3020</Words>
  <Application>Microsoft Office PowerPoint</Application>
  <PresentationFormat>自定义</PresentationFormat>
  <Paragraphs>216</Paragraphs>
  <Slides>28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Euphemia</vt:lpstr>
      <vt:lpstr>宋体</vt:lpstr>
      <vt:lpstr>微软雅黑</vt:lpstr>
      <vt:lpstr>Arial</vt:lpstr>
      <vt:lpstr>Calibri</vt:lpstr>
      <vt:lpstr>Times New Roman</vt:lpstr>
      <vt:lpstr>Wingdings</vt:lpstr>
      <vt:lpstr>StripedBorder_16x9</vt:lpstr>
      <vt:lpstr>基于Node-red与Redis的实时 流数据处理模型的设计与应用</vt:lpstr>
      <vt:lpstr>目 录</vt:lpstr>
      <vt:lpstr>1. 研究背景</vt:lpstr>
      <vt:lpstr>2. 研究意义</vt:lpstr>
      <vt:lpstr>3. 研究内容 – Node.js的异步编程模型</vt:lpstr>
      <vt:lpstr>3. 研究内容 – 基于Redis有序集合的去重统计方法</vt:lpstr>
      <vt:lpstr>3. 研究内容 – Skip List的基本原理</vt:lpstr>
      <vt:lpstr>3. 研究内容 – Redis有序集合源码分析</vt:lpstr>
      <vt:lpstr>3. 研究内容 – 基于Redis有序集合的去重统计方法</vt:lpstr>
      <vt:lpstr>3. 研究内容 – Node-red 的编程模型</vt:lpstr>
      <vt:lpstr>4. 实时流数据处理模型的设计  –  模型的总体架构</vt:lpstr>
      <vt:lpstr>PowerPoint 演示文稿</vt:lpstr>
      <vt:lpstr>PowerPoint 演示文稿</vt:lpstr>
      <vt:lpstr>PowerPoint 演示文稿</vt:lpstr>
      <vt:lpstr>PowerPoint 演示文稿</vt:lpstr>
      <vt:lpstr>5. 模型的应用 – 实时网站访问监控系统</vt:lpstr>
      <vt:lpstr>5. 模型应用 – 数据采集模块</vt:lpstr>
      <vt:lpstr>5.模型应用 – 数据处理模块</vt:lpstr>
      <vt:lpstr>5.模型应用 – 在Node-red中的数据流（flow）</vt:lpstr>
      <vt:lpstr>5.模型应用 – 在Node-red中的数据流（flow）</vt:lpstr>
      <vt:lpstr>5.模型应用 – 在Node-red中的数据流（flow）</vt:lpstr>
      <vt:lpstr>5.模型应用 – 数据可视化模块</vt:lpstr>
      <vt:lpstr>5.模型应用 – 数据可视化模块</vt:lpstr>
      <vt:lpstr>5.模型应用 – 数据可视化模块</vt:lpstr>
      <vt:lpstr>5.模型应用 – 功能测试</vt:lpstr>
      <vt:lpstr>5.模型应用 – 性能分析</vt:lpstr>
      <vt:lpstr>PowerPoint 演示文稿</vt:lpstr>
      <vt:lpstr>谢谢各位老师批评与指正！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2016-05-12T01:51:44Z</dcterms:created>
  <dcterms:modified xsi:type="dcterms:W3CDTF">2017-04-14T12:55:31Z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