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8" r:id="rId6"/>
    <p:sldId id="264" r:id="rId7"/>
    <p:sldId id="267" r:id="rId8"/>
    <p:sldId id="265" r:id="rId9"/>
    <p:sldId id="263" r:id="rId10"/>
    <p:sldId id="26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9968399-7C40-4A70-BB48-D7A3B4068C2B}">
          <p14:sldIdLst>
            <p14:sldId id="256"/>
            <p14:sldId id="257"/>
            <p14:sldId id="262"/>
            <p14:sldId id="261"/>
            <p14:sldId id="268"/>
            <p14:sldId id="264"/>
            <p14:sldId id="267"/>
            <p14:sldId id="265"/>
            <p14:sldId id="263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660"/>
  </p:normalViewPr>
  <p:slideViewPr>
    <p:cSldViewPr snapToGrid="0">
      <p:cViewPr>
        <p:scale>
          <a:sx n="100" d="100"/>
          <a:sy n="100" d="100"/>
        </p:scale>
        <p:origin x="16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5F24D-CF05-45A3-AA19-2E1099C7AB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977EB9-D6A0-4F42-8EF7-844FA4182653}">
      <dgm:prSet phldrT="[텍스트]"/>
      <dgm:spPr/>
      <dgm:t>
        <a:bodyPr/>
        <a:lstStyle/>
        <a:p>
          <a:pPr latinLnBrk="1"/>
          <a:r>
            <a:rPr lang="ko-KR" altLang="en-US" dirty="0" smtClean="0"/>
            <a:t>패턴입력</a:t>
          </a:r>
          <a:endParaRPr lang="ko-KR" altLang="en-US" dirty="0"/>
        </a:p>
      </dgm:t>
    </dgm:pt>
    <dgm:pt modelId="{A0ED9C41-F46C-462C-90FA-138033EBE773}" type="parTrans" cxnId="{B9B98658-C3F4-4ADF-B607-7881C82182A5}">
      <dgm:prSet/>
      <dgm:spPr/>
      <dgm:t>
        <a:bodyPr/>
        <a:lstStyle/>
        <a:p>
          <a:pPr latinLnBrk="1"/>
          <a:endParaRPr lang="ko-KR" altLang="en-US"/>
        </a:p>
      </dgm:t>
    </dgm:pt>
    <dgm:pt modelId="{7462A3FD-1029-4B07-B763-E4BF9685666C}" type="sibTrans" cxnId="{B9B98658-C3F4-4ADF-B607-7881C82182A5}">
      <dgm:prSet/>
      <dgm:spPr/>
      <dgm:t>
        <a:bodyPr/>
        <a:lstStyle/>
        <a:p>
          <a:pPr latinLnBrk="1"/>
          <a:endParaRPr lang="ko-KR" altLang="en-US"/>
        </a:p>
      </dgm:t>
    </dgm:pt>
    <dgm:pt modelId="{5D626B25-4962-4D5D-9EED-6A33FA2F34E6}">
      <dgm:prSet phldrT="[텍스트]"/>
      <dgm:spPr/>
      <dgm:t>
        <a:bodyPr/>
        <a:lstStyle/>
        <a:p>
          <a:pPr latinLnBrk="1"/>
          <a:r>
            <a:rPr lang="ko-KR" altLang="en-US" dirty="0" smtClean="0"/>
            <a:t>패턴 분석</a:t>
          </a:r>
          <a:endParaRPr lang="ko-KR" altLang="en-US" dirty="0"/>
        </a:p>
      </dgm:t>
    </dgm:pt>
    <dgm:pt modelId="{D6AF5839-D491-4B4C-8142-AAE106CD1341}" type="parTrans" cxnId="{55B2B10D-A279-48A7-9A4B-CA5E83AED619}">
      <dgm:prSet/>
      <dgm:spPr/>
      <dgm:t>
        <a:bodyPr/>
        <a:lstStyle/>
        <a:p>
          <a:pPr latinLnBrk="1"/>
          <a:endParaRPr lang="ko-KR" altLang="en-US"/>
        </a:p>
      </dgm:t>
    </dgm:pt>
    <dgm:pt modelId="{B819C198-3E8A-4950-A406-1C99E6D1D502}" type="sibTrans" cxnId="{55B2B10D-A279-48A7-9A4B-CA5E83AED619}">
      <dgm:prSet/>
      <dgm:spPr/>
      <dgm:t>
        <a:bodyPr/>
        <a:lstStyle/>
        <a:p>
          <a:pPr latinLnBrk="1"/>
          <a:endParaRPr lang="ko-KR" altLang="en-US"/>
        </a:p>
      </dgm:t>
    </dgm:pt>
    <dgm:pt modelId="{128D0C96-0793-45D5-B7CA-EEBC34F3721C}">
      <dgm:prSet phldrT="[텍스트]"/>
      <dgm:spPr/>
      <dgm:t>
        <a:bodyPr/>
        <a:lstStyle/>
        <a:p>
          <a:pPr latinLnBrk="1"/>
          <a:r>
            <a:rPr lang="ko-KR" altLang="en-US" dirty="0" smtClean="0"/>
            <a:t>패턴쓰기</a:t>
          </a:r>
          <a:endParaRPr lang="ko-KR" altLang="en-US" dirty="0"/>
        </a:p>
      </dgm:t>
    </dgm:pt>
    <dgm:pt modelId="{DC2F06C5-B377-41ED-A4B0-D6290E1D422F}" type="parTrans" cxnId="{36F8919E-FB75-41A3-B4CC-FCE816E389E3}">
      <dgm:prSet/>
      <dgm:spPr/>
      <dgm:t>
        <a:bodyPr/>
        <a:lstStyle/>
        <a:p>
          <a:pPr latinLnBrk="1"/>
          <a:endParaRPr lang="ko-KR" altLang="en-US"/>
        </a:p>
      </dgm:t>
    </dgm:pt>
    <dgm:pt modelId="{13B5254E-FC70-46B7-8F64-6D12AC8DF8C2}" type="sibTrans" cxnId="{36F8919E-FB75-41A3-B4CC-FCE816E389E3}">
      <dgm:prSet/>
      <dgm:spPr/>
      <dgm:t>
        <a:bodyPr/>
        <a:lstStyle/>
        <a:p>
          <a:pPr latinLnBrk="1"/>
          <a:endParaRPr lang="ko-KR" altLang="en-US"/>
        </a:p>
      </dgm:t>
    </dgm:pt>
    <dgm:pt modelId="{A88ED3D1-3FBC-44A7-BA2D-82B27AE39965}" type="pres">
      <dgm:prSet presAssocID="{3F25F24D-CF05-45A3-AA19-2E1099C7ABFC}" presName="Name0" presStyleCnt="0">
        <dgm:presLayoutVars>
          <dgm:dir/>
          <dgm:resizeHandles val="exact"/>
        </dgm:presLayoutVars>
      </dgm:prSet>
      <dgm:spPr/>
    </dgm:pt>
    <dgm:pt modelId="{7EE03A04-02ED-4AD3-AB1A-79983EA7D80D}" type="pres">
      <dgm:prSet presAssocID="{C2977EB9-D6A0-4F42-8EF7-844FA41826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DF72C4-874E-4718-B01C-39C1D0661168}" type="pres">
      <dgm:prSet presAssocID="{7462A3FD-1029-4B07-B763-E4BF9685666C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F5EBBC-501E-4433-85D2-0F37B1B574B8}" type="pres">
      <dgm:prSet presAssocID="{7462A3FD-1029-4B07-B763-E4BF9685666C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3C8B3C9-5209-4DA5-8941-C9794C8594C7}" type="pres">
      <dgm:prSet presAssocID="{5D626B25-4962-4D5D-9EED-6A33FA2F34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6B04C7-F13A-48D9-BF3F-E7B6DF87D136}" type="pres">
      <dgm:prSet presAssocID="{B819C198-3E8A-4950-A406-1C99E6D1D502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F260ACF-3D70-4AE4-85E5-1E54049A0DC0}" type="pres">
      <dgm:prSet presAssocID="{B819C198-3E8A-4950-A406-1C99E6D1D502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02CF61D-00E1-4F49-833D-2962F3C6405E}" type="pres">
      <dgm:prSet presAssocID="{128D0C96-0793-45D5-B7CA-EEBC34F372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D9E4AD3-30FB-40D5-8B19-16AFB1034CCE}" type="presOf" srcId="{7462A3FD-1029-4B07-B763-E4BF9685666C}" destId="{97DF72C4-874E-4718-B01C-39C1D0661168}" srcOrd="0" destOrd="0" presId="urn:microsoft.com/office/officeart/2005/8/layout/process1"/>
    <dgm:cxn modelId="{2FEB968C-5143-49A7-8FD1-F01E9EC42312}" type="presOf" srcId="{C2977EB9-D6A0-4F42-8EF7-844FA4182653}" destId="{7EE03A04-02ED-4AD3-AB1A-79983EA7D80D}" srcOrd="0" destOrd="0" presId="urn:microsoft.com/office/officeart/2005/8/layout/process1"/>
    <dgm:cxn modelId="{2FA3D2FC-4E67-453B-9782-B1553D2A72F5}" type="presOf" srcId="{7462A3FD-1029-4B07-B763-E4BF9685666C}" destId="{DCF5EBBC-501E-4433-85D2-0F37B1B574B8}" srcOrd="1" destOrd="0" presId="urn:microsoft.com/office/officeart/2005/8/layout/process1"/>
    <dgm:cxn modelId="{6484FB6F-3938-4688-B35F-F7FB883E412F}" type="presOf" srcId="{B819C198-3E8A-4950-A406-1C99E6D1D502}" destId="{BF260ACF-3D70-4AE4-85E5-1E54049A0DC0}" srcOrd="1" destOrd="0" presId="urn:microsoft.com/office/officeart/2005/8/layout/process1"/>
    <dgm:cxn modelId="{B9B98658-C3F4-4ADF-B607-7881C82182A5}" srcId="{3F25F24D-CF05-45A3-AA19-2E1099C7ABFC}" destId="{C2977EB9-D6A0-4F42-8EF7-844FA4182653}" srcOrd="0" destOrd="0" parTransId="{A0ED9C41-F46C-462C-90FA-138033EBE773}" sibTransId="{7462A3FD-1029-4B07-B763-E4BF9685666C}"/>
    <dgm:cxn modelId="{3B27BD76-BF8E-4EFC-85E2-170B628AB27A}" type="presOf" srcId="{B819C198-3E8A-4950-A406-1C99E6D1D502}" destId="{1F6B04C7-F13A-48D9-BF3F-E7B6DF87D136}" srcOrd="0" destOrd="0" presId="urn:microsoft.com/office/officeart/2005/8/layout/process1"/>
    <dgm:cxn modelId="{FD0D5F53-1A03-4D7D-B962-0EFC3B6257F0}" type="presOf" srcId="{128D0C96-0793-45D5-B7CA-EEBC34F3721C}" destId="{402CF61D-00E1-4F49-833D-2962F3C6405E}" srcOrd="0" destOrd="0" presId="urn:microsoft.com/office/officeart/2005/8/layout/process1"/>
    <dgm:cxn modelId="{E205ADE4-3917-4F09-8401-5A7F102028FA}" type="presOf" srcId="{3F25F24D-CF05-45A3-AA19-2E1099C7ABFC}" destId="{A88ED3D1-3FBC-44A7-BA2D-82B27AE39965}" srcOrd="0" destOrd="0" presId="urn:microsoft.com/office/officeart/2005/8/layout/process1"/>
    <dgm:cxn modelId="{55B2B10D-A279-48A7-9A4B-CA5E83AED619}" srcId="{3F25F24D-CF05-45A3-AA19-2E1099C7ABFC}" destId="{5D626B25-4962-4D5D-9EED-6A33FA2F34E6}" srcOrd="1" destOrd="0" parTransId="{D6AF5839-D491-4B4C-8142-AAE106CD1341}" sibTransId="{B819C198-3E8A-4950-A406-1C99E6D1D502}"/>
    <dgm:cxn modelId="{41423536-0C6C-4F60-AF4E-AFD63E6ED8F8}" type="presOf" srcId="{5D626B25-4962-4D5D-9EED-6A33FA2F34E6}" destId="{13C8B3C9-5209-4DA5-8941-C9794C8594C7}" srcOrd="0" destOrd="0" presId="urn:microsoft.com/office/officeart/2005/8/layout/process1"/>
    <dgm:cxn modelId="{36F8919E-FB75-41A3-B4CC-FCE816E389E3}" srcId="{3F25F24D-CF05-45A3-AA19-2E1099C7ABFC}" destId="{128D0C96-0793-45D5-B7CA-EEBC34F3721C}" srcOrd="2" destOrd="0" parTransId="{DC2F06C5-B377-41ED-A4B0-D6290E1D422F}" sibTransId="{13B5254E-FC70-46B7-8F64-6D12AC8DF8C2}"/>
    <dgm:cxn modelId="{38D5AE6E-3B9F-4207-B6EC-D350451621CD}" type="presParOf" srcId="{A88ED3D1-3FBC-44A7-BA2D-82B27AE39965}" destId="{7EE03A04-02ED-4AD3-AB1A-79983EA7D80D}" srcOrd="0" destOrd="0" presId="urn:microsoft.com/office/officeart/2005/8/layout/process1"/>
    <dgm:cxn modelId="{BCD74E20-ECF6-48EA-A788-FAB5E36C709D}" type="presParOf" srcId="{A88ED3D1-3FBC-44A7-BA2D-82B27AE39965}" destId="{97DF72C4-874E-4718-B01C-39C1D0661168}" srcOrd="1" destOrd="0" presId="urn:microsoft.com/office/officeart/2005/8/layout/process1"/>
    <dgm:cxn modelId="{2948B2A3-4AA3-49B2-95BA-15C351F8E246}" type="presParOf" srcId="{97DF72C4-874E-4718-B01C-39C1D0661168}" destId="{DCF5EBBC-501E-4433-85D2-0F37B1B574B8}" srcOrd="0" destOrd="0" presId="urn:microsoft.com/office/officeart/2005/8/layout/process1"/>
    <dgm:cxn modelId="{6E5C64D9-43B6-4005-BCE0-4DCD4E887815}" type="presParOf" srcId="{A88ED3D1-3FBC-44A7-BA2D-82B27AE39965}" destId="{13C8B3C9-5209-4DA5-8941-C9794C8594C7}" srcOrd="2" destOrd="0" presId="urn:microsoft.com/office/officeart/2005/8/layout/process1"/>
    <dgm:cxn modelId="{3D6ABC4C-A4B6-4F92-99CE-613C1183098E}" type="presParOf" srcId="{A88ED3D1-3FBC-44A7-BA2D-82B27AE39965}" destId="{1F6B04C7-F13A-48D9-BF3F-E7B6DF87D136}" srcOrd="3" destOrd="0" presId="urn:microsoft.com/office/officeart/2005/8/layout/process1"/>
    <dgm:cxn modelId="{5CD32804-1242-46C0-8A60-8A77B044555C}" type="presParOf" srcId="{1F6B04C7-F13A-48D9-BF3F-E7B6DF87D136}" destId="{BF260ACF-3D70-4AE4-85E5-1E54049A0DC0}" srcOrd="0" destOrd="0" presId="urn:microsoft.com/office/officeart/2005/8/layout/process1"/>
    <dgm:cxn modelId="{08245245-29A0-4B12-B28A-427584318FDF}" type="presParOf" srcId="{A88ED3D1-3FBC-44A7-BA2D-82B27AE39965}" destId="{402CF61D-00E1-4F49-833D-2962F3C6405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03A04-02ED-4AD3-AB1A-79983EA7D80D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패턴입력</a:t>
          </a:r>
          <a:endParaRPr lang="ko-KR" altLang="en-US" sz="4200" kern="1200" dirty="0"/>
        </a:p>
      </dsp:txBody>
      <dsp:txXfrm>
        <a:off x="57787" y="1395494"/>
        <a:ext cx="2665308" cy="1560349"/>
      </dsp:txXfrm>
    </dsp:sp>
    <dsp:sp modelId="{97DF72C4-874E-4718-B01C-39C1D066116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3047880" y="1970146"/>
        <a:ext cx="409940" cy="411044"/>
      </dsp:txXfrm>
    </dsp:sp>
    <dsp:sp modelId="{13C8B3C9-5209-4DA5-8941-C9794C8594C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패턴 분석</a:t>
          </a:r>
          <a:endParaRPr lang="ko-KR" altLang="en-US" sz="4200" kern="1200" dirty="0"/>
        </a:p>
      </dsp:txBody>
      <dsp:txXfrm>
        <a:off x="3925145" y="1395494"/>
        <a:ext cx="2665308" cy="1560349"/>
      </dsp:txXfrm>
    </dsp:sp>
    <dsp:sp modelId="{1F6B04C7-F13A-48D9-BF3F-E7B6DF87D136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>
        <a:off x="6915239" y="1970146"/>
        <a:ext cx="409940" cy="411044"/>
      </dsp:txXfrm>
    </dsp:sp>
    <dsp:sp modelId="{402CF61D-00E1-4F49-833D-2962F3C6405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패턴쓰기</a:t>
          </a:r>
          <a:endParaRPr lang="ko-KR" altLang="en-US" sz="42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7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6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2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0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72E7-8951-42CE-A88B-B3B68B520BEC}" type="datetimeFigureOut">
              <a:rPr lang="ko-KR" altLang="en-US" smtClean="0"/>
              <a:t>2016-08-21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656E-3F9D-4351-AF60-8A70A1820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B</a:t>
            </a:r>
            <a:r>
              <a:rPr lang="en-US" altLang="ko-KR" dirty="0"/>
              <a:t>rain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10512 </a:t>
            </a:r>
            <a:r>
              <a:rPr lang="ko-KR" altLang="en-US" dirty="0" err="1"/>
              <a:t>김택서</a:t>
            </a:r>
            <a:r>
              <a:rPr lang="ko-KR" altLang="en-US" dirty="0"/>
              <a:t> 5분 발표</a:t>
            </a:r>
          </a:p>
        </p:txBody>
      </p:sp>
      <p:pic>
        <p:nvPicPr>
          <p:cNvPr id="2050" name="Picture 2" descr="C:\Users\Sunrin\Downloads\noun_29120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 b="23383"/>
          <a:stretch/>
        </p:blipFill>
        <p:spPr bwMode="auto">
          <a:xfrm>
            <a:off x="3672013" y="2412000"/>
            <a:ext cx="1742932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뇌의 기능</a:t>
            </a:r>
            <a:endParaRPr lang="ko-KR" altLang="en-US" dirty="0"/>
          </a:p>
        </p:txBody>
      </p:sp>
      <p:pic>
        <p:nvPicPr>
          <p:cNvPr id="4" name="Picture 3" descr="C:\Users\Sunrin\Downloads\noun_7137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7" b="15278"/>
          <a:stretch/>
        </p:blipFill>
        <p:spPr bwMode="auto">
          <a:xfrm>
            <a:off x="142503" y="684000"/>
            <a:ext cx="855023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523836"/>
              </p:ext>
            </p:extLst>
          </p:nvPr>
        </p:nvGraphicFramePr>
        <p:xfrm>
          <a:off x="1652587" y="3422931"/>
          <a:ext cx="8886825" cy="260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2741030382"/>
                    </a:ext>
                  </a:extLst>
                </a:gridCol>
                <a:gridCol w="4448175">
                  <a:extLst>
                    <a:ext uri="{9D8B030D-6E8A-4147-A177-3AD203B41FA5}">
                      <a16:colId xmlns:a16="http://schemas.microsoft.com/office/drawing/2014/main" val="2774958571"/>
                    </a:ext>
                  </a:extLst>
                </a:gridCol>
              </a:tblGrid>
              <a:tr h="420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이래서 좋다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좋지 않은 부분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9531552"/>
                  </a:ext>
                </a:extLst>
              </a:tr>
              <a:tr h="420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음악과 그림 등 이미지를 떠올리는 기능이 발달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다소 산만하며 덜렁대는 모습을 보인다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7139867"/>
                  </a:ext>
                </a:extLst>
              </a:tr>
              <a:tr h="420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얼굴 기억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경험 등 비언어적이며 활동적인 학습에 유리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무엇인가에 한번 빠지면 쉽사리 헤어나오지 못한다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5029979"/>
                  </a:ext>
                </a:extLst>
              </a:tr>
              <a:tr h="420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기하학적 학습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공간적 시각적 과정을 통한 학습에 유리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가끔 계획이 없고 너무 즉흥적인 면이 있다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5246918"/>
                  </a:ext>
                </a:extLst>
              </a:tr>
              <a:tr h="4205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감성이 풍부하고 긍정적이다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직관적이어서 이해는 빠르지만 금세 잊는다</a:t>
                      </a: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1609482"/>
                  </a:ext>
                </a:extLst>
              </a:tr>
              <a:tr h="503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창의력이 풍부하고 눈치가 빠르다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83254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7526" y="1511863"/>
            <a:ext cx="42739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75C8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창조의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5C8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대표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5C8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5C8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우뇌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우뇌의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기능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개방된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공간지각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직관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음악적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예술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이미지의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영상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상상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창조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동시다발적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사고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능력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5A504B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5A504B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5A504B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 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9E25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대표적인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9E25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우뇌우세형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9E25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9E25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인물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천재화가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피카소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상상력의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대명사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채플린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박애주의자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마더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테레사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 &lt;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해리포터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&gt;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의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저자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조앤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롤링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NanumGothic" charset="0"/>
                <a:cs typeface="굴림" panose="020B0600000101010101" pitchFamily="50" charset="-127"/>
              </a:rPr>
              <a:t>,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현대그룹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창업주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정주영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전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anumGothic" charset="0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anumGothic" charset="0"/>
                <a:ea typeface="맑은 고딕" panose="020B0503020000020004" pitchFamily="50" charset="-127"/>
                <a:cs typeface="굴림" panose="020B0600000101010101" pitchFamily="50" charset="-127"/>
              </a:rPr>
              <a:t>회장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00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nrin\Downloads\noun_10040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3" b="17024"/>
          <a:stretch/>
        </p:blipFill>
        <p:spPr bwMode="auto">
          <a:xfrm>
            <a:off x="4669599" y="2086255"/>
            <a:ext cx="2087460" cy="18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3915" y="4114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INDEX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103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뇌의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r>
              <a:rPr lang="ko-KR" altLang="en-US" dirty="0" smtClean="0"/>
              <a:t>기억 </a:t>
            </a:r>
            <a:r>
              <a:rPr lang="ko-KR" altLang="en-US" dirty="0" err="1" smtClean="0"/>
              <a:t>하는법</a:t>
            </a:r>
            <a:endParaRPr lang="en-US" altLang="ko-KR" dirty="0" smtClean="0"/>
          </a:p>
          <a:p>
            <a:r>
              <a:rPr lang="en-US" altLang="ko-KR" dirty="0" smtClean="0"/>
              <a:t>Brain </a:t>
            </a:r>
            <a:r>
              <a:rPr lang="en-US" altLang="ko-KR" dirty="0" smtClean="0"/>
              <a:t>reading/writing</a:t>
            </a:r>
          </a:p>
          <a:p>
            <a:r>
              <a:rPr lang="ko-KR" altLang="en-US" dirty="0" smtClean="0"/>
              <a:t>뇌의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074" name="Picture 2" descr="C:\Users\Sunrin\Downloads\noun_532819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69" b="15469"/>
          <a:stretch/>
        </p:blipFill>
        <p:spPr bwMode="auto">
          <a:xfrm>
            <a:off x="308760" y="684000"/>
            <a:ext cx="590343" cy="59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4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뇌의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패턴분석</a:t>
            </a:r>
            <a:endParaRPr lang="en-US" altLang="ko-KR" dirty="0" smtClean="0"/>
          </a:p>
        </p:txBody>
      </p:sp>
      <p:pic>
        <p:nvPicPr>
          <p:cNvPr id="4" name="Picture 3" descr="C:\Users\Sunrin\Downloads\noun_7137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7" b="15278"/>
          <a:stretch/>
        </p:blipFill>
        <p:spPr bwMode="auto">
          <a:xfrm>
            <a:off x="142503" y="684000"/>
            <a:ext cx="855023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nrin\Desktop\20150324_22364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8" t="7422" r="4430" b="44005"/>
          <a:stretch/>
        </p:blipFill>
        <p:spPr bwMode="auto">
          <a:xfrm>
            <a:off x="6490237" y="1954664"/>
            <a:ext cx="4456490" cy="33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1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unrin\Desktop\6jHVx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  <a14:imgEffect>
                      <a14:brightnessContrast bright="-61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15267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기억하는법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기억궁전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이미지연상법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Sunrin\Downloads\noun_545068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2975"/>
                    </a14:imgEffect>
                    <a14:imgEffect>
                      <a14:brightnessContrast contras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9" b="14716"/>
          <a:stretch/>
        </p:blipFill>
        <p:spPr bwMode="auto">
          <a:xfrm>
            <a:off x="383989" y="720000"/>
            <a:ext cx="63728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2000"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6180" y="2387083"/>
            <a:ext cx="4739392" cy="262797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856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기억궁전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기억의 </a:t>
            </a:r>
            <a:r>
              <a:rPr lang="ko-KR" altLang="en-US" dirty="0"/>
              <a:t>궁전 구조 </a:t>
            </a:r>
            <a:r>
              <a:rPr lang="ko-KR" altLang="en-US" dirty="0" smtClean="0"/>
              <a:t>구상하기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경로 결정하기</a:t>
            </a:r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en-US" dirty="0"/>
              <a:t>기억 저장소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기억의 궁전 </a:t>
            </a:r>
            <a:r>
              <a:rPr lang="ko-KR" altLang="en-US" dirty="0" smtClean="0"/>
              <a:t>기억하기</a:t>
            </a:r>
            <a:endParaRPr lang="en-US" altLang="ko-KR" dirty="0" smtClean="0"/>
          </a:p>
          <a:p>
            <a:r>
              <a:rPr lang="en-US" altLang="ko-KR" dirty="0"/>
              <a:t>5. </a:t>
            </a:r>
            <a:r>
              <a:rPr lang="ko-KR" altLang="en-US" dirty="0"/>
              <a:t>기억의 궁전에 기억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r>
              <a:rPr lang="en-US" altLang="ko-KR" dirty="0"/>
              <a:t>6. </a:t>
            </a:r>
            <a:r>
              <a:rPr lang="ko-KR" altLang="en-US" dirty="0"/>
              <a:t>상징을 </a:t>
            </a:r>
            <a:r>
              <a:rPr lang="ko-KR" altLang="en-US" dirty="0" smtClean="0"/>
              <a:t>사용하라</a:t>
            </a:r>
            <a:endParaRPr lang="en-US" altLang="ko-KR" dirty="0" smtClean="0"/>
          </a:p>
          <a:p>
            <a:r>
              <a:rPr lang="en-US" altLang="ko-KR" dirty="0"/>
              <a:t>7. </a:t>
            </a:r>
            <a:r>
              <a:rPr lang="ko-KR" altLang="en-US" dirty="0"/>
              <a:t>창의적 </a:t>
            </a:r>
            <a:r>
              <a:rPr lang="ko-KR" altLang="en-US" dirty="0" smtClean="0"/>
              <a:t>이어라</a:t>
            </a:r>
            <a:endParaRPr lang="en-US" altLang="ko-KR" dirty="0" smtClean="0"/>
          </a:p>
          <a:p>
            <a:r>
              <a:rPr lang="en-US" altLang="ko-KR" dirty="0"/>
              <a:t>8. </a:t>
            </a:r>
            <a:r>
              <a:rPr lang="ko-KR" altLang="en-US" dirty="0"/>
              <a:t>다른 기억술도 </a:t>
            </a:r>
            <a:r>
              <a:rPr lang="ko-KR" altLang="en-US" dirty="0" smtClean="0"/>
              <a:t>활용하라</a:t>
            </a:r>
            <a:endParaRPr lang="en-US" altLang="ko-KR" dirty="0" smtClean="0"/>
          </a:p>
          <a:p>
            <a:r>
              <a:rPr lang="en-US" altLang="ko-KR" dirty="0"/>
              <a:t>9. </a:t>
            </a:r>
            <a:r>
              <a:rPr lang="ko-KR" altLang="en-US" dirty="0"/>
              <a:t>궁전을 </a:t>
            </a:r>
            <a:r>
              <a:rPr lang="ko-KR" altLang="en-US" dirty="0" smtClean="0"/>
              <a:t>돌아다녀보기</a:t>
            </a:r>
            <a:endParaRPr lang="en-US" altLang="ko-KR" dirty="0" smtClean="0"/>
          </a:p>
          <a:p>
            <a:r>
              <a:rPr lang="en-US" altLang="ko-KR" dirty="0"/>
              <a:t>10. </a:t>
            </a:r>
            <a:r>
              <a:rPr lang="ko-KR" altLang="en-US" dirty="0"/>
              <a:t>궁전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en-US" altLang="ko-KR" dirty="0"/>
              <a:t>. </a:t>
            </a:r>
            <a:r>
              <a:rPr lang="ko-KR" altLang="en-US" dirty="0"/>
              <a:t>새로운 기억의 궁전 만들기</a:t>
            </a:r>
          </a:p>
        </p:txBody>
      </p:sp>
    </p:spTree>
    <p:extLst>
      <p:ext uri="{BB962C8B-B14F-4D97-AF65-F5344CB8AC3E}">
        <p14:creationId xmlns:p14="http://schemas.microsoft.com/office/powerpoint/2010/main" val="312752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Brain reading/writing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634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:\Users\Sunrin\Downloads\noun_7137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7" b="15278"/>
          <a:stretch/>
        </p:blipFill>
        <p:spPr bwMode="auto">
          <a:xfrm>
            <a:off x="142503" y="684000"/>
            <a:ext cx="855023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2876550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72600" y="287655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3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5000"/>
                    </a14:imgEffect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992" y="-121920"/>
            <a:ext cx="12813955" cy="7095744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40000"/>
              </a:schemeClr>
            </a:glo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Brain reading/writing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86" y="1957081"/>
            <a:ext cx="7082572" cy="379057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40000"/>
              </a:schemeClr>
            </a:glo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Sunrin\Downloads\noun_7137_cc.png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7" b="15278"/>
          <a:stretch/>
        </p:blipFill>
        <p:spPr bwMode="auto">
          <a:xfrm>
            <a:off x="142503" y="684000"/>
            <a:ext cx="855023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시계방향은 우뇌</a:t>
            </a:r>
            <a:r>
              <a:rPr lang="en-US" altLang="ko-KR" b="1" dirty="0"/>
              <a:t>, </a:t>
            </a:r>
            <a:r>
              <a:rPr lang="ko-KR" altLang="en-US" b="1" dirty="0" err="1"/>
              <a:t>반시계방향은</a:t>
            </a:r>
            <a:r>
              <a:rPr lang="ko-KR" altLang="en-US" b="1" dirty="0"/>
              <a:t> 좌뇌</a:t>
            </a:r>
          </a:p>
          <a:p>
            <a:endParaRPr lang="ko-KR" altLang="en-US" dirty="0"/>
          </a:p>
        </p:txBody>
      </p:sp>
      <p:pic>
        <p:nvPicPr>
          <p:cNvPr id="4" name="Picture 3" descr="C:\Users\Sunrin\Downloads\noun_7137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7" b="15278"/>
          <a:stretch/>
        </p:blipFill>
        <p:spPr bwMode="auto">
          <a:xfrm>
            <a:off x="142503" y="684000"/>
            <a:ext cx="855023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unrin\Desktop\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96" y="947700"/>
            <a:ext cx="3783665" cy="504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뇌의 기능</a:t>
            </a:r>
            <a:endParaRPr lang="ko-KR" altLang="en-US" dirty="0"/>
          </a:p>
        </p:txBody>
      </p:sp>
      <p:pic>
        <p:nvPicPr>
          <p:cNvPr id="4" name="Picture 3" descr="C:\Users\Sunrin\Downloads\noun_7137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7" b="15278"/>
          <a:stretch/>
        </p:blipFill>
        <p:spPr bwMode="auto">
          <a:xfrm>
            <a:off x="142503" y="684000"/>
            <a:ext cx="855023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676131"/>
              </p:ext>
            </p:extLst>
          </p:nvPr>
        </p:nvGraphicFramePr>
        <p:xfrm>
          <a:off x="1652587" y="3422936"/>
          <a:ext cx="8886825" cy="2558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3416358310"/>
                    </a:ext>
                  </a:extLst>
                </a:gridCol>
                <a:gridCol w="4448175">
                  <a:extLst>
                    <a:ext uri="{9D8B030D-6E8A-4147-A177-3AD203B41FA5}">
                      <a16:colId xmlns:a16="http://schemas.microsoft.com/office/drawing/2014/main" val="2002308978"/>
                    </a:ext>
                  </a:extLst>
                </a:gridCol>
              </a:tblGrid>
              <a:tr h="426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이래서 좋다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좋지 않은 부분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5748615"/>
                  </a:ext>
                </a:extLst>
              </a:tr>
              <a:tr h="426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말과 계산 등 논리적인 생각과 사고가 발달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창의력이 다소 부족할 수 있다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7778897"/>
                  </a:ext>
                </a:extLst>
              </a:tr>
              <a:tr h="426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ko-KR" sz="1100" kern="0">
                          <a:effectLst/>
                        </a:rPr>
                        <a:t>이름 기억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단어 사용 등 언어적 학습에 유리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표정이 적고 감정표현이 서투르다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6474667"/>
                  </a:ext>
                </a:extLst>
              </a:tr>
              <a:tr h="426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추리를 통한 학습</a:t>
                      </a:r>
                      <a:r>
                        <a:rPr lang="en-US" sz="1100" kern="0">
                          <a:effectLst/>
                        </a:rPr>
                        <a:t>, </a:t>
                      </a:r>
                      <a:r>
                        <a:rPr lang="ko-KR" sz="1100" kern="0">
                          <a:effectLst/>
                        </a:rPr>
                        <a:t>수학학습에 유리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비판적이기 때문에 다소 까칠하게 느껴질 수 있다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0073680"/>
                  </a:ext>
                </a:extLst>
              </a:tr>
              <a:tr h="426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현실적인 것을 선호하며 이성적이다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계산에 밝기 때문에 이기적으로 보일 수 있다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984328"/>
                  </a:ext>
                </a:extLst>
              </a:tr>
              <a:tr h="426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관찰력이 좋다</a:t>
                      </a:r>
                      <a:r>
                        <a:rPr lang="en-US" sz="1100" kern="0">
                          <a:effectLst/>
                        </a:rPr>
                        <a:t>. </a:t>
                      </a:r>
                      <a:r>
                        <a:rPr lang="ko-KR" sz="1100" kern="0">
                          <a:effectLst/>
                        </a:rPr>
                        <a:t>끈기가 있다</a:t>
                      </a: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r>
                        <a:rPr lang="ko-KR" sz="1100" kern="0" dirty="0">
                          <a:effectLst/>
                        </a:rPr>
                        <a:t>직관적이지 못해 다소 이해력이 떨어질 수 있다</a:t>
                      </a: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4451742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97526" y="1512603"/>
            <a:ext cx="47933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75C8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논리의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5C8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 대표 좌뇌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좌뇌의</a:t>
            </a:r>
            <a:r>
              <a:rPr kumimoji="0" lang="ko-KR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기능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수리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언어표현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추론적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논리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합리적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사고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능력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비판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능력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767B86"/>
                </a:solidFill>
                <a:effectLst/>
                <a:latin typeface="맑은 고딕" panose="020B0503020000020004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 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/>
            </a:r>
            <a:b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</a:b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9E25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대표적인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 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9E25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좌뇌우세형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9E25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 인물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'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유레카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'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로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유명한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아르키메데스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중력의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원리를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발견한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뉴턴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 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삼성그룹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창업주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이병철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전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회장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, MS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사의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빌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NanumGothic"/>
                <a:cs typeface="굴림" panose="020B0600000101010101" pitchFamily="50" charset="-127"/>
              </a:rPr>
              <a:t> 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게이츠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3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188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NanumGothic</vt:lpstr>
      <vt:lpstr>굴림</vt:lpstr>
      <vt:lpstr>돋움</vt:lpstr>
      <vt:lpstr>맑은 고딕</vt:lpstr>
      <vt:lpstr>Arial</vt:lpstr>
      <vt:lpstr>Times New Roman</vt:lpstr>
      <vt:lpstr>Office 테마</vt:lpstr>
      <vt:lpstr>Brain</vt:lpstr>
      <vt:lpstr>INDEX</vt:lpstr>
      <vt:lpstr>뇌의 원리</vt:lpstr>
      <vt:lpstr>기억하는법</vt:lpstr>
      <vt:lpstr>기억궁전 만들기</vt:lpstr>
      <vt:lpstr>Brain reading/writing</vt:lpstr>
      <vt:lpstr>Brain reading/writing</vt:lpstr>
      <vt:lpstr>뇌의 기능</vt:lpstr>
      <vt:lpstr>뇌의 기능</vt:lpstr>
      <vt:lpstr>뇌의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21</cp:revision>
  <dcterms:created xsi:type="dcterms:W3CDTF">2016-07-13T08:31:13Z</dcterms:created>
  <dcterms:modified xsi:type="dcterms:W3CDTF">2016-08-21T14:06:54Z</dcterms:modified>
</cp:coreProperties>
</file>