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905"/>
    <a:srgbClr val="F4B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>
        <p:scale>
          <a:sx n="70" d="100"/>
          <a:sy n="70" d="100"/>
        </p:scale>
        <p:origin x="1075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LAYER2-</a:t>
            </a:r>
            <a:r>
              <a:rPr lang="ko-KR" altLang="en-US" sz="6600" dirty="0" smtClean="0">
                <a:latin typeface="Consolas" panose="020B0609020204030204" pitchFamily="49" charset="0"/>
              </a:rPr>
              <a:t>데이터링크계층</a:t>
            </a:r>
            <a:endParaRPr lang="ko-KR" altLang="en-US" sz="6600" dirty="0">
              <a:latin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873000"/>
            <a:ext cx="12001" cy="47435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8002" y="872999"/>
            <a:ext cx="2733441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C77905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1.TCP/IP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2.DLC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3.MAC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4.</a:t>
            </a:r>
            <a:r>
              <a:rPr lang="ko-KR" altLang="en-US" sz="2800" dirty="0" smtClean="0">
                <a:latin typeface="Consolas" panose="020B0609020204030204" pitchFamily="49" charset="0"/>
              </a:rPr>
              <a:t>링크계층주소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5.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이더넷</a:t>
            </a:r>
            <a:r>
              <a:rPr lang="en-US" altLang="ko-KR" sz="2800" dirty="0" smtClean="0">
                <a:latin typeface="Consolas" panose="020B0609020204030204" pitchFamily="49" charset="0"/>
              </a:rPr>
              <a:t>&amp;LAN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6.</a:t>
            </a:r>
            <a:r>
              <a:rPr lang="ko-KR" altLang="en-US" sz="2800" dirty="0" smtClean="0">
                <a:latin typeface="Consolas" panose="020B0609020204030204" pitchFamily="49" charset="0"/>
              </a:rPr>
              <a:t>전송매체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334" b="20835"/>
          <a:stretch/>
        </p:blipFill>
        <p:spPr>
          <a:xfrm>
            <a:off x="5003999" y="872999"/>
            <a:ext cx="792000" cy="684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7200" y="2873546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</a:rPr>
              <a:t>TCP/IP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1255" y="1334814"/>
            <a:ext cx="818397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TCP/IP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</a:p>
          <a:p>
            <a:r>
              <a:rPr lang="ko-KR" altLang="en-US" dirty="0"/>
              <a:t>컴퓨터가 다른 컴퓨터와 데이터 통신을 하기 위한 </a:t>
            </a:r>
            <a:r>
              <a:rPr lang="ko-KR" altLang="en-US" sz="2000" dirty="0"/>
              <a:t>규약</a:t>
            </a:r>
            <a:r>
              <a:rPr lang="en-US" altLang="ko-KR" sz="2000" dirty="0"/>
              <a:t>(</a:t>
            </a:r>
            <a:r>
              <a:rPr lang="ko-KR" altLang="en-US" sz="2000" dirty="0"/>
              <a:t>프로토콜</a:t>
            </a:r>
            <a:r>
              <a:rPr lang="en-US" altLang="ko-KR" sz="2000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일종이다</a:t>
            </a:r>
            <a:endParaRPr lang="en-US" altLang="ko-KR" dirty="0" smtClean="0"/>
          </a:p>
          <a:p>
            <a:r>
              <a:rPr lang="ko-KR" altLang="en-US" dirty="0" smtClean="0"/>
              <a:t>전송 </a:t>
            </a:r>
            <a:r>
              <a:rPr lang="ko-KR" altLang="en-US" dirty="0"/>
              <a:t>계층에 위치한다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</a:t>
            </a:r>
            <a:r>
              <a:rPr lang="ko-KR" altLang="en-US" dirty="0"/>
              <a:t>브라우저들이 </a:t>
            </a:r>
            <a:r>
              <a:rPr lang="ko-KR" altLang="en-US" sz="2000" dirty="0"/>
              <a:t>월드 </a:t>
            </a:r>
            <a:r>
              <a:rPr lang="ko-KR" altLang="en-US" sz="2000" dirty="0" err="1"/>
              <a:t>와이드</a:t>
            </a:r>
            <a:r>
              <a:rPr lang="ko-KR" altLang="en-US" sz="2000" dirty="0"/>
              <a:t> 웹</a:t>
            </a:r>
            <a:r>
              <a:rPr lang="ko-KR" altLang="en-US" dirty="0"/>
              <a:t>에서 서버에 연결할 </a:t>
            </a:r>
            <a:r>
              <a:rPr lang="ko-KR" altLang="en-US" dirty="0" err="1" smtClean="0"/>
              <a:t>때사용</a:t>
            </a:r>
            <a:endParaRPr lang="en-US" altLang="ko-KR" dirty="0"/>
          </a:p>
          <a:p>
            <a:r>
              <a:rPr lang="ko-KR" altLang="en-US" dirty="0" smtClean="0"/>
              <a:t>이메일</a:t>
            </a:r>
            <a:r>
              <a:rPr lang="ko-KR" altLang="en-US" dirty="0"/>
              <a:t> 전송이나 파일 전송에도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TCP</a:t>
            </a:r>
            <a:r>
              <a:rPr lang="ko-KR" altLang="en-US" dirty="0"/>
              <a:t>의 </a:t>
            </a:r>
            <a:r>
              <a:rPr lang="ko-KR" altLang="en-US" sz="2000" dirty="0"/>
              <a:t>안정성</a:t>
            </a:r>
            <a:r>
              <a:rPr lang="ko-KR" altLang="en-US" dirty="0"/>
              <a:t>을 필요로 하지 않는 애플리케이션의 경우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UDP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7200" y="2873546"/>
            <a:ext cx="820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</a:rPr>
              <a:t>DLC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3458321"/>
            <a:ext cx="19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trike="sngStrike" dirty="0">
                <a:solidFill>
                  <a:schemeClr val="bg1">
                    <a:lumMod val="75000"/>
                  </a:schemeClr>
                </a:solidFill>
              </a:rPr>
              <a:t>DownLoadable Contents</a:t>
            </a:r>
            <a:endParaRPr lang="ko-KR" altLang="en-US" sz="1400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1255" y="1334814"/>
            <a:ext cx="81564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/>
            <a:r>
              <a:rPr lang="en-US" altLang="ko-KR" sz="2800" dirty="0" smtClean="0"/>
              <a:t>DLC(</a:t>
            </a:r>
            <a:r>
              <a:rPr lang="ko-KR" altLang="en-US" sz="2800" dirty="0" smtClean="0"/>
              <a:t>데이터 링크 제어</a:t>
            </a:r>
            <a:r>
              <a:rPr lang="en-US" altLang="ko-KR" sz="2800" dirty="0" smtClean="0"/>
              <a:t>)</a:t>
            </a:r>
          </a:p>
          <a:p>
            <a:pPr fontAlgn="base" latinLnBrk="1"/>
            <a:r>
              <a:rPr lang="ko-KR" altLang="en-US" dirty="0" smtClean="0"/>
              <a:t>물리적 </a:t>
            </a:r>
            <a:r>
              <a:rPr lang="ko-KR" altLang="en-US" dirty="0"/>
              <a:t>구성요소들을 이용하여 </a:t>
            </a:r>
            <a:r>
              <a:rPr lang="ko-KR" altLang="en-US" dirty="0" err="1"/>
              <a:t>전송링크</a:t>
            </a:r>
            <a:r>
              <a:rPr lang="ko-KR" altLang="en-US" dirty="0"/>
              <a:t> 상에서 발생할 수 있는 제어 절차이다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 smtClean="0"/>
              <a:t>데이터전송 제어방식 이라고도 </a:t>
            </a:r>
            <a:r>
              <a:rPr lang="ko-KR" altLang="en-US" dirty="0"/>
              <a:t>하며 통신 매체의 물리적 연결 </a:t>
            </a:r>
            <a:r>
              <a:rPr lang="ko-KR" altLang="en-US" dirty="0" smtClean="0"/>
              <a:t>위에서</a:t>
            </a:r>
            <a:endParaRPr lang="en-US" altLang="ko-KR" dirty="0"/>
          </a:p>
          <a:p>
            <a:pPr fontAlgn="base" latinLnBrk="1"/>
            <a:r>
              <a:rPr lang="ko-KR" altLang="en-US" dirty="0" smtClean="0"/>
              <a:t>각 </a:t>
            </a:r>
            <a:r>
              <a:rPr lang="ko-KR" altLang="en-US" dirty="0"/>
              <a:t>통신 장치의 제어 </a:t>
            </a:r>
            <a:r>
              <a:rPr lang="ko-KR" altLang="en-US" dirty="0" err="1" smtClean="0"/>
              <a:t>기능층을</a:t>
            </a:r>
            <a:r>
              <a:rPr lang="ko-KR" altLang="en-US" dirty="0" smtClean="0"/>
              <a:t> </a:t>
            </a:r>
            <a:r>
              <a:rPr lang="ko-KR" altLang="en-US" dirty="0"/>
              <a:t>추가하여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2873546"/>
            <a:ext cx="979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</a:rPr>
              <a:t>MAC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1255" y="1334814"/>
            <a:ext cx="83152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MAC</a:t>
            </a:r>
          </a:p>
          <a:p>
            <a:r>
              <a:rPr lang="ko-KR" altLang="en-US" b="1" dirty="0"/>
              <a:t>매체 접근 제어</a:t>
            </a:r>
            <a:r>
              <a:rPr lang="en-US" altLang="ko-KR" dirty="0"/>
              <a:t>(Media Access Control, </a:t>
            </a:r>
            <a:r>
              <a:rPr lang="en-US" altLang="ko-KR" b="1" dirty="0"/>
              <a:t>MAC</a:t>
            </a:r>
            <a:r>
              <a:rPr lang="en-US" altLang="ko-KR" dirty="0"/>
              <a:t>)</a:t>
            </a:r>
            <a:r>
              <a:rPr lang="ko-KR" altLang="en-US" dirty="0"/>
              <a:t>는 자료 전송 프로토콜의 하부 </a:t>
            </a:r>
            <a:r>
              <a:rPr lang="ko-KR" altLang="en-US" dirty="0" smtClean="0"/>
              <a:t>계층이며</a:t>
            </a:r>
            <a:endParaRPr lang="en-US" altLang="ko-KR" dirty="0" smtClean="0"/>
          </a:p>
          <a:p>
            <a:r>
              <a:rPr lang="ko-KR" altLang="en-US" dirty="0" smtClean="0"/>
              <a:t>일곱 </a:t>
            </a:r>
            <a:r>
              <a:rPr lang="ko-KR" altLang="en-US" dirty="0"/>
              <a:t>계층의 </a:t>
            </a:r>
            <a:r>
              <a:rPr lang="en-US" altLang="ko-KR" dirty="0"/>
              <a:t>OSI </a:t>
            </a:r>
            <a:r>
              <a:rPr lang="ko-KR" altLang="en-US" dirty="0"/>
              <a:t>모델에 규정된 데이터 링크 계층의 일부이다</a:t>
            </a:r>
            <a:r>
              <a:rPr lang="en-US" altLang="ko-KR" dirty="0"/>
              <a:t>.</a:t>
            </a:r>
            <a:endParaRPr lang="en-US" altLang="ko-KR" sz="2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63321" y="29925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2">
                    <a:lumMod val="50000"/>
                  </a:schemeClr>
                </a:solidFill>
              </a:rPr>
              <a:t>링크계층주소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91255" y="1334814"/>
            <a:ext cx="850585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MAC </a:t>
            </a:r>
            <a:r>
              <a:rPr lang="ko-KR" altLang="en-US" sz="2800" dirty="0" smtClean="0"/>
              <a:t>주소</a:t>
            </a:r>
            <a:endParaRPr lang="en-US" altLang="ko-KR" sz="2800" dirty="0" smtClean="0"/>
          </a:p>
          <a:p>
            <a:r>
              <a:rPr lang="ko-KR" altLang="en-US" dirty="0" smtClean="0"/>
              <a:t>인터넷을 </a:t>
            </a:r>
            <a:r>
              <a:rPr lang="ko-KR" altLang="en-US" dirty="0"/>
              <a:t>할 수 있는 </a:t>
            </a:r>
            <a:r>
              <a:rPr lang="ko-KR" altLang="en-US" dirty="0" err="1"/>
              <a:t>이더넷</a:t>
            </a:r>
            <a:r>
              <a:rPr lang="ko-KR" altLang="en-US" dirty="0"/>
              <a:t> 기반 기기에는 모두다 하나씩 할당되어 있는 </a:t>
            </a:r>
            <a:r>
              <a:rPr lang="ko-KR" altLang="en-US" sz="2000" dirty="0" smtClean="0"/>
              <a:t>고유한 </a:t>
            </a:r>
            <a:r>
              <a:rPr lang="en-US" altLang="ko-KR" sz="2000" dirty="0" smtClean="0"/>
              <a:t>ID</a:t>
            </a:r>
          </a:p>
          <a:p>
            <a:r>
              <a:rPr lang="ko-KR" altLang="en-US" dirty="0" smtClean="0"/>
              <a:t>주민등록번호와 비슷하다</a:t>
            </a:r>
            <a:endParaRPr lang="en-US" altLang="ko-KR" dirty="0" smtClean="0"/>
          </a:p>
          <a:p>
            <a:r>
              <a:rPr lang="ko-KR" altLang="en-US" dirty="0"/>
              <a:t>총 </a:t>
            </a:r>
            <a:r>
              <a:rPr lang="en-US" altLang="ko-KR" dirty="0"/>
              <a:t>48</a:t>
            </a:r>
            <a:r>
              <a:rPr lang="ko-KR" altLang="en-US" dirty="0"/>
              <a:t>비트로 구성되어 있으며</a:t>
            </a:r>
            <a:r>
              <a:rPr lang="en-US" altLang="ko-KR" dirty="0"/>
              <a:t>, </a:t>
            </a:r>
            <a:r>
              <a:rPr lang="ko-KR" altLang="en-US" dirty="0"/>
              <a:t>편의상 </a:t>
            </a:r>
            <a:r>
              <a:rPr lang="en-US" altLang="ko-KR" dirty="0"/>
              <a:t>8</a:t>
            </a:r>
            <a:r>
              <a:rPr lang="ko-KR" altLang="en-US" dirty="0"/>
              <a:t>비트씩 </a:t>
            </a:r>
            <a:r>
              <a:rPr lang="en-US" altLang="ko-KR" dirty="0"/>
              <a:t>6</a:t>
            </a:r>
            <a:r>
              <a:rPr lang="ko-KR" altLang="en-US" dirty="0"/>
              <a:t>자리로 구분하여 표기한다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EX)AB-CD-EF-12-34-56</a:t>
            </a:r>
            <a:endParaRPr lang="en-US" altLang="ko-KR" dirty="0"/>
          </a:p>
          <a:p>
            <a:r>
              <a:rPr lang="ko-KR" altLang="en-US" dirty="0" smtClean="0"/>
              <a:t>앞의 </a:t>
            </a: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(24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는 제조사 코드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(23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는 기기 </a:t>
            </a:r>
            <a:r>
              <a:rPr lang="ko-KR" altLang="en-US" dirty="0" err="1" smtClean="0"/>
              <a:t>고유코드</a:t>
            </a:r>
            <a:endParaRPr lang="en-US" altLang="ko-KR" dirty="0" smtClean="0"/>
          </a:p>
          <a:p>
            <a:r>
              <a:rPr lang="en-US" altLang="ko-KR" sz="2400" dirty="0"/>
              <a:t>281</a:t>
            </a:r>
            <a:r>
              <a:rPr lang="ko-KR" altLang="en-US" sz="2000" dirty="0"/>
              <a:t>조</a:t>
            </a:r>
            <a:r>
              <a:rPr lang="ko-KR" altLang="en-US" dirty="0"/>
              <a:t> 개의 서로 다른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ko-KR" altLang="en-US" dirty="0"/>
              <a:t>한 번 부여된 </a:t>
            </a:r>
            <a:r>
              <a:rPr lang="en-US" altLang="ko-KR" dirty="0"/>
              <a:t>MAC</a:t>
            </a:r>
            <a:r>
              <a:rPr lang="ko-KR" altLang="en-US" dirty="0"/>
              <a:t>은 </a:t>
            </a:r>
            <a:r>
              <a:rPr lang="ko-KR" altLang="en-US" sz="2000" dirty="0"/>
              <a:t>바뀌지 않는다</a:t>
            </a:r>
            <a:endParaRPr lang="en-US" altLang="ko-KR" sz="2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291255" y="1334814"/>
            <a:ext cx="9831538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유니캐스트</a:t>
            </a:r>
            <a:r>
              <a:rPr lang="ko-KR" altLang="en-US" dirty="0"/>
              <a:t> </a:t>
            </a:r>
            <a:r>
              <a:rPr lang="en-US" altLang="ko-KR" dirty="0"/>
              <a:t>- 1:1</a:t>
            </a:r>
            <a:r>
              <a:rPr lang="ko-KR" altLang="en-US" dirty="0"/>
              <a:t>통신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r>
              <a:rPr lang="ko-KR" altLang="en-US" dirty="0"/>
              <a:t>보내고자 하는 주소 </a:t>
            </a:r>
            <a:r>
              <a:rPr lang="en-US" altLang="ko-KR" dirty="0"/>
              <a:t>(</a:t>
            </a:r>
            <a:r>
              <a:rPr lang="ko-KR" altLang="en-US" dirty="0" err="1"/>
              <a:t>맥어드레스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sz="2000" dirty="0"/>
              <a:t>프레임</a:t>
            </a:r>
            <a:r>
              <a:rPr lang="ko-KR" altLang="en-US" dirty="0"/>
              <a:t>에 </a:t>
            </a:r>
            <a:r>
              <a:rPr lang="ko-KR" altLang="en-US" sz="2000" dirty="0"/>
              <a:t>포함</a:t>
            </a:r>
            <a:r>
              <a:rPr lang="ko-KR" altLang="en-US" dirty="0"/>
              <a:t>시켜 보내는 </a:t>
            </a:r>
            <a:r>
              <a:rPr lang="ko-KR" altLang="en-US" dirty="0" smtClean="0"/>
              <a:t>방식이다</a:t>
            </a:r>
            <a:endParaRPr lang="en-US" altLang="ko-KR" dirty="0" smtClean="0"/>
          </a:p>
          <a:p>
            <a:endParaRPr lang="en-US" altLang="ko-KR" sz="2000" dirty="0"/>
          </a:p>
          <a:p>
            <a:r>
              <a:rPr lang="ko-KR" altLang="en-US" sz="2800" dirty="0" err="1"/>
              <a:t>브로드캐스트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/>
              <a:t>하나의 네트워크 전체의 </a:t>
            </a:r>
            <a:r>
              <a:rPr lang="ko-KR" altLang="en-US" dirty="0" err="1" smtClean="0"/>
              <a:t>통신방법</a:t>
            </a:r>
            <a:endParaRPr lang="en-US" altLang="ko-KR" dirty="0"/>
          </a:p>
          <a:p>
            <a:r>
              <a:rPr lang="ko-KR" altLang="en-US" dirty="0" smtClean="0"/>
              <a:t>같은</a:t>
            </a:r>
            <a:r>
              <a:rPr lang="ko-KR" altLang="en-US" dirty="0"/>
              <a:t> 네트워크에 포함된 </a:t>
            </a:r>
            <a:r>
              <a:rPr lang="ko-KR" altLang="en-US" dirty="0" smtClean="0"/>
              <a:t>장비들은 일단 </a:t>
            </a:r>
            <a:r>
              <a:rPr lang="ko-KR" altLang="en-US" sz="2000" dirty="0"/>
              <a:t>무조건 수신</a:t>
            </a:r>
            <a:r>
              <a:rPr lang="ko-KR" altLang="en-US" dirty="0"/>
              <a:t>하고 봐야하는 </a:t>
            </a:r>
            <a:r>
              <a:rPr lang="ko-KR" altLang="en-US" dirty="0" err="1"/>
              <a:t>통신법</a:t>
            </a:r>
            <a:r>
              <a:rPr lang="ko-KR" altLang="en-US" dirty="0"/>
              <a:t> 입니다</a:t>
            </a:r>
            <a:r>
              <a:rPr lang="en-US" altLang="ko-KR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800" dirty="0"/>
              <a:t>멀티캐스트</a:t>
            </a:r>
            <a:r>
              <a:rPr lang="ko-KR" altLang="en-US" dirty="0"/>
              <a:t> </a:t>
            </a:r>
            <a:r>
              <a:rPr lang="en-US" altLang="ko-KR" dirty="0"/>
              <a:t>-  </a:t>
            </a:r>
            <a:r>
              <a:rPr lang="ko-KR" altLang="en-US" dirty="0"/>
              <a:t>약 </a:t>
            </a:r>
            <a:r>
              <a:rPr lang="en-US" altLang="ko-KR" dirty="0"/>
              <a:t>150</a:t>
            </a:r>
            <a:r>
              <a:rPr lang="ko-KR" altLang="en-US" dirty="0"/>
              <a:t>여명의 사용자가 있는 한 </a:t>
            </a:r>
            <a:r>
              <a:rPr lang="ko-KR" altLang="en-US" dirty="0" smtClean="0"/>
              <a:t>네트워크에서</a:t>
            </a:r>
            <a:endParaRPr lang="en-US" altLang="ko-KR" dirty="0" smtClean="0"/>
          </a:p>
          <a:p>
            <a:r>
              <a:rPr lang="en-US" altLang="ko-KR" dirty="0" smtClean="0"/>
              <a:t>100</a:t>
            </a:r>
            <a:r>
              <a:rPr lang="ko-KR" altLang="en-US" dirty="0"/>
              <a:t>명 에게 데이터를 전송 하기 위한 상황이라면 </a:t>
            </a:r>
            <a:r>
              <a:rPr lang="en-US" altLang="ko-KR" dirty="0"/>
              <a:t>100</a:t>
            </a:r>
            <a:r>
              <a:rPr lang="ko-KR" altLang="en-US" dirty="0"/>
              <a:t>명에게 일일이 </a:t>
            </a:r>
            <a:r>
              <a:rPr lang="ko-KR" altLang="en-US" dirty="0" err="1"/>
              <a:t>유니캐스트로</a:t>
            </a:r>
            <a:r>
              <a:rPr lang="ko-KR" altLang="en-US" dirty="0"/>
              <a:t> 보낼 수도 </a:t>
            </a:r>
            <a:r>
              <a:rPr lang="ko-KR" altLang="en-US" dirty="0" smtClean="0"/>
              <a:t>없고</a:t>
            </a:r>
            <a:endParaRPr lang="en-US" altLang="ko-KR" dirty="0" smtClean="0"/>
          </a:p>
          <a:p>
            <a:r>
              <a:rPr lang="en-US" altLang="ko-KR" dirty="0" smtClean="0"/>
              <a:t>100</a:t>
            </a:r>
            <a:r>
              <a:rPr lang="ko-KR" altLang="en-US" dirty="0"/>
              <a:t>명을 위해 </a:t>
            </a:r>
            <a:r>
              <a:rPr lang="en-US" altLang="ko-KR" dirty="0"/>
              <a:t>50</a:t>
            </a:r>
            <a:r>
              <a:rPr lang="ko-KR" altLang="en-US" dirty="0"/>
              <a:t>명은 무시하고 </a:t>
            </a:r>
            <a:r>
              <a:rPr lang="ko-KR" altLang="en-US" dirty="0" err="1"/>
              <a:t>브로트캐스트로</a:t>
            </a:r>
            <a:r>
              <a:rPr lang="ko-KR" altLang="en-US" dirty="0"/>
              <a:t> 보낼 수도 없고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이럴 </a:t>
            </a:r>
            <a:r>
              <a:rPr lang="ko-KR" altLang="en-US" dirty="0"/>
              <a:t>때 사용 하는 게 멀티캐스트 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/>
              <a:t>그룹 주소를 갖는 멀티캐스트 패킷을 </a:t>
            </a:r>
            <a:r>
              <a:rPr lang="ko-KR" altLang="en-US" dirty="0" err="1"/>
              <a:t>전송받은</a:t>
            </a:r>
            <a:r>
              <a:rPr lang="ko-KR" altLang="en-US" dirty="0"/>
              <a:t> </a:t>
            </a:r>
            <a:r>
              <a:rPr lang="ko-KR" altLang="en-US" dirty="0" smtClean="0"/>
              <a:t>수신자는</a:t>
            </a:r>
            <a:endParaRPr lang="en-US" altLang="ko-KR" dirty="0" smtClean="0"/>
          </a:p>
          <a:p>
            <a:r>
              <a:rPr lang="ko-KR" altLang="en-US" dirty="0" smtClean="0"/>
              <a:t>자신이 </a:t>
            </a:r>
            <a:r>
              <a:rPr lang="ko-KR" altLang="en-US" dirty="0"/>
              <a:t>패킷의 </a:t>
            </a:r>
            <a:r>
              <a:rPr lang="ko-KR" altLang="en-US" sz="2000" dirty="0"/>
              <a:t>그룹에 속해 있는 가를 </a:t>
            </a:r>
            <a:r>
              <a:rPr lang="ko-KR" altLang="en-US" dirty="0"/>
              <a:t>판단해 패킷의 수용여부를 결정</a:t>
            </a:r>
            <a:endParaRPr lang="en-US" altLang="ko-KR" sz="2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14015" y="2900184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Consolas" panose="020B0609020204030204" pitchFamily="49" charset="0"/>
              </a:rPr>
              <a:t>이더넷</a:t>
            </a:r>
            <a:r>
              <a:rPr lang="en-US" altLang="ko-KR" sz="2400" dirty="0" smtClean="0">
                <a:latin typeface="Consolas" panose="020B0609020204030204" pitchFamily="49" charset="0"/>
              </a:rPr>
              <a:t>&amp;</a:t>
            </a:r>
            <a:r>
              <a:rPr lang="en-US" altLang="ko-KR" sz="3200" dirty="0" smtClean="0">
                <a:latin typeface="Consolas" panose="020B0609020204030204" pitchFamily="49" charset="0"/>
              </a:rPr>
              <a:t>LAN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91255" y="1334814"/>
            <a:ext cx="884889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이더넷</a:t>
            </a:r>
            <a:endParaRPr lang="en-US" altLang="ko-KR" sz="2800" b="1" dirty="0" smtClean="0"/>
          </a:p>
          <a:p>
            <a:r>
              <a:rPr lang="ko-KR" altLang="en-US" dirty="0" smtClean="0"/>
              <a:t>컴퓨터 </a:t>
            </a:r>
            <a:r>
              <a:rPr lang="ko-KR" altLang="en-US" dirty="0"/>
              <a:t>네트워크 기술의 하나로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전세계의 </a:t>
            </a:r>
            <a:r>
              <a:rPr lang="ko-KR" altLang="en-US" dirty="0"/>
              <a:t>사무실이나 </a:t>
            </a:r>
            <a:r>
              <a:rPr lang="ko-KR" altLang="en-US" dirty="0" smtClean="0"/>
              <a:t>가정에서</a:t>
            </a:r>
            <a:endParaRPr lang="en-US" altLang="ko-KR" dirty="0" smtClean="0"/>
          </a:p>
          <a:p>
            <a:r>
              <a:rPr lang="ko-KR" altLang="en-US" dirty="0" smtClean="0"/>
              <a:t>일반적으로 </a:t>
            </a:r>
            <a:r>
              <a:rPr lang="ko-KR" altLang="en-US" dirty="0"/>
              <a:t>사용되는 </a:t>
            </a:r>
            <a:r>
              <a:rPr lang="en-US" altLang="ko-KR" dirty="0"/>
              <a:t>LAN</a:t>
            </a:r>
            <a:r>
              <a:rPr lang="ko-KR" altLang="en-US" dirty="0"/>
              <a:t>에서 가장 많이 활용되는 기술 </a:t>
            </a:r>
            <a:r>
              <a:rPr lang="ko-KR" altLang="en-US" dirty="0" smtClean="0"/>
              <a:t>규격이다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LAN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매체를 </a:t>
            </a:r>
            <a:r>
              <a:rPr lang="ko-KR" altLang="en-US" dirty="0" smtClean="0"/>
              <a:t>이용하여 </a:t>
            </a:r>
            <a:r>
              <a:rPr lang="ko-KR" altLang="en-US" dirty="0"/>
              <a:t>건물과 같은 가까운 지역을 한데 묶는 컴퓨터 네트워크이다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LAN</a:t>
            </a:r>
            <a:r>
              <a:rPr lang="ko-KR" altLang="en-US" dirty="0"/>
              <a:t>의 </a:t>
            </a:r>
            <a:r>
              <a:rPr lang="ko-KR" altLang="en-US" dirty="0" err="1"/>
              <a:t>반댓말은</a:t>
            </a:r>
            <a:r>
              <a:rPr lang="ko-KR" altLang="en-US" dirty="0"/>
              <a:t> 광역 통신망 </a:t>
            </a:r>
            <a:r>
              <a:rPr lang="en-US" altLang="ko-KR" dirty="0"/>
              <a:t>(WAN)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WAN</a:t>
            </a:r>
            <a:r>
              <a:rPr lang="ko-KR" altLang="en-US" dirty="0"/>
              <a:t>에 비해 더 높은 데이터 전송 속도</a:t>
            </a:r>
            <a:r>
              <a:rPr lang="en-US" altLang="ko-KR" dirty="0"/>
              <a:t>, </a:t>
            </a:r>
            <a:r>
              <a:rPr lang="ko-KR" altLang="en-US" dirty="0"/>
              <a:t>더 조그마한 지역 범위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전용선의 </a:t>
            </a:r>
            <a:r>
              <a:rPr lang="ko-KR" altLang="en-US" dirty="0"/>
              <a:t>수요 부족 등이 있을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4015" y="290018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Consolas" panose="020B0609020204030204" pitchFamily="49" charset="0"/>
              </a:rPr>
              <a:t>전송매체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1255" y="1334814"/>
            <a:ext cx="92801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* </a:t>
            </a:r>
            <a:r>
              <a:rPr lang="en-US" altLang="ko-KR" dirty="0" smtClean="0"/>
              <a:t>UTP </a:t>
            </a:r>
            <a:r>
              <a:rPr lang="ko-KR" altLang="en-US" dirty="0" smtClean="0"/>
              <a:t>케이블 회선 성능에 따른 등급 구분</a:t>
            </a:r>
          </a:p>
          <a:p>
            <a:r>
              <a:rPr lang="en-US" altLang="ko-KR" dirty="0" smtClean="0"/>
              <a:t>10Mbps~1Gbps</a:t>
            </a:r>
            <a:r>
              <a:rPr lang="ko-KR" altLang="en-US" dirty="0" err="1"/>
              <a:t>까지의</a:t>
            </a:r>
            <a:r>
              <a:rPr lang="ko-KR" altLang="en-US" dirty="0"/>
              <a:t> 데이터 전송에 사용</a:t>
            </a:r>
          </a:p>
          <a:p>
            <a:r>
              <a:rPr lang="ko-KR" altLang="en-US" dirty="0"/>
              <a:t> </a:t>
            </a:r>
            <a:r>
              <a:rPr lang="ko-KR" altLang="en-US" dirty="0" err="1" smtClean="0"/>
              <a:t>가격저렴</a:t>
            </a:r>
            <a:r>
              <a:rPr lang="ko-KR" altLang="en-US" dirty="0" smtClean="0"/>
              <a:t> 설치가 쉬움</a:t>
            </a:r>
            <a:endParaRPr lang="ko-KR" altLang="en-US" dirty="0"/>
          </a:p>
          <a:p>
            <a:r>
              <a:rPr lang="en-US" altLang="ko-KR" dirty="0"/>
              <a:t>2. STP </a:t>
            </a:r>
            <a:r>
              <a:rPr lang="ko-KR" altLang="en-US" dirty="0" smtClean="0"/>
              <a:t>케이블</a:t>
            </a:r>
            <a:endParaRPr lang="ko-KR" altLang="en-US" dirty="0"/>
          </a:p>
          <a:p>
            <a:r>
              <a:rPr lang="en-US" altLang="ko-KR" dirty="0"/>
              <a:t>- UTP </a:t>
            </a:r>
            <a:r>
              <a:rPr lang="ko-KR" altLang="en-US" dirty="0"/>
              <a:t>케이블의 외부 피복 내에서 </a:t>
            </a:r>
            <a:r>
              <a:rPr lang="ko-KR" altLang="en-US" dirty="0" smtClean="0"/>
              <a:t>막으로 감싸고 땅에 </a:t>
            </a:r>
            <a:r>
              <a:rPr lang="ko-KR" altLang="en-US" dirty="0"/>
              <a:t>접지하는 구조를 가지고 있음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금속 박막에 의해 외부로부터의 간섭을 거의 받지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설치가 </a:t>
            </a:r>
            <a:r>
              <a:rPr lang="ko-KR" altLang="en-US" dirty="0"/>
              <a:t>복잡하고 </a:t>
            </a:r>
            <a:r>
              <a:rPr lang="en-US" altLang="ko-KR" dirty="0"/>
              <a:t>UTP</a:t>
            </a:r>
            <a:r>
              <a:rPr lang="ko-KR" altLang="en-US" dirty="0"/>
              <a:t>에 비해 비쌈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err="1"/>
              <a:t>동축</a:t>
            </a:r>
            <a:r>
              <a:rPr lang="ko-KR" altLang="en-US" dirty="0"/>
              <a:t> </a:t>
            </a:r>
            <a:r>
              <a:rPr lang="ko-KR" altLang="en-US" dirty="0" smtClean="0"/>
              <a:t>케이블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외부와의 </a:t>
            </a:r>
            <a:r>
              <a:rPr lang="ko-KR" altLang="en-US" dirty="0" err="1"/>
              <a:t>차폐성이</a:t>
            </a:r>
            <a:r>
              <a:rPr lang="ko-KR" altLang="en-US" dirty="0"/>
              <a:t> 좋아서 간섭현상이 적고 전력 손실이 적음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바다 밑이나 땅 속에 묻어도 성능에 큰 지장이 없고 수백 </a:t>
            </a:r>
            <a:r>
              <a:rPr lang="en-US" altLang="ko-KR" dirty="0"/>
              <a:t>Mbps</a:t>
            </a:r>
            <a:r>
              <a:rPr lang="ko-KR" altLang="en-US" dirty="0"/>
              <a:t>의 </a:t>
            </a:r>
            <a:r>
              <a:rPr lang="ko-KR" altLang="en-US" dirty="0" err="1"/>
              <a:t>고송전송이</a:t>
            </a:r>
            <a:r>
              <a:rPr lang="ko-KR" altLang="en-US" dirty="0"/>
              <a:t> 가능함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91255" y="1334814"/>
            <a:ext cx="81051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광 케이블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광섬유로 구성</a:t>
            </a:r>
          </a:p>
          <a:p>
            <a:r>
              <a:rPr lang="ko-KR" altLang="en-US" dirty="0"/>
              <a:t> 전기적인 간섭을 받지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전송 속도가 높고 </a:t>
            </a:r>
            <a:r>
              <a:rPr lang="ko-KR" altLang="en-US" dirty="0" err="1"/>
              <a:t>대여폭이</a:t>
            </a:r>
            <a:r>
              <a:rPr lang="ko-KR" altLang="en-US" dirty="0"/>
              <a:t> 넓으며 오류가 적음</a:t>
            </a:r>
            <a:r>
              <a:rPr lang="en-US" altLang="ko-KR" dirty="0"/>
              <a:t>.</a:t>
            </a:r>
            <a:r>
              <a:rPr lang="ko-KR" altLang="en-US" dirty="0"/>
              <a:t>설치 시 고도의 기술이 요구됨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광 케이블의 종류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단일모드</a:t>
            </a:r>
            <a:r>
              <a:rPr lang="ko-KR" altLang="en-US" dirty="0"/>
              <a:t> 광섬유 </a:t>
            </a:r>
            <a:r>
              <a:rPr lang="en-US" altLang="ko-KR" dirty="0"/>
              <a:t>( SM 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장거리 신호 전송에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다중모드</a:t>
            </a:r>
            <a:r>
              <a:rPr lang="ko-KR" altLang="en-US" dirty="0"/>
              <a:t> </a:t>
            </a:r>
            <a:r>
              <a:rPr lang="ko-KR" altLang="en-US" dirty="0" err="1"/>
              <a:t>계단형</a:t>
            </a:r>
            <a:r>
              <a:rPr lang="ko-KR" altLang="en-US" dirty="0"/>
              <a:t> 광섬유</a:t>
            </a:r>
            <a:r>
              <a:rPr lang="en-US" altLang="ko-KR" dirty="0"/>
              <a:t>( SI 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제조가 용이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가격이 저렴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070000" y="820800"/>
            <a:ext cx="12001" cy="47435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67100" y="2361575"/>
            <a:ext cx="6213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3">
                    <a:lumMod val="50000"/>
                  </a:schemeClr>
                </a:solidFill>
              </a:rPr>
              <a:t>THANKS FOR WATCHING</a:t>
            </a:r>
            <a:endParaRPr lang="ko-KR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75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49000" decel="5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33034 -0.00764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9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2" presetClass="path" presetSubtype="0" accel="46111" decel="38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7.40741E-7 L 0.71524 7.40741E-7 " pathEditMode="relative" rAng="0" ptsTypes="AA">
                                      <p:cBhvr>
                                        <p:cTn id="188" dur="1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55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164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3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icn1-1.xx.fbcdn.net/v/t35.0-12/14191484_305714333128504_1584791083_o.png?oh=2016505343f2e7c1fe7b6f80dac6442a&amp;oe=57C844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31" y="8601"/>
            <a:ext cx="12126685" cy="682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icn1-1.xx.fbcdn.net/v/t34.0-12/14159191_305714319795172_1031763473_n.png?oh=6cea9a0b9697826906ff7d61aec21512&amp;oe=57C899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68" y="79260"/>
            <a:ext cx="8898189" cy="68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950717" y="740225"/>
            <a:ext cx="827096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데이터링크계층</a:t>
            </a:r>
            <a:r>
              <a:rPr lang="en-US" altLang="ko-KR" sz="4000" dirty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물리적 링크를 이용하여 신뢰성 있는 데이터를 전송하는 계층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목적지를 정하는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한 </a:t>
            </a:r>
            <a:r>
              <a:rPr lang="en-US" altLang="ko-KR" dirty="0"/>
              <a:t>Link</a:t>
            </a:r>
            <a:r>
              <a:rPr lang="ko-KR" altLang="en-US" dirty="0"/>
              <a:t>의 전송을 담당한다는 말은 우리가 사용하는 </a:t>
            </a:r>
            <a:r>
              <a:rPr lang="en-US" altLang="ko-KR" dirty="0"/>
              <a:t>PC</a:t>
            </a:r>
            <a:r>
              <a:rPr lang="ko-KR" altLang="en-US" dirty="0"/>
              <a:t>와 연결된 </a:t>
            </a:r>
            <a:r>
              <a:rPr lang="en-US" altLang="ko-KR" dirty="0"/>
              <a:t>Switch </a:t>
            </a:r>
            <a:r>
              <a:rPr lang="ko-KR" altLang="en-US" dirty="0"/>
              <a:t>장비나 </a:t>
            </a:r>
            <a:r>
              <a:rPr lang="en-US" altLang="ko-KR" dirty="0"/>
              <a:t>HUB </a:t>
            </a:r>
            <a:r>
              <a:rPr lang="ko-KR" altLang="en-US" dirty="0"/>
              <a:t>등 </a:t>
            </a:r>
            <a:r>
              <a:rPr lang="ko-KR" altLang="en-US" b="1" dirty="0"/>
              <a:t>인접된 장비들 끼리 연결된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(Link)</a:t>
            </a:r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UpLink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DownLink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한 </a:t>
            </a:r>
            <a:r>
              <a:rPr lang="en-US" altLang="ko-KR" b="1" dirty="0" smtClean="0"/>
              <a:t>Link</a:t>
            </a:r>
            <a:r>
              <a:rPr lang="ko-KR" altLang="en-US" b="1" dirty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한 구간</a:t>
            </a:r>
            <a:endParaRPr lang="en-US" altLang="ko-KR" b="1" dirty="0" smtClean="0"/>
          </a:p>
          <a:p>
            <a:r>
              <a:rPr lang="ko-KR" altLang="en-US" dirty="0"/>
              <a:t> </a:t>
            </a:r>
          </a:p>
          <a:p>
            <a:r>
              <a:rPr lang="ko-KR" altLang="en-US" b="1" dirty="0"/>
              <a:t>물리적인 매체</a:t>
            </a:r>
            <a:r>
              <a:rPr lang="ko-KR" altLang="en-US" dirty="0"/>
              <a:t>라는 건 </a:t>
            </a:r>
            <a:r>
              <a:rPr lang="ko-KR" altLang="en-US" dirty="0" err="1"/>
              <a:t>랜선이나</a:t>
            </a:r>
            <a:r>
              <a:rPr lang="ko-KR" altLang="en-US" dirty="0"/>
              <a:t> </a:t>
            </a:r>
            <a:r>
              <a:rPr lang="ko-KR" altLang="en-US" dirty="0" err="1"/>
              <a:t>랜카드</a:t>
            </a:r>
            <a:r>
              <a:rPr lang="en-US" altLang="ko-KR" dirty="0"/>
              <a:t>(NIC) </a:t>
            </a:r>
            <a:r>
              <a:rPr lang="ko-KR" altLang="en-US" dirty="0"/>
              <a:t>등을 의미하는 것이며 여기서 </a:t>
            </a:r>
            <a:r>
              <a:rPr lang="en-US" altLang="ko-KR" b="1" dirty="0"/>
              <a:t>MAC</a:t>
            </a:r>
            <a:r>
              <a:rPr lang="en-US" altLang="ko-KR" dirty="0"/>
              <a:t>(Media Access Control) </a:t>
            </a:r>
            <a:r>
              <a:rPr lang="ko-KR" altLang="en-US" dirty="0"/>
              <a:t>주소를 통해 관리 하게 되는 겁니다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MAC </a:t>
            </a:r>
            <a:r>
              <a:rPr lang="ko-KR" altLang="en-US" b="1" dirty="0"/>
              <a:t>주소를 다른 말로 </a:t>
            </a:r>
            <a:r>
              <a:rPr lang="en-US" altLang="ko-KR" b="1" dirty="0"/>
              <a:t>Physical Address(</a:t>
            </a:r>
            <a:r>
              <a:rPr lang="ko-KR" altLang="en-US" b="1" dirty="0"/>
              <a:t>물리 주소</a:t>
            </a:r>
            <a:r>
              <a:rPr lang="en-US" altLang="ko-KR" b="1" dirty="0"/>
              <a:t>)</a:t>
            </a:r>
            <a:r>
              <a:rPr lang="ko-KR" altLang="en-US" dirty="0"/>
              <a:t>라고도 불리는 것인데 모든 </a:t>
            </a:r>
            <a:r>
              <a:rPr lang="ko-KR" altLang="en-US" dirty="0" err="1"/>
              <a:t>랜카드에는</a:t>
            </a:r>
            <a:r>
              <a:rPr lang="ko-KR" altLang="en-US" dirty="0"/>
              <a:t> 고유의 </a:t>
            </a:r>
            <a:r>
              <a:rPr lang="en-US" altLang="ko-KR" dirty="0"/>
              <a:t>MAC </a:t>
            </a:r>
            <a:r>
              <a:rPr lang="ko-KR" altLang="en-US" dirty="0"/>
              <a:t>주소를 가지고 있습니다</a:t>
            </a:r>
            <a:r>
              <a:rPr lang="en-US" altLang="ko-KR" dirty="0"/>
              <a:t>. </a:t>
            </a:r>
            <a:r>
              <a:rPr lang="ko-KR" altLang="en-US" dirty="0" err="1"/>
              <a:t>랜카드가</a:t>
            </a:r>
            <a:r>
              <a:rPr lang="ko-KR" altLang="en-US" dirty="0"/>
              <a:t> 물리적인 매체이기 때문이죠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9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269</TotalTime>
  <Words>338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 Light</vt:lpstr>
      <vt:lpstr>Consolas</vt:lpstr>
      <vt:lpstr>메트로폴리탄</vt:lpstr>
      <vt:lpstr>LAYER2-데이터링크계층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이서영</cp:lastModifiedBy>
  <cp:revision>38</cp:revision>
  <dcterms:created xsi:type="dcterms:W3CDTF">2016-08-30T12:17:02Z</dcterms:created>
  <dcterms:modified xsi:type="dcterms:W3CDTF">2016-08-30T23:59:24Z</dcterms:modified>
</cp:coreProperties>
</file>