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3" r:id="rId4"/>
    <p:sldId id="271" r:id="rId5"/>
    <p:sldId id="270" r:id="rId6"/>
    <p:sldId id="275" r:id="rId7"/>
    <p:sldId id="269" r:id="rId8"/>
    <p:sldId id="276" r:id="rId9"/>
    <p:sldId id="266" r:id="rId10"/>
    <p:sldId id="272" r:id="rId11"/>
    <p:sldId id="267" r:id="rId12"/>
    <p:sldId id="274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>
        <p:scale>
          <a:sx n="98" d="100"/>
          <a:sy n="98" d="100"/>
        </p:scale>
        <p:origin x="111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EC49E-7C91-4982-B256-074119BD7D25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F86D8-FF3F-4BCB-8308-7A5DCD062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6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86D8-FF3F-4BCB-8308-7A5DCD062AD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31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5B3CE-412C-4D9A-B134-8DB035CE3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F273F5-0106-4573-B2E1-2275ADA30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4F8A61-8474-41D4-A942-7E7FCAAE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D06F-4F37-4888-95AC-77FF13710935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F2A429-CE4B-4554-B76F-44A990E8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B4451C-DB42-4F17-8043-C458DD4E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851-73FF-47BA-B025-3B3FBB773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5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D9C9E-9973-4ED5-B791-F3F96FF8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8002B1-6582-4E7E-A776-9FFCBBF14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6C58AA-158C-4AD5-9D23-D050DDE0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D06F-4F37-4888-95AC-77FF13710935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45DE28-DD12-40F5-AC9F-508D04EB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3C23E7-4A1E-497B-8585-5333D3C5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851-73FF-47BA-B025-3B3FBB773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8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FF420D-B5CC-4EF7-956A-0C4AD5A20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1E298D-BB8A-4E8A-83BF-4373E924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000064-D799-4A88-985C-2108DE48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D06F-4F37-4888-95AC-77FF13710935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F9D5F8-BDD8-4B7A-AADE-DA6B4B56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58E31B-0345-4A4F-AC24-8C2F99AA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851-73FF-47BA-B025-3B3FBB773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45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8FC01-7ABD-4FEE-A72B-12082DD9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700F8A-B642-40ED-92EF-D986088B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25EA14-6B30-4596-B213-86884339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D06F-4F37-4888-95AC-77FF13710935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86FC0E-F44A-495B-8CCD-F89831D5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BFD5B5-3339-48BB-BC06-D3938738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851-73FF-47BA-B025-3B3FBB773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20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BF72A-5E30-47C6-B04D-DDE3127A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BE3119-45DB-4C3D-A543-2C7DB45CB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84B3BA-BF0B-4C2B-99FE-1B2FA061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D06F-4F37-4888-95AC-77FF13710935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837B15-164A-4421-ABB7-5AB6109F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86DF1-6699-4BAB-86C0-11208885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851-73FF-47BA-B025-3B3FBB773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2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639B2-D07E-4E1E-8E2D-9400D634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144A43-AB15-49B1-8F26-FEAD03A86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22CB51-7FB1-4F0F-AF72-D217C9E91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ECFF9B-2E68-4E0B-A174-4FFF9484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D06F-4F37-4888-95AC-77FF13710935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4A402A-729F-4B88-8B12-6B50FE7C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15E324-23AC-4D2E-8CC6-6399CDFD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851-73FF-47BA-B025-3B3FBB773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5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6CF2F-0B94-4552-8A55-84998F1E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91CD99-9275-4800-8B95-D1E46DB9D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FED537-128E-43AC-9FA8-611303385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2593A-469E-4617-A2DB-8AB7BC2B9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8FFE57-B732-4230-84F7-9CDBEDFD5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CF358B-D348-490A-B321-29511D13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D06F-4F37-4888-95AC-77FF13710935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A10B38-CE10-49E8-941D-B6D724FA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9D7357-71E5-44EA-97A1-538E320C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851-73FF-47BA-B025-3B3FBB773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22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0BB71-ADEF-46AD-A129-E97323E9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97A1E4-A67F-4AAC-A2B0-7BB1E409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D06F-4F37-4888-95AC-77FF13710935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BBCF74-8F99-4E94-89AF-FDF65B3D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BCD1E3-D6E1-475D-A925-C5D2F1E8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851-73FF-47BA-B025-3B3FBB773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5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41E93E-43FF-485C-9E0F-DB8068CA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D06F-4F37-4888-95AC-77FF13710935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DB9E99-845B-4DC4-B07E-1D4C142D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6194FE-371B-4056-9D91-05113B18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851-73FF-47BA-B025-3B3FBB773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8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14C3E-EB24-4580-B0AC-3FE3CA58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6F0382-6EBD-4120-9EB5-C40210644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775818-F09C-4AF6-93C3-D62A1D98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4E3D20-291A-49C5-924D-C09BEE70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D06F-4F37-4888-95AC-77FF13710935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D91E9C-01F4-44A3-B830-3F50ADA1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BC34D1-5E60-4F0C-B424-6442CD47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851-73FF-47BA-B025-3B3FBB773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3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B83CE-2DDD-4C6D-A017-59BC2675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BABC3F-21C4-4593-983D-9F09F737B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890672-9EC0-4F11-BAC9-5F1595B03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7BBA4D-9B7B-473D-A5B5-6506E3D0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D06F-4F37-4888-95AC-77FF13710935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63603E-8AA4-463B-B824-A8695CF4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649110-4E59-4CBB-872F-1374C3F2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851-73FF-47BA-B025-3B3FBB773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8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E96FE0-81A5-4E93-88C1-8E695D36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76E21A-D513-45DE-8B89-E110A299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D672E0-15C4-4FE1-8D9C-C8C3B278D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D06F-4F37-4888-95AC-77FF13710935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D3C456-A849-45A6-B2BA-2EB149AEC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031603-ACC7-4D72-9DF4-25BA6E8E6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A851-73FF-47BA-B025-3B3FBB773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51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C9F44-F230-4715-A6B8-97FC2EADB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科學計算軟體</a:t>
            </a:r>
            <a:b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W10</a:t>
            </a:r>
            <a:r>
              <a:rPr lang="zh-TW" altLang="en-US" sz="4000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課堂練習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D43B62-40BA-4CB9-B773-412A12D8B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黃薇庭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F64101032</a:t>
            </a:r>
          </a:p>
        </p:txBody>
      </p:sp>
    </p:spTree>
    <p:extLst>
      <p:ext uri="{BB962C8B-B14F-4D97-AF65-F5344CB8AC3E}">
        <p14:creationId xmlns:p14="http://schemas.microsoft.com/office/powerpoint/2010/main" val="21073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6FEE7-9E69-4D8E-9272-11DF0964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第四題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-2</a:t>
            </a:r>
            <a:endParaRPr lang="zh-TW" altLang="en-US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D7C0738-D377-4C05-8BB6-451D898FA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06" y="2213931"/>
            <a:ext cx="3587242" cy="3563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EA3CFA-A9DA-477E-B8C0-DF2EE4A5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7" y="2213932"/>
            <a:ext cx="3535138" cy="3563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FEDDC13-25B7-4431-AC08-5AC420561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979" y="2213930"/>
            <a:ext cx="3592896" cy="3563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116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6FEE7-9E69-4D8E-9272-11DF0964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第五題（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C3FA4-D07E-49AA-962B-3357A24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8832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P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值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&lt;0.05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，所以資料有差別要進行事後檢定。從事後檢定可知三年的氣溫互相有差異。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CCE501-560B-49F7-B014-F75197688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03" y="3429000"/>
            <a:ext cx="6691286" cy="3135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4683527-6509-495E-9011-699CE089F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03" y="2184768"/>
            <a:ext cx="6376503" cy="995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B4FFFBF-55AA-497E-854E-C77F8F9DC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44" y="891569"/>
            <a:ext cx="6426162" cy="9953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07A81A7-1D77-44CD-BDEB-38E4D1D0A85F}"/>
              </a:ext>
            </a:extLst>
          </p:cNvPr>
          <p:cNvSpPr/>
          <p:nvPr/>
        </p:nvSpPr>
        <p:spPr>
          <a:xfrm>
            <a:off x="5420503" y="5664917"/>
            <a:ext cx="3354528" cy="601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82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6FEE7-9E69-4D8E-9272-11DF0964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第五題（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C3FA4-D07E-49AA-962B-3357A24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8832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P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值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&lt;0.05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，所以資料有差別需要進行事後檢定。從事後檢定可知台南市分別與其他兩個縣市有差別。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CCE501-560B-49F7-B014-F75197688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03" y="3728086"/>
            <a:ext cx="6691286" cy="2537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4683527-6509-495E-9011-699CE089F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54" y="2184768"/>
            <a:ext cx="5816400" cy="995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B4FFFBF-55AA-497E-854E-C77F8F9DC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31" y="891569"/>
            <a:ext cx="5034987" cy="9953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07A81A7-1D77-44CD-BDEB-38E4D1D0A85F}"/>
              </a:ext>
            </a:extLst>
          </p:cNvPr>
          <p:cNvSpPr/>
          <p:nvPr/>
        </p:nvSpPr>
        <p:spPr>
          <a:xfrm>
            <a:off x="5420503" y="5665588"/>
            <a:ext cx="3354528" cy="511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3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6FEE7-9E69-4D8E-9272-11DF0964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第六題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C3FA4-D07E-49AA-962B-3357A24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8832" cy="4351338"/>
          </a:xfrm>
        </p:spPr>
        <p:txBody>
          <a:bodyPr/>
          <a:lstStyle/>
          <a:p>
            <a:r>
              <a:rPr lang="en-US" altLang="zh-TW" dirty="0"/>
              <a:t>P</a:t>
            </a:r>
            <a:r>
              <a:rPr lang="zh-TW" altLang="zh-TW" dirty="0"/>
              <a:t>值小於</a:t>
            </a:r>
            <a:r>
              <a:rPr lang="en-US" altLang="zh-TW" dirty="0"/>
              <a:t>0.05</a:t>
            </a:r>
            <a:r>
              <a:rPr lang="zh-TW" altLang="zh-TW" dirty="0"/>
              <a:t>，所以抽菸對罹癌有影響</a:t>
            </a:r>
          </a:p>
          <a:p>
            <a:endParaRPr lang="zh-TW" altLang="en-US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3C0AF65-FB13-4A64-8185-207F97488C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3055" y="1825625"/>
            <a:ext cx="5274310" cy="1464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512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6FEE7-9E69-4D8E-9272-11DF0964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第一題（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）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-1</a:t>
            </a:r>
            <a:endParaRPr lang="zh-TW" altLang="en-US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5CF999D-780D-41F0-BABA-8AC851E06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47" y="1956615"/>
            <a:ext cx="3984893" cy="3978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C28E13A-BC92-4574-BDF4-83F9E0AAA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83" y="1956616"/>
            <a:ext cx="3984894" cy="3978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E917E2-ACC2-5A21-C0FC-A96C1580D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11" y="1690688"/>
            <a:ext cx="2870200" cy="13843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5F9FE4E-D2CD-C1A2-B96B-F8B290F1E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926" y="3285697"/>
            <a:ext cx="32004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6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6FEE7-9E69-4D8E-9272-11DF0964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第一題（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）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-2</a:t>
            </a:r>
            <a:endParaRPr lang="zh-TW" altLang="en-US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DB67D4D-76EA-486A-90EB-87BCB729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603" y="3352659"/>
            <a:ext cx="6386056" cy="2993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736A44F-9E19-46AA-8D1F-BB4D5D76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08537" cy="43513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樣本數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&gt;50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，屬於大樣本，因此使用</a:t>
            </a:r>
            <a:r>
              <a:rPr lang="en-US" altLang="zh-TW" dirty="0" err="1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lilllie.test</a:t>
            </a:r>
            <a:endParaRPr lang="en-US" altLang="zh-TW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台北的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p-value&lt;0.05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，為非常態分佈。左偏分布，低闊峰，比較平緩</a:t>
            </a:r>
            <a:endParaRPr lang="en-US" altLang="zh-TW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高雄的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P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值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&lt;0.05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，為非常態分佈。左偏分布（比台北嚴重），低闊峰，也就是比較平緩。</a:t>
            </a:r>
            <a:endParaRPr lang="en-US" altLang="zh-TW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871CA-2DB7-453E-9FC4-D2EBD101D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20" y="2422697"/>
            <a:ext cx="2949439" cy="540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2339E67-8C73-4CB3-8BB8-27DCFF15B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28" y="2467576"/>
            <a:ext cx="3141028" cy="459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85E091-0082-4CE2-9BE1-519C4A9A0A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570"/>
          <a:stretch/>
        </p:blipFill>
        <p:spPr>
          <a:xfrm>
            <a:off x="5642327" y="1469857"/>
            <a:ext cx="3141028" cy="711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B86CE1-117D-43D1-9BB2-22B60BC366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177"/>
          <a:stretch/>
        </p:blipFill>
        <p:spPr>
          <a:xfrm>
            <a:off x="8949221" y="1469858"/>
            <a:ext cx="2949439" cy="682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473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6FEE7-9E69-4D8E-9272-11DF0964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第一題（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6246EC20-2B5E-4A42-A37A-805A511F9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3" y="1573297"/>
            <a:ext cx="5176434" cy="5168732"/>
          </a:xfrm>
          <a:ln>
            <a:solidFill>
              <a:schemeClr val="tx1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F971638-4B41-4496-B8F0-33E9C247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33362"/>
            <a:ext cx="6400800" cy="6391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879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6FEE7-9E69-4D8E-9272-11DF0964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第二題（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C3FA4-D07E-49AA-962B-3357A24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8832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一年級：因為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p-value=0.2151&gt;0.05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，因此不拒絕虛無假設，因此與全台灣平均體重相同。</a:t>
            </a:r>
            <a:endParaRPr lang="en-US" altLang="zh-TW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dirty="0"/>
              <a:t>二年級：因為</a:t>
            </a:r>
            <a:r>
              <a:rPr lang="en-US" altLang="zh-TW" dirty="0"/>
              <a:t>p-value=0.213&gt;0.05</a:t>
            </a:r>
            <a:r>
              <a:rPr lang="zh-TW" altLang="zh-TW" dirty="0"/>
              <a:t>，因此不拒絕虛無假設，因此與全台灣平均體重相同。</a:t>
            </a:r>
            <a:endParaRPr lang="en-US" altLang="zh-TW" dirty="0"/>
          </a:p>
          <a:p>
            <a:endParaRPr lang="zh-TW" altLang="zh-TW" dirty="0"/>
          </a:p>
          <a:p>
            <a:endParaRPr lang="zh-TW" altLang="en-US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4006F28-9A4D-4F0D-B8C8-1D7BE669AC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33068" y="857423"/>
            <a:ext cx="4375332" cy="2571577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F895A0F7-17CA-48F1-8DE5-9630ABED93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33068" y="3400502"/>
            <a:ext cx="4108081" cy="20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6FEE7-9E69-4D8E-9272-11DF0964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第二題（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C3FA4-D07E-49AA-962B-3357A24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8832" cy="4351338"/>
          </a:xfrm>
        </p:spPr>
        <p:txBody>
          <a:bodyPr>
            <a:normAutofit/>
          </a:bodyPr>
          <a:lstStyle/>
          <a:p>
            <a:r>
              <a:rPr lang="zh-TW" altLang="zh-TW" dirty="0"/>
              <a:t>設</a:t>
            </a:r>
            <a:r>
              <a:rPr lang="en-US" altLang="zh-TW" dirty="0"/>
              <a:t>H0:</a:t>
            </a:r>
            <a:r>
              <a:rPr lang="zh-TW" altLang="zh-TW" dirty="0"/>
              <a:t>一二年級時成績相同</a:t>
            </a:r>
            <a:r>
              <a:rPr lang="zh-TW" altLang="en-US" dirty="0"/>
              <a:t>，</a:t>
            </a:r>
            <a:r>
              <a:rPr lang="en-US" altLang="zh-TW" dirty="0"/>
              <a:t>Ha:</a:t>
            </a:r>
            <a:r>
              <a:rPr lang="zh-TW" altLang="zh-TW" dirty="0"/>
              <a:t>一二年級時成績不同</a:t>
            </a:r>
            <a:r>
              <a:rPr lang="zh-TW" altLang="en-US" dirty="0"/>
              <a:t>，</a:t>
            </a:r>
            <a:r>
              <a:rPr lang="zh-TW" altLang="zh-TW" dirty="0"/>
              <a:t>因為</a:t>
            </a:r>
            <a:r>
              <a:rPr lang="en-US" altLang="zh-TW" dirty="0"/>
              <a:t>p-value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0.02773&lt;0.05</a:t>
            </a:r>
            <a:r>
              <a:rPr lang="zh-TW" altLang="zh-TW" dirty="0"/>
              <a:t>，因此拒絕虛無假設，因此一二年級時的體育成績不同。</a:t>
            </a:r>
          </a:p>
          <a:p>
            <a:endParaRPr lang="zh-TW" altLang="zh-TW" dirty="0"/>
          </a:p>
          <a:p>
            <a:endParaRPr lang="zh-TW" altLang="en-US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6E6FF44C-6115-4D3D-AF53-57EAFC995B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06865" y="1690688"/>
            <a:ext cx="5561244" cy="258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0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6FEE7-9E69-4D8E-9272-11DF0964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第三題（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C3FA4-D07E-49AA-962B-3357A24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01971" cy="4351338"/>
          </a:xfrm>
        </p:spPr>
        <p:txBody>
          <a:bodyPr>
            <a:normAutofit fontScale="85000" lnSpcReduction="10000"/>
          </a:bodyPr>
          <a:lstStyle/>
          <a:p>
            <a:r>
              <a:rPr lang="zh-TW" altLang="zh-TW" dirty="0"/>
              <a:t>樣本數皆大於</a:t>
            </a:r>
            <a:r>
              <a:rPr lang="en-US" altLang="zh-TW" dirty="0"/>
              <a:t>50</a:t>
            </a:r>
            <a:r>
              <a:rPr lang="zh-TW" altLang="zh-TW" dirty="0"/>
              <a:t>，因此使用</a:t>
            </a:r>
            <a:r>
              <a:rPr lang="en-US" altLang="zh-TW" dirty="0" err="1"/>
              <a:t>lillie.test</a:t>
            </a:r>
            <a:r>
              <a:rPr lang="zh-TW" altLang="zh-TW" dirty="0"/>
              <a:t>檢驗是否為常態分佈，由下圖可以看出兩直轄市的</a:t>
            </a:r>
            <a:r>
              <a:rPr lang="en-US" altLang="zh-TW" dirty="0"/>
              <a:t>p-value</a:t>
            </a:r>
            <a:r>
              <a:rPr lang="zh-TW" altLang="zh-TW" dirty="0"/>
              <a:t>皆</a:t>
            </a:r>
            <a:r>
              <a:rPr lang="en-US" altLang="zh-TW" dirty="0"/>
              <a:t>&lt;0.05</a:t>
            </a:r>
            <a:r>
              <a:rPr lang="zh-TW" altLang="zh-TW" dirty="0"/>
              <a:t>，因此 兩縣市溫度都非常態分佈。</a:t>
            </a:r>
            <a:endParaRPr lang="en-US" altLang="zh-TW" dirty="0"/>
          </a:p>
          <a:p>
            <a:r>
              <a:rPr lang="zh-TW" altLang="zh-TW" dirty="0"/>
              <a:t>皆非常態分佈，因此選用</a:t>
            </a:r>
            <a:r>
              <a:rPr lang="en-US" altLang="zh-TW" dirty="0" err="1"/>
              <a:t>leveneTest</a:t>
            </a:r>
            <a:r>
              <a:rPr lang="zh-TW" altLang="zh-TW" dirty="0"/>
              <a:t>，由下圖可以發現</a:t>
            </a:r>
            <a:r>
              <a:rPr lang="en-US" altLang="zh-TW" dirty="0"/>
              <a:t>p-value</a:t>
            </a:r>
            <a:r>
              <a:rPr lang="zh-TW" altLang="en-US" dirty="0"/>
              <a:t> </a:t>
            </a:r>
            <a:r>
              <a:rPr lang="en-US" altLang="zh-TW" dirty="0"/>
              <a:t>=4.742e-7&lt;0.05</a:t>
            </a:r>
            <a:r>
              <a:rPr lang="zh-TW" altLang="zh-TW" dirty="0"/>
              <a:t>，因此兩者變異數有差異。</a:t>
            </a:r>
            <a:endParaRPr lang="en-US" altLang="zh-TW" dirty="0"/>
          </a:p>
          <a:p>
            <a:r>
              <a:rPr lang="zh-TW" altLang="zh-TW" dirty="0"/>
              <a:t>因變異數有差異，因此</a:t>
            </a:r>
            <a:r>
              <a:rPr lang="en-US" altLang="zh-TW" dirty="0" err="1"/>
              <a:t>var.equal</a:t>
            </a:r>
            <a:r>
              <a:rPr lang="zh-TW" altLang="zh-TW" dirty="0"/>
              <a:t>＝</a:t>
            </a:r>
            <a:r>
              <a:rPr lang="en-US" altLang="zh-TW" dirty="0"/>
              <a:t>default</a:t>
            </a:r>
            <a:r>
              <a:rPr lang="zh-TW" altLang="zh-TW" dirty="0"/>
              <a:t>，</a:t>
            </a:r>
            <a:r>
              <a:rPr lang="en-US" altLang="zh-TW" dirty="0"/>
              <a:t>p-value=3.195e-5&lt;0.05</a:t>
            </a:r>
            <a:r>
              <a:rPr lang="zh-TW" altLang="zh-TW" dirty="0"/>
              <a:t>，因此拒絕Ｈ</a:t>
            </a:r>
            <a:r>
              <a:rPr lang="en-US" altLang="zh-TW" dirty="0"/>
              <a:t>0</a:t>
            </a:r>
            <a:r>
              <a:rPr lang="zh-TW" altLang="zh-TW" dirty="0"/>
              <a:t>，兩縣市氣溫有差異。</a:t>
            </a:r>
          </a:p>
          <a:p>
            <a:endParaRPr lang="zh-TW" altLang="en-US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33ECE12-D7A4-47A4-900C-5B26683DC3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5800" y="640364"/>
            <a:ext cx="3866472" cy="868840"/>
          </a:xfrm>
          <a:prstGeom prst="rect">
            <a:avLst/>
          </a:prstGeo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A329F44E-6B6C-4C69-8BBB-E37C590BF2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3296" y="1556728"/>
            <a:ext cx="3529120" cy="680281"/>
          </a:xfrm>
          <a:prstGeom prst="rect">
            <a:avLst/>
          </a:prstGeom>
        </p:spPr>
      </p:pic>
      <p:pic>
        <p:nvPicPr>
          <p:cNvPr id="14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602FAA87-6D88-4463-AE61-C86FF7B9CFC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83296" y="2375257"/>
            <a:ext cx="4872484" cy="960207"/>
          </a:xfrm>
          <a:prstGeom prst="rect">
            <a:avLst/>
          </a:prstGeom>
        </p:spPr>
      </p:pic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8966B691-AFB1-4419-8081-DBD7C9099F63}"/>
              </a:ext>
            </a:extLst>
          </p:cNvPr>
          <p:cNvPicPr/>
          <p:nvPr/>
        </p:nvPicPr>
        <p:blipFill rotWithShape="1">
          <a:blip r:embed="rId5"/>
          <a:srcRect t="43723"/>
          <a:stretch/>
        </p:blipFill>
        <p:spPr bwMode="auto">
          <a:xfrm>
            <a:off x="5952483" y="3935993"/>
            <a:ext cx="5574330" cy="22409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520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6FEE7-9E69-4D8E-9272-11DF0964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第三題（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C3FA4-D07E-49AA-962B-3357A24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01971" cy="4351338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/>
              <a:t>台北</a:t>
            </a:r>
            <a:r>
              <a:rPr lang="zh-TW" altLang="zh-TW" dirty="0"/>
              <a:t>樣本數大於</a:t>
            </a:r>
            <a:r>
              <a:rPr lang="en-US" altLang="zh-TW" dirty="0"/>
              <a:t>50</a:t>
            </a:r>
            <a:r>
              <a:rPr lang="zh-TW" altLang="zh-TW" dirty="0"/>
              <a:t>，因此使用</a:t>
            </a:r>
            <a:r>
              <a:rPr lang="en-US" altLang="zh-TW" dirty="0" err="1"/>
              <a:t>lillie.test</a:t>
            </a:r>
            <a:r>
              <a:rPr lang="zh-TW" altLang="zh-TW" dirty="0"/>
              <a:t>檢驗是否為常態分佈，由下圖可以看出</a:t>
            </a:r>
            <a:r>
              <a:rPr lang="en-US" altLang="zh-TW" dirty="0"/>
              <a:t>p-value=0.01515&lt;0.05</a:t>
            </a:r>
            <a:r>
              <a:rPr lang="zh-TW" altLang="zh-TW" dirty="0"/>
              <a:t>，因此 兩縣市溫度都非常態分佈。</a:t>
            </a:r>
            <a:endParaRPr lang="en-US" altLang="zh-TW" dirty="0"/>
          </a:p>
          <a:p>
            <a:r>
              <a:rPr lang="zh-TW" altLang="en-US" dirty="0"/>
              <a:t>新北樣本數</a:t>
            </a:r>
            <a:r>
              <a:rPr lang="en-US" altLang="zh-TW" dirty="0"/>
              <a:t>&lt;50</a:t>
            </a:r>
            <a:r>
              <a:rPr lang="zh-TW" altLang="en-US" dirty="0"/>
              <a:t>，</a:t>
            </a:r>
            <a:r>
              <a:rPr lang="zh-TW" altLang="zh-TW" dirty="0"/>
              <a:t>選用</a:t>
            </a:r>
            <a:r>
              <a:rPr lang="en-US" altLang="zh-TW" dirty="0" err="1"/>
              <a:t>shapiro.test</a:t>
            </a:r>
            <a:r>
              <a:rPr lang="zh-TW" altLang="zh-TW" dirty="0"/>
              <a:t>檢驗是否為常態分佈，由下圖可以看出</a:t>
            </a:r>
            <a:r>
              <a:rPr lang="en-US" altLang="zh-TW" dirty="0"/>
              <a:t>p-value=2.385e-6&lt;0.05</a:t>
            </a:r>
            <a:r>
              <a:rPr lang="zh-TW" altLang="zh-TW" dirty="0"/>
              <a:t>，因此非常態分佈。</a:t>
            </a:r>
            <a:endParaRPr lang="en-US" altLang="zh-TW" dirty="0"/>
          </a:p>
          <a:p>
            <a:r>
              <a:rPr lang="zh-TW" altLang="zh-TW" dirty="0"/>
              <a:t>因為兩者皆非常態分佈，因此選用</a:t>
            </a:r>
            <a:r>
              <a:rPr lang="en-US" altLang="zh-TW" dirty="0" err="1"/>
              <a:t>leveneTest</a:t>
            </a:r>
            <a:r>
              <a:rPr lang="zh-TW" altLang="zh-TW" dirty="0"/>
              <a:t>，由下圖可以發現</a:t>
            </a:r>
            <a:r>
              <a:rPr lang="en-US" altLang="zh-TW" dirty="0"/>
              <a:t>p-value=0.4586&gt;0.05</a:t>
            </a:r>
            <a:r>
              <a:rPr lang="zh-TW" altLang="zh-TW" dirty="0"/>
              <a:t>，因此兩者變異數相同。</a:t>
            </a:r>
            <a:endParaRPr lang="en-US" altLang="zh-TW" dirty="0"/>
          </a:p>
          <a:p>
            <a:r>
              <a:rPr lang="zh-TW" altLang="zh-TW" dirty="0"/>
              <a:t>因變異數有差異，因此</a:t>
            </a:r>
            <a:r>
              <a:rPr lang="en-US" altLang="zh-TW" dirty="0" err="1"/>
              <a:t>var.equal</a:t>
            </a:r>
            <a:r>
              <a:rPr lang="zh-TW" altLang="zh-TW" dirty="0"/>
              <a:t>＝</a:t>
            </a:r>
            <a:r>
              <a:rPr lang="en-US" altLang="zh-TW" dirty="0"/>
              <a:t>true</a:t>
            </a:r>
            <a:r>
              <a:rPr lang="zh-TW" altLang="zh-TW" dirty="0"/>
              <a:t>，</a:t>
            </a:r>
            <a:r>
              <a:rPr lang="en-US" altLang="zh-TW" dirty="0"/>
              <a:t>p-value=0.2039&gt;0.05</a:t>
            </a:r>
            <a:r>
              <a:rPr lang="zh-TW" altLang="zh-TW" dirty="0"/>
              <a:t>，因此不拒絕Ｈ</a:t>
            </a:r>
            <a:r>
              <a:rPr lang="en-US" altLang="zh-TW" dirty="0"/>
              <a:t>0</a:t>
            </a:r>
            <a:r>
              <a:rPr lang="zh-TW" altLang="zh-TW" dirty="0"/>
              <a:t>，兩縣市氣溫相同。</a:t>
            </a:r>
          </a:p>
          <a:p>
            <a:endParaRPr lang="zh-TW" altLang="zh-TW" dirty="0"/>
          </a:p>
          <a:p>
            <a:endParaRPr lang="zh-TW" altLang="en-US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F5731B85-F823-4F8D-9136-F734E75092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492032"/>
            <a:ext cx="5156200" cy="1435100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D94E3374-8EBC-49B8-A119-B598AFFB97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929351"/>
            <a:ext cx="4279900" cy="1308100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2323002-2965-484B-8C1F-611CFF5E9E3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93229" y="3429000"/>
            <a:ext cx="5549900" cy="1155700"/>
          </a:xfrm>
          <a:prstGeom prst="rect">
            <a:avLst/>
          </a:prstGeom>
        </p:spPr>
      </p:pic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522EC26B-F6BD-40C2-88FB-CAF91AA23EC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767094" y="4776249"/>
            <a:ext cx="5658467" cy="16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7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6FEE7-9E69-4D8E-9272-11DF0964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第四題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-1</a:t>
            </a:r>
            <a:endParaRPr lang="zh-TW" altLang="en-US" dirty="0"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C3FA4-D07E-49AA-962B-3357A24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70349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P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值</a:t>
            </a:r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&lt;0.05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，因此為非常態分佈。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D7C0738-D377-4C05-8BB6-451D898FA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49" y="2246399"/>
            <a:ext cx="4150999" cy="4219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EA3CFA-A9DA-477E-B8C0-DF2EE4A5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48" y="459525"/>
            <a:ext cx="4391058" cy="1495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FEDDC13-25B7-4431-AC08-5AC420561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86" y="2219177"/>
            <a:ext cx="4318549" cy="4273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627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495</Words>
  <Application>Microsoft Macintosh PowerPoint</Application>
  <PresentationFormat>寬螢幕</PresentationFormat>
  <Paragraphs>34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佈景主題</vt:lpstr>
      <vt:lpstr>科學計算軟體 W10課堂練習</vt:lpstr>
      <vt:lpstr>第一題（1）-1</vt:lpstr>
      <vt:lpstr>第一題（1）-2</vt:lpstr>
      <vt:lpstr>第一題（2）</vt:lpstr>
      <vt:lpstr>第二題（1）</vt:lpstr>
      <vt:lpstr>第二題（2）</vt:lpstr>
      <vt:lpstr>第三題（1）</vt:lpstr>
      <vt:lpstr>第三題（2）</vt:lpstr>
      <vt:lpstr>第四題-1</vt:lpstr>
      <vt:lpstr>第四題-2</vt:lpstr>
      <vt:lpstr>第五題（1）</vt:lpstr>
      <vt:lpstr>第五題（2）</vt:lpstr>
      <vt:lpstr>第六題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科學計算軟體</dc:title>
  <dc:creator>user</dc:creator>
  <cp:lastModifiedBy>黃薇庭 HUANG, WEI-TING</cp:lastModifiedBy>
  <cp:revision>34</cp:revision>
  <dcterms:created xsi:type="dcterms:W3CDTF">2023-03-09T03:04:51Z</dcterms:created>
  <dcterms:modified xsi:type="dcterms:W3CDTF">2023-04-20T04:06:54Z</dcterms:modified>
</cp:coreProperties>
</file>