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7"/>
  </p:notesMasterIdLst>
  <p:sldIdLst>
    <p:sldId id="281" r:id="rId2"/>
    <p:sldId id="282" r:id="rId3"/>
    <p:sldId id="417" r:id="rId4"/>
    <p:sldId id="257" r:id="rId5"/>
    <p:sldId id="258" r:id="rId6"/>
    <p:sldId id="409" r:id="rId7"/>
    <p:sldId id="410" r:id="rId8"/>
    <p:sldId id="259" r:id="rId9"/>
    <p:sldId id="423" r:id="rId10"/>
    <p:sldId id="421" r:id="rId11"/>
    <p:sldId id="420" r:id="rId12"/>
    <p:sldId id="418" r:id="rId13"/>
    <p:sldId id="419" r:id="rId14"/>
    <p:sldId id="362" r:id="rId15"/>
    <p:sldId id="422" r:id="rId16"/>
    <p:sldId id="283" r:id="rId17"/>
    <p:sldId id="329" r:id="rId18"/>
    <p:sldId id="411" r:id="rId19"/>
    <p:sldId id="330" r:id="rId20"/>
    <p:sldId id="262" r:id="rId21"/>
    <p:sldId id="263" r:id="rId22"/>
    <p:sldId id="370" r:id="rId23"/>
    <p:sldId id="264" r:id="rId24"/>
    <p:sldId id="276" r:id="rId25"/>
    <p:sldId id="375" r:id="rId26"/>
    <p:sldId id="277" r:id="rId27"/>
    <p:sldId id="275" r:id="rId28"/>
    <p:sldId id="406" r:id="rId29"/>
    <p:sldId id="284" r:id="rId30"/>
    <p:sldId id="280" r:id="rId31"/>
    <p:sldId id="377" r:id="rId32"/>
    <p:sldId id="378" r:id="rId33"/>
    <p:sldId id="379" r:id="rId34"/>
    <p:sldId id="414" r:id="rId35"/>
    <p:sldId id="415" r:id="rId36"/>
    <p:sldId id="380" r:id="rId37"/>
    <p:sldId id="412" r:id="rId38"/>
    <p:sldId id="382" r:id="rId39"/>
    <p:sldId id="269" r:id="rId40"/>
    <p:sldId id="285" r:id="rId41"/>
    <p:sldId id="407" r:id="rId42"/>
    <p:sldId id="279" r:id="rId43"/>
    <p:sldId id="384" r:id="rId44"/>
    <p:sldId id="385" r:id="rId45"/>
    <p:sldId id="271" r:id="rId46"/>
    <p:sldId id="387" r:id="rId47"/>
    <p:sldId id="424" r:id="rId48"/>
    <p:sldId id="425" r:id="rId49"/>
    <p:sldId id="388" r:id="rId50"/>
    <p:sldId id="389" r:id="rId51"/>
    <p:sldId id="390" r:id="rId52"/>
    <p:sldId id="286" r:id="rId53"/>
    <p:sldId id="392" r:id="rId54"/>
    <p:sldId id="333" r:id="rId55"/>
    <p:sldId id="393" r:id="rId56"/>
    <p:sldId id="334" r:id="rId57"/>
    <p:sldId id="394" r:id="rId58"/>
    <p:sldId id="335" r:id="rId59"/>
    <p:sldId id="336" r:id="rId60"/>
    <p:sldId id="337" r:id="rId61"/>
    <p:sldId id="338" r:id="rId62"/>
    <p:sldId id="339" r:id="rId63"/>
    <p:sldId id="396" r:id="rId64"/>
    <p:sldId id="309" r:id="rId65"/>
    <p:sldId id="397" r:id="rId66"/>
    <p:sldId id="310" r:id="rId67"/>
    <p:sldId id="302" r:id="rId68"/>
    <p:sldId id="311" r:id="rId69"/>
    <p:sldId id="312" r:id="rId70"/>
    <p:sldId id="314" r:id="rId71"/>
    <p:sldId id="313" r:id="rId72"/>
    <p:sldId id="315" r:id="rId73"/>
    <p:sldId id="400" r:id="rId74"/>
    <p:sldId id="316" r:id="rId75"/>
    <p:sldId id="416" r:id="rId76"/>
    <p:sldId id="318" r:id="rId77"/>
    <p:sldId id="317" r:id="rId78"/>
    <p:sldId id="341" r:id="rId79"/>
    <p:sldId id="344" r:id="rId80"/>
    <p:sldId id="357" r:id="rId81"/>
    <p:sldId id="358" r:id="rId82"/>
    <p:sldId id="360" r:id="rId83"/>
    <p:sldId id="345" r:id="rId84"/>
    <p:sldId id="359" r:id="rId85"/>
    <p:sldId id="348" r:id="rId86"/>
    <p:sldId id="361" r:id="rId87"/>
    <p:sldId id="349" r:id="rId88"/>
    <p:sldId id="350" r:id="rId89"/>
    <p:sldId id="351" r:id="rId90"/>
    <p:sldId id="408" r:id="rId91"/>
    <p:sldId id="352" r:id="rId92"/>
    <p:sldId id="353" r:id="rId93"/>
    <p:sldId id="354" r:id="rId94"/>
    <p:sldId id="355" r:id="rId95"/>
    <p:sldId id="356" r:id="rId96"/>
  </p:sldIdLst>
  <p:sldSz cx="10440988" cy="6858000"/>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extLst>
    <p:ext uri="{521415D9-36F7-43E2-AB2F-B90AF26B5E84}">
      <p14:sectionLst xmlns:p14="http://schemas.microsoft.com/office/powerpoint/2010/main">
        <p14:section name="目录" id="{E5B42D83-773D-438D-8FC1-4BF253882FB6}">
          <p14:sldIdLst>
            <p14:sldId id="281"/>
            <p14:sldId id="282"/>
            <p14:sldId id="417"/>
          </p14:sldIdLst>
        </p14:section>
        <p14:section name="物理层基本概念" id="{4A2195D7-76AC-47D0-8070-2026869C9706}">
          <p14:sldIdLst>
            <p14:sldId id="257"/>
          </p14:sldIdLst>
        </p14:section>
        <p14:section name="数据通信的基础知识" id="{576D3532-37AA-466E-B152-878828C8F153}">
          <p14:sldIdLst>
            <p14:sldId id="258"/>
            <p14:sldId id="409"/>
            <p14:sldId id="410"/>
            <p14:sldId id="259"/>
            <p14:sldId id="423"/>
            <p14:sldId id="421"/>
            <p14:sldId id="420"/>
            <p14:sldId id="418"/>
            <p14:sldId id="419"/>
            <p14:sldId id="362"/>
            <p14:sldId id="422"/>
            <p14:sldId id="283"/>
            <p14:sldId id="329"/>
            <p14:sldId id="411"/>
            <p14:sldId id="330"/>
            <p14:sldId id="262"/>
            <p14:sldId id="263"/>
            <p14:sldId id="370"/>
            <p14:sldId id="264"/>
            <p14:sldId id="276"/>
            <p14:sldId id="375"/>
            <p14:sldId id="277"/>
            <p14:sldId id="275"/>
          </p14:sldIdLst>
        </p14:section>
        <p14:section name="物理层下面的传输媒体" id="{70D30885-7A27-4232-BA90-41E2508855ED}">
          <p14:sldIdLst>
            <p14:sldId id="406"/>
            <p14:sldId id="284"/>
            <p14:sldId id="280"/>
            <p14:sldId id="377"/>
            <p14:sldId id="378"/>
            <p14:sldId id="379"/>
            <p14:sldId id="414"/>
            <p14:sldId id="415"/>
            <p14:sldId id="380"/>
            <p14:sldId id="412"/>
            <p14:sldId id="382"/>
            <p14:sldId id="269"/>
            <p14:sldId id="285"/>
            <p14:sldId id="407"/>
            <p14:sldId id="279"/>
            <p14:sldId id="384"/>
            <p14:sldId id="385"/>
            <p14:sldId id="271"/>
            <p14:sldId id="387"/>
            <p14:sldId id="424"/>
            <p14:sldId id="425"/>
            <p14:sldId id="388"/>
            <p14:sldId id="389"/>
            <p14:sldId id="390"/>
          </p14:sldIdLst>
        </p14:section>
        <p14:section name="信道复用技术" id="{55360862-88DE-41AE-9B9B-3FA0CF2C57E1}">
          <p14:sldIdLst>
            <p14:sldId id="286"/>
            <p14:sldId id="392"/>
            <p14:sldId id="333"/>
            <p14:sldId id="393"/>
            <p14:sldId id="334"/>
            <p14:sldId id="394"/>
            <p14:sldId id="335"/>
            <p14:sldId id="336"/>
            <p14:sldId id="337"/>
            <p14:sldId id="338"/>
            <p14:sldId id="339"/>
            <p14:sldId id="396"/>
            <p14:sldId id="309"/>
            <p14:sldId id="397"/>
            <p14:sldId id="310"/>
            <p14:sldId id="302"/>
            <p14:sldId id="311"/>
            <p14:sldId id="312"/>
            <p14:sldId id="314"/>
            <p14:sldId id="313"/>
            <p14:sldId id="315"/>
            <p14:sldId id="400"/>
            <p14:sldId id="316"/>
            <p14:sldId id="416"/>
          </p14:sldIdLst>
        </p14:section>
        <p14:section name="数字传输系统" id="{6FDB398F-10F8-4B86-AE3D-5C7D0FCB3A0F}">
          <p14:sldIdLst>
            <p14:sldId id="318"/>
            <p14:sldId id="317"/>
          </p14:sldIdLst>
        </p14:section>
        <p14:section name="宽带接入技术" id="{2F72C6DB-760B-4D4C-A6C1-896EE54C0342}">
          <p14:sldIdLst>
            <p14:sldId id="341"/>
            <p14:sldId id="344"/>
            <p14:sldId id="357"/>
            <p14:sldId id="358"/>
            <p14:sldId id="360"/>
            <p14:sldId id="345"/>
            <p14:sldId id="359"/>
            <p14:sldId id="348"/>
            <p14:sldId id="361"/>
            <p14:sldId id="349"/>
            <p14:sldId id="350"/>
            <p14:sldId id="351"/>
            <p14:sldId id="408"/>
            <p14:sldId id="352"/>
            <p14:sldId id="353"/>
            <p14:sldId id="354"/>
            <p14:sldId id="355"/>
            <p14:sldId id="3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CCECFF"/>
    <a:srgbClr val="66FF99"/>
    <a:srgbClr val="66FF66"/>
    <a:srgbClr val="FFFF66"/>
    <a:srgbClr val="333399"/>
    <a:srgbClr val="CC99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5987" autoAdjust="0"/>
  </p:normalViewPr>
  <p:slideViewPr>
    <p:cSldViewPr>
      <p:cViewPr varScale="1">
        <p:scale>
          <a:sx n="79" d="100"/>
          <a:sy n="79" d="100"/>
        </p:scale>
        <p:origin x="-702" y="-84"/>
      </p:cViewPr>
      <p:guideLst>
        <p:guide orient="horz" pos="2160"/>
        <p:guide pos="32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buFontTx/>
              <a:buNone/>
              <a:defRPr sz="1200">
                <a:latin typeface="Arial" panose="020B0604020202020204" pitchFamily="34" charset="0"/>
              </a:defRPr>
            </a:lvl1pPr>
          </a:lstStyle>
          <a:p>
            <a:pPr>
              <a:defRPr/>
            </a:pPr>
            <a:endParaRPr lang="en-US" altLang="zh-CN"/>
          </a:p>
        </p:txBody>
      </p:sp>
      <p:sp>
        <p:nvSpPr>
          <p:cNvPr id="17715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buFontTx/>
              <a:buNone/>
              <a:defRPr sz="1200">
                <a:latin typeface="Arial" panose="020B0604020202020204" pitchFamily="34" charset="0"/>
              </a:defRPr>
            </a:lvl1pPr>
          </a:lstStyle>
          <a:p>
            <a:pPr>
              <a:defRPr/>
            </a:pPr>
            <a:endParaRPr lang="en-US" altLang="zh-CN"/>
          </a:p>
        </p:txBody>
      </p:sp>
      <p:sp>
        <p:nvSpPr>
          <p:cNvPr id="100356" name="Rectangle 4"/>
          <p:cNvSpPr>
            <a:spLocks noGrp="1" noRot="1" noChangeAspect="1" noChangeArrowheads="1" noTextEdit="1"/>
          </p:cNvSpPr>
          <p:nvPr>
            <p:ph type="sldImg" idx="4294967295"/>
          </p:nvPr>
        </p:nvSpPr>
        <p:spPr bwMode="auto">
          <a:xfrm>
            <a:off x="819150" y="685800"/>
            <a:ext cx="5219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715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a:buFontTx/>
              <a:buNone/>
              <a:defRPr sz="1200">
                <a:latin typeface="Arial" panose="020B0604020202020204" pitchFamily="34" charset="0"/>
              </a:defRPr>
            </a:lvl1pPr>
          </a:lstStyle>
          <a:p>
            <a:pPr>
              <a:defRPr/>
            </a:pPr>
            <a:endParaRPr lang="en-US" altLang="zh-CN"/>
          </a:p>
        </p:txBody>
      </p:sp>
      <p:sp>
        <p:nvSpPr>
          <p:cNvPr id="17715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2B50F0D-04AA-441E-B49E-BE704430F6E1}" type="slidenum">
              <a:rPr lang="en-US" altLang="zh-CN"/>
              <a:pPr>
                <a:defRPr/>
              </a:pPr>
              <a:t>‹#›</a:t>
            </a:fld>
            <a:endParaRPr lang="en-US" altLang="zh-CN"/>
          </a:p>
        </p:txBody>
      </p:sp>
    </p:spTree>
    <p:extLst>
      <p:ext uri="{BB962C8B-B14F-4D97-AF65-F5344CB8AC3E}">
        <p14:creationId xmlns:p14="http://schemas.microsoft.com/office/powerpoint/2010/main" val="27719541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29BD373-28BC-4CCB-AD4E-C71FADDA78C7}" type="slidenum">
              <a:rPr lang="en-US" altLang="zh-CN" sz="1200" smtClean="0">
                <a:latin typeface="Arial" pitchFamily="34" charset="0"/>
              </a:rPr>
              <a:pPr eaLnBrk="1" hangingPunct="1"/>
              <a:t>1</a:t>
            </a:fld>
            <a:endParaRPr lang="en-US" altLang="zh-CN" sz="1200" smtClean="0">
              <a:latin typeface="Arial" pitchFamily="34" charset="0"/>
            </a:endParaRPr>
          </a:p>
        </p:txBody>
      </p:sp>
      <p:sp>
        <p:nvSpPr>
          <p:cNvPr id="101379" name="Rectangle 2"/>
          <p:cNvSpPr>
            <a:spLocks noGrp="1" noRot="1" noChangeAspect="1" noChangeArrowheads="1" noTextEdit="1"/>
          </p:cNvSpPr>
          <p:nvPr>
            <p:ph type="sldImg" idx="4294967295"/>
          </p:nvPr>
        </p:nvSpPr>
        <p:spPr>
          <a:xfrm>
            <a:off x="819150" y="685800"/>
            <a:ext cx="5219700" cy="3429000"/>
          </a:xfrm>
          <a:ln/>
        </p:spPr>
      </p:sp>
      <p:sp>
        <p:nvSpPr>
          <p:cNvPr id="10138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7BE57E9-4802-4E98-9C0A-04D2B83253FD}" type="slidenum">
              <a:rPr lang="en-US" altLang="zh-CN" sz="1200" smtClean="0">
                <a:latin typeface="Arial" pitchFamily="34" charset="0"/>
              </a:rPr>
              <a:pPr eaLnBrk="1" hangingPunct="1"/>
              <a:t>18</a:t>
            </a:fld>
            <a:endParaRPr lang="en-US" altLang="zh-CN" sz="1200" smtClean="0">
              <a:latin typeface="Arial" pitchFamily="34" charset="0"/>
            </a:endParaRPr>
          </a:p>
        </p:txBody>
      </p:sp>
      <p:sp>
        <p:nvSpPr>
          <p:cNvPr id="110595" name="Rectangle 2"/>
          <p:cNvSpPr>
            <a:spLocks noGrp="1" noRot="1" noChangeAspect="1" noChangeArrowheads="1" noTextEdit="1"/>
          </p:cNvSpPr>
          <p:nvPr>
            <p:ph type="sldImg" idx="4294967295"/>
          </p:nvPr>
        </p:nvSpPr>
        <p:spPr>
          <a:xfrm>
            <a:off x="819150" y="685800"/>
            <a:ext cx="5219700" cy="3429000"/>
          </a:xfrm>
          <a:ln/>
        </p:spPr>
      </p:sp>
      <p:sp>
        <p:nvSpPr>
          <p:cNvPr id="1105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F1DB6FE-151F-46BE-8675-7C6BD96B237E}" type="slidenum">
              <a:rPr lang="en-US" altLang="zh-CN" sz="1200" smtClean="0">
                <a:latin typeface="Arial" pitchFamily="34" charset="0"/>
              </a:rPr>
              <a:pPr eaLnBrk="1" hangingPunct="1"/>
              <a:t>19</a:t>
            </a:fld>
            <a:endParaRPr lang="en-US" altLang="zh-CN" sz="1200" smtClean="0">
              <a:latin typeface="Arial" pitchFamily="34" charset="0"/>
            </a:endParaRPr>
          </a:p>
        </p:txBody>
      </p:sp>
      <p:sp>
        <p:nvSpPr>
          <p:cNvPr id="111619" name="Rectangle 2"/>
          <p:cNvSpPr>
            <a:spLocks noGrp="1" noRot="1" noChangeAspect="1" noChangeArrowheads="1" noTextEdit="1"/>
          </p:cNvSpPr>
          <p:nvPr>
            <p:ph type="sldImg" idx="4294967295"/>
          </p:nvPr>
        </p:nvSpPr>
        <p:spPr>
          <a:xfrm>
            <a:off x="819150" y="685800"/>
            <a:ext cx="5219700" cy="3429000"/>
          </a:xfrm>
          <a:ln/>
        </p:spPr>
      </p:sp>
      <p:sp>
        <p:nvSpPr>
          <p:cNvPr id="111620" name="Rectangle 3"/>
          <p:cNvSpPr>
            <a:spLocks noGrp="1" noChangeArrowheads="1"/>
          </p:cNvSpPr>
          <p:nvPr>
            <p:ph type="body" idx="4294967295"/>
          </p:nvPr>
        </p:nvSpPr>
        <p:spPr/>
        <p:txBody>
          <a:bodyPr>
            <a:prstTxWarp prst="textNoShape">
              <a:avLst/>
            </a:prstTxWarp>
          </a:bodyPr>
          <a:lstStyle/>
          <a:p>
            <a:pPr eaLnBrk="1" hangingPunct="1"/>
            <a:r>
              <a:rPr lang="zh-CN" altLang="en-US" smtClean="0"/>
              <a:t>所谓相位，就是波形由正变负，或有负变正的形状，通常以角度表示。</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DB734DE-38DD-43B6-AFF4-76EB52FCDC99}" type="slidenum">
              <a:rPr lang="en-US" altLang="zh-CN" sz="1200" smtClean="0">
                <a:latin typeface="Arial" pitchFamily="34" charset="0"/>
              </a:rPr>
              <a:pPr eaLnBrk="1" hangingPunct="1"/>
              <a:t>20</a:t>
            </a:fld>
            <a:endParaRPr lang="en-US" altLang="zh-CN" sz="1200" smtClean="0">
              <a:latin typeface="Arial" pitchFamily="34" charset="0"/>
            </a:endParaRPr>
          </a:p>
        </p:txBody>
      </p:sp>
      <p:sp>
        <p:nvSpPr>
          <p:cNvPr id="112643" name="Rectangle 2"/>
          <p:cNvSpPr>
            <a:spLocks noGrp="1" noRot="1" noChangeAspect="1" noChangeArrowheads="1" noTextEdit="1"/>
          </p:cNvSpPr>
          <p:nvPr>
            <p:ph type="sldImg" idx="4294967295"/>
          </p:nvPr>
        </p:nvSpPr>
        <p:spPr>
          <a:xfrm>
            <a:off x="819150" y="685800"/>
            <a:ext cx="5219700" cy="3429000"/>
          </a:xfrm>
          <a:ln/>
        </p:spPr>
      </p:sp>
      <p:sp>
        <p:nvSpPr>
          <p:cNvPr id="11264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5E1EB9E-53D2-45FE-96D5-055B053E5739}" type="slidenum">
              <a:rPr lang="en-US" altLang="zh-CN" sz="1200" smtClean="0">
                <a:latin typeface="Arial" pitchFamily="34" charset="0"/>
              </a:rPr>
              <a:pPr eaLnBrk="1" hangingPunct="1"/>
              <a:t>21</a:t>
            </a:fld>
            <a:endParaRPr lang="en-US" altLang="zh-CN" sz="1200" smtClean="0">
              <a:latin typeface="Arial" pitchFamily="34" charset="0"/>
            </a:endParaRPr>
          </a:p>
        </p:txBody>
      </p:sp>
      <p:sp>
        <p:nvSpPr>
          <p:cNvPr id="113667" name="Rectangle 2"/>
          <p:cNvSpPr>
            <a:spLocks noGrp="1" noRot="1" noChangeAspect="1" noChangeArrowheads="1" noTextEdit="1"/>
          </p:cNvSpPr>
          <p:nvPr>
            <p:ph type="sldImg" idx="4294967295"/>
          </p:nvPr>
        </p:nvSpPr>
        <p:spPr>
          <a:xfrm>
            <a:off x="819150" y="685800"/>
            <a:ext cx="5219700" cy="3429000"/>
          </a:xfrm>
          <a:ln/>
        </p:spPr>
      </p:sp>
      <p:sp>
        <p:nvSpPr>
          <p:cNvPr id="113668" name="Rectangle 3"/>
          <p:cNvSpPr>
            <a:spLocks noGrp="1" noChangeArrowheads="1"/>
          </p:cNvSpPr>
          <p:nvPr>
            <p:ph type="body" idx="4294967295"/>
          </p:nvPr>
        </p:nvSpPr>
        <p:spPr/>
        <p:txBody>
          <a:bodyPr>
            <a:prstTxWarp prst="textNoShape">
              <a:avLst/>
            </a:prstTxWarp>
          </a:bodyPr>
          <a:lstStyle/>
          <a:p>
            <a:pPr eaLnBrk="1" hangingPunct="1"/>
            <a:r>
              <a:rPr lang="zh-CN" altLang="en-US" smtClean="0"/>
              <a:t>所谓噪声，就是一种干扰。噪声可分为内部和外部两种：内部由于光电等自身的传输性质以及机器内部原因产生；外部由于电磁干扰等原因。</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5901E1F-ABFD-4230-8D2D-74EC908C7222}" type="slidenum">
              <a:rPr lang="en-US" altLang="zh-CN" sz="1200" smtClean="0">
                <a:latin typeface="Arial" pitchFamily="34" charset="0"/>
              </a:rPr>
              <a:pPr eaLnBrk="1" hangingPunct="1"/>
              <a:t>23</a:t>
            </a:fld>
            <a:endParaRPr lang="en-US" altLang="zh-CN" sz="1200" smtClean="0">
              <a:latin typeface="Arial" pitchFamily="34" charset="0"/>
            </a:endParaRPr>
          </a:p>
        </p:txBody>
      </p:sp>
      <p:sp>
        <p:nvSpPr>
          <p:cNvPr id="114691" name="Rectangle 2"/>
          <p:cNvSpPr>
            <a:spLocks noGrp="1" noRot="1" noChangeAspect="1" noChangeArrowheads="1" noTextEdit="1"/>
          </p:cNvSpPr>
          <p:nvPr>
            <p:ph type="sldImg" idx="4294967295"/>
          </p:nvPr>
        </p:nvSpPr>
        <p:spPr>
          <a:xfrm>
            <a:off x="819150" y="685800"/>
            <a:ext cx="5219700" cy="3429000"/>
          </a:xfrm>
          <a:ln/>
        </p:spPr>
      </p:sp>
      <p:sp>
        <p:nvSpPr>
          <p:cNvPr id="114692" name="Rectangle 3"/>
          <p:cNvSpPr>
            <a:spLocks noGrp="1" noChangeArrowheads="1"/>
          </p:cNvSpPr>
          <p:nvPr>
            <p:ph type="body" idx="4294967295"/>
          </p:nvPr>
        </p:nvSpPr>
        <p:spPr/>
        <p:txBody>
          <a:bodyPr>
            <a:prstTxWarp prst="textNoShape">
              <a:avLst/>
            </a:prstTxWarp>
          </a:bodyPr>
          <a:lstStyle/>
          <a:p>
            <a:pPr eaLnBrk="1" hangingPunct="1"/>
            <a:r>
              <a:rPr lang="zh-CN" altLang="en-US" smtClean="0"/>
              <a:t>信号中的许多高频分量往往不能通过信道，使每个码元所占的时间界限不明确，导致接收端所收到的信号波形失去了明显界限，这种现象叫做码间串扰。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D13DE522-E007-499B-B7D4-484AD0F639B0}" type="slidenum">
              <a:rPr lang="en-US" altLang="zh-CN" sz="1200" smtClean="0">
                <a:latin typeface="Arial" pitchFamily="34" charset="0"/>
              </a:rPr>
              <a:pPr eaLnBrk="1" hangingPunct="1"/>
              <a:t>24</a:t>
            </a:fld>
            <a:endParaRPr lang="en-US" altLang="zh-CN" sz="1200" smtClean="0">
              <a:latin typeface="Arial" pitchFamily="34" charset="0"/>
            </a:endParaRPr>
          </a:p>
        </p:txBody>
      </p:sp>
      <p:sp>
        <p:nvSpPr>
          <p:cNvPr id="115715" name="Rectangle 2"/>
          <p:cNvSpPr>
            <a:spLocks noGrp="1" noRot="1" noChangeAspect="1" noChangeArrowheads="1" noTextEdit="1"/>
          </p:cNvSpPr>
          <p:nvPr>
            <p:ph type="sldImg" idx="4294967295"/>
          </p:nvPr>
        </p:nvSpPr>
        <p:spPr>
          <a:xfrm>
            <a:off x="819150" y="685800"/>
            <a:ext cx="5219700" cy="3429000"/>
          </a:xfrm>
          <a:ln/>
        </p:spPr>
      </p:sp>
      <p:sp>
        <p:nvSpPr>
          <p:cNvPr id="11571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0ECDC2A-1A5D-4928-838C-C76695040BAE}" type="slidenum">
              <a:rPr lang="en-US" altLang="zh-CN" sz="1200" smtClean="0">
                <a:latin typeface="Arial" pitchFamily="34" charset="0"/>
              </a:rPr>
              <a:pPr eaLnBrk="1" hangingPunct="1"/>
              <a:t>26</a:t>
            </a:fld>
            <a:endParaRPr lang="en-US" altLang="zh-CN" sz="1200" smtClean="0">
              <a:latin typeface="Arial" pitchFamily="34" charset="0"/>
            </a:endParaRPr>
          </a:p>
        </p:txBody>
      </p:sp>
      <p:sp>
        <p:nvSpPr>
          <p:cNvPr id="116739" name="Rectangle 2"/>
          <p:cNvSpPr>
            <a:spLocks noGrp="1" noRot="1" noChangeAspect="1" noChangeArrowheads="1" noTextEdit="1"/>
          </p:cNvSpPr>
          <p:nvPr>
            <p:ph type="sldImg" idx="4294967295"/>
          </p:nvPr>
        </p:nvSpPr>
        <p:spPr>
          <a:xfrm>
            <a:off x="819150" y="685800"/>
            <a:ext cx="5219700" cy="3429000"/>
          </a:xfrm>
          <a:ln/>
        </p:spPr>
      </p:sp>
      <p:sp>
        <p:nvSpPr>
          <p:cNvPr id="11674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20676B9-94DD-4FC7-AD44-5DEE182CE7AF}" type="slidenum">
              <a:rPr lang="en-US" altLang="zh-CN" sz="1200" smtClean="0">
                <a:latin typeface="Arial" pitchFamily="34" charset="0"/>
              </a:rPr>
              <a:pPr eaLnBrk="1" hangingPunct="1"/>
              <a:t>27</a:t>
            </a:fld>
            <a:endParaRPr lang="en-US" altLang="zh-CN" sz="1200" smtClean="0">
              <a:latin typeface="Arial" pitchFamily="34" charset="0"/>
            </a:endParaRPr>
          </a:p>
        </p:txBody>
      </p:sp>
      <p:sp>
        <p:nvSpPr>
          <p:cNvPr id="117763" name="Rectangle 2"/>
          <p:cNvSpPr>
            <a:spLocks noGrp="1" noRot="1" noChangeAspect="1" noChangeArrowheads="1" noTextEdit="1"/>
          </p:cNvSpPr>
          <p:nvPr>
            <p:ph type="sldImg" idx="4294967295"/>
          </p:nvPr>
        </p:nvSpPr>
        <p:spPr>
          <a:xfrm>
            <a:off x="819150" y="685800"/>
            <a:ext cx="5219700" cy="3429000"/>
          </a:xfrm>
          <a:ln/>
        </p:spPr>
      </p:sp>
      <p:sp>
        <p:nvSpPr>
          <p:cNvPr id="11776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0B8CBD8-9F91-4E5E-9B1C-8A7C9DA52AF7}" type="slidenum">
              <a:rPr lang="en-US" altLang="zh-CN" sz="1200" smtClean="0">
                <a:latin typeface="Arial" pitchFamily="34" charset="0"/>
              </a:rPr>
              <a:pPr eaLnBrk="1" hangingPunct="1"/>
              <a:t>29</a:t>
            </a:fld>
            <a:endParaRPr lang="en-US" altLang="zh-CN" sz="1200" smtClean="0">
              <a:latin typeface="Arial" pitchFamily="34" charset="0"/>
            </a:endParaRPr>
          </a:p>
        </p:txBody>
      </p:sp>
      <p:sp>
        <p:nvSpPr>
          <p:cNvPr id="118787" name="Rectangle 2"/>
          <p:cNvSpPr>
            <a:spLocks noGrp="1" noRot="1" noChangeAspect="1" noChangeArrowheads="1" noTextEdit="1"/>
          </p:cNvSpPr>
          <p:nvPr>
            <p:ph type="sldImg" idx="4294967295"/>
          </p:nvPr>
        </p:nvSpPr>
        <p:spPr>
          <a:xfrm>
            <a:off x="819150" y="685800"/>
            <a:ext cx="5219700" cy="3429000"/>
          </a:xfrm>
          <a:ln/>
        </p:spPr>
      </p:sp>
      <p:sp>
        <p:nvSpPr>
          <p:cNvPr id="11878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DB4FE95-0A63-4CE6-AE10-7F5591215A86}" type="slidenum">
              <a:rPr lang="en-US" altLang="zh-CN" sz="1200" smtClean="0">
                <a:latin typeface="Arial" pitchFamily="34" charset="0"/>
              </a:rPr>
              <a:pPr eaLnBrk="1" hangingPunct="1"/>
              <a:t>30</a:t>
            </a:fld>
            <a:endParaRPr lang="en-US" altLang="zh-CN" sz="1200" smtClean="0">
              <a:latin typeface="Arial" pitchFamily="34" charset="0"/>
            </a:endParaRPr>
          </a:p>
        </p:txBody>
      </p:sp>
      <p:sp>
        <p:nvSpPr>
          <p:cNvPr id="119811" name="Rectangle 2"/>
          <p:cNvSpPr>
            <a:spLocks noGrp="1" noRot="1" noChangeAspect="1" noChangeArrowheads="1" noTextEdit="1"/>
          </p:cNvSpPr>
          <p:nvPr>
            <p:ph type="sldImg" idx="4294967295"/>
          </p:nvPr>
        </p:nvSpPr>
        <p:spPr>
          <a:xfrm>
            <a:off x="819150" y="685800"/>
            <a:ext cx="5219700" cy="3429000"/>
          </a:xfrm>
          <a:ln/>
        </p:spPr>
      </p:sp>
      <p:sp>
        <p:nvSpPr>
          <p:cNvPr id="11981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A78BE3F6-F50F-4910-8CC7-605C64B04228}" type="slidenum">
              <a:rPr lang="en-US" altLang="zh-CN" sz="1200" smtClean="0">
                <a:latin typeface="Arial" pitchFamily="34" charset="0"/>
              </a:rPr>
              <a:pPr eaLnBrk="1" hangingPunct="1"/>
              <a:t>2</a:t>
            </a:fld>
            <a:endParaRPr lang="en-US" altLang="zh-CN" sz="1200" smtClean="0">
              <a:latin typeface="Arial" pitchFamily="34" charset="0"/>
            </a:endParaRPr>
          </a:p>
        </p:txBody>
      </p:sp>
      <p:sp>
        <p:nvSpPr>
          <p:cNvPr id="102403" name="Rectangle 2"/>
          <p:cNvSpPr>
            <a:spLocks noGrp="1" noRot="1" noChangeAspect="1" noChangeArrowheads="1" noTextEdit="1"/>
          </p:cNvSpPr>
          <p:nvPr>
            <p:ph type="sldImg" idx="4294967295"/>
          </p:nvPr>
        </p:nvSpPr>
        <p:spPr>
          <a:xfrm>
            <a:off x="819150" y="685800"/>
            <a:ext cx="5219700" cy="3429000"/>
          </a:xfrm>
          <a:ln/>
        </p:spPr>
      </p:sp>
      <p:sp>
        <p:nvSpPr>
          <p:cNvPr id="10240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1B09283F-C7FC-4065-8448-16BE5AF6E210}" type="slidenum">
              <a:rPr lang="en-US" altLang="zh-CN" sz="1200" smtClean="0">
                <a:latin typeface="Arial" pitchFamily="34" charset="0"/>
              </a:rPr>
              <a:pPr eaLnBrk="1" hangingPunct="1"/>
              <a:t>39</a:t>
            </a:fld>
            <a:endParaRPr lang="en-US" altLang="zh-CN" sz="1200" smtClean="0">
              <a:latin typeface="Arial" pitchFamily="34" charset="0"/>
            </a:endParaRPr>
          </a:p>
        </p:txBody>
      </p:sp>
      <p:sp>
        <p:nvSpPr>
          <p:cNvPr id="120835" name="Rectangle 2"/>
          <p:cNvSpPr>
            <a:spLocks noGrp="1" noRot="1" noChangeAspect="1" noChangeArrowheads="1" noTextEdit="1"/>
          </p:cNvSpPr>
          <p:nvPr>
            <p:ph type="sldImg" idx="4294967295"/>
          </p:nvPr>
        </p:nvSpPr>
        <p:spPr>
          <a:xfrm>
            <a:off x="819150" y="685800"/>
            <a:ext cx="5219700" cy="3429000"/>
          </a:xfrm>
          <a:ln/>
        </p:spPr>
      </p:sp>
      <p:sp>
        <p:nvSpPr>
          <p:cNvPr id="12083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EA88FFE0-2722-4D2B-872F-5BE17175CD7D}" type="slidenum">
              <a:rPr lang="en-US" altLang="zh-CN" sz="1200" smtClean="0">
                <a:latin typeface="Arial" pitchFamily="34" charset="0"/>
              </a:rPr>
              <a:pPr eaLnBrk="1" hangingPunct="1"/>
              <a:t>40</a:t>
            </a:fld>
            <a:endParaRPr lang="en-US" altLang="zh-CN" sz="1200" smtClean="0">
              <a:latin typeface="Arial" pitchFamily="34" charset="0"/>
            </a:endParaRPr>
          </a:p>
        </p:txBody>
      </p:sp>
      <p:sp>
        <p:nvSpPr>
          <p:cNvPr id="121859" name="Rectangle 2"/>
          <p:cNvSpPr>
            <a:spLocks noGrp="1" noRot="1" noChangeAspect="1" noChangeArrowheads="1" noTextEdit="1"/>
          </p:cNvSpPr>
          <p:nvPr>
            <p:ph type="sldImg" idx="4294967295"/>
          </p:nvPr>
        </p:nvSpPr>
        <p:spPr>
          <a:xfrm>
            <a:off x="819150" y="685800"/>
            <a:ext cx="5219700" cy="3429000"/>
          </a:xfrm>
          <a:ln/>
        </p:spPr>
      </p:sp>
      <p:sp>
        <p:nvSpPr>
          <p:cNvPr id="12186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D9ABB3B-3A64-4858-8FCE-45E2165B5B2A}" type="slidenum">
              <a:rPr lang="en-US" altLang="zh-CN" sz="1200" smtClean="0">
                <a:latin typeface="Arial" pitchFamily="34" charset="0"/>
              </a:rPr>
              <a:pPr eaLnBrk="1" hangingPunct="1"/>
              <a:t>42</a:t>
            </a:fld>
            <a:endParaRPr lang="en-US" altLang="zh-CN" sz="1200" smtClean="0">
              <a:latin typeface="Arial" pitchFamily="34" charset="0"/>
            </a:endParaRPr>
          </a:p>
        </p:txBody>
      </p:sp>
      <p:sp>
        <p:nvSpPr>
          <p:cNvPr id="122883" name="Rectangle 2"/>
          <p:cNvSpPr>
            <a:spLocks noGrp="1" noRot="1" noChangeAspect="1" noChangeArrowheads="1" noTextEdit="1"/>
          </p:cNvSpPr>
          <p:nvPr>
            <p:ph type="sldImg" idx="4294967295"/>
          </p:nvPr>
        </p:nvSpPr>
        <p:spPr>
          <a:xfrm>
            <a:off x="819150" y="685800"/>
            <a:ext cx="5219700" cy="3429000"/>
          </a:xfrm>
          <a:ln/>
        </p:spPr>
      </p:sp>
      <p:sp>
        <p:nvSpPr>
          <p:cNvPr id="12288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3832751-24F7-48E7-BAAB-5F6BD3111082}" type="slidenum">
              <a:rPr lang="en-US" altLang="zh-CN" sz="1200" smtClean="0">
                <a:latin typeface="Arial" pitchFamily="34" charset="0"/>
              </a:rPr>
              <a:pPr eaLnBrk="1" hangingPunct="1"/>
              <a:t>45</a:t>
            </a:fld>
            <a:endParaRPr lang="en-US" altLang="zh-CN" sz="1200" smtClean="0">
              <a:latin typeface="Arial" pitchFamily="34" charset="0"/>
            </a:endParaRPr>
          </a:p>
        </p:txBody>
      </p:sp>
      <p:sp>
        <p:nvSpPr>
          <p:cNvPr id="123907" name="Rectangle 2"/>
          <p:cNvSpPr>
            <a:spLocks noGrp="1" noRot="1" noChangeAspect="1" noChangeArrowheads="1" noTextEdit="1"/>
          </p:cNvSpPr>
          <p:nvPr>
            <p:ph type="sldImg" idx="4294967295"/>
          </p:nvPr>
        </p:nvSpPr>
        <p:spPr>
          <a:xfrm>
            <a:off x="819150" y="685800"/>
            <a:ext cx="5219700" cy="3429000"/>
          </a:xfrm>
          <a:ln/>
        </p:spPr>
      </p:sp>
      <p:sp>
        <p:nvSpPr>
          <p:cNvPr id="12390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17FD8A4-C825-4701-8BC1-864887A02D4B}" type="slidenum">
              <a:rPr lang="en-US" altLang="zh-CN" sz="1200" smtClean="0">
                <a:latin typeface="Arial" pitchFamily="34" charset="0"/>
              </a:rPr>
              <a:pPr eaLnBrk="1" hangingPunct="1"/>
              <a:t>52</a:t>
            </a:fld>
            <a:endParaRPr lang="en-US" altLang="zh-CN" sz="1200" smtClean="0">
              <a:latin typeface="Arial" pitchFamily="34" charset="0"/>
            </a:endParaRPr>
          </a:p>
        </p:txBody>
      </p:sp>
      <p:sp>
        <p:nvSpPr>
          <p:cNvPr id="124931" name="Rectangle 2"/>
          <p:cNvSpPr>
            <a:spLocks noGrp="1" noRot="1" noChangeAspect="1" noChangeArrowheads="1" noTextEdit="1"/>
          </p:cNvSpPr>
          <p:nvPr>
            <p:ph type="sldImg" idx="4294967295"/>
          </p:nvPr>
        </p:nvSpPr>
        <p:spPr>
          <a:xfrm>
            <a:off x="819150" y="685800"/>
            <a:ext cx="5219700" cy="3429000"/>
          </a:xfrm>
          <a:ln/>
        </p:spPr>
      </p:sp>
      <p:sp>
        <p:nvSpPr>
          <p:cNvPr id="12493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41C3C6E-AC37-49C4-9124-2AEF434840F2}" type="slidenum">
              <a:rPr lang="en-US" altLang="zh-CN" sz="1200" smtClean="0">
                <a:latin typeface="Arial" pitchFamily="34" charset="0"/>
              </a:rPr>
              <a:pPr eaLnBrk="1" hangingPunct="1"/>
              <a:t>54</a:t>
            </a:fld>
            <a:endParaRPr lang="en-US" altLang="zh-CN" sz="1200" smtClean="0">
              <a:latin typeface="Arial" pitchFamily="34" charset="0"/>
            </a:endParaRPr>
          </a:p>
        </p:txBody>
      </p:sp>
      <p:sp>
        <p:nvSpPr>
          <p:cNvPr id="125955" name="Rectangle 2"/>
          <p:cNvSpPr>
            <a:spLocks noGrp="1" noRot="1" noChangeAspect="1" noChangeArrowheads="1" noTextEdit="1"/>
          </p:cNvSpPr>
          <p:nvPr>
            <p:ph type="sldImg" idx="4294967295"/>
          </p:nvPr>
        </p:nvSpPr>
        <p:spPr>
          <a:xfrm>
            <a:off x="819150" y="685800"/>
            <a:ext cx="5219700" cy="3429000"/>
          </a:xfrm>
          <a:ln/>
        </p:spPr>
      </p:sp>
      <p:sp>
        <p:nvSpPr>
          <p:cNvPr id="125956" name="Rectangle 3"/>
          <p:cNvSpPr>
            <a:spLocks noGrp="1" noChangeArrowheads="1"/>
          </p:cNvSpPr>
          <p:nvPr>
            <p:ph type="body" idx="4294967295"/>
          </p:nvPr>
        </p:nvSpPr>
        <p:spPr/>
        <p:txBody>
          <a:bodyPr>
            <a:prstTxWarp prst="textNoShape">
              <a:avLst/>
            </a:prstTxWarp>
          </a:bodyPr>
          <a:lstStyle/>
          <a:p>
            <a:pPr eaLnBrk="1" hangingPunct="1"/>
            <a:r>
              <a:rPr lang="zh-CN" altLang="en-US" smtClean="0"/>
              <a:t>频带指的是每个用户占用的频率范围。</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13B3C666-6DFD-4773-BA9C-E58E914C6E2D}" type="slidenum">
              <a:rPr lang="en-US" altLang="zh-CN" sz="1200" smtClean="0">
                <a:latin typeface="Arial" pitchFamily="34" charset="0"/>
              </a:rPr>
              <a:pPr eaLnBrk="1" hangingPunct="1"/>
              <a:t>56</a:t>
            </a:fld>
            <a:endParaRPr lang="en-US" altLang="zh-CN" sz="1200" smtClean="0">
              <a:latin typeface="Arial" pitchFamily="34" charset="0"/>
            </a:endParaRPr>
          </a:p>
        </p:txBody>
      </p:sp>
      <p:sp>
        <p:nvSpPr>
          <p:cNvPr id="126979" name="Rectangle 2"/>
          <p:cNvSpPr>
            <a:spLocks noGrp="1" noRot="1" noChangeAspect="1" noChangeArrowheads="1" noTextEdit="1"/>
          </p:cNvSpPr>
          <p:nvPr>
            <p:ph type="sldImg" idx="4294967295"/>
          </p:nvPr>
        </p:nvSpPr>
        <p:spPr>
          <a:xfrm>
            <a:off x="819150" y="685800"/>
            <a:ext cx="5219700" cy="3429000"/>
          </a:xfrm>
          <a:ln/>
        </p:spPr>
      </p:sp>
      <p:sp>
        <p:nvSpPr>
          <p:cNvPr id="12698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CEED9C15-5BFF-40D9-A60B-B92234EC6B53}" type="slidenum">
              <a:rPr lang="en-US" altLang="zh-CN" sz="1200" smtClean="0">
                <a:latin typeface="Arial" pitchFamily="34" charset="0"/>
              </a:rPr>
              <a:pPr eaLnBrk="1" hangingPunct="1"/>
              <a:t>58</a:t>
            </a:fld>
            <a:endParaRPr lang="en-US" altLang="zh-CN" sz="1200" smtClean="0">
              <a:latin typeface="Arial" pitchFamily="34" charset="0"/>
            </a:endParaRPr>
          </a:p>
        </p:txBody>
      </p:sp>
      <p:sp>
        <p:nvSpPr>
          <p:cNvPr id="128003" name="Rectangle 2"/>
          <p:cNvSpPr>
            <a:spLocks noGrp="1" noRot="1" noChangeAspect="1" noChangeArrowheads="1" noTextEdit="1"/>
          </p:cNvSpPr>
          <p:nvPr>
            <p:ph type="sldImg" idx="4294967295"/>
          </p:nvPr>
        </p:nvSpPr>
        <p:spPr>
          <a:xfrm>
            <a:off x="819150" y="685800"/>
            <a:ext cx="5219700" cy="3429000"/>
          </a:xfrm>
          <a:ln/>
        </p:spPr>
      </p:sp>
      <p:sp>
        <p:nvSpPr>
          <p:cNvPr id="12800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11283F5-9958-4039-8C13-9F8A91B57B89}" type="slidenum">
              <a:rPr lang="en-US" altLang="zh-CN" sz="1200" smtClean="0">
                <a:latin typeface="Arial" pitchFamily="34" charset="0"/>
              </a:rPr>
              <a:pPr eaLnBrk="1" hangingPunct="1"/>
              <a:t>59</a:t>
            </a:fld>
            <a:endParaRPr lang="en-US" altLang="zh-CN" sz="1200" smtClean="0">
              <a:latin typeface="Arial" pitchFamily="34" charset="0"/>
            </a:endParaRPr>
          </a:p>
        </p:txBody>
      </p:sp>
      <p:sp>
        <p:nvSpPr>
          <p:cNvPr id="129027" name="Rectangle 2"/>
          <p:cNvSpPr>
            <a:spLocks noGrp="1" noRot="1" noChangeAspect="1" noChangeArrowheads="1" noTextEdit="1"/>
          </p:cNvSpPr>
          <p:nvPr>
            <p:ph type="sldImg" idx="4294967295"/>
          </p:nvPr>
        </p:nvSpPr>
        <p:spPr>
          <a:xfrm>
            <a:off x="819150" y="685800"/>
            <a:ext cx="5219700" cy="3429000"/>
          </a:xfrm>
          <a:ln/>
        </p:spPr>
      </p:sp>
      <p:sp>
        <p:nvSpPr>
          <p:cNvPr id="12902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7A8BDE8F-C8CB-46BD-B922-B41AC7410E77}" type="slidenum">
              <a:rPr lang="en-US" altLang="zh-CN" sz="1200" smtClean="0">
                <a:latin typeface="Arial" pitchFamily="34" charset="0"/>
              </a:rPr>
              <a:pPr eaLnBrk="1" hangingPunct="1"/>
              <a:t>60</a:t>
            </a:fld>
            <a:endParaRPr lang="en-US" altLang="zh-CN" sz="1200" smtClean="0">
              <a:latin typeface="Arial" pitchFamily="34" charset="0"/>
            </a:endParaRPr>
          </a:p>
        </p:txBody>
      </p:sp>
      <p:sp>
        <p:nvSpPr>
          <p:cNvPr id="130051" name="Rectangle 2"/>
          <p:cNvSpPr>
            <a:spLocks noGrp="1" noRot="1" noChangeAspect="1" noChangeArrowheads="1" noTextEdit="1"/>
          </p:cNvSpPr>
          <p:nvPr>
            <p:ph type="sldImg" idx="4294967295"/>
          </p:nvPr>
        </p:nvSpPr>
        <p:spPr>
          <a:xfrm>
            <a:off x="819150" y="685800"/>
            <a:ext cx="5219700" cy="3429000"/>
          </a:xfrm>
          <a:ln/>
        </p:spPr>
      </p:sp>
      <p:sp>
        <p:nvSpPr>
          <p:cNvPr id="13005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AD4D5689-8876-40B0-A3B2-6CC8368E9D13}" type="slidenum">
              <a:rPr lang="en-US" altLang="zh-CN" sz="1200" smtClean="0">
                <a:latin typeface="Arial" pitchFamily="34" charset="0"/>
              </a:rPr>
              <a:pPr eaLnBrk="1" hangingPunct="1"/>
              <a:t>4</a:t>
            </a:fld>
            <a:endParaRPr lang="en-US" altLang="zh-CN" sz="1200" smtClean="0">
              <a:latin typeface="Arial" pitchFamily="34" charset="0"/>
            </a:endParaRPr>
          </a:p>
        </p:txBody>
      </p:sp>
      <p:sp>
        <p:nvSpPr>
          <p:cNvPr id="103427" name="Rectangle 2"/>
          <p:cNvSpPr>
            <a:spLocks noGrp="1" noRot="1" noChangeAspect="1" noChangeArrowheads="1" noTextEdit="1"/>
          </p:cNvSpPr>
          <p:nvPr>
            <p:ph type="sldImg" idx="4294967295"/>
          </p:nvPr>
        </p:nvSpPr>
        <p:spPr>
          <a:xfrm>
            <a:off x="819150" y="685800"/>
            <a:ext cx="5219700" cy="3429000"/>
          </a:xfrm>
          <a:ln/>
        </p:spPr>
      </p:sp>
      <p:sp>
        <p:nvSpPr>
          <p:cNvPr id="103428" name="Rectangle 3"/>
          <p:cNvSpPr>
            <a:spLocks noGrp="1" noChangeArrowheads="1"/>
          </p:cNvSpPr>
          <p:nvPr>
            <p:ph type="body" idx="4294967295"/>
          </p:nvPr>
        </p:nvSpPr>
        <p:spPr/>
        <p:txBody>
          <a:bodyPr>
            <a:prstTxWarp prst="textNoShape">
              <a:avLst/>
            </a:prstTxWarp>
          </a:bodyPr>
          <a:lstStyle/>
          <a:p>
            <a:pPr eaLnBrk="1" hangingPunct="1"/>
            <a:r>
              <a:rPr lang="zh-CN" altLang="en-US" smtClean="0"/>
              <a:t>物理层的作用是针对繁杂的硬件设备和传输媒体，屏蔽其差异，更好的为上层的数据链路层提供服务。所以，物理层考虑的并不仅仅是使用哪些传输介质，而是如何使用介质传输比特流。</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AF365115-6D20-436B-B176-FD4351359E78}" type="slidenum">
              <a:rPr lang="en-US" altLang="zh-CN" sz="1200" smtClean="0">
                <a:latin typeface="Arial" pitchFamily="34" charset="0"/>
              </a:rPr>
              <a:pPr eaLnBrk="1" hangingPunct="1"/>
              <a:t>61</a:t>
            </a:fld>
            <a:endParaRPr lang="en-US" altLang="zh-CN" sz="1200" smtClean="0">
              <a:latin typeface="Arial" pitchFamily="34" charset="0"/>
            </a:endParaRPr>
          </a:p>
        </p:txBody>
      </p:sp>
      <p:sp>
        <p:nvSpPr>
          <p:cNvPr id="131075" name="Rectangle 2"/>
          <p:cNvSpPr>
            <a:spLocks noGrp="1" noRot="1" noChangeAspect="1" noChangeArrowheads="1" noTextEdit="1"/>
          </p:cNvSpPr>
          <p:nvPr>
            <p:ph type="sldImg" idx="4294967295"/>
          </p:nvPr>
        </p:nvSpPr>
        <p:spPr>
          <a:xfrm>
            <a:off x="819150" y="685800"/>
            <a:ext cx="5219700" cy="3429000"/>
          </a:xfrm>
          <a:ln/>
        </p:spPr>
      </p:sp>
      <p:sp>
        <p:nvSpPr>
          <p:cNvPr id="13107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5D9F0E83-6BFF-4D15-9A3E-12F4C653A9B9}" type="slidenum">
              <a:rPr lang="en-US" altLang="zh-CN" sz="1200" smtClean="0">
                <a:latin typeface="Arial" pitchFamily="34" charset="0"/>
              </a:rPr>
              <a:pPr eaLnBrk="1" hangingPunct="1"/>
              <a:t>62</a:t>
            </a:fld>
            <a:endParaRPr lang="en-US" altLang="zh-CN" sz="1200" smtClean="0">
              <a:latin typeface="Arial" pitchFamily="34" charset="0"/>
            </a:endParaRPr>
          </a:p>
        </p:txBody>
      </p:sp>
      <p:sp>
        <p:nvSpPr>
          <p:cNvPr id="132099" name="Rectangle 2"/>
          <p:cNvSpPr>
            <a:spLocks noGrp="1" noRot="1" noChangeAspect="1" noChangeArrowheads="1" noTextEdit="1"/>
          </p:cNvSpPr>
          <p:nvPr>
            <p:ph type="sldImg" idx="4294967295"/>
          </p:nvPr>
        </p:nvSpPr>
        <p:spPr>
          <a:xfrm>
            <a:off x="819150" y="685800"/>
            <a:ext cx="5219700" cy="3429000"/>
          </a:xfrm>
          <a:ln/>
        </p:spPr>
      </p:sp>
      <p:sp>
        <p:nvSpPr>
          <p:cNvPr id="13210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972D458-B4D5-43FE-9C7E-675BF28A436A}" type="slidenum">
              <a:rPr lang="en-US" altLang="zh-CN" sz="1200" smtClean="0">
                <a:latin typeface="Arial" pitchFamily="34" charset="0"/>
              </a:rPr>
              <a:pPr eaLnBrk="1" hangingPunct="1"/>
              <a:t>64</a:t>
            </a:fld>
            <a:endParaRPr lang="en-US" altLang="zh-CN" sz="1200" smtClean="0">
              <a:latin typeface="Arial" pitchFamily="34" charset="0"/>
            </a:endParaRPr>
          </a:p>
        </p:txBody>
      </p:sp>
      <p:sp>
        <p:nvSpPr>
          <p:cNvPr id="133123" name="Rectangle 2"/>
          <p:cNvSpPr>
            <a:spLocks noGrp="1" noRot="1" noChangeAspect="1" noChangeArrowheads="1" noTextEdit="1"/>
          </p:cNvSpPr>
          <p:nvPr>
            <p:ph type="sldImg" idx="4294967295"/>
          </p:nvPr>
        </p:nvSpPr>
        <p:spPr>
          <a:xfrm>
            <a:off x="819150" y="685800"/>
            <a:ext cx="5219700" cy="3429000"/>
          </a:xfrm>
          <a:ln/>
        </p:spPr>
      </p:sp>
      <p:sp>
        <p:nvSpPr>
          <p:cNvPr id="13312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53CCA06-53EA-4AC9-9EAB-2F8C76672334}" type="slidenum">
              <a:rPr lang="en-US" altLang="zh-CN" sz="1200" smtClean="0">
                <a:latin typeface="Arial" pitchFamily="34" charset="0"/>
              </a:rPr>
              <a:pPr eaLnBrk="1" hangingPunct="1"/>
              <a:t>66</a:t>
            </a:fld>
            <a:endParaRPr lang="en-US" altLang="zh-CN" sz="1200" smtClean="0">
              <a:latin typeface="Arial" pitchFamily="34" charset="0"/>
            </a:endParaRPr>
          </a:p>
        </p:txBody>
      </p:sp>
      <p:sp>
        <p:nvSpPr>
          <p:cNvPr id="134147" name="Rectangle 2"/>
          <p:cNvSpPr>
            <a:spLocks noGrp="1" noRot="1" noChangeAspect="1" noChangeArrowheads="1" noTextEdit="1"/>
          </p:cNvSpPr>
          <p:nvPr>
            <p:ph type="sldImg" idx="4294967295"/>
          </p:nvPr>
        </p:nvSpPr>
        <p:spPr>
          <a:xfrm>
            <a:off x="819150" y="685800"/>
            <a:ext cx="5219700" cy="3429000"/>
          </a:xfrm>
          <a:ln/>
        </p:spPr>
      </p:sp>
      <p:sp>
        <p:nvSpPr>
          <p:cNvPr id="13414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97AF46E-B519-4783-B903-1C1EB30A58F3}" type="slidenum">
              <a:rPr lang="en-US" altLang="zh-CN" sz="1200" smtClean="0">
                <a:latin typeface="Arial" pitchFamily="34" charset="0"/>
              </a:rPr>
              <a:pPr eaLnBrk="1" hangingPunct="1"/>
              <a:t>67</a:t>
            </a:fld>
            <a:endParaRPr lang="en-US" altLang="zh-CN" sz="1200" smtClean="0">
              <a:latin typeface="Arial" pitchFamily="34" charset="0"/>
            </a:endParaRPr>
          </a:p>
        </p:txBody>
      </p:sp>
      <p:sp>
        <p:nvSpPr>
          <p:cNvPr id="135171" name="Rectangle 2"/>
          <p:cNvSpPr>
            <a:spLocks noGrp="1" noRot="1" noChangeAspect="1" noChangeArrowheads="1" noTextEdit="1"/>
          </p:cNvSpPr>
          <p:nvPr>
            <p:ph type="sldImg" idx="4294967295"/>
          </p:nvPr>
        </p:nvSpPr>
        <p:spPr>
          <a:xfrm>
            <a:off x="819150" y="685800"/>
            <a:ext cx="5219700" cy="3429000"/>
          </a:xfrm>
          <a:ln/>
        </p:spPr>
      </p:sp>
      <p:sp>
        <p:nvSpPr>
          <p:cNvPr id="1351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F6D137B9-5BA3-43E7-A708-3D73EA19907F}" type="slidenum">
              <a:rPr lang="en-US" altLang="zh-CN" sz="1200" smtClean="0">
                <a:latin typeface="Arial" pitchFamily="34" charset="0"/>
              </a:rPr>
              <a:pPr eaLnBrk="1" hangingPunct="1"/>
              <a:t>68</a:t>
            </a:fld>
            <a:endParaRPr lang="en-US" altLang="zh-CN" sz="1200" smtClean="0">
              <a:latin typeface="Arial" pitchFamily="34" charset="0"/>
            </a:endParaRPr>
          </a:p>
        </p:txBody>
      </p:sp>
      <p:sp>
        <p:nvSpPr>
          <p:cNvPr id="136195" name="Rectangle 2"/>
          <p:cNvSpPr>
            <a:spLocks noGrp="1" noRot="1" noChangeAspect="1" noChangeArrowheads="1" noTextEdit="1"/>
          </p:cNvSpPr>
          <p:nvPr>
            <p:ph type="sldImg" idx="4294967295"/>
          </p:nvPr>
        </p:nvSpPr>
        <p:spPr>
          <a:xfrm>
            <a:off x="819150" y="685800"/>
            <a:ext cx="5219700" cy="3429000"/>
          </a:xfrm>
          <a:ln/>
        </p:spPr>
      </p:sp>
      <p:sp>
        <p:nvSpPr>
          <p:cNvPr id="1361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F0163F6-0036-462B-92C9-4D97F1A2D34E}" type="slidenum">
              <a:rPr lang="en-US" altLang="zh-CN" sz="1200" smtClean="0">
                <a:latin typeface="Arial" pitchFamily="34" charset="0"/>
              </a:rPr>
              <a:pPr eaLnBrk="1" hangingPunct="1"/>
              <a:t>69</a:t>
            </a:fld>
            <a:endParaRPr lang="en-US" altLang="zh-CN" sz="1200" smtClean="0">
              <a:latin typeface="Arial" pitchFamily="34" charset="0"/>
            </a:endParaRPr>
          </a:p>
        </p:txBody>
      </p:sp>
      <p:sp>
        <p:nvSpPr>
          <p:cNvPr id="137219" name="Rectangle 2"/>
          <p:cNvSpPr>
            <a:spLocks noGrp="1" noRot="1" noChangeAspect="1" noChangeArrowheads="1" noTextEdit="1"/>
          </p:cNvSpPr>
          <p:nvPr>
            <p:ph type="sldImg" idx="4294967295"/>
          </p:nvPr>
        </p:nvSpPr>
        <p:spPr>
          <a:xfrm>
            <a:off x="819150" y="685800"/>
            <a:ext cx="5219700" cy="3429000"/>
          </a:xfrm>
          <a:ln/>
        </p:spPr>
      </p:sp>
      <p:sp>
        <p:nvSpPr>
          <p:cNvPr id="13722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C734DC03-62EE-435C-8D30-B765D888C1FF}" type="slidenum">
              <a:rPr lang="en-US" altLang="zh-CN" sz="1200" smtClean="0">
                <a:latin typeface="Arial" pitchFamily="34" charset="0"/>
              </a:rPr>
              <a:pPr eaLnBrk="1" hangingPunct="1"/>
              <a:t>70</a:t>
            </a:fld>
            <a:endParaRPr lang="en-US" altLang="zh-CN" sz="1200" smtClean="0">
              <a:latin typeface="Arial" pitchFamily="34" charset="0"/>
            </a:endParaRPr>
          </a:p>
        </p:txBody>
      </p:sp>
      <p:sp>
        <p:nvSpPr>
          <p:cNvPr id="138243" name="Rectangle 2"/>
          <p:cNvSpPr>
            <a:spLocks noGrp="1" noRot="1" noChangeAspect="1" noChangeArrowheads="1" noTextEdit="1"/>
          </p:cNvSpPr>
          <p:nvPr>
            <p:ph type="sldImg" idx="4294967295"/>
          </p:nvPr>
        </p:nvSpPr>
        <p:spPr>
          <a:xfrm>
            <a:off x="819150" y="685800"/>
            <a:ext cx="5219700" cy="3429000"/>
          </a:xfrm>
          <a:ln/>
        </p:spPr>
      </p:sp>
      <p:sp>
        <p:nvSpPr>
          <p:cNvPr id="13824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F30F598B-6D65-44FA-9C59-F725D0BF3992}" type="slidenum">
              <a:rPr lang="en-US" altLang="zh-CN" sz="1200" smtClean="0">
                <a:latin typeface="Arial" pitchFamily="34" charset="0"/>
              </a:rPr>
              <a:pPr eaLnBrk="1" hangingPunct="1"/>
              <a:t>71</a:t>
            </a:fld>
            <a:endParaRPr lang="en-US" altLang="zh-CN" sz="1200" smtClean="0">
              <a:latin typeface="Arial" pitchFamily="34" charset="0"/>
            </a:endParaRPr>
          </a:p>
        </p:txBody>
      </p:sp>
      <p:sp>
        <p:nvSpPr>
          <p:cNvPr id="139267" name="Rectangle 2"/>
          <p:cNvSpPr>
            <a:spLocks noGrp="1" noRot="1" noChangeAspect="1" noChangeArrowheads="1" noTextEdit="1"/>
          </p:cNvSpPr>
          <p:nvPr>
            <p:ph type="sldImg" idx="4294967295"/>
          </p:nvPr>
        </p:nvSpPr>
        <p:spPr>
          <a:xfrm>
            <a:off x="819150" y="685800"/>
            <a:ext cx="5219700" cy="3429000"/>
          </a:xfrm>
          <a:ln/>
        </p:spPr>
      </p:sp>
      <p:sp>
        <p:nvSpPr>
          <p:cNvPr id="1392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8410AFC-A636-4899-9186-14FC780A879F}" type="slidenum">
              <a:rPr lang="en-US" altLang="zh-CN" sz="1200" smtClean="0">
                <a:latin typeface="Arial" pitchFamily="34" charset="0"/>
              </a:rPr>
              <a:pPr eaLnBrk="1" hangingPunct="1"/>
              <a:t>72</a:t>
            </a:fld>
            <a:endParaRPr lang="en-US" altLang="zh-CN" sz="1200" smtClean="0">
              <a:latin typeface="Arial" pitchFamily="34" charset="0"/>
            </a:endParaRPr>
          </a:p>
        </p:txBody>
      </p:sp>
      <p:sp>
        <p:nvSpPr>
          <p:cNvPr id="140291" name="Rectangle 2"/>
          <p:cNvSpPr>
            <a:spLocks noGrp="1" noRot="1" noChangeAspect="1" noChangeArrowheads="1" noTextEdit="1"/>
          </p:cNvSpPr>
          <p:nvPr>
            <p:ph type="sldImg" idx="4294967295"/>
          </p:nvPr>
        </p:nvSpPr>
        <p:spPr>
          <a:xfrm>
            <a:off x="819150" y="685800"/>
            <a:ext cx="5219700" cy="3429000"/>
          </a:xfrm>
          <a:ln/>
        </p:spPr>
      </p:sp>
      <p:sp>
        <p:nvSpPr>
          <p:cNvPr id="14029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C333920D-9A2F-468C-A1B4-3D9A15B3FFB0}" type="slidenum">
              <a:rPr lang="en-US" altLang="zh-CN" sz="1200" smtClean="0">
                <a:latin typeface="Arial" pitchFamily="34" charset="0"/>
              </a:rPr>
              <a:pPr eaLnBrk="1" hangingPunct="1"/>
              <a:t>5</a:t>
            </a:fld>
            <a:endParaRPr lang="en-US" altLang="zh-CN" sz="1200" smtClean="0">
              <a:latin typeface="Arial" pitchFamily="34" charset="0"/>
            </a:endParaRPr>
          </a:p>
        </p:txBody>
      </p:sp>
      <p:sp>
        <p:nvSpPr>
          <p:cNvPr id="104451" name="Rectangle 2"/>
          <p:cNvSpPr>
            <a:spLocks noGrp="1" noRot="1" noChangeAspect="1" noChangeArrowheads="1" noTextEdit="1"/>
          </p:cNvSpPr>
          <p:nvPr>
            <p:ph type="sldImg" idx="4294967295"/>
          </p:nvPr>
        </p:nvSpPr>
        <p:spPr>
          <a:xfrm>
            <a:off x="819150" y="685800"/>
            <a:ext cx="5219700" cy="3429000"/>
          </a:xfrm>
          <a:ln/>
        </p:spPr>
      </p:sp>
      <p:sp>
        <p:nvSpPr>
          <p:cNvPr id="10445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1565458E-531A-468C-BFF5-85E395BC6A34}" type="slidenum">
              <a:rPr lang="en-US" altLang="zh-CN" sz="1200" smtClean="0">
                <a:latin typeface="Arial" pitchFamily="34" charset="0"/>
              </a:rPr>
              <a:pPr eaLnBrk="1" hangingPunct="1"/>
              <a:t>74</a:t>
            </a:fld>
            <a:endParaRPr lang="en-US" altLang="zh-CN" sz="1200" smtClean="0">
              <a:latin typeface="Arial" pitchFamily="34" charset="0"/>
            </a:endParaRPr>
          </a:p>
        </p:txBody>
      </p:sp>
      <p:sp>
        <p:nvSpPr>
          <p:cNvPr id="141315" name="Rectangle 2"/>
          <p:cNvSpPr>
            <a:spLocks noGrp="1" noRot="1" noChangeAspect="1" noChangeArrowheads="1" noTextEdit="1"/>
          </p:cNvSpPr>
          <p:nvPr>
            <p:ph type="sldImg" idx="4294967295"/>
          </p:nvPr>
        </p:nvSpPr>
        <p:spPr>
          <a:xfrm>
            <a:off x="819150" y="685800"/>
            <a:ext cx="5219700" cy="3429000"/>
          </a:xfrm>
          <a:ln/>
        </p:spPr>
      </p:sp>
      <p:sp>
        <p:nvSpPr>
          <p:cNvPr id="14131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2CB16D86-A64E-4B35-A709-58F3F0FA1296}" type="slidenum">
              <a:rPr lang="en-US" altLang="zh-CN" sz="1200" smtClean="0">
                <a:latin typeface="Arial" pitchFamily="34" charset="0"/>
              </a:rPr>
              <a:pPr eaLnBrk="1" hangingPunct="1"/>
              <a:t>75</a:t>
            </a:fld>
            <a:endParaRPr lang="en-US" altLang="zh-CN" sz="1200" smtClean="0">
              <a:latin typeface="Arial" pitchFamily="34" charset="0"/>
            </a:endParaRPr>
          </a:p>
        </p:txBody>
      </p:sp>
      <p:sp>
        <p:nvSpPr>
          <p:cNvPr id="142339" name="Rectangle 2"/>
          <p:cNvSpPr>
            <a:spLocks noGrp="1" noRot="1" noChangeAspect="1" noChangeArrowheads="1" noTextEdit="1"/>
          </p:cNvSpPr>
          <p:nvPr>
            <p:ph type="sldImg" idx="4294967295"/>
          </p:nvPr>
        </p:nvSpPr>
        <p:spPr>
          <a:xfrm>
            <a:off x="819150" y="685800"/>
            <a:ext cx="5219700" cy="3429000"/>
          </a:xfrm>
          <a:ln/>
        </p:spPr>
      </p:sp>
      <p:sp>
        <p:nvSpPr>
          <p:cNvPr id="14234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FD98DA13-84C9-4363-9ED7-4A54A52224ED}" type="slidenum">
              <a:rPr lang="en-US" altLang="zh-CN" sz="1200" smtClean="0">
                <a:latin typeface="Arial" pitchFamily="34" charset="0"/>
              </a:rPr>
              <a:pPr eaLnBrk="1" hangingPunct="1"/>
              <a:t>76</a:t>
            </a:fld>
            <a:endParaRPr lang="en-US" altLang="zh-CN" sz="1200" smtClean="0">
              <a:latin typeface="Arial" pitchFamily="34" charset="0"/>
            </a:endParaRPr>
          </a:p>
        </p:txBody>
      </p:sp>
      <p:sp>
        <p:nvSpPr>
          <p:cNvPr id="143363" name="Rectangle 2"/>
          <p:cNvSpPr>
            <a:spLocks noGrp="1" noRot="1" noChangeAspect="1" noChangeArrowheads="1" noTextEdit="1"/>
          </p:cNvSpPr>
          <p:nvPr>
            <p:ph type="sldImg" idx="4294967295"/>
          </p:nvPr>
        </p:nvSpPr>
        <p:spPr>
          <a:xfrm>
            <a:off x="819150" y="685800"/>
            <a:ext cx="5219700" cy="3429000"/>
          </a:xfrm>
          <a:ln/>
        </p:spPr>
      </p:sp>
      <p:sp>
        <p:nvSpPr>
          <p:cNvPr id="14336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7D4013BD-E5A2-4ED2-A43E-F60F15F522B9}" type="slidenum">
              <a:rPr lang="en-US" altLang="zh-CN" sz="1200" smtClean="0">
                <a:latin typeface="Arial" pitchFamily="34" charset="0"/>
              </a:rPr>
              <a:pPr eaLnBrk="1" hangingPunct="1"/>
              <a:t>77</a:t>
            </a:fld>
            <a:endParaRPr lang="en-US" altLang="zh-CN" sz="1200" smtClean="0">
              <a:latin typeface="Arial" pitchFamily="34" charset="0"/>
            </a:endParaRPr>
          </a:p>
        </p:txBody>
      </p:sp>
      <p:sp>
        <p:nvSpPr>
          <p:cNvPr id="144387" name="Rectangle 2"/>
          <p:cNvSpPr>
            <a:spLocks noGrp="1" noRot="1" noChangeAspect="1" noChangeArrowheads="1" noTextEdit="1"/>
          </p:cNvSpPr>
          <p:nvPr>
            <p:ph type="sldImg" idx="4294967295"/>
          </p:nvPr>
        </p:nvSpPr>
        <p:spPr>
          <a:xfrm>
            <a:off x="819150" y="685800"/>
            <a:ext cx="5219700" cy="3429000"/>
          </a:xfrm>
          <a:ln/>
        </p:spPr>
      </p:sp>
      <p:sp>
        <p:nvSpPr>
          <p:cNvPr id="14438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629D5C05-2729-4155-B67A-192DB59348C5}" type="slidenum">
              <a:rPr lang="en-US" altLang="zh-CN" sz="1200" smtClean="0">
                <a:latin typeface="Arial" pitchFamily="34" charset="0"/>
              </a:rPr>
              <a:pPr eaLnBrk="1" hangingPunct="1"/>
              <a:t>78</a:t>
            </a:fld>
            <a:endParaRPr lang="en-US" altLang="zh-CN" sz="1200" smtClean="0">
              <a:latin typeface="Arial" pitchFamily="34" charset="0"/>
            </a:endParaRPr>
          </a:p>
        </p:txBody>
      </p:sp>
      <p:sp>
        <p:nvSpPr>
          <p:cNvPr id="145411" name="Rectangle 2"/>
          <p:cNvSpPr>
            <a:spLocks noGrp="1" noRot="1" noChangeAspect="1" noChangeArrowheads="1" noTextEdit="1"/>
          </p:cNvSpPr>
          <p:nvPr>
            <p:ph type="sldImg" idx="4294967295"/>
          </p:nvPr>
        </p:nvSpPr>
        <p:spPr>
          <a:xfrm>
            <a:off x="819150" y="685800"/>
            <a:ext cx="5219700" cy="3429000"/>
          </a:xfrm>
          <a:ln/>
        </p:spPr>
      </p:sp>
      <p:sp>
        <p:nvSpPr>
          <p:cNvPr id="14541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907CB73-39B9-4799-AC1B-F7E36519E8CD}" type="slidenum">
              <a:rPr lang="en-US" altLang="zh-CN" sz="1200" smtClean="0">
                <a:latin typeface="Arial" pitchFamily="34" charset="0"/>
              </a:rPr>
              <a:pPr eaLnBrk="1" hangingPunct="1"/>
              <a:t>79</a:t>
            </a:fld>
            <a:endParaRPr lang="en-US" altLang="zh-CN" sz="1200" smtClean="0">
              <a:latin typeface="Arial" pitchFamily="34" charset="0"/>
            </a:endParaRPr>
          </a:p>
        </p:txBody>
      </p:sp>
      <p:sp>
        <p:nvSpPr>
          <p:cNvPr id="146435" name="Rectangle 2"/>
          <p:cNvSpPr>
            <a:spLocks noGrp="1" noRot="1" noChangeAspect="1" noChangeArrowheads="1" noTextEdit="1"/>
          </p:cNvSpPr>
          <p:nvPr>
            <p:ph type="sldImg" idx="4294967295"/>
          </p:nvPr>
        </p:nvSpPr>
        <p:spPr>
          <a:xfrm>
            <a:off x="819150" y="685800"/>
            <a:ext cx="5219700" cy="3429000"/>
          </a:xfrm>
          <a:ln/>
        </p:spPr>
      </p:sp>
      <p:sp>
        <p:nvSpPr>
          <p:cNvPr id="14643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7A606FE6-DAA2-45FA-99FD-5A5B01791746}" type="slidenum">
              <a:rPr lang="en-US" altLang="zh-CN" sz="1200" smtClean="0">
                <a:latin typeface="Arial" pitchFamily="34" charset="0"/>
              </a:rPr>
              <a:pPr eaLnBrk="1" hangingPunct="1"/>
              <a:t>80</a:t>
            </a:fld>
            <a:endParaRPr lang="en-US" altLang="zh-CN" sz="1200" smtClean="0">
              <a:latin typeface="Arial" pitchFamily="34" charset="0"/>
            </a:endParaRPr>
          </a:p>
        </p:txBody>
      </p:sp>
      <p:sp>
        <p:nvSpPr>
          <p:cNvPr id="147459" name="Rectangle 2"/>
          <p:cNvSpPr>
            <a:spLocks noGrp="1" noRot="1" noChangeAspect="1" noChangeArrowheads="1" noTextEdit="1"/>
          </p:cNvSpPr>
          <p:nvPr>
            <p:ph type="sldImg" idx="4294967295"/>
          </p:nvPr>
        </p:nvSpPr>
        <p:spPr>
          <a:xfrm>
            <a:off x="819150" y="685800"/>
            <a:ext cx="5219700" cy="3429000"/>
          </a:xfrm>
          <a:ln/>
        </p:spPr>
      </p:sp>
      <p:sp>
        <p:nvSpPr>
          <p:cNvPr id="14746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3137698-CDBD-4139-BBDC-DD4E3FBFC2D7}" type="slidenum">
              <a:rPr lang="en-US" altLang="zh-CN" sz="1200" smtClean="0">
                <a:latin typeface="Arial" pitchFamily="34" charset="0"/>
              </a:rPr>
              <a:pPr eaLnBrk="1" hangingPunct="1"/>
              <a:t>81</a:t>
            </a:fld>
            <a:endParaRPr lang="en-US" altLang="zh-CN" sz="1200" smtClean="0">
              <a:latin typeface="Arial" pitchFamily="34" charset="0"/>
            </a:endParaRPr>
          </a:p>
        </p:txBody>
      </p:sp>
      <p:sp>
        <p:nvSpPr>
          <p:cNvPr id="148483" name="Rectangle 2"/>
          <p:cNvSpPr>
            <a:spLocks noGrp="1" noRot="1" noChangeAspect="1" noChangeArrowheads="1" noTextEdit="1"/>
          </p:cNvSpPr>
          <p:nvPr>
            <p:ph type="sldImg" idx="4294967295"/>
          </p:nvPr>
        </p:nvSpPr>
        <p:spPr>
          <a:xfrm>
            <a:off x="819150" y="685800"/>
            <a:ext cx="5219700" cy="3429000"/>
          </a:xfrm>
          <a:ln/>
        </p:spPr>
      </p:sp>
      <p:sp>
        <p:nvSpPr>
          <p:cNvPr id="148484" name="Rectangle 3"/>
          <p:cNvSpPr>
            <a:spLocks noGrp="1" noChangeArrowheads="1"/>
          </p:cNvSpPr>
          <p:nvPr>
            <p:ph type="body" idx="4294967295"/>
          </p:nvPr>
        </p:nvSpPr>
        <p:spPr/>
        <p:txBody>
          <a:bodyPr>
            <a:prstTxWarp prst="textNoShape">
              <a:avLst/>
            </a:prstTxWarp>
          </a:bodyPr>
          <a:lstStyle/>
          <a:p>
            <a:pPr eaLnBrk="1" hangingPunct="1"/>
            <a:r>
              <a:rPr lang="zh-CN" altLang="en-US" smtClean="0"/>
              <a:t>由于用户一般从网上下载较多，而上传较少，所以，做成不对称的。</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D5CA3D98-B4A4-420A-B165-95B98E0D9E60}" type="slidenum">
              <a:rPr lang="en-US" altLang="zh-CN" sz="1200" smtClean="0">
                <a:latin typeface="Arial" pitchFamily="34" charset="0"/>
              </a:rPr>
              <a:pPr eaLnBrk="1" hangingPunct="1"/>
              <a:t>82</a:t>
            </a:fld>
            <a:endParaRPr lang="en-US" altLang="zh-CN" sz="1200" smtClean="0">
              <a:latin typeface="Arial" pitchFamily="34" charset="0"/>
            </a:endParaRPr>
          </a:p>
        </p:txBody>
      </p:sp>
      <p:sp>
        <p:nvSpPr>
          <p:cNvPr id="149507" name="Rectangle 2"/>
          <p:cNvSpPr>
            <a:spLocks noGrp="1" noRot="1" noChangeAspect="1" noChangeArrowheads="1" noTextEdit="1"/>
          </p:cNvSpPr>
          <p:nvPr>
            <p:ph type="sldImg" idx="4294967295"/>
          </p:nvPr>
        </p:nvSpPr>
        <p:spPr>
          <a:xfrm>
            <a:off x="819150" y="685800"/>
            <a:ext cx="5219700" cy="3429000"/>
          </a:xfrm>
          <a:ln/>
        </p:spPr>
      </p:sp>
      <p:sp>
        <p:nvSpPr>
          <p:cNvPr id="14950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F3F8B1E-ED88-4CF1-A01B-49CBBD1D458B}" type="slidenum">
              <a:rPr lang="en-US" altLang="zh-CN" sz="1200" smtClean="0">
                <a:latin typeface="Arial" pitchFamily="34" charset="0"/>
              </a:rPr>
              <a:pPr eaLnBrk="1" hangingPunct="1"/>
              <a:t>83</a:t>
            </a:fld>
            <a:endParaRPr lang="en-US" altLang="zh-CN" sz="1200" smtClean="0">
              <a:latin typeface="Arial" pitchFamily="34" charset="0"/>
            </a:endParaRPr>
          </a:p>
        </p:txBody>
      </p:sp>
      <p:sp>
        <p:nvSpPr>
          <p:cNvPr id="150531" name="Rectangle 2"/>
          <p:cNvSpPr>
            <a:spLocks noGrp="1" noRot="1" noChangeAspect="1" noChangeArrowheads="1" noTextEdit="1"/>
          </p:cNvSpPr>
          <p:nvPr>
            <p:ph type="sldImg" idx="4294967295"/>
          </p:nvPr>
        </p:nvSpPr>
        <p:spPr>
          <a:xfrm>
            <a:off x="819150" y="685800"/>
            <a:ext cx="5219700" cy="3429000"/>
          </a:xfrm>
          <a:ln/>
        </p:spPr>
      </p:sp>
      <p:sp>
        <p:nvSpPr>
          <p:cNvPr id="15053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E99594B3-630B-4F8F-90C8-A13016F49478}" type="slidenum">
              <a:rPr lang="en-US" altLang="zh-CN" sz="1200" smtClean="0">
                <a:latin typeface="Arial" pitchFamily="34" charset="0"/>
              </a:rPr>
              <a:pPr eaLnBrk="1" hangingPunct="1"/>
              <a:t>8</a:t>
            </a:fld>
            <a:endParaRPr lang="en-US" altLang="zh-CN" sz="1200" smtClean="0">
              <a:latin typeface="Arial" pitchFamily="34" charset="0"/>
            </a:endParaRPr>
          </a:p>
        </p:txBody>
      </p:sp>
      <p:sp>
        <p:nvSpPr>
          <p:cNvPr id="105475" name="Rectangle 2"/>
          <p:cNvSpPr>
            <a:spLocks noGrp="1" noRot="1" noChangeAspect="1" noChangeArrowheads="1" noTextEdit="1"/>
          </p:cNvSpPr>
          <p:nvPr>
            <p:ph type="sldImg" idx="4294967295"/>
          </p:nvPr>
        </p:nvSpPr>
        <p:spPr>
          <a:xfrm>
            <a:off x="819150" y="685800"/>
            <a:ext cx="5219700" cy="3429000"/>
          </a:xfrm>
          <a:ln/>
        </p:spPr>
      </p:sp>
      <p:sp>
        <p:nvSpPr>
          <p:cNvPr id="10547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F9DDFF4-1325-4FC6-8C41-80B5DF874D8D}" type="slidenum">
              <a:rPr lang="en-US" altLang="zh-CN" sz="1200" smtClean="0">
                <a:latin typeface="Arial" pitchFamily="34" charset="0"/>
              </a:rPr>
              <a:pPr eaLnBrk="1" hangingPunct="1"/>
              <a:t>84</a:t>
            </a:fld>
            <a:endParaRPr lang="en-US" altLang="zh-CN" sz="1200" smtClean="0">
              <a:latin typeface="Arial" pitchFamily="34" charset="0"/>
            </a:endParaRPr>
          </a:p>
        </p:txBody>
      </p:sp>
      <p:sp>
        <p:nvSpPr>
          <p:cNvPr id="151555" name="Rectangle 2"/>
          <p:cNvSpPr>
            <a:spLocks noGrp="1" noRot="1" noChangeAspect="1" noChangeArrowheads="1" noTextEdit="1"/>
          </p:cNvSpPr>
          <p:nvPr>
            <p:ph type="sldImg" idx="4294967295"/>
          </p:nvPr>
        </p:nvSpPr>
        <p:spPr>
          <a:xfrm>
            <a:off x="819150" y="685800"/>
            <a:ext cx="5219700" cy="3429000"/>
          </a:xfrm>
          <a:ln/>
        </p:spPr>
      </p:sp>
      <p:sp>
        <p:nvSpPr>
          <p:cNvPr id="15155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3FEC733D-7649-439A-B04A-7462CF8D63A0}" type="slidenum">
              <a:rPr lang="en-US" altLang="zh-CN" sz="1200" smtClean="0">
                <a:latin typeface="Arial" pitchFamily="34" charset="0"/>
              </a:rPr>
              <a:pPr eaLnBrk="1" hangingPunct="1"/>
              <a:t>85</a:t>
            </a:fld>
            <a:endParaRPr lang="en-US" altLang="zh-CN" sz="1200" smtClean="0">
              <a:latin typeface="Arial" pitchFamily="34" charset="0"/>
            </a:endParaRPr>
          </a:p>
        </p:txBody>
      </p:sp>
      <p:sp>
        <p:nvSpPr>
          <p:cNvPr id="152579" name="Rectangle 2"/>
          <p:cNvSpPr>
            <a:spLocks noGrp="1" noRot="1" noChangeAspect="1" noChangeArrowheads="1" noTextEdit="1"/>
          </p:cNvSpPr>
          <p:nvPr>
            <p:ph type="sldImg" idx="4294967295"/>
          </p:nvPr>
        </p:nvSpPr>
        <p:spPr>
          <a:xfrm>
            <a:off x="819150" y="685800"/>
            <a:ext cx="5219700" cy="3429000"/>
          </a:xfrm>
          <a:ln/>
        </p:spPr>
      </p:sp>
      <p:sp>
        <p:nvSpPr>
          <p:cNvPr id="15258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A12F96FE-C143-4402-848F-470424CAA5C7}" type="slidenum">
              <a:rPr lang="en-US" altLang="zh-CN" sz="1200" smtClean="0">
                <a:latin typeface="Arial" pitchFamily="34" charset="0"/>
              </a:rPr>
              <a:pPr eaLnBrk="1" hangingPunct="1"/>
              <a:t>86</a:t>
            </a:fld>
            <a:endParaRPr lang="en-US" altLang="zh-CN" sz="1200" smtClean="0">
              <a:latin typeface="Arial" pitchFamily="34" charset="0"/>
            </a:endParaRPr>
          </a:p>
        </p:txBody>
      </p:sp>
      <p:sp>
        <p:nvSpPr>
          <p:cNvPr id="153603" name="Rectangle 2"/>
          <p:cNvSpPr>
            <a:spLocks noGrp="1" noRot="1" noChangeAspect="1" noChangeArrowheads="1" noTextEdit="1"/>
          </p:cNvSpPr>
          <p:nvPr>
            <p:ph type="sldImg" idx="4294967295"/>
          </p:nvPr>
        </p:nvSpPr>
        <p:spPr>
          <a:xfrm>
            <a:off x="819150" y="685800"/>
            <a:ext cx="5219700" cy="3429000"/>
          </a:xfrm>
          <a:ln/>
        </p:spPr>
      </p:sp>
      <p:sp>
        <p:nvSpPr>
          <p:cNvPr id="15360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2A40CEE5-2CC8-4994-B115-C8DDBC7AF8D8}" type="slidenum">
              <a:rPr lang="en-US" altLang="zh-CN" sz="1200" smtClean="0">
                <a:latin typeface="Arial" pitchFamily="34" charset="0"/>
              </a:rPr>
              <a:pPr eaLnBrk="1" hangingPunct="1"/>
              <a:t>87</a:t>
            </a:fld>
            <a:endParaRPr lang="en-US" altLang="zh-CN" sz="1200" smtClean="0">
              <a:latin typeface="Arial" pitchFamily="34" charset="0"/>
            </a:endParaRPr>
          </a:p>
        </p:txBody>
      </p:sp>
      <p:sp>
        <p:nvSpPr>
          <p:cNvPr id="154627" name="Rectangle 2"/>
          <p:cNvSpPr>
            <a:spLocks noGrp="1" noRot="1" noChangeAspect="1" noChangeArrowheads="1" noTextEdit="1"/>
          </p:cNvSpPr>
          <p:nvPr>
            <p:ph type="sldImg" idx="4294967295"/>
          </p:nvPr>
        </p:nvSpPr>
        <p:spPr>
          <a:xfrm>
            <a:off x="819150" y="685800"/>
            <a:ext cx="5219700" cy="3429000"/>
          </a:xfrm>
          <a:ln/>
        </p:spPr>
      </p:sp>
      <p:sp>
        <p:nvSpPr>
          <p:cNvPr id="15462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19794DA-8F06-4385-8A10-A3C107E806CF}" type="slidenum">
              <a:rPr lang="en-US" altLang="zh-CN" sz="1200" smtClean="0">
                <a:latin typeface="Arial" pitchFamily="34" charset="0"/>
              </a:rPr>
              <a:pPr eaLnBrk="1" hangingPunct="1"/>
              <a:t>88</a:t>
            </a:fld>
            <a:endParaRPr lang="en-US" altLang="zh-CN" sz="1200" smtClean="0">
              <a:latin typeface="Arial" pitchFamily="34" charset="0"/>
            </a:endParaRPr>
          </a:p>
        </p:txBody>
      </p:sp>
      <p:sp>
        <p:nvSpPr>
          <p:cNvPr id="155651" name="Rectangle 2"/>
          <p:cNvSpPr>
            <a:spLocks noGrp="1" noRot="1" noChangeAspect="1" noChangeArrowheads="1" noTextEdit="1"/>
          </p:cNvSpPr>
          <p:nvPr>
            <p:ph type="sldImg" idx="4294967295"/>
          </p:nvPr>
        </p:nvSpPr>
        <p:spPr>
          <a:xfrm>
            <a:off x="819150" y="685800"/>
            <a:ext cx="5219700" cy="3429000"/>
          </a:xfrm>
          <a:ln/>
        </p:spPr>
      </p:sp>
      <p:sp>
        <p:nvSpPr>
          <p:cNvPr id="15565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8F347454-BCFD-44B4-B34A-8AACDD29F25A}" type="slidenum">
              <a:rPr lang="en-US" altLang="zh-CN" sz="1200" smtClean="0">
                <a:latin typeface="Arial" pitchFamily="34" charset="0"/>
              </a:rPr>
              <a:pPr eaLnBrk="1" hangingPunct="1"/>
              <a:t>89</a:t>
            </a:fld>
            <a:endParaRPr lang="en-US" altLang="zh-CN" sz="1200" smtClean="0">
              <a:latin typeface="Arial" pitchFamily="34" charset="0"/>
            </a:endParaRPr>
          </a:p>
        </p:txBody>
      </p:sp>
      <p:sp>
        <p:nvSpPr>
          <p:cNvPr id="156675" name="Rectangle 2"/>
          <p:cNvSpPr>
            <a:spLocks noGrp="1" noRot="1" noChangeAspect="1" noChangeArrowheads="1" noTextEdit="1"/>
          </p:cNvSpPr>
          <p:nvPr>
            <p:ph type="sldImg" idx="4294967295"/>
          </p:nvPr>
        </p:nvSpPr>
        <p:spPr>
          <a:xfrm>
            <a:off x="819150" y="685800"/>
            <a:ext cx="5219700" cy="3429000"/>
          </a:xfrm>
          <a:ln/>
        </p:spPr>
      </p:sp>
      <p:sp>
        <p:nvSpPr>
          <p:cNvPr id="15667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9F05CE49-B11D-40AD-B368-02096FD1941B}" type="slidenum">
              <a:rPr lang="en-US" altLang="zh-CN" sz="1200" smtClean="0">
                <a:latin typeface="Arial" pitchFamily="34" charset="0"/>
              </a:rPr>
              <a:pPr eaLnBrk="1" hangingPunct="1"/>
              <a:t>91</a:t>
            </a:fld>
            <a:endParaRPr lang="en-US" altLang="zh-CN" sz="1200" smtClean="0">
              <a:latin typeface="Arial" pitchFamily="34" charset="0"/>
            </a:endParaRPr>
          </a:p>
        </p:txBody>
      </p:sp>
      <p:sp>
        <p:nvSpPr>
          <p:cNvPr id="157699" name="Rectangle 2"/>
          <p:cNvSpPr>
            <a:spLocks noGrp="1" noRot="1" noChangeAspect="1" noChangeArrowheads="1" noTextEdit="1"/>
          </p:cNvSpPr>
          <p:nvPr>
            <p:ph type="sldImg" idx="4294967295"/>
          </p:nvPr>
        </p:nvSpPr>
        <p:spPr>
          <a:xfrm>
            <a:off x="819150" y="685800"/>
            <a:ext cx="5219700" cy="3429000"/>
          </a:xfrm>
          <a:ln/>
        </p:spPr>
      </p:sp>
      <p:sp>
        <p:nvSpPr>
          <p:cNvPr id="157700" name="Rectangle 3"/>
          <p:cNvSpPr>
            <a:spLocks noGrp="1" noChangeArrowheads="1"/>
          </p:cNvSpPr>
          <p:nvPr>
            <p:ph type="body" idx="4294967295"/>
          </p:nvPr>
        </p:nvSpPr>
        <p:spPr/>
        <p:txBody>
          <a:bodyPr>
            <a:prstTxWarp prst="textNoShape">
              <a:avLst/>
            </a:prstTxWarp>
          </a:bodyPr>
          <a:lstStyle/>
          <a:p>
            <a:pPr eaLnBrk="1" hangingPunct="1"/>
            <a:r>
              <a:rPr lang="zh-CN" altLang="en-US" smtClean="0"/>
              <a:t>原来的</a:t>
            </a:r>
            <a:r>
              <a:rPr lang="en-US" altLang="zh-CN" smtClean="0"/>
              <a:t>CATV</a:t>
            </a:r>
            <a:r>
              <a:rPr lang="zh-CN" altLang="en-US" smtClean="0"/>
              <a:t>最高传输频率</a:t>
            </a:r>
            <a:r>
              <a:rPr lang="en-US" altLang="zh-CN" smtClean="0"/>
              <a:t>450MHz</a:t>
            </a:r>
            <a:r>
              <a:rPr lang="zh-CN" altLang="en-US" smtClean="0"/>
              <a:t>，且只能用于电视信号的下行传输。</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4476858-01A1-4EDF-B037-63FE8BF0716F}" type="slidenum">
              <a:rPr lang="en-US" altLang="zh-CN" sz="1200" smtClean="0">
                <a:latin typeface="Arial" pitchFamily="34" charset="0"/>
              </a:rPr>
              <a:pPr eaLnBrk="1" hangingPunct="1"/>
              <a:t>92</a:t>
            </a:fld>
            <a:endParaRPr lang="en-US" altLang="zh-CN" sz="1200" smtClean="0">
              <a:latin typeface="Arial" pitchFamily="34" charset="0"/>
            </a:endParaRPr>
          </a:p>
        </p:txBody>
      </p:sp>
      <p:sp>
        <p:nvSpPr>
          <p:cNvPr id="158723" name="Rectangle 2"/>
          <p:cNvSpPr>
            <a:spLocks noGrp="1" noRot="1" noChangeAspect="1" noChangeArrowheads="1" noTextEdit="1"/>
          </p:cNvSpPr>
          <p:nvPr>
            <p:ph type="sldImg" idx="4294967295"/>
          </p:nvPr>
        </p:nvSpPr>
        <p:spPr>
          <a:xfrm>
            <a:off x="819150" y="685800"/>
            <a:ext cx="5219700" cy="3429000"/>
          </a:xfrm>
          <a:ln/>
        </p:spPr>
      </p:sp>
      <p:sp>
        <p:nvSpPr>
          <p:cNvPr id="15872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0975D139-AE07-4030-A24C-CAA733F0C269}" type="slidenum">
              <a:rPr lang="en-US" altLang="zh-CN" sz="1200" smtClean="0">
                <a:latin typeface="Arial" pitchFamily="34" charset="0"/>
              </a:rPr>
              <a:pPr eaLnBrk="1" hangingPunct="1"/>
              <a:t>93</a:t>
            </a:fld>
            <a:endParaRPr lang="en-US" altLang="zh-CN" sz="1200" smtClean="0">
              <a:latin typeface="Arial" pitchFamily="34" charset="0"/>
            </a:endParaRPr>
          </a:p>
        </p:txBody>
      </p:sp>
      <p:sp>
        <p:nvSpPr>
          <p:cNvPr id="159747" name="Rectangle 2"/>
          <p:cNvSpPr>
            <a:spLocks noGrp="1" noRot="1" noChangeAspect="1" noChangeArrowheads="1" noTextEdit="1"/>
          </p:cNvSpPr>
          <p:nvPr>
            <p:ph type="sldImg" idx="4294967295"/>
          </p:nvPr>
        </p:nvSpPr>
        <p:spPr>
          <a:xfrm>
            <a:off x="819150" y="685800"/>
            <a:ext cx="5219700" cy="3429000"/>
          </a:xfrm>
          <a:ln/>
        </p:spPr>
      </p:sp>
      <p:sp>
        <p:nvSpPr>
          <p:cNvPr id="15974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AE03A044-E771-488C-8F1A-3685FEF17C2B}" type="slidenum">
              <a:rPr lang="en-US" altLang="zh-CN" sz="1200" smtClean="0">
                <a:latin typeface="Arial" pitchFamily="34" charset="0"/>
              </a:rPr>
              <a:pPr eaLnBrk="1" hangingPunct="1"/>
              <a:t>94</a:t>
            </a:fld>
            <a:endParaRPr lang="en-US" altLang="zh-CN" sz="1200" smtClean="0">
              <a:latin typeface="Arial" pitchFamily="34" charset="0"/>
            </a:endParaRPr>
          </a:p>
        </p:txBody>
      </p:sp>
      <p:sp>
        <p:nvSpPr>
          <p:cNvPr id="160771" name="Rectangle 2"/>
          <p:cNvSpPr>
            <a:spLocks noGrp="1" noRot="1" noChangeAspect="1" noChangeArrowheads="1" noTextEdit="1"/>
          </p:cNvSpPr>
          <p:nvPr>
            <p:ph type="sldImg" idx="4294967295"/>
          </p:nvPr>
        </p:nvSpPr>
        <p:spPr>
          <a:xfrm>
            <a:off x="819150" y="685800"/>
            <a:ext cx="5219700" cy="3429000"/>
          </a:xfrm>
          <a:ln/>
        </p:spPr>
      </p:sp>
      <p:sp>
        <p:nvSpPr>
          <p:cNvPr id="1607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CC895A6F-906D-43AA-8B98-692AE59E5CA8}" type="slidenum">
              <a:rPr lang="en-US" altLang="zh-CN" sz="1200" smtClean="0">
                <a:latin typeface="Arial" pitchFamily="34" charset="0"/>
              </a:rPr>
              <a:pPr eaLnBrk="1" hangingPunct="1"/>
              <a:t>10</a:t>
            </a:fld>
            <a:endParaRPr lang="en-US" altLang="zh-CN" sz="1200" smtClean="0">
              <a:latin typeface="Arial" pitchFamily="34" charset="0"/>
            </a:endParaRPr>
          </a:p>
        </p:txBody>
      </p:sp>
      <p:sp>
        <p:nvSpPr>
          <p:cNvPr id="106499" name="Rectangle 2"/>
          <p:cNvSpPr>
            <a:spLocks noGrp="1" noRot="1" noChangeAspect="1" noChangeArrowheads="1" noTextEdit="1"/>
          </p:cNvSpPr>
          <p:nvPr>
            <p:ph type="sldImg" idx="4294967295"/>
          </p:nvPr>
        </p:nvSpPr>
        <p:spPr>
          <a:xfrm>
            <a:off x="819150" y="685800"/>
            <a:ext cx="5219700" cy="3429000"/>
          </a:xfrm>
          <a:ln/>
        </p:spPr>
      </p:sp>
      <p:sp>
        <p:nvSpPr>
          <p:cNvPr id="106500"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105A87BB-0213-472C-866F-C951FBA4DCC8}" type="slidenum">
              <a:rPr lang="en-US" altLang="zh-CN" sz="1200" smtClean="0">
                <a:latin typeface="Arial" pitchFamily="34" charset="0"/>
              </a:rPr>
              <a:pPr eaLnBrk="1" hangingPunct="1"/>
              <a:t>95</a:t>
            </a:fld>
            <a:endParaRPr lang="en-US" altLang="zh-CN" sz="1200" smtClean="0">
              <a:latin typeface="Arial" pitchFamily="34" charset="0"/>
            </a:endParaRPr>
          </a:p>
        </p:txBody>
      </p:sp>
      <p:sp>
        <p:nvSpPr>
          <p:cNvPr id="161795" name="Rectangle 2"/>
          <p:cNvSpPr>
            <a:spLocks noGrp="1" noRot="1" noChangeAspect="1" noChangeArrowheads="1" noTextEdit="1"/>
          </p:cNvSpPr>
          <p:nvPr>
            <p:ph type="sldImg" idx="4294967295"/>
          </p:nvPr>
        </p:nvSpPr>
        <p:spPr>
          <a:xfrm>
            <a:off x="819150" y="685800"/>
            <a:ext cx="5219700" cy="3429000"/>
          </a:xfrm>
          <a:ln/>
        </p:spPr>
      </p:sp>
      <p:sp>
        <p:nvSpPr>
          <p:cNvPr id="1617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58194624-1E2D-42FA-8604-1264FE772438}" type="slidenum">
              <a:rPr lang="en-US" altLang="zh-CN" sz="1200" smtClean="0">
                <a:latin typeface="Arial" pitchFamily="34" charset="0"/>
              </a:rPr>
              <a:pPr eaLnBrk="1" hangingPunct="1"/>
              <a:t>12</a:t>
            </a:fld>
            <a:endParaRPr lang="en-US" altLang="zh-CN" sz="1200" smtClean="0">
              <a:latin typeface="Arial" pitchFamily="34" charset="0"/>
            </a:endParaRPr>
          </a:p>
        </p:txBody>
      </p:sp>
      <p:sp>
        <p:nvSpPr>
          <p:cNvPr id="107523" name="Rectangle 2"/>
          <p:cNvSpPr>
            <a:spLocks noGrp="1" noRot="1" noChangeAspect="1" noChangeArrowheads="1" noTextEdit="1"/>
          </p:cNvSpPr>
          <p:nvPr>
            <p:ph type="sldImg" idx="4294967295"/>
          </p:nvPr>
        </p:nvSpPr>
        <p:spPr>
          <a:xfrm>
            <a:off x="819150" y="685800"/>
            <a:ext cx="5219700" cy="3429000"/>
          </a:xfrm>
          <a:ln/>
        </p:spPr>
      </p:sp>
      <p:sp>
        <p:nvSpPr>
          <p:cNvPr id="107524"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C8D4B217-A78F-484D-A5D7-3518A540A433}" type="slidenum">
              <a:rPr lang="en-US" altLang="zh-CN" sz="1200" smtClean="0">
                <a:latin typeface="Arial" pitchFamily="34" charset="0"/>
              </a:rPr>
              <a:pPr eaLnBrk="1" hangingPunct="1"/>
              <a:t>16</a:t>
            </a:fld>
            <a:endParaRPr lang="en-US" altLang="zh-CN" sz="1200" smtClean="0">
              <a:latin typeface="Arial" pitchFamily="34" charset="0"/>
            </a:endParaRPr>
          </a:p>
        </p:txBody>
      </p:sp>
      <p:sp>
        <p:nvSpPr>
          <p:cNvPr id="108547" name="Rectangle 2"/>
          <p:cNvSpPr>
            <a:spLocks noGrp="1" noRot="1" noChangeAspect="1" noChangeArrowheads="1" noTextEdit="1"/>
          </p:cNvSpPr>
          <p:nvPr>
            <p:ph type="sldImg" idx="4294967295"/>
          </p:nvPr>
        </p:nvSpPr>
        <p:spPr>
          <a:xfrm>
            <a:off x="819150" y="685800"/>
            <a:ext cx="5219700" cy="3429000"/>
          </a:xfrm>
          <a:ln/>
        </p:spPr>
      </p:sp>
      <p:sp>
        <p:nvSpPr>
          <p:cNvPr id="10854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fld id="{4E5C987B-64B7-4A31-83E8-E36E8F20C49D}" type="slidenum">
              <a:rPr lang="en-US" altLang="zh-CN" sz="1200" smtClean="0">
                <a:latin typeface="Arial" pitchFamily="34" charset="0"/>
              </a:rPr>
              <a:pPr eaLnBrk="1" hangingPunct="1"/>
              <a:t>17</a:t>
            </a:fld>
            <a:endParaRPr lang="en-US" altLang="zh-CN" sz="1200" smtClean="0">
              <a:latin typeface="Arial" pitchFamily="34" charset="0"/>
            </a:endParaRPr>
          </a:p>
        </p:txBody>
      </p:sp>
      <p:sp>
        <p:nvSpPr>
          <p:cNvPr id="109571" name="Rectangle 2"/>
          <p:cNvSpPr>
            <a:spLocks noGrp="1" noRot="1" noChangeAspect="1" noChangeArrowheads="1" noTextEdit="1"/>
          </p:cNvSpPr>
          <p:nvPr>
            <p:ph type="sldImg" idx="4294967295"/>
          </p:nvPr>
        </p:nvSpPr>
        <p:spPr>
          <a:xfrm>
            <a:off x="819150" y="685800"/>
            <a:ext cx="5219700" cy="3429000"/>
          </a:xfrm>
          <a:ln/>
        </p:spPr>
      </p:sp>
      <p:sp>
        <p:nvSpPr>
          <p:cNvPr id="1095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0286911"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lang="zh-CN" altLang="en-US"/>
            </a:p>
          </p:txBody>
        </p:sp>
      </p:grpSp>
      <p:sp>
        <p:nvSpPr>
          <p:cNvPr id="25612" name="Rectangle 12"/>
          <p:cNvSpPr>
            <a:spLocks noGrp="1" noChangeArrowheads="1"/>
          </p:cNvSpPr>
          <p:nvPr>
            <p:ph type="ctrTitle"/>
          </p:nvPr>
        </p:nvSpPr>
        <p:spPr>
          <a:xfrm>
            <a:off x="1131107" y="1676400"/>
            <a:ext cx="8874840" cy="1462088"/>
          </a:xfrm>
        </p:spPr>
        <p:txBody>
          <a:bodyPr/>
          <a:lstStyle>
            <a:lvl1pPr>
              <a:defRPr/>
            </a:lvl1pPr>
          </a:lstStyle>
          <a:p>
            <a:pPr lvl="0"/>
            <a:r>
              <a:rPr lang="zh-CN" altLang="en-US" noProof="0" smtClean="0"/>
              <a:t>单击此处编辑母版标题样式</a:t>
            </a:r>
          </a:p>
        </p:txBody>
      </p:sp>
      <p:sp>
        <p:nvSpPr>
          <p:cNvPr id="25613" name="Rectangle 13"/>
          <p:cNvSpPr>
            <a:spLocks noGrp="1" noChangeArrowheads="1"/>
          </p:cNvSpPr>
          <p:nvPr>
            <p:ph type="subTitle" idx="1"/>
          </p:nvPr>
        </p:nvSpPr>
        <p:spPr>
          <a:xfrm>
            <a:off x="1566148" y="3886200"/>
            <a:ext cx="7308692"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18121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5591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57628" y="214314"/>
            <a:ext cx="2254963" cy="5673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90926" y="214314"/>
            <a:ext cx="6592686" cy="5673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538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2663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24766" y="4406901"/>
            <a:ext cx="887484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24766" y="2906713"/>
            <a:ext cx="88748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0277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90926" y="1773238"/>
            <a:ext cx="43504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715354" y="1773238"/>
            <a:ext cx="43504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8492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22050" y="274638"/>
            <a:ext cx="9396889"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522049" y="1535113"/>
            <a:ext cx="46132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522049" y="2174875"/>
            <a:ext cx="46132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5303877" y="1535113"/>
            <a:ext cx="46150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5303877" y="2174875"/>
            <a:ext cx="46150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4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4052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3448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22050" y="273050"/>
            <a:ext cx="34350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082136" y="273051"/>
            <a:ext cx="58368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522050" y="1435101"/>
            <a:ext cx="34350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2565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46507" y="4800600"/>
            <a:ext cx="6264593"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046507" y="612775"/>
            <a:ext cx="626459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46507" y="5367338"/>
            <a:ext cx="626459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2483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76733" y="1098551"/>
            <a:ext cx="500297"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27" name="Rectangle 3"/>
          <p:cNvSpPr>
            <a:spLocks noChangeArrowheads="1"/>
          </p:cNvSpPr>
          <p:nvPr/>
        </p:nvSpPr>
        <p:spPr bwMode="ltGray">
          <a:xfrm>
            <a:off x="913587" y="1098551"/>
            <a:ext cx="375224"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28" name="Rectangle 4"/>
          <p:cNvSpPr>
            <a:spLocks noChangeArrowheads="1"/>
          </p:cNvSpPr>
          <p:nvPr/>
        </p:nvSpPr>
        <p:spPr bwMode="ltGray">
          <a:xfrm>
            <a:off x="618122" y="1520826"/>
            <a:ext cx="482171"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29" name="Rectangle 5"/>
          <p:cNvSpPr>
            <a:spLocks noChangeArrowheads="1"/>
          </p:cNvSpPr>
          <p:nvPr/>
        </p:nvSpPr>
        <p:spPr bwMode="ltGray">
          <a:xfrm>
            <a:off x="1040473" y="1520826"/>
            <a:ext cx="42054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30" name="Rectangle 6"/>
          <p:cNvSpPr>
            <a:spLocks noChangeArrowheads="1"/>
          </p:cNvSpPr>
          <p:nvPr/>
        </p:nvSpPr>
        <p:spPr bwMode="ltGray">
          <a:xfrm>
            <a:off x="145014" y="1447801"/>
            <a:ext cx="63987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31" name="Rectangle 7"/>
          <p:cNvSpPr>
            <a:spLocks noChangeArrowheads="1"/>
          </p:cNvSpPr>
          <p:nvPr/>
        </p:nvSpPr>
        <p:spPr bwMode="gray">
          <a:xfrm>
            <a:off x="870083" y="990601"/>
            <a:ext cx="3625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32" name="Rectangle 8"/>
          <p:cNvSpPr>
            <a:spLocks noChangeArrowheads="1"/>
          </p:cNvSpPr>
          <p:nvPr/>
        </p:nvSpPr>
        <p:spPr bwMode="gray">
          <a:xfrm>
            <a:off x="505736" y="1781175"/>
            <a:ext cx="9393264"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buFontTx/>
              <a:buNone/>
            </a:pPr>
            <a:endParaRPr kumimoji="1" lang="zh-CN" altLang="zh-CN"/>
          </a:p>
        </p:txBody>
      </p:sp>
      <p:sp>
        <p:nvSpPr>
          <p:cNvPr id="1033" name="Rectangle 9"/>
          <p:cNvSpPr>
            <a:spLocks noGrp="1" noChangeArrowheads="1"/>
          </p:cNvSpPr>
          <p:nvPr>
            <p:ph type="title" idx="4294967295"/>
          </p:nvPr>
        </p:nvSpPr>
        <p:spPr bwMode="auto">
          <a:xfrm>
            <a:off x="1314188" y="214314"/>
            <a:ext cx="8898404"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4294967295"/>
          </p:nvPr>
        </p:nvSpPr>
        <p:spPr bwMode="auto">
          <a:xfrm>
            <a:off x="1190926" y="1773238"/>
            <a:ext cx="88748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7" name="Rectangle 11"/>
          <p:cNvSpPr>
            <a:spLocks noGrp="1" noChangeArrowheads="1"/>
          </p:cNvSpPr>
          <p:nvPr>
            <p:ph type="dt" sz="half" idx="2"/>
          </p:nvPr>
        </p:nvSpPr>
        <p:spPr bwMode="auto">
          <a:xfrm>
            <a:off x="1326875" y="6243638"/>
            <a:ext cx="2175206" cy="457200"/>
          </a:xfrm>
          <a:prstGeom prst="rect">
            <a:avLst/>
          </a:prstGeom>
          <a:noFill/>
          <a:ln>
            <a:noFill/>
          </a:ln>
          <a:effectLst/>
        </p:spPr>
        <p:txBody>
          <a:bodyPr vert="horz" wrap="square" lIns="91440" tIns="45720" rIns="91440" bIns="45720" numCol="1" anchor="b" anchorCtr="0" compatLnSpc="1"/>
          <a:lstStyle>
            <a:lvl1pPr algn="l">
              <a:buFontTx/>
              <a:buNone/>
              <a:defRPr sz="14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wmf"/><Relationship Id="rId4"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56182" y="931863"/>
            <a:ext cx="7828928" cy="768350"/>
          </a:xfrm>
        </p:spPr>
        <p:txBody>
          <a:bodyPr/>
          <a:lstStyle/>
          <a:p>
            <a:pPr algn="ctr" eaLnBrk="1" hangingPunct="1"/>
            <a:r>
              <a:rPr lang="zh-CN" altLang="en-US" dirty="0" smtClean="0">
                <a:ea typeface="Arial Unicode MS" pitchFamily="34" charset="-122"/>
                <a:cs typeface="Arial Unicode MS" pitchFamily="34" charset="-122"/>
              </a:rPr>
              <a:t>第 </a:t>
            </a:r>
            <a:r>
              <a:rPr lang="en-US" altLang="zh-CN" dirty="0" smtClean="0">
                <a:ea typeface="Arial Unicode MS" pitchFamily="34" charset="-122"/>
                <a:cs typeface="Arial Unicode MS" pitchFamily="34" charset="-122"/>
              </a:rPr>
              <a:t>2 </a:t>
            </a:r>
            <a:r>
              <a:rPr lang="zh-CN" altLang="en-US" dirty="0" smtClean="0">
                <a:ea typeface="Arial Unicode MS" pitchFamily="34" charset="-122"/>
                <a:cs typeface="Arial Unicode MS" pitchFamily="34" charset="-122"/>
              </a:rPr>
              <a:t>章  </a:t>
            </a:r>
            <a:r>
              <a:rPr lang="zh-CN" altLang="en-US" dirty="0" smtClean="0"/>
              <a:t>物理层</a:t>
            </a:r>
          </a:p>
        </p:txBody>
      </p:sp>
      <p:sp>
        <p:nvSpPr>
          <p:cNvPr id="3075" name="Rectangle 3"/>
          <p:cNvSpPr>
            <a:spLocks noGrp="1" noChangeArrowheads="1"/>
          </p:cNvSpPr>
          <p:nvPr>
            <p:ph idx="1"/>
          </p:nvPr>
        </p:nvSpPr>
        <p:spPr>
          <a:xfrm>
            <a:off x="1350441" y="2017713"/>
            <a:ext cx="8874840" cy="4506912"/>
          </a:xfrm>
        </p:spPr>
        <p:txBody>
          <a:bodyPr/>
          <a:lstStyle/>
          <a:p>
            <a:pPr eaLnBrk="1" hangingPunct="1">
              <a:lnSpc>
                <a:spcPct val="80000"/>
              </a:lnSpc>
              <a:buFont typeface="Wingdings" pitchFamily="2" charset="2"/>
              <a:buNone/>
            </a:pPr>
            <a:r>
              <a:rPr lang="en-US" altLang="zh-CN" sz="2800" dirty="0" smtClean="0"/>
              <a:t>2.1 </a:t>
            </a:r>
            <a:r>
              <a:rPr lang="zh-CN" altLang="en-US" sz="2800" dirty="0" smtClean="0"/>
              <a:t>物理层的基本概念</a:t>
            </a:r>
          </a:p>
          <a:p>
            <a:pPr eaLnBrk="1" hangingPunct="1">
              <a:lnSpc>
                <a:spcPct val="80000"/>
              </a:lnSpc>
              <a:buFont typeface="Wingdings" pitchFamily="2" charset="2"/>
              <a:buNone/>
            </a:pPr>
            <a:r>
              <a:rPr lang="en-US" altLang="zh-CN" sz="2800" dirty="0" smtClean="0"/>
              <a:t>2.2 </a:t>
            </a:r>
            <a:r>
              <a:rPr lang="zh-CN" altLang="en-US" sz="2800" dirty="0" smtClean="0"/>
              <a:t>数据通信的基础知识</a:t>
            </a:r>
          </a:p>
          <a:p>
            <a:pPr eaLnBrk="1" hangingPunct="1">
              <a:lnSpc>
                <a:spcPct val="80000"/>
              </a:lnSpc>
              <a:buFont typeface="Wingdings" pitchFamily="2" charset="2"/>
              <a:buNone/>
            </a:pPr>
            <a:r>
              <a:rPr lang="zh-CN" altLang="en-US" sz="2800" dirty="0" smtClean="0"/>
              <a:t>		</a:t>
            </a:r>
            <a:r>
              <a:rPr lang="en-US" altLang="zh-CN" sz="2400" dirty="0" smtClean="0"/>
              <a:t>2.2.1 </a:t>
            </a:r>
            <a:r>
              <a:rPr lang="zh-CN" altLang="en-US" sz="2400" dirty="0" smtClean="0"/>
              <a:t>数据通信系统的模型</a:t>
            </a:r>
          </a:p>
          <a:p>
            <a:pPr eaLnBrk="1" hangingPunct="1">
              <a:lnSpc>
                <a:spcPct val="80000"/>
              </a:lnSpc>
              <a:buFont typeface="Wingdings" pitchFamily="2" charset="2"/>
              <a:buNone/>
            </a:pPr>
            <a:r>
              <a:rPr lang="zh-CN" altLang="en-US" sz="2400" dirty="0" smtClean="0"/>
              <a:t>		</a:t>
            </a:r>
            <a:r>
              <a:rPr lang="en-US" altLang="zh-CN" sz="2400" dirty="0" smtClean="0"/>
              <a:t>2.2.2 </a:t>
            </a:r>
            <a:r>
              <a:rPr lang="zh-CN" altLang="en-US" sz="2400" dirty="0" smtClean="0"/>
              <a:t>有关信道的几个基本概念</a:t>
            </a:r>
          </a:p>
          <a:p>
            <a:pPr eaLnBrk="1" hangingPunct="1">
              <a:lnSpc>
                <a:spcPct val="80000"/>
              </a:lnSpc>
              <a:buFont typeface="Wingdings" pitchFamily="2" charset="2"/>
              <a:buNone/>
            </a:pPr>
            <a:r>
              <a:rPr lang="zh-CN" altLang="en-US" sz="2400" dirty="0" smtClean="0"/>
              <a:t>		</a:t>
            </a:r>
            <a:r>
              <a:rPr lang="en-US" altLang="zh-CN" sz="2400" dirty="0" smtClean="0"/>
              <a:t>2.2.3 </a:t>
            </a:r>
            <a:r>
              <a:rPr lang="zh-CN" altLang="en-US" sz="2400" dirty="0" smtClean="0"/>
              <a:t>信道的极限容量</a:t>
            </a:r>
          </a:p>
          <a:p>
            <a:pPr eaLnBrk="1" hangingPunct="1">
              <a:lnSpc>
                <a:spcPct val="80000"/>
              </a:lnSpc>
              <a:buFont typeface="Wingdings" pitchFamily="2" charset="2"/>
              <a:buNone/>
            </a:pPr>
            <a:r>
              <a:rPr lang="zh-CN" altLang="en-US" sz="2400" dirty="0" smtClean="0"/>
              <a:t>		</a:t>
            </a:r>
            <a:r>
              <a:rPr lang="en-US" altLang="zh-CN" sz="2400" dirty="0" smtClean="0"/>
              <a:t>2.2.4 </a:t>
            </a:r>
            <a:r>
              <a:rPr lang="zh-CN" altLang="en-US" sz="2400" dirty="0" smtClean="0"/>
              <a:t>信道的极限信息传输速率</a:t>
            </a:r>
          </a:p>
          <a:p>
            <a:pPr eaLnBrk="1" hangingPunct="1">
              <a:lnSpc>
                <a:spcPct val="80000"/>
              </a:lnSpc>
              <a:buFont typeface="Wingdings" pitchFamily="2" charset="2"/>
              <a:buNone/>
            </a:pPr>
            <a:r>
              <a:rPr lang="en-US" altLang="zh-CN" sz="2800" dirty="0" smtClean="0"/>
              <a:t>2.3 </a:t>
            </a:r>
            <a:r>
              <a:rPr lang="zh-CN" altLang="en-US" sz="2800" dirty="0" smtClean="0"/>
              <a:t>物理层下面的传输媒体</a:t>
            </a:r>
          </a:p>
          <a:p>
            <a:pPr eaLnBrk="1" hangingPunct="1">
              <a:lnSpc>
                <a:spcPct val="80000"/>
              </a:lnSpc>
              <a:buFont typeface="Wingdings" pitchFamily="2" charset="2"/>
              <a:buNone/>
            </a:pPr>
            <a:r>
              <a:rPr lang="zh-CN" altLang="en-US" sz="2800" dirty="0" smtClean="0"/>
              <a:t>		</a:t>
            </a:r>
            <a:r>
              <a:rPr lang="en-US" altLang="zh-CN" sz="2400" dirty="0" smtClean="0"/>
              <a:t>2.3.1 </a:t>
            </a:r>
            <a:r>
              <a:rPr lang="zh-CN" altLang="en-US" sz="2400" dirty="0" smtClean="0"/>
              <a:t>导向传输媒体</a:t>
            </a:r>
          </a:p>
          <a:p>
            <a:pPr eaLnBrk="1" hangingPunct="1">
              <a:lnSpc>
                <a:spcPct val="80000"/>
              </a:lnSpc>
              <a:buFont typeface="Wingdings" pitchFamily="2" charset="2"/>
              <a:buNone/>
            </a:pPr>
            <a:r>
              <a:rPr lang="zh-CN" altLang="en-US" sz="2400" dirty="0" smtClean="0"/>
              <a:t>		</a:t>
            </a:r>
            <a:r>
              <a:rPr lang="en-US" altLang="zh-CN" sz="2400" dirty="0" smtClean="0"/>
              <a:t>2.3.2 </a:t>
            </a:r>
            <a:r>
              <a:rPr lang="zh-CN" altLang="en-US" sz="2400" dirty="0" smtClean="0"/>
              <a:t>非导向传输媒体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27785" y="214314"/>
            <a:ext cx="9184806" cy="1462087"/>
          </a:xfrm>
        </p:spPr>
        <p:txBody>
          <a:bodyPr/>
          <a:lstStyle/>
          <a:p>
            <a:pPr algn="ctr" eaLnBrk="1" hangingPunct="1"/>
            <a:r>
              <a:rPr lang="en-US" altLang="zh-CN" smtClean="0"/>
              <a:t> 2.2.2  </a:t>
            </a:r>
            <a:r>
              <a:rPr lang="zh-CN" altLang="en-US" smtClean="0"/>
              <a:t>有关信道的几个基本概念</a:t>
            </a:r>
          </a:p>
        </p:txBody>
      </p:sp>
      <p:sp>
        <p:nvSpPr>
          <p:cNvPr id="12291" name="Rectangle 3"/>
          <p:cNvSpPr>
            <a:spLocks noGrp="1" noChangeArrowheads="1"/>
          </p:cNvSpPr>
          <p:nvPr>
            <p:ph idx="1"/>
          </p:nvPr>
        </p:nvSpPr>
        <p:spPr>
          <a:xfrm>
            <a:off x="781262" y="2122488"/>
            <a:ext cx="9284504" cy="4330700"/>
          </a:xfrm>
        </p:spPr>
        <p:txBody>
          <a:bodyPr/>
          <a:lstStyle/>
          <a:p>
            <a:pPr eaLnBrk="1" hangingPunct="1">
              <a:lnSpc>
                <a:spcPct val="90000"/>
              </a:lnSpc>
              <a:spcBef>
                <a:spcPct val="35000"/>
              </a:spcBef>
              <a:spcAft>
                <a:spcPct val="15000"/>
              </a:spcAft>
            </a:pPr>
            <a:r>
              <a:rPr lang="zh-CN" altLang="en-US" smtClean="0"/>
              <a:t>串行通信</a:t>
            </a:r>
            <a:endParaRPr lang="en-US" altLang="zh-CN" smtClean="0"/>
          </a:p>
          <a:p>
            <a:pPr eaLnBrk="1" hangingPunct="1">
              <a:lnSpc>
                <a:spcPct val="90000"/>
              </a:lnSpc>
              <a:spcBef>
                <a:spcPct val="35000"/>
              </a:spcBef>
              <a:spcAft>
                <a:spcPct val="15000"/>
              </a:spcAft>
            </a:pPr>
            <a:r>
              <a:rPr lang="zh-CN" altLang="en-US" smtClean="0"/>
              <a:t>并行通信</a:t>
            </a:r>
          </a:p>
        </p:txBody>
      </p:sp>
      <p:graphicFrame>
        <p:nvGraphicFramePr>
          <p:cNvPr id="12292" name="对象 1" descr="蓝色面巾纸"/>
          <p:cNvGraphicFramePr>
            <a:graphicFrameLocks noChangeAspect="1"/>
          </p:cNvGraphicFramePr>
          <p:nvPr/>
        </p:nvGraphicFramePr>
        <p:xfrm>
          <a:off x="3741354" y="2133600"/>
          <a:ext cx="6164896" cy="4103688"/>
        </p:xfrm>
        <a:graphic>
          <a:graphicData uri="http://schemas.openxmlformats.org/presentationml/2006/ole">
            <mc:AlternateContent xmlns:mc="http://schemas.openxmlformats.org/markup-compatibility/2006">
              <mc:Choice xmlns:v="urn:schemas-microsoft-com:vml" Requires="v">
                <p:oleObj spid="_x0000_s12297" name="Visio" r:id="rId4" imgW="2561401" imgH="3447360" progId="Visio.Drawing.11">
                  <p:embed/>
                </p:oleObj>
              </mc:Choice>
              <mc:Fallback>
                <p:oleObj name="Visio" r:id="rId4" imgW="2561401" imgH="3447360" progId="Visio.Drawing.11">
                  <p:embed/>
                  <p:pic>
                    <p:nvPicPr>
                      <p:cNvPr id="0" name="对象 1" descr="蓝色面巾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354" y="2133600"/>
                        <a:ext cx="6164896" cy="4103688"/>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 name="矩形 2"/>
          <p:cNvSpPr/>
          <p:nvPr/>
        </p:nvSpPr>
        <p:spPr>
          <a:xfrm>
            <a:off x="81571" y="2205039"/>
            <a:ext cx="10277848" cy="3108543"/>
          </a:xfrm>
          <a:prstGeom prst="rect">
            <a:avLst/>
          </a:prstGeom>
        </p:spPr>
        <p:txBody>
          <a:bodyPr>
            <a:spAutoFit/>
          </a:bodyPr>
          <a:lstStyle/>
          <a:p>
            <a:pPr marL="457200" indent="-457200">
              <a:buFont typeface="Arial" pitchFamily="34" charset="0"/>
              <a:buChar char="•"/>
              <a:defRPr/>
            </a:pPr>
            <a:r>
              <a:rPr lang="zh-CN" altLang="en-US" sz="2800" dirty="0">
                <a:solidFill>
                  <a:srgbClr val="333399"/>
                </a:solidFill>
                <a:latin typeface="+mn-lt"/>
                <a:ea typeface="+mn-ea"/>
              </a:rPr>
              <a:t>串行通信方式只需在收发双方之间建立一条通信信道。</a:t>
            </a:r>
            <a:endParaRPr lang="en-US" altLang="zh-CN" sz="2800" dirty="0">
              <a:solidFill>
                <a:srgbClr val="333399"/>
              </a:solidFill>
              <a:latin typeface="+mn-lt"/>
              <a:ea typeface="+mn-ea"/>
            </a:endParaRPr>
          </a:p>
          <a:p>
            <a:pPr marL="457200" indent="-457200">
              <a:buFont typeface="Arial" pitchFamily="34" charset="0"/>
              <a:buChar char="•"/>
              <a:defRPr/>
            </a:pPr>
            <a:r>
              <a:rPr lang="zh-CN" altLang="en-US" sz="2800" dirty="0">
                <a:solidFill>
                  <a:srgbClr val="333399"/>
                </a:solidFill>
                <a:latin typeface="+mn-lt"/>
                <a:ea typeface="+mn-ea"/>
              </a:rPr>
              <a:t>并行通信方式在收发双方之间必须建立并行的多条通信信道。</a:t>
            </a:r>
            <a:endParaRPr lang="en-US" altLang="zh-CN" sz="2800" dirty="0">
              <a:solidFill>
                <a:srgbClr val="333399"/>
              </a:solidFill>
              <a:latin typeface="+mn-lt"/>
              <a:ea typeface="+mn-ea"/>
            </a:endParaRPr>
          </a:p>
          <a:p>
            <a:pPr marL="457200" indent="-457200">
              <a:buFont typeface="Arial" pitchFamily="34" charset="0"/>
              <a:buChar char="•"/>
              <a:defRPr/>
            </a:pPr>
            <a:r>
              <a:rPr lang="zh-CN" altLang="en-US" sz="2800" dirty="0">
                <a:solidFill>
                  <a:srgbClr val="333399"/>
                </a:solidFill>
                <a:latin typeface="+mn-lt"/>
                <a:ea typeface="+mn-ea"/>
              </a:rPr>
              <a:t>对于远程通信来说，在同样的传输速率的情况下，并行通信在单位时间内所传送的码元数是串行通信的</a:t>
            </a:r>
            <a:r>
              <a:rPr lang="en-US" altLang="zh-CN" sz="2800" dirty="0">
                <a:solidFill>
                  <a:srgbClr val="333399"/>
                </a:solidFill>
                <a:latin typeface="+mn-lt"/>
                <a:ea typeface="+mn-ea"/>
              </a:rPr>
              <a:t>n</a:t>
            </a:r>
            <a:r>
              <a:rPr lang="zh-CN" altLang="en-US" sz="2800" dirty="0">
                <a:solidFill>
                  <a:srgbClr val="333399"/>
                </a:solidFill>
                <a:latin typeface="+mn-lt"/>
                <a:ea typeface="+mn-ea"/>
              </a:rPr>
              <a:t>倍（在这个例子中</a:t>
            </a:r>
            <a:r>
              <a:rPr lang="en-US" altLang="zh-CN" sz="2800" dirty="0">
                <a:solidFill>
                  <a:srgbClr val="333399"/>
                </a:solidFill>
                <a:latin typeface="+mn-lt"/>
                <a:ea typeface="+mn-ea"/>
              </a:rPr>
              <a:t>n=8</a:t>
            </a:r>
            <a:r>
              <a:rPr lang="zh-CN" altLang="en-US" sz="2800" dirty="0">
                <a:solidFill>
                  <a:srgbClr val="333399"/>
                </a:solidFill>
                <a:latin typeface="+mn-lt"/>
                <a:ea typeface="+mn-ea"/>
              </a:rPr>
              <a:t>）。</a:t>
            </a:r>
            <a:endParaRPr lang="en-US" altLang="zh-CN" sz="2800" dirty="0">
              <a:solidFill>
                <a:srgbClr val="333399"/>
              </a:solidFill>
              <a:latin typeface="+mn-lt"/>
              <a:ea typeface="+mn-ea"/>
            </a:endParaRPr>
          </a:p>
          <a:p>
            <a:pPr marL="457200" indent="-457200">
              <a:buFont typeface="Arial" pitchFamily="34" charset="0"/>
              <a:buChar char="•"/>
              <a:defRPr/>
            </a:pPr>
            <a:r>
              <a:rPr lang="zh-CN" altLang="en-US" sz="2800" dirty="0">
                <a:solidFill>
                  <a:srgbClr val="333399"/>
                </a:solidFill>
                <a:latin typeface="+mn-lt"/>
                <a:ea typeface="+mn-ea"/>
              </a:rPr>
              <a:t>由于需要建立多个通信信道，并行通信方式造价较高。因此，在远程通信中，人们一般采用串行通信方式。</a:t>
            </a:r>
          </a:p>
        </p:txBody>
      </p:sp>
      <p:sp>
        <p:nvSpPr>
          <p:cNvPr id="13316" name="Rectangle 2"/>
          <p:cNvSpPr>
            <a:spLocks noGrp="1" noChangeArrowheads="1"/>
          </p:cNvSpPr>
          <p:nvPr>
            <p:ph type="title"/>
          </p:nvPr>
        </p:nvSpPr>
        <p:spPr>
          <a:xfrm>
            <a:off x="1027785" y="214314"/>
            <a:ext cx="9184806" cy="1462087"/>
          </a:xfrm>
        </p:spPr>
        <p:txBody>
          <a:bodyPr/>
          <a:lstStyle/>
          <a:p>
            <a:pPr algn="ctr" eaLnBrk="1" hangingPunct="1"/>
            <a:r>
              <a:rPr lang="en-US" altLang="zh-CN" smtClean="0"/>
              <a:t> 2.2.2  </a:t>
            </a:r>
            <a:r>
              <a:rPr lang="zh-CN" altLang="en-US" smtClean="0"/>
              <a:t>有关信道的几个基本概念</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27785" y="214314"/>
            <a:ext cx="9184806" cy="1462087"/>
          </a:xfrm>
        </p:spPr>
        <p:txBody>
          <a:bodyPr/>
          <a:lstStyle/>
          <a:p>
            <a:pPr algn="ctr" eaLnBrk="1" hangingPunct="1"/>
            <a:r>
              <a:rPr lang="en-US" altLang="zh-CN" smtClean="0"/>
              <a:t> 2.2.2  </a:t>
            </a:r>
            <a:r>
              <a:rPr lang="zh-CN" altLang="en-US" smtClean="0"/>
              <a:t>有关信道的几个基本概念</a:t>
            </a:r>
          </a:p>
        </p:txBody>
      </p:sp>
      <p:sp>
        <p:nvSpPr>
          <p:cNvPr id="30723" name="Rectangle 3"/>
          <p:cNvSpPr>
            <a:spLocks noGrp="1" noChangeArrowheads="1"/>
          </p:cNvSpPr>
          <p:nvPr>
            <p:ph idx="1"/>
          </p:nvPr>
        </p:nvSpPr>
        <p:spPr>
          <a:xfrm>
            <a:off x="781262" y="2122488"/>
            <a:ext cx="9284504" cy="4330700"/>
          </a:xfrm>
        </p:spPr>
        <p:txBody>
          <a:bodyPr/>
          <a:lstStyle/>
          <a:p>
            <a:pPr eaLnBrk="1" hangingPunct="1">
              <a:lnSpc>
                <a:spcPct val="90000"/>
              </a:lnSpc>
              <a:spcBef>
                <a:spcPct val="35000"/>
              </a:spcBef>
              <a:spcAft>
                <a:spcPct val="15000"/>
              </a:spcAft>
            </a:pPr>
            <a:r>
              <a:rPr lang="zh-CN" altLang="en-US" smtClean="0">
                <a:solidFill>
                  <a:schemeClr val="hlink"/>
                </a:solidFill>
              </a:rPr>
              <a:t>单向通信</a:t>
            </a:r>
            <a:r>
              <a:rPr lang="zh-CN" altLang="en-US" smtClean="0"/>
              <a:t>（单工通信）</a:t>
            </a:r>
            <a:r>
              <a:rPr lang="en-US" altLang="zh-CN" smtClean="0"/>
              <a:t>——</a:t>
            </a:r>
            <a:r>
              <a:rPr lang="zh-CN" altLang="en-US" smtClean="0"/>
              <a:t>只能有一个方向的通信而没有反方向的交互。</a:t>
            </a:r>
          </a:p>
          <a:p>
            <a:pPr eaLnBrk="1" hangingPunct="1">
              <a:lnSpc>
                <a:spcPct val="90000"/>
              </a:lnSpc>
              <a:spcBef>
                <a:spcPct val="35000"/>
              </a:spcBef>
              <a:spcAft>
                <a:spcPct val="15000"/>
              </a:spcAft>
            </a:pPr>
            <a:r>
              <a:rPr lang="zh-CN" altLang="en-US" smtClean="0">
                <a:solidFill>
                  <a:schemeClr val="hlink"/>
                </a:solidFill>
              </a:rPr>
              <a:t>双向交替通信</a:t>
            </a:r>
            <a:r>
              <a:rPr lang="zh-CN" altLang="en-US" smtClean="0"/>
              <a:t>（半双工通信）</a:t>
            </a:r>
            <a:r>
              <a:rPr lang="en-US" altLang="zh-CN" smtClean="0"/>
              <a:t>——</a:t>
            </a:r>
            <a:r>
              <a:rPr lang="zh-CN" altLang="en-US" smtClean="0"/>
              <a:t>通信的双方都可以发送信息，但不能双方同时发送</a:t>
            </a:r>
            <a:r>
              <a:rPr lang="en-US" altLang="zh-CN" smtClean="0"/>
              <a:t>(</a:t>
            </a:r>
            <a:r>
              <a:rPr lang="zh-CN" altLang="en-US" smtClean="0"/>
              <a:t>当然也就不能同时接收</a:t>
            </a:r>
            <a:r>
              <a:rPr lang="en-US" altLang="zh-CN" smtClean="0"/>
              <a:t>)</a:t>
            </a:r>
            <a:r>
              <a:rPr lang="zh-CN" altLang="en-US" smtClean="0"/>
              <a:t>。</a:t>
            </a:r>
          </a:p>
          <a:p>
            <a:pPr eaLnBrk="1" hangingPunct="1">
              <a:lnSpc>
                <a:spcPct val="90000"/>
              </a:lnSpc>
              <a:spcBef>
                <a:spcPct val="35000"/>
              </a:spcBef>
              <a:spcAft>
                <a:spcPct val="15000"/>
              </a:spcAft>
            </a:pPr>
            <a:r>
              <a:rPr lang="zh-CN" altLang="en-US" smtClean="0">
                <a:solidFill>
                  <a:schemeClr val="hlink"/>
                </a:solidFill>
              </a:rPr>
              <a:t>双向同时通信</a:t>
            </a:r>
            <a:r>
              <a:rPr lang="zh-CN" altLang="en-US" smtClean="0"/>
              <a:t>（全双工通信）</a:t>
            </a:r>
            <a:r>
              <a:rPr lang="en-US" altLang="zh-CN" smtClean="0"/>
              <a:t>——</a:t>
            </a:r>
            <a:r>
              <a:rPr lang="zh-CN" altLang="en-US" smtClean="0"/>
              <a:t>通信的双方可以同时发送和接收信息。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zh-CN" altLang="zh-CN" smtClean="0"/>
          </a:p>
        </p:txBody>
      </p:sp>
      <p:sp>
        <p:nvSpPr>
          <p:cNvPr id="15363" name="Rectangle 3"/>
          <p:cNvSpPr>
            <a:spLocks noGrp="1" noChangeArrowheads="1"/>
          </p:cNvSpPr>
          <p:nvPr>
            <p:ph idx="1"/>
          </p:nvPr>
        </p:nvSpPr>
        <p:spPr/>
        <p:txBody>
          <a:bodyPr/>
          <a:lstStyle/>
          <a:p>
            <a:pPr eaLnBrk="1" hangingPunct="1"/>
            <a:endParaRPr lang="zh-CN" altLang="zh-CN" smtClean="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409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数据传输类型</a:t>
            </a:r>
            <a:endParaRPr lang="zh-CN" altLang="zh-CN" smtClean="0"/>
          </a:p>
        </p:txBody>
      </p:sp>
      <p:sp>
        <p:nvSpPr>
          <p:cNvPr id="16387" name="Rectangle 3"/>
          <p:cNvSpPr>
            <a:spLocks noGrp="1" noChangeArrowheads="1"/>
          </p:cNvSpPr>
          <p:nvPr>
            <p:ph idx="1"/>
          </p:nvPr>
        </p:nvSpPr>
        <p:spPr/>
        <p:txBody>
          <a:bodyPr/>
          <a:lstStyle/>
          <a:p>
            <a:pPr eaLnBrk="1" hangingPunct="1">
              <a:lnSpc>
                <a:spcPct val="120000"/>
              </a:lnSpc>
            </a:pPr>
            <a:r>
              <a:rPr lang="zh-CN" altLang="en-US" sz="2600" smtClean="0"/>
              <a:t>计算机产生的电信号是用两种不同的电平表示</a:t>
            </a:r>
            <a:r>
              <a:rPr lang="en-US" altLang="zh-CN" sz="2600" smtClean="0"/>
              <a:t>0</a:t>
            </a:r>
            <a:r>
              <a:rPr lang="zh-CN" altLang="en-US" sz="2600" smtClean="0"/>
              <a:t>、</a:t>
            </a:r>
            <a:r>
              <a:rPr lang="en-US" altLang="zh-CN" sz="2600" smtClean="0"/>
              <a:t>1</a:t>
            </a:r>
            <a:r>
              <a:rPr lang="zh-CN" altLang="en-US" sz="2600" smtClean="0"/>
              <a:t>比特序列的电压脉冲信号，这种电信号称为数字信号</a:t>
            </a:r>
            <a:endParaRPr lang="en-US" altLang="zh-CN" sz="2600" smtClean="0"/>
          </a:p>
          <a:p>
            <a:pPr eaLnBrk="1" hangingPunct="1">
              <a:lnSpc>
                <a:spcPct val="120000"/>
              </a:lnSpc>
            </a:pPr>
            <a:r>
              <a:rPr lang="zh-CN" altLang="en-US" sz="2600" smtClean="0"/>
              <a:t>信号电平是连续变化的信号被称为模拟信号</a:t>
            </a:r>
            <a:endParaRPr lang="en-US" altLang="zh-CN" sz="2600" smtClean="0"/>
          </a:p>
          <a:p>
            <a:pPr eaLnBrk="1" hangingPunct="1">
              <a:lnSpc>
                <a:spcPct val="120000"/>
              </a:lnSpc>
            </a:pPr>
            <a:endParaRPr lang="zh-CN" altLang="en-US" sz="2600" smtClean="0"/>
          </a:p>
        </p:txBody>
      </p:sp>
      <p:pic>
        <p:nvPicPr>
          <p:cNvPr id="16388" name="图片 1"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8831" y="3789364"/>
            <a:ext cx="5836802"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数据传输类型</a:t>
            </a:r>
            <a:endParaRPr lang="zh-CN" altLang="zh-CN" smtClean="0"/>
          </a:p>
        </p:txBody>
      </p:sp>
      <p:sp>
        <p:nvSpPr>
          <p:cNvPr id="17411" name="Rectangle 3"/>
          <p:cNvSpPr>
            <a:spLocks noGrp="1" noChangeArrowheads="1"/>
          </p:cNvSpPr>
          <p:nvPr>
            <p:ph idx="1"/>
          </p:nvPr>
        </p:nvSpPr>
        <p:spPr>
          <a:xfrm>
            <a:off x="781262" y="1773238"/>
            <a:ext cx="9284504" cy="4114800"/>
          </a:xfrm>
        </p:spPr>
        <p:txBody>
          <a:bodyPr/>
          <a:lstStyle/>
          <a:p>
            <a:pPr eaLnBrk="1" hangingPunct="1">
              <a:lnSpc>
                <a:spcPct val="120000"/>
              </a:lnSpc>
            </a:pPr>
            <a:r>
              <a:rPr lang="zh-CN" altLang="en-US" sz="2600" smtClean="0"/>
              <a:t>数据在计算机中是以离散的二进制数字信号表示，但是在数据通信过程中，它是以数字信号方式还是以模拟信号方式表示，这主要取决于选用的通信信道所允许传输的信号类型。</a:t>
            </a:r>
            <a:endParaRPr lang="en-US" altLang="zh-CN" sz="2600" smtClean="0"/>
          </a:p>
          <a:p>
            <a:pPr eaLnBrk="1" hangingPunct="1">
              <a:lnSpc>
                <a:spcPct val="120000"/>
              </a:lnSpc>
            </a:pPr>
            <a:r>
              <a:rPr lang="zh-CN" altLang="en-US" sz="2600" smtClean="0"/>
              <a:t>如果通信信道不允许直接传输计算机所产生的数字信号，那么就需要在发送端将数字信号变换成模拟信号，在接收端再将模拟信号还原成数字信号，这个过程称为</a:t>
            </a:r>
            <a:r>
              <a:rPr lang="zh-CN" altLang="en-US" sz="2600" smtClean="0">
                <a:solidFill>
                  <a:srgbClr val="FF0000"/>
                </a:solidFill>
              </a:rPr>
              <a:t>调制与解调。</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27785" y="214314"/>
            <a:ext cx="9184806" cy="1462087"/>
          </a:xfrm>
        </p:spPr>
        <p:txBody>
          <a:bodyPr/>
          <a:lstStyle/>
          <a:p>
            <a:pPr algn="ctr" eaLnBrk="1" hangingPunct="1"/>
            <a:r>
              <a:rPr lang="zh-CN" altLang="en-US" smtClean="0"/>
              <a:t>基带信号和频带信号 </a:t>
            </a:r>
          </a:p>
        </p:txBody>
      </p:sp>
      <p:sp>
        <p:nvSpPr>
          <p:cNvPr id="120835" name="Rectangle 3"/>
          <p:cNvSpPr>
            <a:spLocks noGrp="1" noChangeArrowheads="1"/>
          </p:cNvSpPr>
          <p:nvPr>
            <p:ph idx="1"/>
          </p:nvPr>
        </p:nvSpPr>
        <p:spPr>
          <a:xfrm>
            <a:off x="781262" y="2122488"/>
            <a:ext cx="9284504" cy="4330700"/>
          </a:xfrm>
        </p:spPr>
        <p:txBody>
          <a:bodyPr/>
          <a:lstStyle/>
          <a:p>
            <a:pPr eaLnBrk="1" hangingPunct="1">
              <a:spcBef>
                <a:spcPct val="35000"/>
              </a:spcBef>
              <a:spcAft>
                <a:spcPct val="15000"/>
              </a:spcAft>
            </a:pPr>
            <a:r>
              <a:rPr lang="zh-CN" altLang="en-US" sz="2400" smtClean="0">
                <a:solidFill>
                  <a:schemeClr val="hlink"/>
                </a:solidFill>
              </a:rPr>
              <a:t>基带信号</a:t>
            </a:r>
            <a:r>
              <a:rPr lang="zh-CN" altLang="en-US" sz="2400" smtClean="0"/>
              <a:t>（即基本频带信号）</a:t>
            </a:r>
            <a:r>
              <a:rPr lang="en-US" altLang="zh-CN" sz="2400" smtClean="0"/>
              <a:t>——</a:t>
            </a:r>
            <a:r>
              <a:rPr lang="zh-CN" altLang="en-US" sz="2400" smtClean="0"/>
              <a:t>来自信源的信号。像计算机输出的代表各种文字或图像文件的数据信号都属于基带信号。</a:t>
            </a:r>
          </a:p>
          <a:p>
            <a:pPr eaLnBrk="1" hangingPunct="1">
              <a:spcBef>
                <a:spcPct val="35000"/>
              </a:spcBef>
              <a:spcAft>
                <a:spcPct val="15000"/>
              </a:spcAft>
            </a:pPr>
            <a:r>
              <a:rPr lang="zh-CN" altLang="en-US" sz="2400" smtClean="0"/>
              <a:t>基带信号往往包含有较多的低频成分，甚至有直流成分，而许多信道并不能传输这种低频分量或直流分量。因此必须对基带信号进行调制</a:t>
            </a:r>
            <a:r>
              <a:rPr lang="en-US" altLang="zh-CN" sz="2400" smtClean="0"/>
              <a:t>(modulation)</a:t>
            </a:r>
            <a:r>
              <a:rPr lang="zh-CN" altLang="en-US" sz="2400" smtClean="0"/>
              <a:t>。   </a:t>
            </a:r>
          </a:p>
          <a:p>
            <a:pPr eaLnBrk="1" hangingPunct="1">
              <a:spcBef>
                <a:spcPct val="35000"/>
              </a:spcBef>
              <a:spcAft>
                <a:spcPct val="15000"/>
              </a:spcAft>
            </a:pPr>
            <a:r>
              <a:rPr lang="zh-CN" altLang="en-US" sz="2400" smtClean="0">
                <a:solidFill>
                  <a:schemeClr val="hlink"/>
                </a:solidFill>
              </a:rPr>
              <a:t>带通信号</a:t>
            </a:r>
            <a:r>
              <a:rPr lang="en-US" altLang="zh-CN" sz="2400" smtClean="0">
                <a:solidFill>
                  <a:schemeClr val="tx2"/>
                </a:solidFill>
              </a:rPr>
              <a:t>——</a:t>
            </a:r>
            <a:r>
              <a:rPr lang="zh-CN" altLang="en-US" sz="2400" smtClean="0"/>
              <a:t>把基带信号经过载波调制后，把信号的频率范围搬移到较高的频段以便在信道中传输（即仅在一段频率范围内能够通过信道）。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zh-CN" altLang="en-US" smtClean="0"/>
              <a:t>基带传输</a:t>
            </a:r>
          </a:p>
        </p:txBody>
      </p:sp>
      <p:sp>
        <p:nvSpPr>
          <p:cNvPr id="19459" name="Rectangle 3"/>
          <p:cNvSpPr>
            <a:spLocks noGrp="1" noChangeArrowheads="1"/>
          </p:cNvSpPr>
          <p:nvPr>
            <p:ph idx="1"/>
          </p:nvPr>
        </p:nvSpPr>
        <p:spPr>
          <a:xfrm>
            <a:off x="697879" y="1833563"/>
            <a:ext cx="9743109" cy="4691062"/>
          </a:xfrm>
        </p:spPr>
        <p:txBody>
          <a:bodyPr/>
          <a:lstStyle/>
          <a:p>
            <a:pPr marL="457200" lvl="1" indent="0" eaLnBrk="1" hangingPunct="1">
              <a:buFont typeface="Wingdings" pitchFamily="2" charset="2"/>
              <a:buNone/>
            </a:pPr>
            <a:r>
              <a:rPr lang="zh-CN" altLang="en-US" smtClean="0">
                <a:solidFill>
                  <a:srgbClr val="333399"/>
                </a:solidFill>
                <a:latin typeface="Arial" pitchFamily="34" charset="0"/>
                <a:ea typeface="黑体" pitchFamily="49" charset="-122"/>
              </a:rPr>
              <a:t>基带调制（编码）</a:t>
            </a:r>
            <a:endParaRPr lang="en-US" altLang="zh-CN" smtClean="0">
              <a:solidFill>
                <a:srgbClr val="333399"/>
              </a:solidFill>
              <a:latin typeface="Arial" pitchFamily="34" charset="0"/>
              <a:ea typeface="黑体" pitchFamily="49" charset="-122"/>
            </a:endParaRPr>
          </a:p>
          <a:p>
            <a:pPr marL="457200" lvl="1" indent="0" eaLnBrk="1" hangingPunct="1">
              <a:buFont typeface="Wingdings" pitchFamily="2" charset="2"/>
              <a:buNone/>
            </a:pPr>
            <a:r>
              <a:rPr lang="zh-CN" altLang="en-US" smtClean="0">
                <a:solidFill>
                  <a:srgbClr val="333399"/>
                </a:solidFill>
                <a:latin typeface="Arial" pitchFamily="34" charset="0"/>
                <a:ea typeface="黑体" pitchFamily="49" charset="-122"/>
              </a:rPr>
              <a:t>仅对基带信号的波形进行变换，使它能够与信道特性相适应。变换后的信号仍然是基带信号。</a:t>
            </a:r>
            <a:endParaRPr lang="en-US" altLang="zh-CN" smtClean="0">
              <a:solidFill>
                <a:srgbClr val="333399"/>
              </a:solidFill>
              <a:latin typeface="Arial" pitchFamily="34" charset="0"/>
              <a:ea typeface="黑体" pitchFamily="49" charset="-122"/>
            </a:endParaRPr>
          </a:p>
          <a:p>
            <a:pPr marL="457200" lvl="1" indent="0" eaLnBrk="1" hangingPunct="1">
              <a:buFont typeface="Wingdings" pitchFamily="2" charset="2"/>
              <a:buNone/>
            </a:pPr>
            <a:r>
              <a:rPr lang="zh-CN" altLang="en-US" smtClean="0">
                <a:solidFill>
                  <a:srgbClr val="333399"/>
                </a:solidFill>
                <a:latin typeface="Arial" pitchFamily="34" charset="0"/>
                <a:ea typeface="黑体" pitchFamily="49" charset="-122"/>
              </a:rPr>
              <a:t>从一种数字信号转换成另一种数字信号，所以此调制过程也被称为编码。</a:t>
            </a:r>
            <a:endParaRPr lang="en-US" altLang="zh-CN" smtClean="0">
              <a:solidFill>
                <a:srgbClr val="333399"/>
              </a:solidFill>
              <a:latin typeface="Arial" pitchFamily="34" charset="0"/>
              <a:ea typeface="黑体" pitchFamily="49" charset="-122"/>
            </a:endParaRPr>
          </a:p>
          <a:p>
            <a:pPr marL="457200" lvl="1" indent="0" eaLnBrk="1" hangingPunct="1">
              <a:buFont typeface="Wingdings" pitchFamily="2" charset="2"/>
              <a:buNone/>
            </a:pPr>
            <a:endParaRPr lang="en-US" altLang="zh-CN" smtClean="0">
              <a:solidFill>
                <a:srgbClr val="333399"/>
              </a:solidFill>
              <a:latin typeface="Arial" pitchFamily="34" charset="0"/>
              <a:ea typeface="黑体" pitchFamily="49" charset="-122"/>
            </a:endParaRPr>
          </a:p>
          <a:p>
            <a:pPr marL="457200" lvl="1" indent="0" eaLnBrk="1" hangingPunct="1">
              <a:buFont typeface="Wingdings" pitchFamily="2" charset="2"/>
              <a:buNone/>
            </a:pPr>
            <a:endParaRPr lang="en-US" altLang="zh-CN" smtClean="0">
              <a:solidFill>
                <a:srgbClr val="333399"/>
              </a:solidFill>
              <a:latin typeface="Arial" pitchFamily="34" charset="0"/>
              <a:ea typeface="黑体" pitchFamily="49" charset="-122"/>
            </a:endParaRPr>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349" y="4292601"/>
            <a:ext cx="852680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zh-CN" altLang="en-US" smtClean="0"/>
              <a:t>频带传输</a:t>
            </a:r>
          </a:p>
        </p:txBody>
      </p:sp>
      <p:sp>
        <p:nvSpPr>
          <p:cNvPr id="246787" name="Rectangle 3"/>
          <p:cNvSpPr>
            <a:spLocks noGrp="1" noChangeArrowheads="1"/>
          </p:cNvSpPr>
          <p:nvPr>
            <p:ph idx="1"/>
          </p:nvPr>
        </p:nvSpPr>
        <p:spPr>
          <a:xfrm>
            <a:off x="697879" y="2120901"/>
            <a:ext cx="9743109" cy="3971925"/>
          </a:xfrm>
        </p:spPr>
        <p:txBody>
          <a:bodyPr/>
          <a:lstStyle/>
          <a:p>
            <a:pPr lvl="1" eaLnBrk="1" hangingPunct="1"/>
            <a:r>
              <a:rPr lang="zh-CN" altLang="en-US" smtClean="0">
                <a:solidFill>
                  <a:schemeClr val="hlink"/>
                </a:solidFill>
                <a:latin typeface="Arial" pitchFamily="34" charset="0"/>
                <a:ea typeface="黑体" pitchFamily="49" charset="-122"/>
              </a:rPr>
              <a:t>调幅</a:t>
            </a:r>
            <a:r>
              <a:rPr lang="en-US" altLang="zh-CN" smtClean="0">
                <a:solidFill>
                  <a:srgbClr val="333399"/>
                </a:solidFill>
                <a:latin typeface="Arial" pitchFamily="34" charset="0"/>
                <a:ea typeface="黑体" pitchFamily="49" charset="-122"/>
              </a:rPr>
              <a:t>(AM)</a:t>
            </a:r>
            <a:r>
              <a:rPr lang="zh-CN" altLang="en-US" smtClean="0">
                <a:solidFill>
                  <a:srgbClr val="333399"/>
                </a:solidFill>
                <a:latin typeface="Arial" pitchFamily="34" charset="0"/>
                <a:ea typeface="黑体" pitchFamily="49" charset="-122"/>
              </a:rPr>
              <a:t>：载波的振幅随基带数字信号而变化。 </a:t>
            </a:r>
          </a:p>
          <a:p>
            <a:pPr lvl="1" eaLnBrk="1" hangingPunct="1"/>
            <a:r>
              <a:rPr lang="zh-CN" altLang="en-US" smtClean="0">
                <a:solidFill>
                  <a:schemeClr val="hlink"/>
                </a:solidFill>
                <a:latin typeface="Arial" pitchFamily="34" charset="0"/>
                <a:ea typeface="黑体" pitchFamily="49" charset="-122"/>
              </a:rPr>
              <a:t>调频</a:t>
            </a:r>
            <a:r>
              <a:rPr lang="en-US" altLang="zh-CN" smtClean="0">
                <a:solidFill>
                  <a:srgbClr val="333399"/>
                </a:solidFill>
                <a:latin typeface="Arial" pitchFamily="34" charset="0"/>
                <a:ea typeface="黑体" pitchFamily="49" charset="-122"/>
              </a:rPr>
              <a:t>(FM)</a:t>
            </a:r>
            <a:r>
              <a:rPr lang="zh-CN" altLang="en-US" smtClean="0">
                <a:solidFill>
                  <a:srgbClr val="333399"/>
                </a:solidFill>
                <a:latin typeface="Arial" pitchFamily="34" charset="0"/>
                <a:ea typeface="黑体" pitchFamily="49" charset="-122"/>
              </a:rPr>
              <a:t>：载波的频率随基带数字信号而变化。</a:t>
            </a:r>
          </a:p>
          <a:p>
            <a:pPr lvl="1" eaLnBrk="1" hangingPunct="1"/>
            <a:r>
              <a:rPr lang="zh-CN" altLang="en-US" smtClean="0">
                <a:solidFill>
                  <a:schemeClr val="hlink"/>
                </a:solidFill>
                <a:latin typeface="Arial" pitchFamily="34" charset="0"/>
                <a:ea typeface="黑体" pitchFamily="49" charset="-122"/>
              </a:rPr>
              <a:t>调相</a:t>
            </a:r>
            <a:r>
              <a:rPr lang="en-US" altLang="zh-CN" smtClean="0">
                <a:solidFill>
                  <a:srgbClr val="333399"/>
                </a:solidFill>
                <a:latin typeface="Arial" pitchFamily="34" charset="0"/>
                <a:ea typeface="黑体" pitchFamily="49" charset="-122"/>
              </a:rPr>
              <a:t>(PM) </a:t>
            </a:r>
            <a:r>
              <a:rPr lang="zh-CN" altLang="en-US" smtClean="0">
                <a:solidFill>
                  <a:srgbClr val="333399"/>
                </a:solidFill>
                <a:latin typeface="Arial" pitchFamily="34" charset="0"/>
                <a:ea typeface="黑体" pitchFamily="49" charset="-122"/>
              </a:rPr>
              <a:t>：载波的初始相位随基带数字信号而变化。</a:t>
            </a:r>
            <a:r>
              <a:rPr lang="zh-CN" alt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49538" y="214314"/>
            <a:ext cx="9268189" cy="1462087"/>
          </a:xfrm>
        </p:spPr>
        <p:txBody>
          <a:bodyPr/>
          <a:lstStyle/>
          <a:p>
            <a:pPr algn="ctr" eaLnBrk="1" hangingPunct="1"/>
            <a:r>
              <a:rPr lang="zh-CN" altLang="en-US" smtClean="0"/>
              <a:t>对基带数字信号的几种调制方法 </a:t>
            </a:r>
          </a:p>
        </p:txBody>
      </p:sp>
      <p:sp>
        <p:nvSpPr>
          <p:cNvPr id="21507" name="Rectangle 3"/>
          <p:cNvSpPr>
            <a:spLocks noChangeArrowheads="1"/>
          </p:cNvSpPr>
          <p:nvPr/>
        </p:nvSpPr>
        <p:spPr bwMode="auto">
          <a:xfrm>
            <a:off x="1968561"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0</a:t>
            </a:r>
          </a:p>
        </p:txBody>
      </p:sp>
      <p:sp>
        <p:nvSpPr>
          <p:cNvPr id="21508" name="Rectangle 4"/>
          <p:cNvSpPr>
            <a:spLocks noChangeArrowheads="1"/>
          </p:cNvSpPr>
          <p:nvPr/>
        </p:nvSpPr>
        <p:spPr bwMode="auto">
          <a:xfrm>
            <a:off x="2822331"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1</a:t>
            </a:r>
          </a:p>
        </p:txBody>
      </p:sp>
      <p:sp>
        <p:nvSpPr>
          <p:cNvPr id="21509" name="Rectangle 5"/>
          <p:cNvSpPr>
            <a:spLocks noChangeArrowheads="1"/>
          </p:cNvSpPr>
          <p:nvPr/>
        </p:nvSpPr>
        <p:spPr bwMode="auto">
          <a:xfrm>
            <a:off x="3676098"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0</a:t>
            </a:r>
          </a:p>
        </p:txBody>
      </p:sp>
      <p:sp>
        <p:nvSpPr>
          <p:cNvPr id="21510" name="Rectangle 6"/>
          <p:cNvSpPr>
            <a:spLocks noChangeArrowheads="1"/>
          </p:cNvSpPr>
          <p:nvPr/>
        </p:nvSpPr>
        <p:spPr bwMode="auto">
          <a:xfrm>
            <a:off x="4584247"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0</a:t>
            </a:r>
          </a:p>
        </p:txBody>
      </p:sp>
      <p:sp>
        <p:nvSpPr>
          <p:cNvPr id="21511" name="Rectangle 7"/>
          <p:cNvSpPr>
            <a:spLocks noChangeArrowheads="1"/>
          </p:cNvSpPr>
          <p:nvPr/>
        </p:nvSpPr>
        <p:spPr bwMode="auto">
          <a:xfrm>
            <a:off x="5438015"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1</a:t>
            </a:r>
          </a:p>
        </p:txBody>
      </p:sp>
      <p:sp>
        <p:nvSpPr>
          <p:cNvPr id="21512" name="Rectangle 8"/>
          <p:cNvSpPr>
            <a:spLocks noChangeArrowheads="1"/>
          </p:cNvSpPr>
          <p:nvPr/>
        </p:nvSpPr>
        <p:spPr bwMode="auto">
          <a:xfrm>
            <a:off x="6291784"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1</a:t>
            </a:r>
          </a:p>
        </p:txBody>
      </p:sp>
      <p:sp>
        <p:nvSpPr>
          <p:cNvPr id="21513" name="Rectangle 9"/>
          <p:cNvSpPr>
            <a:spLocks noChangeArrowheads="1"/>
          </p:cNvSpPr>
          <p:nvPr/>
        </p:nvSpPr>
        <p:spPr bwMode="auto">
          <a:xfrm>
            <a:off x="7145551"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1</a:t>
            </a:r>
          </a:p>
        </p:txBody>
      </p:sp>
      <p:sp>
        <p:nvSpPr>
          <p:cNvPr id="21514" name="Rectangle 10"/>
          <p:cNvSpPr>
            <a:spLocks noChangeArrowheads="1"/>
          </p:cNvSpPr>
          <p:nvPr/>
        </p:nvSpPr>
        <p:spPr bwMode="auto">
          <a:xfrm>
            <a:off x="8053701"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0</a:t>
            </a:r>
          </a:p>
        </p:txBody>
      </p:sp>
      <p:sp>
        <p:nvSpPr>
          <p:cNvPr id="21515" name="Rectangle 11"/>
          <p:cNvSpPr>
            <a:spLocks noChangeArrowheads="1"/>
          </p:cNvSpPr>
          <p:nvPr/>
        </p:nvSpPr>
        <p:spPr bwMode="auto">
          <a:xfrm>
            <a:off x="8934659" y="2297114"/>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b="1">
                <a:solidFill>
                  <a:srgbClr val="333399"/>
                </a:solidFill>
                <a:latin typeface="Arial" pitchFamily="34" charset="0"/>
              </a:rPr>
              <a:t>0</a:t>
            </a:r>
          </a:p>
        </p:txBody>
      </p:sp>
      <p:sp>
        <p:nvSpPr>
          <p:cNvPr id="21516" name="Freeform 12"/>
          <p:cNvSpPr>
            <a:spLocks noChangeArrowheads="1"/>
          </p:cNvSpPr>
          <p:nvPr/>
        </p:nvSpPr>
        <p:spPr bwMode="auto">
          <a:xfrm>
            <a:off x="1745604" y="2189163"/>
            <a:ext cx="7832553" cy="577850"/>
          </a:xfrm>
          <a:custGeom>
            <a:avLst/>
            <a:gdLst>
              <a:gd name="T0" fmla="*/ 0 w 4321"/>
              <a:gd name="T1" fmla="*/ 684239660 h 487"/>
              <a:gd name="T2" fmla="*/ 1202113650 w 4321"/>
              <a:gd name="T3" fmla="*/ 684239660 h 487"/>
              <a:gd name="T4" fmla="*/ 1202113650 w 4321"/>
              <a:gd name="T5" fmla="*/ 0 h 487"/>
              <a:gd name="T6" fmla="*/ 2147483647 w 4321"/>
              <a:gd name="T7" fmla="*/ 0 h 487"/>
              <a:gd name="T8" fmla="*/ 2147483647 w 4321"/>
              <a:gd name="T9" fmla="*/ 684239660 h 487"/>
              <a:gd name="T10" fmla="*/ 2147483647 w 4321"/>
              <a:gd name="T11" fmla="*/ 684239660 h 487"/>
              <a:gd name="T12" fmla="*/ 2147483647 w 4321"/>
              <a:gd name="T13" fmla="*/ 0 h 487"/>
              <a:gd name="T14" fmla="*/ 2147483647 w 4321"/>
              <a:gd name="T15" fmla="*/ 0 h 487"/>
              <a:gd name="T16" fmla="*/ 2147483647 w 4321"/>
              <a:gd name="T17" fmla="*/ 684239660 h 487"/>
              <a:gd name="T18" fmla="*/ 2147483647 w 4321"/>
              <a:gd name="T19" fmla="*/ 684239660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7" name="Freeform 13"/>
          <p:cNvSpPr>
            <a:spLocks noChangeArrowheads="1"/>
          </p:cNvSpPr>
          <p:nvPr/>
        </p:nvSpPr>
        <p:spPr bwMode="auto">
          <a:xfrm>
            <a:off x="9576345" y="2765425"/>
            <a:ext cx="1812" cy="1588"/>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8" name="Freeform 14"/>
          <p:cNvSpPr>
            <a:spLocks noChangeArrowheads="1"/>
          </p:cNvSpPr>
          <p:nvPr/>
        </p:nvSpPr>
        <p:spPr bwMode="auto">
          <a:xfrm>
            <a:off x="1760105" y="3511550"/>
            <a:ext cx="861018" cy="1588"/>
          </a:xfrm>
          <a:custGeom>
            <a:avLst/>
            <a:gdLst>
              <a:gd name="T0" fmla="*/ 0 w 475"/>
              <a:gd name="T1" fmla="*/ 0 h 1"/>
              <a:gd name="T2" fmla="*/ 1197072631 w 475"/>
              <a:gd name="T3" fmla="*/ 2521744 h 1"/>
              <a:gd name="T4" fmla="*/ 0 60000 65536"/>
              <a:gd name="T5" fmla="*/ 0 60000 65536"/>
            </a:gdLst>
            <a:ahLst/>
            <a:cxnLst>
              <a:cxn ang="T4">
                <a:pos x="T0" y="T1"/>
              </a:cxn>
              <a:cxn ang="T5">
                <a:pos x="T2" y="T3"/>
              </a:cxn>
            </a:cxnLst>
            <a:rect l="0" t="0" r="r" b="b"/>
            <a:pathLst>
              <a:path w="475" h="1">
                <a:moveTo>
                  <a:pt x="0" y="0"/>
                </a:moveTo>
                <a:lnTo>
                  <a:pt x="475" y="1"/>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9" name="Freeform 15"/>
          <p:cNvSpPr>
            <a:spLocks noChangeArrowheads="1"/>
          </p:cNvSpPr>
          <p:nvPr/>
        </p:nvSpPr>
        <p:spPr bwMode="auto">
          <a:xfrm>
            <a:off x="3485769" y="3508376"/>
            <a:ext cx="1756478" cy="4763"/>
          </a:xfrm>
          <a:custGeom>
            <a:avLst/>
            <a:gdLst>
              <a:gd name="T0" fmla="*/ 0 w 969"/>
              <a:gd name="T1" fmla="*/ 7562056 h 3"/>
              <a:gd name="T2" fmla="*/ 2147483647 w 969"/>
              <a:gd name="T3" fmla="*/ 0 h 3"/>
              <a:gd name="T4" fmla="*/ 0 60000 65536"/>
              <a:gd name="T5" fmla="*/ 0 60000 65536"/>
            </a:gdLst>
            <a:ahLst/>
            <a:cxnLst>
              <a:cxn ang="T4">
                <a:pos x="T0" y="T1"/>
              </a:cxn>
              <a:cxn ang="T5">
                <a:pos x="T2" y="T3"/>
              </a:cxn>
            </a:cxnLst>
            <a:rect l="0" t="0" r="r" b="b"/>
            <a:pathLst>
              <a:path w="969" h="3">
                <a:moveTo>
                  <a:pt x="0" y="3"/>
                </a:moveTo>
                <a:lnTo>
                  <a:pt x="969"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0" name="Line 16"/>
          <p:cNvSpPr>
            <a:spLocks noChangeShapeType="1"/>
          </p:cNvSpPr>
          <p:nvPr/>
        </p:nvSpPr>
        <p:spPr bwMode="auto">
          <a:xfrm>
            <a:off x="7845243" y="3511550"/>
            <a:ext cx="1716601"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Freeform 17"/>
          <p:cNvSpPr>
            <a:spLocks noChangeArrowheads="1"/>
          </p:cNvSpPr>
          <p:nvPr/>
        </p:nvSpPr>
        <p:spPr bwMode="auto">
          <a:xfrm>
            <a:off x="6975160" y="3073400"/>
            <a:ext cx="59819"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2" name="Freeform 18"/>
          <p:cNvSpPr>
            <a:spLocks noChangeArrowheads="1"/>
          </p:cNvSpPr>
          <p:nvPr/>
        </p:nvSpPr>
        <p:spPr bwMode="auto">
          <a:xfrm>
            <a:off x="7034979" y="3078164"/>
            <a:ext cx="159515" cy="841375"/>
          </a:xfrm>
          <a:custGeom>
            <a:avLst/>
            <a:gdLst>
              <a:gd name="T0" fmla="*/ 0 w 88"/>
              <a:gd name="T1" fmla="*/ 0 h 530"/>
              <a:gd name="T2" fmla="*/ 17641888 w 88"/>
              <a:gd name="T3" fmla="*/ 7561263 h 530"/>
              <a:gd name="T4" fmla="*/ 30241875 w 88"/>
              <a:gd name="T5" fmla="*/ 30241875 h 530"/>
              <a:gd name="T6" fmla="*/ 35282188 w 88"/>
              <a:gd name="T7" fmla="*/ 63004700 h 530"/>
              <a:gd name="T8" fmla="*/ 37803138 w 88"/>
              <a:gd name="T9" fmla="*/ 110886875 h 530"/>
              <a:gd name="T10" fmla="*/ 108367513 w 88"/>
              <a:gd name="T11" fmla="*/ 1229836250 h 530"/>
              <a:gd name="T12" fmla="*/ 113407825 w 88"/>
              <a:gd name="T13" fmla="*/ 1290320000 h 530"/>
              <a:gd name="T14" fmla="*/ 118448138 w 88"/>
              <a:gd name="T15" fmla="*/ 1310481250 h 530"/>
              <a:gd name="T16" fmla="*/ 133569075 w 88"/>
              <a:gd name="T17" fmla="*/ 1328123138 h 530"/>
              <a:gd name="T18" fmla="*/ 143649700 w 88"/>
              <a:gd name="T19" fmla="*/ 1335682813 h 530"/>
              <a:gd name="T20" fmla="*/ 158770638 w 88"/>
              <a:gd name="T21" fmla="*/ 1320561875 h 530"/>
              <a:gd name="T22" fmla="*/ 168851263 w 88"/>
              <a:gd name="T23" fmla="*/ 1290320000 h 530"/>
              <a:gd name="T24" fmla="*/ 221773750 w 88"/>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Freeform 19"/>
          <p:cNvSpPr>
            <a:spLocks noChangeArrowheads="1"/>
          </p:cNvSpPr>
          <p:nvPr/>
        </p:nvSpPr>
        <p:spPr bwMode="auto">
          <a:xfrm>
            <a:off x="7190869" y="3073400"/>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4" name="Freeform 20"/>
          <p:cNvSpPr>
            <a:spLocks noChangeArrowheads="1"/>
          </p:cNvSpPr>
          <p:nvPr/>
        </p:nvSpPr>
        <p:spPr bwMode="auto">
          <a:xfrm>
            <a:off x="7248874" y="3078164"/>
            <a:ext cx="152264" cy="841375"/>
          </a:xfrm>
          <a:custGeom>
            <a:avLst/>
            <a:gdLst>
              <a:gd name="T0" fmla="*/ 0 w 84"/>
              <a:gd name="T1" fmla="*/ 0 h 530"/>
              <a:gd name="T2" fmla="*/ 17641888 w 84"/>
              <a:gd name="T3" fmla="*/ 7561263 h 530"/>
              <a:gd name="T4" fmla="*/ 30241875 w 84"/>
              <a:gd name="T5" fmla="*/ 30241875 h 530"/>
              <a:gd name="T6" fmla="*/ 35282188 w 84"/>
              <a:gd name="T7" fmla="*/ 63004700 h 530"/>
              <a:gd name="T8" fmla="*/ 37803138 w 84"/>
              <a:gd name="T9" fmla="*/ 110886875 h 530"/>
              <a:gd name="T10" fmla="*/ 105846563 w 84"/>
              <a:gd name="T11" fmla="*/ 1229836250 h 530"/>
              <a:gd name="T12" fmla="*/ 113407825 w 84"/>
              <a:gd name="T13" fmla="*/ 1290320000 h 530"/>
              <a:gd name="T14" fmla="*/ 118448138 w 84"/>
              <a:gd name="T15" fmla="*/ 1310481250 h 530"/>
              <a:gd name="T16" fmla="*/ 131048125 w 84"/>
              <a:gd name="T17" fmla="*/ 1328123138 h 530"/>
              <a:gd name="T18" fmla="*/ 143649700 w 84"/>
              <a:gd name="T19" fmla="*/ 1335682813 h 530"/>
              <a:gd name="T20" fmla="*/ 156249688 w 84"/>
              <a:gd name="T21" fmla="*/ 1320561875 h 530"/>
              <a:gd name="T22" fmla="*/ 166330313 w 84"/>
              <a:gd name="T23" fmla="*/ 1290320000 h 530"/>
              <a:gd name="T24" fmla="*/ 211693125 w 84"/>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25" name="Group 21"/>
          <p:cNvGrpSpPr>
            <a:grpSpLocks/>
          </p:cNvGrpSpPr>
          <p:nvPr/>
        </p:nvGrpSpPr>
        <p:grpSpPr bwMode="auto">
          <a:xfrm>
            <a:off x="7402951" y="3067050"/>
            <a:ext cx="213895" cy="847725"/>
            <a:chOff x="4075" y="1309"/>
            <a:chExt cx="118" cy="713"/>
          </a:xfrm>
        </p:grpSpPr>
        <p:sp>
          <p:nvSpPr>
            <p:cNvPr id="21671" name="Freeform 22"/>
            <p:cNvSpPr>
              <a:spLocks noChangeArrowheads="1"/>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72" name="Freeform 23"/>
            <p:cNvSpPr>
              <a:spLocks noChangeArrowheads="1"/>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26" name="Freeform 24"/>
          <p:cNvSpPr>
            <a:spLocks noChangeArrowheads="1"/>
          </p:cNvSpPr>
          <p:nvPr/>
        </p:nvSpPr>
        <p:spPr bwMode="auto">
          <a:xfrm>
            <a:off x="7616846" y="3067050"/>
            <a:ext cx="63444" cy="431800"/>
          </a:xfrm>
          <a:custGeom>
            <a:avLst/>
            <a:gdLst>
              <a:gd name="T0" fmla="*/ 0 w 35"/>
              <a:gd name="T1" fmla="*/ 512224237 h 363"/>
              <a:gd name="T2" fmla="*/ 52924551 w 35"/>
              <a:gd name="T3" fmla="*/ 76409567 h 363"/>
              <a:gd name="T4" fmla="*/ 55443936 w 35"/>
              <a:gd name="T5" fmla="*/ 53769211 h 363"/>
              <a:gd name="T6" fmla="*/ 57964909 w 35"/>
              <a:gd name="T7" fmla="*/ 35374293 h 363"/>
              <a:gd name="T8" fmla="*/ 63005267 w 35"/>
              <a:gd name="T9" fmla="*/ 21224814 h 363"/>
              <a:gd name="T10" fmla="*/ 73085983 w 35"/>
              <a:gd name="T11" fmla="*/ 8489688 h 363"/>
              <a:gd name="T12" fmla="*/ 8568608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7" name="Freeform 25"/>
          <p:cNvSpPr>
            <a:spLocks noChangeArrowheads="1"/>
          </p:cNvSpPr>
          <p:nvPr/>
        </p:nvSpPr>
        <p:spPr bwMode="auto">
          <a:xfrm>
            <a:off x="7680290" y="3071814"/>
            <a:ext cx="150451" cy="841375"/>
          </a:xfrm>
          <a:custGeom>
            <a:avLst/>
            <a:gdLst>
              <a:gd name="T0" fmla="*/ 0 w 83"/>
              <a:gd name="T1" fmla="*/ 0 h 530"/>
              <a:gd name="T2" fmla="*/ 17640233 w 83"/>
              <a:gd name="T3" fmla="*/ 7561263 h 530"/>
              <a:gd name="T4" fmla="*/ 30241760 w 83"/>
              <a:gd name="T5" fmla="*/ 30241875 h 530"/>
              <a:gd name="T6" fmla="*/ 32761113 w 83"/>
              <a:gd name="T7" fmla="*/ 63004700 h 530"/>
              <a:gd name="T8" fmla="*/ 37801407 w 83"/>
              <a:gd name="T9" fmla="*/ 110886875 h 530"/>
              <a:gd name="T10" fmla="*/ 105846161 w 83"/>
              <a:gd name="T11" fmla="*/ 1229836250 h 530"/>
              <a:gd name="T12" fmla="*/ 110886454 w 83"/>
              <a:gd name="T13" fmla="*/ 1290320000 h 530"/>
              <a:gd name="T14" fmla="*/ 115926748 w 83"/>
              <a:gd name="T15" fmla="*/ 1310481250 h 530"/>
              <a:gd name="T16" fmla="*/ 131047628 w 83"/>
              <a:gd name="T17" fmla="*/ 1328123138 h 530"/>
              <a:gd name="T18" fmla="*/ 141128214 w 83"/>
              <a:gd name="T19" fmla="*/ 1335682813 h 530"/>
              <a:gd name="T20" fmla="*/ 156249095 w 83"/>
              <a:gd name="T21" fmla="*/ 1320561875 h 530"/>
              <a:gd name="T22" fmla="*/ 163808741 w 83"/>
              <a:gd name="T23" fmla="*/ 1290320000 h 530"/>
              <a:gd name="T24" fmla="*/ 209171381 w 83"/>
              <a:gd name="T25" fmla="*/ 7006034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8" name="Freeform 26"/>
          <p:cNvSpPr>
            <a:spLocks noChangeArrowheads="1"/>
          </p:cNvSpPr>
          <p:nvPr/>
        </p:nvSpPr>
        <p:spPr bwMode="auto">
          <a:xfrm>
            <a:off x="6114142" y="3073400"/>
            <a:ext cx="59818"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9" name="Freeform 27"/>
          <p:cNvSpPr>
            <a:spLocks noChangeArrowheads="1"/>
          </p:cNvSpPr>
          <p:nvPr/>
        </p:nvSpPr>
        <p:spPr bwMode="auto">
          <a:xfrm>
            <a:off x="6173960" y="3078164"/>
            <a:ext cx="155890"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7540187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0" name="Freeform 28"/>
          <p:cNvSpPr>
            <a:spLocks noChangeArrowheads="1"/>
          </p:cNvSpPr>
          <p:nvPr/>
        </p:nvSpPr>
        <p:spPr bwMode="auto">
          <a:xfrm>
            <a:off x="6329849" y="3073400"/>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1" name="Freeform 29"/>
          <p:cNvSpPr>
            <a:spLocks noChangeArrowheads="1"/>
          </p:cNvSpPr>
          <p:nvPr/>
        </p:nvSpPr>
        <p:spPr bwMode="auto">
          <a:xfrm>
            <a:off x="6387854" y="3078164"/>
            <a:ext cx="154078" cy="841375"/>
          </a:xfrm>
          <a:custGeom>
            <a:avLst/>
            <a:gdLst>
              <a:gd name="T0" fmla="*/ 0 w 85"/>
              <a:gd name="T1" fmla="*/ 0 h 530"/>
              <a:gd name="T2" fmla="*/ 17641953 w 85"/>
              <a:gd name="T3" fmla="*/ 7561263 h 530"/>
              <a:gd name="T4" fmla="*/ 30241987 w 85"/>
              <a:gd name="T5" fmla="*/ 30241875 h 530"/>
              <a:gd name="T6" fmla="*/ 35282318 w 85"/>
              <a:gd name="T7" fmla="*/ 63004700 h 530"/>
              <a:gd name="T8" fmla="*/ 37803278 w 85"/>
              <a:gd name="T9" fmla="*/ 110886875 h 530"/>
              <a:gd name="T10" fmla="*/ 105846955 w 85"/>
              <a:gd name="T11" fmla="*/ 1229836250 h 530"/>
              <a:gd name="T12" fmla="*/ 113408245 w 85"/>
              <a:gd name="T13" fmla="*/ 1290320000 h 530"/>
              <a:gd name="T14" fmla="*/ 118448576 w 85"/>
              <a:gd name="T15" fmla="*/ 1310481250 h 530"/>
              <a:gd name="T16" fmla="*/ 131048611 w 85"/>
              <a:gd name="T17" fmla="*/ 1328123138 h 530"/>
              <a:gd name="T18" fmla="*/ 143650232 w 85"/>
              <a:gd name="T19" fmla="*/ 1335682813 h 530"/>
              <a:gd name="T20" fmla="*/ 156250266 w 85"/>
              <a:gd name="T21" fmla="*/ 1320561875 h 530"/>
              <a:gd name="T22" fmla="*/ 166330929 w 85"/>
              <a:gd name="T23" fmla="*/ 1290320000 h 530"/>
              <a:gd name="T24" fmla="*/ 214214869 w 85"/>
              <a:gd name="T25" fmla="*/ 68296313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32" name="Group 30"/>
          <p:cNvGrpSpPr>
            <a:grpSpLocks/>
          </p:cNvGrpSpPr>
          <p:nvPr/>
        </p:nvGrpSpPr>
        <p:grpSpPr bwMode="auto">
          <a:xfrm>
            <a:off x="6541932" y="3067050"/>
            <a:ext cx="429603" cy="847725"/>
            <a:chOff x="3600" y="1309"/>
            <a:chExt cx="237" cy="713"/>
          </a:xfrm>
        </p:grpSpPr>
        <p:grpSp>
          <p:nvGrpSpPr>
            <p:cNvPr id="21665" name="Group 31"/>
            <p:cNvGrpSpPr>
              <a:grpSpLocks/>
            </p:cNvGrpSpPr>
            <p:nvPr/>
          </p:nvGrpSpPr>
          <p:grpSpPr bwMode="auto">
            <a:xfrm>
              <a:off x="3600" y="1309"/>
              <a:ext cx="118" cy="713"/>
              <a:chOff x="3600" y="1309"/>
              <a:chExt cx="118" cy="713"/>
            </a:xfrm>
          </p:grpSpPr>
          <p:sp>
            <p:nvSpPr>
              <p:cNvPr id="21669" name="Freeform 32"/>
              <p:cNvSpPr>
                <a:spLocks noChangeArrowheads="1"/>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70" name="Freeform 33"/>
              <p:cNvSpPr>
                <a:spLocks noChangeArrowheads="1"/>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66" name="Group 34"/>
            <p:cNvGrpSpPr>
              <a:grpSpLocks/>
            </p:cNvGrpSpPr>
            <p:nvPr/>
          </p:nvGrpSpPr>
          <p:grpSpPr bwMode="auto">
            <a:xfrm>
              <a:off x="3718" y="1309"/>
              <a:ext cx="119" cy="713"/>
              <a:chOff x="3718" y="1309"/>
              <a:chExt cx="119" cy="713"/>
            </a:xfrm>
          </p:grpSpPr>
          <p:sp>
            <p:nvSpPr>
              <p:cNvPr id="21667" name="Freeform 35"/>
              <p:cNvSpPr>
                <a:spLocks noChangeArrowheads="1"/>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68" name="Freeform 36"/>
              <p:cNvSpPr>
                <a:spLocks noChangeArrowheads="1"/>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1533" name="Freeform 37"/>
          <p:cNvSpPr>
            <a:spLocks noChangeArrowheads="1"/>
          </p:cNvSpPr>
          <p:nvPr/>
        </p:nvSpPr>
        <p:spPr bwMode="auto">
          <a:xfrm>
            <a:off x="5236809" y="3073400"/>
            <a:ext cx="59818"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4" name="Freeform 38"/>
          <p:cNvSpPr>
            <a:spLocks noChangeArrowheads="1"/>
          </p:cNvSpPr>
          <p:nvPr/>
        </p:nvSpPr>
        <p:spPr bwMode="auto">
          <a:xfrm>
            <a:off x="5296627" y="3078164"/>
            <a:ext cx="157703" cy="841375"/>
          </a:xfrm>
          <a:custGeom>
            <a:avLst/>
            <a:gdLst>
              <a:gd name="T0" fmla="*/ 0 w 87"/>
              <a:gd name="T1" fmla="*/ 0 h 530"/>
              <a:gd name="T2" fmla="*/ 17641951 w 87"/>
              <a:gd name="T3" fmla="*/ 7561263 h 530"/>
              <a:gd name="T4" fmla="*/ 30241984 w 87"/>
              <a:gd name="T5" fmla="*/ 30241875 h 530"/>
              <a:gd name="T6" fmla="*/ 35282315 w 87"/>
              <a:gd name="T7" fmla="*/ 63004700 h 530"/>
              <a:gd name="T8" fmla="*/ 37803274 w 87"/>
              <a:gd name="T9" fmla="*/ 110886875 h 530"/>
              <a:gd name="T10" fmla="*/ 108367905 w 87"/>
              <a:gd name="T11" fmla="*/ 1229836250 h 530"/>
              <a:gd name="T12" fmla="*/ 113408236 w 87"/>
              <a:gd name="T13" fmla="*/ 1290320000 h 530"/>
              <a:gd name="T14" fmla="*/ 118448566 w 87"/>
              <a:gd name="T15" fmla="*/ 1310481250 h 530"/>
              <a:gd name="T16" fmla="*/ 133569559 w 87"/>
              <a:gd name="T17" fmla="*/ 1328123138 h 530"/>
              <a:gd name="T18" fmla="*/ 143650220 w 87"/>
              <a:gd name="T19" fmla="*/ 1335682813 h 530"/>
              <a:gd name="T20" fmla="*/ 158771212 w 87"/>
              <a:gd name="T21" fmla="*/ 1320561875 h 530"/>
              <a:gd name="T22" fmla="*/ 168851874 w 87"/>
              <a:gd name="T23" fmla="*/ 1290320000 h 530"/>
              <a:gd name="T24" fmla="*/ 219255181 w 87"/>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5" name="Freeform 39"/>
          <p:cNvSpPr>
            <a:spLocks noChangeArrowheads="1"/>
          </p:cNvSpPr>
          <p:nvPr/>
        </p:nvSpPr>
        <p:spPr bwMode="auto">
          <a:xfrm>
            <a:off x="5452516" y="3073400"/>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6" name="Freeform 40"/>
          <p:cNvSpPr>
            <a:spLocks noChangeArrowheads="1"/>
          </p:cNvSpPr>
          <p:nvPr/>
        </p:nvSpPr>
        <p:spPr bwMode="auto">
          <a:xfrm>
            <a:off x="5510522" y="3078164"/>
            <a:ext cx="155890"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37" name="Group 41"/>
          <p:cNvGrpSpPr>
            <a:grpSpLocks/>
          </p:cNvGrpSpPr>
          <p:nvPr/>
        </p:nvGrpSpPr>
        <p:grpSpPr bwMode="auto">
          <a:xfrm>
            <a:off x="5666411" y="3067050"/>
            <a:ext cx="212083" cy="847725"/>
            <a:chOff x="3117" y="1309"/>
            <a:chExt cx="117" cy="713"/>
          </a:xfrm>
        </p:grpSpPr>
        <p:sp>
          <p:nvSpPr>
            <p:cNvPr id="21663" name="Freeform 42"/>
            <p:cNvSpPr>
              <a:spLocks noChangeArrowheads="1"/>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64" name="Freeform 43"/>
            <p:cNvSpPr>
              <a:spLocks noChangeArrowheads="1"/>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38" name="Freeform 44"/>
          <p:cNvSpPr>
            <a:spLocks noChangeArrowheads="1"/>
          </p:cNvSpPr>
          <p:nvPr/>
        </p:nvSpPr>
        <p:spPr bwMode="auto">
          <a:xfrm>
            <a:off x="5878494" y="3067050"/>
            <a:ext cx="63443" cy="431800"/>
          </a:xfrm>
          <a:custGeom>
            <a:avLst/>
            <a:gdLst>
              <a:gd name="T0" fmla="*/ 0 w 35"/>
              <a:gd name="T1" fmla="*/ 512224237 h 363"/>
              <a:gd name="T2" fmla="*/ 52922011 w 35"/>
              <a:gd name="T3" fmla="*/ 76409567 h 363"/>
              <a:gd name="T4" fmla="*/ 55442939 w 35"/>
              <a:gd name="T5" fmla="*/ 53769211 h 363"/>
              <a:gd name="T6" fmla="*/ 57962278 w 35"/>
              <a:gd name="T7" fmla="*/ 35374293 h 363"/>
              <a:gd name="T8" fmla="*/ 63002546 w 35"/>
              <a:gd name="T9" fmla="*/ 21224814 h 363"/>
              <a:gd name="T10" fmla="*/ 73083080 w 35"/>
              <a:gd name="T11" fmla="*/ 8489688 h 363"/>
              <a:gd name="T12" fmla="*/ 85684541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9" name="Freeform 45"/>
          <p:cNvSpPr>
            <a:spLocks noChangeArrowheads="1"/>
          </p:cNvSpPr>
          <p:nvPr/>
        </p:nvSpPr>
        <p:spPr bwMode="auto">
          <a:xfrm>
            <a:off x="5941938" y="3071814"/>
            <a:ext cx="164954" cy="841375"/>
          </a:xfrm>
          <a:custGeom>
            <a:avLst/>
            <a:gdLst>
              <a:gd name="T0" fmla="*/ 0 w 91"/>
              <a:gd name="T1" fmla="*/ 0 h 530"/>
              <a:gd name="T2" fmla="*/ 17641949 w 91"/>
              <a:gd name="T3" fmla="*/ 7561263 h 530"/>
              <a:gd name="T4" fmla="*/ 30241980 w 91"/>
              <a:gd name="T5" fmla="*/ 30241875 h 530"/>
              <a:gd name="T6" fmla="*/ 32762938 w 91"/>
              <a:gd name="T7" fmla="*/ 63004700 h 530"/>
              <a:gd name="T8" fmla="*/ 37803268 w 91"/>
              <a:gd name="T9" fmla="*/ 110886875 h 530"/>
              <a:gd name="T10" fmla="*/ 105846929 w 91"/>
              <a:gd name="T11" fmla="*/ 1229836250 h 530"/>
              <a:gd name="T12" fmla="*/ 110887259 w 91"/>
              <a:gd name="T13" fmla="*/ 1290320000 h 530"/>
              <a:gd name="T14" fmla="*/ 115927589 w 91"/>
              <a:gd name="T15" fmla="*/ 1310481250 h 530"/>
              <a:gd name="T16" fmla="*/ 131048579 w 91"/>
              <a:gd name="T17" fmla="*/ 1328123138 h 530"/>
              <a:gd name="T18" fmla="*/ 141129238 w 91"/>
              <a:gd name="T19" fmla="*/ 1335682813 h 530"/>
              <a:gd name="T20" fmla="*/ 156250228 w 91"/>
              <a:gd name="T21" fmla="*/ 1320561875 h 530"/>
              <a:gd name="T22" fmla="*/ 163811517 w 91"/>
              <a:gd name="T23" fmla="*/ 1290320000 h 530"/>
              <a:gd name="T24" fmla="*/ 229335806 w 91"/>
              <a:gd name="T25" fmla="*/ 7081647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0" name="Freeform 46"/>
          <p:cNvSpPr>
            <a:spLocks noChangeArrowheads="1"/>
          </p:cNvSpPr>
          <p:nvPr/>
        </p:nvSpPr>
        <p:spPr bwMode="auto">
          <a:xfrm>
            <a:off x="2610247" y="4210051"/>
            <a:ext cx="68882" cy="460375"/>
          </a:xfrm>
          <a:custGeom>
            <a:avLst/>
            <a:gdLst>
              <a:gd name="T0" fmla="*/ 0 w 38"/>
              <a:gd name="T1" fmla="*/ 730845313 h 290"/>
              <a:gd name="T2" fmla="*/ 65524063 w 38"/>
              <a:gd name="T3" fmla="*/ 100806250 h 290"/>
              <a:gd name="T4" fmla="*/ 68045013 w 38"/>
              <a:gd name="T5" fmla="*/ 70564375 h 290"/>
              <a:gd name="T6" fmla="*/ 70564375 w 38"/>
              <a:gd name="T7" fmla="*/ 47883763 h 290"/>
              <a:gd name="T8" fmla="*/ 75604688 w 38"/>
              <a:gd name="T9" fmla="*/ 27722513 h 290"/>
              <a:gd name="T10" fmla="*/ 83165950 w 38"/>
              <a:gd name="T11" fmla="*/ 10080625 h 290"/>
              <a:gd name="T12" fmla="*/ 95765938 w 38"/>
              <a:gd name="T13" fmla="*/ 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1" name="Freeform 47"/>
          <p:cNvSpPr>
            <a:spLocks noChangeArrowheads="1"/>
          </p:cNvSpPr>
          <p:nvPr/>
        </p:nvSpPr>
        <p:spPr bwMode="auto">
          <a:xfrm>
            <a:off x="2680942" y="4214813"/>
            <a:ext cx="157702" cy="842962"/>
          </a:xfrm>
          <a:custGeom>
            <a:avLst/>
            <a:gdLst>
              <a:gd name="T0" fmla="*/ 0 w 87"/>
              <a:gd name="T1" fmla="*/ 0 h 709"/>
              <a:gd name="T2" fmla="*/ 17640236 w 87"/>
              <a:gd name="T3" fmla="*/ 5654622 h 709"/>
              <a:gd name="T4" fmla="*/ 30241766 w 87"/>
              <a:gd name="T5" fmla="*/ 22617301 h 709"/>
              <a:gd name="T6" fmla="*/ 35282060 w 87"/>
              <a:gd name="T7" fmla="*/ 46648257 h 709"/>
              <a:gd name="T8" fmla="*/ 40322354 w 87"/>
              <a:gd name="T9" fmla="*/ 83402113 h 709"/>
              <a:gd name="T10" fmla="*/ 108365533 w 87"/>
              <a:gd name="T11" fmla="*/ 920246991 h 709"/>
              <a:gd name="T12" fmla="*/ 115926768 w 87"/>
              <a:gd name="T13" fmla="*/ 966895248 h 709"/>
              <a:gd name="T14" fmla="*/ 120967062 w 87"/>
              <a:gd name="T15" fmla="*/ 981031804 h 709"/>
              <a:gd name="T16" fmla="*/ 133567004 w 87"/>
              <a:gd name="T17" fmla="*/ 995167171 h 709"/>
              <a:gd name="T18" fmla="*/ 146168533 w 87"/>
              <a:gd name="T19" fmla="*/ 1000821794 h 709"/>
              <a:gd name="T20" fmla="*/ 161289416 w 87"/>
              <a:gd name="T21" fmla="*/ 989512549 h 709"/>
              <a:gd name="T22" fmla="*/ 171370005 w 87"/>
              <a:gd name="T23" fmla="*/ 966895248 h 709"/>
              <a:gd name="T24" fmla="*/ 216732653 w 87"/>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42" name="Group 48"/>
          <p:cNvGrpSpPr>
            <a:grpSpLocks/>
          </p:cNvGrpSpPr>
          <p:nvPr/>
        </p:nvGrpSpPr>
        <p:grpSpPr bwMode="auto">
          <a:xfrm>
            <a:off x="2838644" y="4210051"/>
            <a:ext cx="215708" cy="847725"/>
            <a:chOff x="1557" y="2272"/>
            <a:chExt cx="119" cy="713"/>
          </a:xfrm>
        </p:grpSpPr>
        <p:sp>
          <p:nvSpPr>
            <p:cNvPr id="21661" name="Freeform 49"/>
            <p:cNvSpPr>
              <a:spLocks noChangeArrowheads="1"/>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62" name="Freeform 50"/>
            <p:cNvSpPr>
              <a:spLocks noChangeArrowheads="1"/>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43" name="Freeform 51"/>
          <p:cNvSpPr>
            <a:spLocks noChangeArrowheads="1"/>
          </p:cNvSpPr>
          <p:nvPr/>
        </p:nvSpPr>
        <p:spPr bwMode="auto">
          <a:xfrm>
            <a:off x="3050727" y="4203701"/>
            <a:ext cx="63443" cy="466725"/>
          </a:xfrm>
          <a:custGeom>
            <a:avLst/>
            <a:gdLst>
              <a:gd name="T0" fmla="*/ 0 w 35"/>
              <a:gd name="T1" fmla="*/ 740925938 h 294"/>
              <a:gd name="T2" fmla="*/ 55442939 w 35"/>
              <a:gd name="T3" fmla="*/ 100806250 h 294"/>
              <a:gd name="T4" fmla="*/ 60483206 w 35"/>
              <a:gd name="T5" fmla="*/ 70564375 h 294"/>
              <a:gd name="T6" fmla="*/ 63002546 w 35"/>
              <a:gd name="T7" fmla="*/ 47883763 h 294"/>
              <a:gd name="T8" fmla="*/ 65523473 w 35"/>
              <a:gd name="T9" fmla="*/ 27722513 h 294"/>
              <a:gd name="T10" fmla="*/ 75604007 w 35"/>
              <a:gd name="T11" fmla="*/ 10080625 h 294"/>
              <a:gd name="T12" fmla="*/ 88203881 w 35"/>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4" name="Freeform 52"/>
          <p:cNvSpPr>
            <a:spLocks noChangeArrowheads="1"/>
          </p:cNvSpPr>
          <p:nvPr/>
        </p:nvSpPr>
        <p:spPr bwMode="auto">
          <a:xfrm>
            <a:off x="3115983" y="4208463"/>
            <a:ext cx="154077" cy="842962"/>
          </a:xfrm>
          <a:custGeom>
            <a:avLst/>
            <a:gdLst>
              <a:gd name="T0" fmla="*/ 0 w 85"/>
              <a:gd name="T1" fmla="*/ 0 h 709"/>
              <a:gd name="T2" fmla="*/ 17640235 w 85"/>
              <a:gd name="T3" fmla="*/ 5654622 h 709"/>
              <a:gd name="T4" fmla="*/ 30241763 w 85"/>
              <a:gd name="T5" fmla="*/ 22617301 h 709"/>
              <a:gd name="T6" fmla="*/ 35282057 w 85"/>
              <a:gd name="T7" fmla="*/ 46648257 h 709"/>
              <a:gd name="T8" fmla="*/ 37801410 w 85"/>
              <a:gd name="T9" fmla="*/ 83402113 h 709"/>
              <a:gd name="T10" fmla="*/ 105846170 w 85"/>
              <a:gd name="T11" fmla="*/ 920246991 h 709"/>
              <a:gd name="T12" fmla="*/ 113405817 w 85"/>
              <a:gd name="T13" fmla="*/ 966895248 h 709"/>
              <a:gd name="T14" fmla="*/ 118446111 w 85"/>
              <a:gd name="T15" fmla="*/ 981031804 h 709"/>
              <a:gd name="T16" fmla="*/ 131047639 w 85"/>
              <a:gd name="T17" fmla="*/ 995167171 h 709"/>
              <a:gd name="T18" fmla="*/ 143647580 w 85"/>
              <a:gd name="T19" fmla="*/ 1000821794 h 709"/>
              <a:gd name="T20" fmla="*/ 156249109 w 85"/>
              <a:gd name="T21" fmla="*/ 989512549 h 709"/>
              <a:gd name="T22" fmla="*/ 166329696 w 85"/>
              <a:gd name="T23" fmla="*/ 966895248 h 709"/>
              <a:gd name="T24" fmla="*/ 211692341 w 85"/>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5" name="Freeform 53"/>
          <p:cNvSpPr>
            <a:spLocks noChangeArrowheads="1"/>
          </p:cNvSpPr>
          <p:nvPr/>
        </p:nvSpPr>
        <p:spPr bwMode="auto">
          <a:xfrm>
            <a:off x="3268247" y="4203701"/>
            <a:ext cx="63443" cy="442913"/>
          </a:xfrm>
          <a:custGeom>
            <a:avLst/>
            <a:gdLst>
              <a:gd name="T0" fmla="*/ 0 w 35"/>
              <a:gd name="T1" fmla="*/ 703125181 h 279"/>
              <a:gd name="T2" fmla="*/ 55442939 w 35"/>
              <a:gd name="T3" fmla="*/ 100806364 h 279"/>
              <a:gd name="T4" fmla="*/ 57962278 w 35"/>
              <a:gd name="T5" fmla="*/ 70564455 h 279"/>
              <a:gd name="T6" fmla="*/ 60483206 w 35"/>
              <a:gd name="T7" fmla="*/ 47883817 h 279"/>
              <a:gd name="T8" fmla="*/ 65523473 w 35"/>
              <a:gd name="T9" fmla="*/ 27722544 h 279"/>
              <a:gd name="T10" fmla="*/ 75604007 w 35"/>
              <a:gd name="T11" fmla="*/ 10080636 h 279"/>
              <a:gd name="T12" fmla="*/ 88203881 w 35"/>
              <a:gd name="T13" fmla="*/ 0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6" name="Freeform 54"/>
          <p:cNvSpPr>
            <a:spLocks noChangeArrowheads="1"/>
          </p:cNvSpPr>
          <p:nvPr/>
        </p:nvSpPr>
        <p:spPr bwMode="auto">
          <a:xfrm>
            <a:off x="3333504" y="4208464"/>
            <a:ext cx="174016" cy="841375"/>
          </a:xfrm>
          <a:custGeom>
            <a:avLst/>
            <a:gdLst>
              <a:gd name="T0" fmla="*/ 0 w 96"/>
              <a:gd name="T1" fmla="*/ 0 h 530"/>
              <a:gd name="T2" fmla="*/ 17641888 w 96"/>
              <a:gd name="T3" fmla="*/ 7561263 h 530"/>
              <a:gd name="T4" fmla="*/ 30241875 w 96"/>
              <a:gd name="T5" fmla="*/ 30241875 h 530"/>
              <a:gd name="T6" fmla="*/ 35282188 w 96"/>
              <a:gd name="T7" fmla="*/ 63004700 h 530"/>
              <a:gd name="T8" fmla="*/ 37803138 w 96"/>
              <a:gd name="T9" fmla="*/ 110886875 h 530"/>
              <a:gd name="T10" fmla="*/ 105846563 w 96"/>
              <a:gd name="T11" fmla="*/ 1229836250 h 530"/>
              <a:gd name="T12" fmla="*/ 113407825 w 96"/>
              <a:gd name="T13" fmla="*/ 1290320000 h 530"/>
              <a:gd name="T14" fmla="*/ 118448138 w 96"/>
              <a:gd name="T15" fmla="*/ 1310481250 h 530"/>
              <a:gd name="T16" fmla="*/ 131048125 w 96"/>
              <a:gd name="T17" fmla="*/ 1328123138 h 530"/>
              <a:gd name="T18" fmla="*/ 143649700 w 96"/>
              <a:gd name="T19" fmla="*/ 1335682813 h 530"/>
              <a:gd name="T20" fmla="*/ 156249688 w 96"/>
              <a:gd name="T21" fmla="*/ 1320561875 h 530"/>
              <a:gd name="T22" fmla="*/ 166330313 w 96"/>
              <a:gd name="T23" fmla="*/ 1290320000 h 530"/>
              <a:gd name="T24" fmla="*/ 241935000 w 96"/>
              <a:gd name="T25" fmla="*/ 71824532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7" name="Freeform 55"/>
          <p:cNvSpPr>
            <a:spLocks noChangeArrowheads="1"/>
          </p:cNvSpPr>
          <p:nvPr/>
        </p:nvSpPr>
        <p:spPr bwMode="auto">
          <a:xfrm>
            <a:off x="6969723" y="4213225"/>
            <a:ext cx="59818"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8" name="Freeform 56"/>
          <p:cNvSpPr>
            <a:spLocks noChangeArrowheads="1"/>
          </p:cNvSpPr>
          <p:nvPr/>
        </p:nvSpPr>
        <p:spPr bwMode="auto">
          <a:xfrm>
            <a:off x="7029540" y="4217989"/>
            <a:ext cx="154078" cy="841375"/>
          </a:xfrm>
          <a:custGeom>
            <a:avLst/>
            <a:gdLst>
              <a:gd name="T0" fmla="*/ 0 w 85"/>
              <a:gd name="T1" fmla="*/ 0 h 530"/>
              <a:gd name="T2" fmla="*/ 17641953 w 85"/>
              <a:gd name="T3" fmla="*/ 7561263 h 530"/>
              <a:gd name="T4" fmla="*/ 30241987 w 85"/>
              <a:gd name="T5" fmla="*/ 30241875 h 530"/>
              <a:gd name="T6" fmla="*/ 35282318 w 85"/>
              <a:gd name="T7" fmla="*/ 63004700 h 530"/>
              <a:gd name="T8" fmla="*/ 37803278 w 85"/>
              <a:gd name="T9" fmla="*/ 110886875 h 530"/>
              <a:gd name="T10" fmla="*/ 108367914 w 85"/>
              <a:gd name="T11" fmla="*/ 1229836250 h 530"/>
              <a:gd name="T12" fmla="*/ 113408245 w 85"/>
              <a:gd name="T13" fmla="*/ 1290320000 h 530"/>
              <a:gd name="T14" fmla="*/ 118448576 w 85"/>
              <a:gd name="T15" fmla="*/ 1310481250 h 530"/>
              <a:gd name="T16" fmla="*/ 133569570 w 85"/>
              <a:gd name="T17" fmla="*/ 1328123138 h 530"/>
              <a:gd name="T18" fmla="*/ 143650232 w 85"/>
              <a:gd name="T19" fmla="*/ 1335682813 h 530"/>
              <a:gd name="T20" fmla="*/ 158771226 w 85"/>
              <a:gd name="T21" fmla="*/ 1320561875 h 530"/>
              <a:gd name="T22" fmla="*/ 168851888 w 85"/>
              <a:gd name="T23" fmla="*/ 1290320000 h 530"/>
              <a:gd name="T24" fmla="*/ 214214869 w 85"/>
              <a:gd name="T25" fmla="*/ 68044218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9" name="Freeform 57"/>
          <p:cNvSpPr>
            <a:spLocks noChangeArrowheads="1"/>
          </p:cNvSpPr>
          <p:nvPr/>
        </p:nvSpPr>
        <p:spPr bwMode="auto">
          <a:xfrm>
            <a:off x="7185430" y="4213225"/>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0" name="Freeform 58"/>
          <p:cNvSpPr>
            <a:spLocks noChangeArrowheads="1"/>
          </p:cNvSpPr>
          <p:nvPr/>
        </p:nvSpPr>
        <p:spPr bwMode="auto">
          <a:xfrm>
            <a:off x="7243436" y="4217989"/>
            <a:ext cx="157703" cy="841375"/>
          </a:xfrm>
          <a:custGeom>
            <a:avLst/>
            <a:gdLst>
              <a:gd name="T0" fmla="*/ 0 w 87"/>
              <a:gd name="T1" fmla="*/ 0 h 530"/>
              <a:gd name="T2" fmla="*/ 17641951 w 87"/>
              <a:gd name="T3" fmla="*/ 7561263 h 530"/>
              <a:gd name="T4" fmla="*/ 30241984 w 87"/>
              <a:gd name="T5" fmla="*/ 30241875 h 530"/>
              <a:gd name="T6" fmla="*/ 35282315 w 87"/>
              <a:gd name="T7" fmla="*/ 63004700 h 530"/>
              <a:gd name="T8" fmla="*/ 37803274 w 87"/>
              <a:gd name="T9" fmla="*/ 110886875 h 530"/>
              <a:gd name="T10" fmla="*/ 105846946 w 87"/>
              <a:gd name="T11" fmla="*/ 1229836250 h 530"/>
              <a:gd name="T12" fmla="*/ 113408236 w 87"/>
              <a:gd name="T13" fmla="*/ 1290320000 h 530"/>
              <a:gd name="T14" fmla="*/ 118448566 w 87"/>
              <a:gd name="T15" fmla="*/ 1310481250 h 530"/>
              <a:gd name="T16" fmla="*/ 131048599 w 87"/>
              <a:gd name="T17" fmla="*/ 1328123138 h 530"/>
              <a:gd name="T18" fmla="*/ 143650220 w 87"/>
              <a:gd name="T19" fmla="*/ 1335682813 h 530"/>
              <a:gd name="T20" fmla="*/ 156250253 w 87"/>
              <a:gd name="T21" fmla="*/ 1320561875 h 530"/>
              <a:gd name="T22" fmla="*/ 166330915 w 87"/>
              <a:gd name="T23" fmla="*/ 1290320000 h 530"/>
              <a:gd name="T24" fmla="*/ 219255181 w 87"/>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1" name="Freeform 59"/>
          <p:cNvSpPr>
            <a:spLocks noChangeArrowheads="1"/>
          </p:cNvSpPr>
          <p:nvPr/>
        </p:nvSpPr>
        <p:spPr bwMode="auto">
          <a:xfrm>
            <a:off x="7397514" y="4206875"/>
            <a:ext cx="61631" cy="431800"/>
          </a:xfrm>
          <a:custGeom>
            <a:avLst/>
            <a:gdLst>
              <a:gd name="T0" fmla="*/ 0 w 34"/>
              <a:gd name="T1" fmla="*/ 512224237 h 363"/>
              <a:gd name="T2" fmla="*/ 50403125 w 34"/>
              <a:gd name="T3" fmla="*/ 76409567 h 363"/>
              <a:gd name="T4" fmla="*/ 55443438 w 34"/>
              <a:gd name="T5" fmla="*/ 53769211 h 363"/>
              <a:gd name="T6" fmla="*/ 57964388 w 34"/>
              <a:gd name="T7" fmla="*/ 35374293 h 363"/>
              <a:gd name="T8" fmla="*/ 60483750 w 34"/>
              <a:gd name="T9" fmla="*/ 21224814 h 363"/>
              <a:gd name="T10" fmla="*/ 70564375 w 34"/>
              <a:gd name="T11" fmla="*/ 8489688 h 363"/>
              <a:gd name="T12" fmla="*/ 83165950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2" name="Freeform 60"/>
          <p:cNvSpPr>
            <a:spLocks noChangeArrowheads="1"/>
          </p:cNvSpPr>
          <p:nvPr/>
        </p:nvSpPr>
        <p:spPr bwMode="auto">
          <a:xfrm>
            <a:off x="7459144" y="4211639"/>
            <a:ext cx="154077" cy="841375"/>
          </a:xfrm>
          <a:custGeom>
            <a:avLst/>
            <a:gdLst>
              <a:gd name="T0" fmla="*/ 0 w 85"/>
              <a:gd name="T1" fmla="*/ 0 h 530"/>
              <a:gd name="T2" fmla="*/ 17640235 w 85"/>
              <a:gd name="T3" fmla="*/ 7561263 h 530"/>
              <a:gd name="T4" fmla="*/ 30241763 w 85"/>
              <a:gd name="T5" fmla="*/ 30241875 h 530"/>
              <a:gd name="T6" fmla="*/ 32761116 w 85"/>
              <a:gd name="T7" fmla="*/ 63004700 h 530"/>
              <a:gd name="T8" fmla="*/ 37801410 w 85"/>
              <a:gd name="T9" fmla="*/ 110886875 h 530"/>
              <a:gd name="T10" fmla="*/ 105846170 w 85"/>
              <a:gd name="T11" fmla="*/ 1229836250 h 530"/>
              <a:gd name="T12" fmla="*/ 110886464 w 85"/>
              <a:gd name="T13" fmla="*/ 1290320000 h 530"/>
              <a:gd name="T14" fmla="*/ 115926758 w 85"/>
              <a:gd name="T15" fmla="*/ 1310481250 h 530"/>
              <a:gd name="T16" fmla="*/ 131047639 w 85"/>
              <a:gd name="T17" fmla="*/ 1328123138 h 530"/>
              <a:gd name="T18" fmla="*/ 141128227 w 85"/>
              <a:gd name="T19" fmla="*/ 1335682813 h 530"/>
              <a:gd name="T20" fmla="*/ 156249109 w 85"/>
              <a:gd name="T21" fmla="*/ 1320561875 h 530"/>
              <a:gd name="T22" fmla="*/ 163808756 w 85"/>
              <a:gd name="T23" fmla="*/ 1290320000 h 530"/>
              <a:gd name="T24" fmla="*/ 214211694 w 85"/>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53" name="Group 61"/>
          <p:cNvGrpSpPr>
            <a:grpSpLocks/>
          </p:cNvGrpSpPr>
          <p:nvPr/>
        </p:nvGrpSpPr>
        <p:grpSpPr bwMode="auto">
          <a:xfrm>
            <a:off x="7611408" y="4206876"/>
            <a:ext cx="215707" cy="847725"/>
            <a:chOff x="4190" y="2269"/>
            <a:chExt cx="119" cy="713"/>
          </a:xfrm>
        </p:grpSpPr>
        <p:sp>
          <p:nvSpPr>
            <p:cNvPr id="21659" name="Freeform 62"/>
            <p:cNvSpPr>
              <a:spLocks noChangeArrowheads="1"/>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60" name="Freeform 63"/>
            <p:cNvSpPr>
              <a:spLocks noChangeArrowheads="1"/>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54" name="Freeform 64"/>
          <p:cNvSpPr>
            <a:spLocks noChangeArrowheads="1"/>
          </p:cNvSpPr>
          <p:nvPr/>
        </p:nvSpPr>
        <p:spPr bwMode="auto">
          <a:xfrm>
            <a:off x="6108703" y="4213225"/>
            <a:ext cx="59819"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5" name="Freeform 65"/>
          <p:cNvSpPr>
            <a:spLocks noChangeArrowheads="1"/>
          </p:cNvSpPr>
          <p:nvPr/>
        </p:nvSpPr>
        <p:spPr bwMode="auto">
          <a:xfrm>
            <a:off x="6168522" y="4217989"/>
            <a:ext cx="161327" cy="841375"/>
          </a:xfrm>
          <a:custGeom>
            <a:avLst/>
            <a:gdLst>
              <a:gd name="T0" fmla="*/ 0 w 89"/>
              <a:gd name="T1" fmla="*/ 0 h 530"/>
              <a:gd name="T2" fmla="*/ 17640238 w 89"/>
              <a:gd name="T3" fmla="*/ 7561263 h 530"/>
              <a:gd name="T4" fmla="*/ 30241768 w 89"/>
              <a:gd name="T5" fmla="*/ 30241875 h 530"/>
              <a:gd name="T6" fmla="*/ 35282063 w 89"/>
              <a:gd name="T7" fmla="*/ 63004700 h 530"/>
              <a:gd name="T8" fmla="*/ 37801416 w 89"/>
              <a:gd name="T9" fmla="*/ 110886875 h 530"/>
              <a:gd name="T10" fmla="*/ 108365542 w 89"/>
              <a:gd name="T11" fmla="*/ 1229836250 h 530"/>
              <a:gd name="T12" fmla="*/ 113405836 w 89"/>
              <a:gd name="T13" fmla="*/ 1290320000 h 530"/>
              <a:gd name="T14" fmla="*/ 118446131 w 89"/>
              <a:gd name="T15" fmla="*/ 1310481250 h 530"/>
              <a:gd name="T16" fmla="*/ 133567015 w 89"/>
              <a:gd name="T17" fmla="*/ 1328123138 h 530"/>
              <a:gd name="T18" fmla="*/ 143647604 w 89"/>
              <a:gd name="T19" fmla="*/ 1335682813 h 530"/>
              <a:gd name="T20" fmla="*/ 158768488 w 89"/>
              <a:gd name="T21" fmla="*/ 1320561875 h 530"/>
              <a:gd name="T22" fmla="*/ 168849077 w 89"/>
              <a:gd name="T23" fmla="*/ 1290320000 h 530"/>
              <a:gd name="T24" fmla="*/ 224292319 w 89"/>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6" name="Freeform 66"/>
          <p:cNvSpPr>
            <a:spLocks noChangeArrowheads="1"/>
          </p:cNvSpPr>
          <p:nvPr/>
        </p:nvSpPr>
        <p:spPr bwMode="auto">
          <a:xfrm>
            <a:off x="6324412" y="4213225"/>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7" name="Freeform 67"/>
          <p:cNvSpPr>
            <a:spLocks noChangeArrowheads="1"/>
          </p:cNvSpPr>
          <p:nvPr/>
        </p:nvSpPr>
        <p:spPr bwMode="auto">
          <a:xfrm>
            <a:off x="6382417" y="4217989"/>
            <a:ext cx="154077" cy="841375"/>
          </a:xfrm>
          <a:custGeom>
            <a:avLst/>
            <a:gdLst>
              <a:gd name="T0" fmla="*/ 0 w 85"/>
              <a:gd name="T1" fmla="*/ 0 h 530"/>
              <a:gd name="T2" fmla="*/ 17640235 w 85"/>
              <a:gd name="T3" fmla="*/ 7561263 h 530"/>
              <a:gd name="T4" fmla="*/ 30241763 w 85"/>
              <a:gd name="T5" fmla="*/ 30241875 h 530"/>
              <a:gd name="T6" fmla="*/ 35282057 w 85"/>
              <a:gd name="T7" fmla="*/ 63004700 h 530"/>
              <a:gd name="T8" fmla="*/ 37801410 w 85"/>
              <a:gd name="T9" fmla="*/ 110886875 h 530"/>
              <a:gd name="T10" fmla="*/ 105846170 w 85"/>
              <a:gd name="T11" fmla="*/ 1229836250 h 530"/>
              <a:gd name="T12" fmla="*/ 113405817 w 85"/>
              <a:gd name="T13" fmla="*/ 1290320000 h 530"/>
              <a:gd name="T14" fmla="*/ 118446111 w 85"/>
              <a:gd name="T15" fmla="*/ 1310481250 h 530"/>
              <a:gd name="T16" fmla="*/ 131047639 w 85"/>
              <a:gd name="T17" fmla="*/ 1328123138 h 530"/>
              <a:gd name="T18" fmla="*/ 143647580 w 85"/>
              <a:gd name="T19" fmla="*/ 1335682813 h 530"/>
              <a:gd name="T20" fmla="*/ 156249109 w 85"/>
              <a:gd name="T21" fmla="*/ 1320561875 h 530"/>
              <a:gd name="T22" fmla="*/ 166329696 w 85"/>
              <a:gd name="T23" fmla="*/ 1290320000 h 530"/>
              <a:gd name="T24" fmla="*/ 214211694 w 85"/>
              <a:gd name="T25" fmla="*/ 6653212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8" name="Freeform 68"/>
          <p:cNvSpPr>
            <a:spLocks noChangeArrowheads="1"/>
          </p:cNvSpPr>
          <p:nvPr/>
        </p:nvSpPr>
        <p:spPr bwMode="auto">
          <a:xfrm>
            <a:off x="6536494" y="4206875"/>
            <a:ext cx="61631" cy="431800"/>
          </a:xfrm>
          <a:custGeom>
            <a:avLst/>
            <a:gdLst>
              <a:gd name="T0" fmla="*/ 0 w 34"/>
              <a:gd name="T1" fmla="*/ 512224237 h 363"/>
              <a:gd name="T2" fmla="*/ 50403125 w 34"/>
              <a:gd name="T3" fmla="*/ 76409567 h 363"/>
              <a:gd name="T4" fmla="*/ 55443438 w 34"/>
              <a:gd name="T5" fmla="*/ 53769211 h 363"/>
              <a:gd name="T6" fmla="*/ 57964388 w 34"/>
              <a:gd name="T7" fmla="*/ 35374293 h 363"/>
              <a:gd name="T8" fmla="*/ 60483750 w 34"/>
              <a:gd name="T9" fmla="*/ 21224814 h 363"/>
              <a:gd name="T10" fmla="*/ 70564375 w 34"/>
              <a:gd name="T11" fmla="*/ 8489688 h 363"/>
              <a:gd name="T12" fmla="*/ 83165950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9" name="Freeform 69"/>
          <p:cNvSpPr>
            <a:spLocks noChangeArrowheads="1"/>
          </p:cNvSpPr>
          <p:nvPr/>
        </p:nvSpPr>
        <p:spPr bwMode="auto">
          <a:xfrm>
            <a:off x="6598125" y="4211639"/>
            <a:ext cx="155890" cy="841375"/>
          </a:xfrm>
          <a:custGeom>
            <a:avLst/>
            <a:gdLst>
              <a:gd name="T0" fmla="*/ 0 w 86"/>
              <a:gd name="T1" fmla="*/ 0 h 530"/>
              <a:gd name="T2" fmla="*/ 17641888 w 86"/>
              <a:gd name="T3" fmla="*/ 7561263 h 530"/>
              <a:gd name="T4" fmla="*/ 30241875 w 86"/>
              <a:gd name="T5" fmla="*/ 30241875 h 530"/>
              <a:gd name="T6" fmla="*/ 32762825 w 86"/>
              <a:gd name="T7" fmla="*/ 63004700 h 530"/>
              <a:gd name="T8" fmla="*/ 37803138 w 86"/>
              <a:gd name="T9" fmla="*/ 110886875 h 530"/>
              <a:gd name="T10" fmla="*/ 105846563 w 86"/>
              <a:gd name="T11" fmla="*/ 1229836250 h 530"/>
              <a:gd name="T12" fmla="*/ 110886875 w 86"/>
              <a:gd name="T13" fmla="*/ 1290320000 h 530"/>
              <a:gd name="T14" fmla="*/ 115927188 w 86"/>
              <a:gd name="T15" fmla="*/ 1310481250 h 530"/>
              <a:gd name="T16" fmla="*/ 131048125 w 86"/>
              <a:gd name="T17" fmla="*/ 1328123138 h 530"/>
              <a:gd name="T18" fmla="*/ 141128750 w 86"/>
              <a:gd name="T19" fmla="*/ 1335682813 h 530"/>
              <a:gd name="T20" fmla="*/ 156249688 w 86"/>
              <a:gd name="T21" fmla="*/ 1320561875 h 530"/>
              <a:gd name="T22" fmla="*/ 163810950 w 86"/>
              <a:gd name="T23" fmla="*/ 1290320000 h 530"/>
              <a:gd name="T24" fmla="*/ 216733438 w 86"/>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60" name="Group 70"/>
          <p:cNvGrpSpPr>
            <a:grpSpLocks/>
          </p:cNvGrpSpPr>
          <p:nvPr/>
        </p:nvGrpSpPr>
        <p:grpSpPr bwMode="auto">
          <a:xfrm>
            <a:off x="6750390" y="4206876"/>
            <a:ext cx="215708" cy="847725"/>
            <a:chOff x="3715" y="2269"/>
            <a:chExt cx="119" cy="713"/>
          </a:xfrm>
        </p:grpSpPr>
        <p:sp>
          <p:nvSpPr>
            <p:cNvPr id="21657" name="Freeform 71"/>
            <p:cNvSpPr>
              <a:spLocks noChangeArrowheads="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8" name="Freeform 72"/>
            <p:cNvSpPr>
              <a:spLocks noChangeArrowheads="1"/>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61" name="Freeform 73"/>
          <p:cNvSpPr>
            <a:spLocks noChangeArrowheads="1"/>
          </p:cNvSpPr>
          <p:nvPr/>
        </p:nvSpPr>
        <p:spPr bwMode="auto">
          <a:xfrm>
            <a:off x="5231370" y="4213225"/>
            <a:ext cx="59819" cy="431800"/>
          </a:xfrm>
          <a:custGeom>
            <a:avLst/>
            <a:gdLst>
              <a:gd name="T0" fmla="*/ 0 w 33"/>
              <a:gd name="T1" fmla="*/ 512224237 h 363"/>
              <a:gd name="T2" fmla="*/ 50403606 w 33"/>
              <a:gd name="T3" fmla="*/ 76409567 h 363"/>
              <a:gd name="T4" fmla="*/ 52924580 w 33"/>
              <a:gd name="T5" fmla="*/ 53769211 h 363"/>
              <a:gd name="T6" fmla="*/ 55443967 w 33"/>
              <a:gd name="T7" fmla="*/ 35374293 h 363"/>
              <a:gd name="T8" fmla="*/ 60484327 w 33"/>
              <a:gd name="T9" fmla="*/ 21224814 h 363"/>
              <a:gd name="T10" fmla="*/ 68045662 w 33"/>
              <a:gd name="T11" fmla="*/ 8489688 h 363"/>
              <a:gd name="T12" fmla="*/ 8064577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2" name="Freeform 74"/>
          <p:cNvSpPr>
            <a:spLocks noChangeArrowheads="1"/>
          </p:cNvSpPr>
          <p:nvPr/>
        </p:nvSpPr>
        <p:spPr bwMode="auto">
          <a:xfrm>
            <a:off x="5291189" y="4217989"/>
            <a:ext cx="157702" cy="841375"/>
          </a:xfrm>
          <a:custGeom>
            <a:avLst/>
            <a:gdLst>
              <a:gd name="T0" fmla="*/ 0 w 87"/>
              <a:gd name="T1" fmla="*/ 0 h 530"/>
              <a:gd name="T2" fmla="*/ 17640236 w 87"/>
              <a:gd name="T3" fmla="*/ 7561263 h 530"/>
              <a:gd name="T4" fmla="*/ 30241766 w 87"/>
              <a:gd name="T5" fmla="*/ 30241875 h 530"/>
              <a:gd name="T6" fmla="*/ 35282060 w 87"/>
              <a:gd name="T7" fmla="*/ 63004700 h 530"/>
              <a:gd name="T8" fmla="*/ 37801413 w 87"/>
              <a:gd name="T9" fmla="*/ 110886875 h 530"/>
              <a:gd name="T10" fmla="*/ 108365533 w 87"/>
              <a:gd name="T11" fmla="*/ 1229836250 h 530"/>
              <a:gd name="T12" fmla="*/ 113405827 w 87"/>
              <a:gd name="T13" fmla="*/ 1290320000 h 530"/>
              <a:gd name="T14" fmla="*/ 118446121 w 87"/>
              <a:gd name="T15" fmla="*/ 1310481250 h 530"/>
              <a:gd name="T16" fmla="*/ 133567004 w 87"/>
              <a:gd name="T17" fmla="*/ 1328123138 h 530"/>
              <a:gd name="T18" fmla="*/ 143647592 w 87"/>
              <a:gd name="T19" fmla="*/ 1335682813 h 530"/>
              <a:gd name="T20" fmla="*/ 158768475 w 87"/>
              <a:gd name="T21" fmla="*/ 1320561875 h 530"/>
              <a:gd name="T22" fmla="*/ 168849064 w 87"/>
              <a:gd name="T23" fmla="*/ 1290320000 h 530"/>
              <a:gd name="T24" fmla="*/ 219252006 w 87"/>
              <a:gd name="T25" fmla="*/ 69556312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3" name="Freeform 75"/>
          <p:cNvSpPr>
            <a:spLocks noChangeArrowheads="1"/>
          </p:cNvSpPr>
          <p:nvPr/>
        </p:nvSpPr>
        <p:spPr bwMode="auto">
          <a:xfrm>
            <a:off x="5447079" y="4213225"/>
            <a:ext cx="58005" cy="431800"/>
          </a:xfrm>
          <a:custGeom>
            <a:avLst/>
            <a:gdLst>
              <a:gd name="T0" fmla="*/ 0 w 32"/>
              <a:gd name="T1" fmla="*/ 512224237 h 363"/>
              <a:gd name="T2" fmla="*/ 47883763 w 32"/>
              <a:gd name="T3" fmla="*/ 76409567 h 363"/>
              <a:gd name="T4" fmla="*/ 50403125 w 32"/>
              <a:gd name="T5" fmla="*/ 53769211 h 363"/>
              <a:gd name="T6" fmla="*/ 52924075 w 32"/>
              <a:gd name="T7" fmla="*/ 35374293 h 363"/>
              <a:gd name="T8" fmla="*/ 57964388 w 32"/>
              <a:gd name="T9" fmla="*/ 21224814 h 363"/>
              <a:gd name="T10" fmla="*/ 68045013 w 32"/>
              <a:gd name="T11" fmla="*/ 8489688 h 363"/>
              <a:gd name="T12" fmla="*/ 78125638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4" name="Freeform 76"/>
          <p:cNvSpPr>
            <a:spLocks noChangeArrowheads="1"/>
          </p:cNvSpPr>
          <p:nvPr/>
        </p:nvSpPr>
        <p:spPr bwMode="auto">
          <a:xfrm>
            <a:off x="5505084" y="4217989"/>
            <a:ext cx="155890" cy="841375"/>
          </a:xfrm>
          <a:custGeom>
            <a:avLst/>
            <a:gdLst>
              <a:gd name="T0" fmla="*/ 0 w 86"/>
              <a:gd name="T1" fmla="*/ 0 h 530"/>
              <a:gd name="T2" fmla="*/ 17641888 w 86"/>
              <a:gd name="T3" fmla="*/ 7561263 h 530"/>
              <a:gd name="T4" fmla="*/ 30241875 w 86"/>
              <a:gd name="T5" fmla="*/ 30241875 h 530"/>
              <a:gd name="T6" fmla="*/ 35282188 w 86"/>
              <a:gd name="T7" fmla="*/ 63004700 h 530"/>
              <a:gd name="T8" fmla="*/ 37803138 w 86"/>
              <a:gd name="T9" fmla="*/ 110886875 h 530"/>
              <a:gd name="T10" fmla="*/ 108367513 w 86"/>
              <a:gd name="T11" fmla="*/ 1229836250 h 530"/>
              <a:gd name="T12" fmla="*/ 113407825 w 86"/>
              <a:gd name="T13" fmla="*/ 1290320000 h 530"/>
              <a:gd name="T14" fmla="*/ 118448138 w 86"/>
              <a:gd name="T15" fmla="*/ 1310481250 h 530"/>
              <a:gd name="T16" fmla="*/ 133569075 w 86"/>
              <a:gd name="T17" fmla="*/ 1328123138 h 530"/>
              <a:gd name="T18" fmla="*/ 143649700 w 86"/>
              <a:gd name="T19" fmla="*/ 1335682813 h 530"/>
              <a:gd name="T20" fmla="*/ 158770638 w 86"/>
              <a:gd name="T21" fmla="*/ 1320561875 h 530"/>
              <a:gd name="T22" fmla="*/ 168851263 w 86"/>
              <a:gd name="T23" fmla="*/ 1290320000 h 530"/>
              <a:gd name="T24" fmla="*/ 216733438 w 86"/>
              <a:gd name="T25" fmla="*/ 650200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5" name="Freeform 77"/>
          <p:cNvSpPr>
            <a:spLocks noChangeArrowheads="1"/>
          </p:cNvSpPr>
          <p:nvPr/>
        </p:nvSpPr>
        <p:spPr bwMode="auto">
          <a:xfrm>
            <a:off x="5660974" y="4206875"/>
            <a:ext cx="59818" cy="431800"/>
          </a:xfrm>
          <a:custGeom>
            <a:avLst/>
            <a:gdLst>
              <a:gd name="T0" fmla="*/ 0 w 33"/>
              <a:gd name="T1" fmla="*/ 512224237 h 363"/>
              <a:gd name="T2" fmla="*/ 50402644 w 33"/>
              <a:gd name="T3" fmla="*/ 76409567 h 363"/>
              <a:gd name="T4" fmla="*/ 52921982 w 33"/>
              <a:gd name="T5" fmla="*/ 53769211 h 363"/>
              <a:gd name="T6" fmla="*/ 55442908 w 33"/>
              <a:gd name="T7" fmla="*/ 35374293 h 363"/>
              <a:gd name="T8" fmla="*/ 60483173 w 33"/>
              <a:gd name="T9" fmla="*/ 21224814 h 363"/>
              <a:gd name="T10" fmla="*/ 68042776 w 33"/>
              <a:gd name="T11" fmla="*/ 8489688 h 363"/>
              <a:gd name="T12" fmla="*/ 80644230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6" name="Freeform 78"/>
          <p:cNvSpPr>
            <a:spLocks noChangeArrowheads="1"/>
          </p:cNvSpPr>
          <p:nvPr/>
        </p:nvSpPr>
        <p:spPr bwMode="auto">
          <a:xfrm>
            <a:off x="5720792" y="4211639"/>
            <a:ext cx="157703" cy="841375"/>
          </a:xfrm>
          <a:custGeom>
            <a:avLst/>
            <a:gdLst>
              <a:gd name="T0" fmla="*/ 0 w 87"/>
              <a:gd name="T1" fmla="*/ 0 h 530"/>
              <a:gd name="T2" fmla="*/ 17641951 w 87"/>
              <a:gd name="T3" fmla="*/ 7561263 h 530"/>
              <a:gd name="T4" fmla="*/ 30241984 w 87"/>
              <a:gd name="T5" fmla="*/ 30241875 h 530"/>
              <a:gd name="T6" fmla="*/ 32762944 w 87"/>
              <a:gd name="T7" fmla="*/ 63004700 h 530"/>
              <a:gd name="T8" fmla="*/ 37803274 w 87"/>
              <a:gd name="T9" fmla="*/ 110886875 h 530"/>
              <a:gd name="T10" fmla="*/ 105846946 w 87"/>
              <a:gd name="T11" fmla="*/ 1229836250 h 530"/>
              <a:gd name="T12" fmla="*/ 110887276 w 87"/>
              <a:gd name="T13" fmla="*/ 1290320000 h 530"/>
              <a:gd name="T14" fmla="*/ 115927607 w 87"/>
              <a:gd name="T15" fmla="*/ 1310481250 h 530"/>
              <a:gd name="T16" fmla="*/ 131048599 w 87"/>
              <a:gd name="T17" fmla="*/ 1328123138 h 530"/>
              <a:gd name="T18" fmla="*/ 141129261 w 87"/>
              <a:gd name="T19" fmla="*/ 1335682813 h 530"/>
              <a:gd name="T20" fmla="*/ 156250253 w 87"/>
              <a:gd name="T21" fmla="*/ 1320561875 h 530"/>
              <a:gd name="T22" fmla="*/ 163811543 w 87"/>
              <a:gd name="T23" fmla="*/ 1290320000 h 530"/>
              <a:gd name="T24" fmla="*/ 219255181 w 87"/>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7" name="Freeform 79"/>
          <p:cNvSpPr>
            <a:spLocks noChangeArrowheads="1"/>
          </p:cNvSpPr>
          <p:nvPr/>
        </p:nvSpPr>
        <p:spPr bwMode="auto">
          <a:xfrm>
            <a:off x="5873056" y="4206875"/>
            <a:ext cx="63444" cy="431800"/>
          </a:xfrm>
          <a:custGeom>
            <a:avLst/>
            <a:gdLst>
              <a:gd name="T0" fmla="*/ 0 w 35"/>
              <a:gd name="T1" fmla="*/ 512224237 h 363"/>
              <a:gd name="T2" fmla="*/ 52924551 w 35"/>
              <a:gd name="T3" fmla="*/ 76409567 h 363"/>
              <a:gd name="T4" fmla="*/ 55443936 w 35"/>
              <a:gd name="T5" fmla="*/ 53769211 h 363"/>
              <a:gd name="T6" fmla="*/ 57964909 w 35"/>
              <a:gd name="T7" fmla="*/ 35374293 h 363"/>
              <a:gd name="T8" fmla="*/ 63005267 w 35"/>
              <a:gd name="T9" fmla="*/ 21224814 h 363"/>
              <a:gd name="T10" fmla="*/ 73085983 w 35"/>
              <a:gd name="T11" fmla="*/ 8489688 h 363"/>
              <a:gd name="T12" fmla="*/ 8568608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68" name="Freeform 80"/>
          <p:cNvSpPr>
            <a:spLocks noChangeArrowheads="1"/>
          </p:cNvSpPr>
          <p:nvPr/>
        </p:nvSpPr>
        <p:spPr bwMode="auto">
          <a:xfrm>
            <a:off x="5936500" y="4211639"/>
            <a:ext cx="170391" cy="841375"/>
          </a:xfrm>
          <a:custGeom>
            <a:avLst/>
            <a:gdLst>
              <a:gd name="T0" fmla="*/ 0 w 94"/>
              <a:gd name="T1" fmla="*/ 0 h 530"/>
              <a:gd name="T2" fmla="*/ 17641888 w 94"/>
              <a:gd name="T3" fmla="*/ 7561263 h 530"/>
              <a:gd name="T4" fmla="*/ 30241875 w 94"/>
              <a:gd name="T5" fmla="*/ 30241875 h 530"/>
              <a:gd name="T6" fmla="*/ 32762825 w 94"/>
              <a:gd name="T7" fmla="*/ 63004700 h 530"/>
              <a:gd name="T8" fmla="*/ 37803138 w 94"/>
              <a:gd name="T9" fmla="*/ 110886875 h 530"/>
              <a:gd name="T10" fmla="*/ 105846563 w 94"/>
              <a:gd name="T11" fmla="*/ 1229836250 h 530"/>
              <a:gd name="T12" fmla="*/ 110886875 w 94"/>
              <a:gd name="T13" fmla="*/ 1290320000 h 530"/>
              <a:gd name="T14" fmla="*/ 115927188 w 94"/>
              <a:gd name="T15" fmla="*/ 1310481250 h 530"/>
              <a:gd name="T16" fmla="*/ 131048125 w 94"/>
              <a:gd name="T17" fmla="*/ 1328123138 h 530"/>
              <a:gd name="T18" fmla="*/ 141128750 w 94"/>
              <a:gd name="T19" fmla="*/ 1335682813 h 530"/>
              <a:gd name="T20" fmla="*/ 156249688 w 94"/>
              <a:gd name="T21" fmla="*/ 1320561875 h 530"/>
              <a:gd name="T22" fmla="*/ 163810950 w 94"/>
              <a:gd name="T23" fmla="*/ 1290320000 h 530"/>
              <a:gd name="T24" fmla="*/ 236894688 w 94"/>
              <a:gd name="T25" fmla="*/ 6905228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69" name="Group 81"/>
          <p:cNvGrpSpPr>
            <a:grpSpLocks/>
          </p:cNvGrpSpPr>
          <p:nvPr/>
        </p:nvGrpSpPr>
        <p:grpSpPr bwMode="auto">
          <a:xfrm>
            <a:off x="1749228" y="4224338"/>
            <a:ext cx="862832" cy="844550"/>
            <a:chOff x="956" y="2283"/>
            <a:chExt cx="476" cy="711"/>
          </a:xfrm>
        </p:grpSpPr>
        <p:sp>
          <p:nvSpPr>
            <p:cNvPr id="21653" name="Freeform 82"/>
            <p:cNvSpPr>
              <a:spLocks noChangeArrowheads="1"/>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4" name="Freeform 83"/>
            <p:cNvSpPr>
              <a:spLocks noChangeArrowheads="1"/>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5" name="Freeform 84"/>
            <p:cNvSpPr>
              <a:spLocks noChangeArrowheads="1"/>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6" name="Freeform 85"/>
            <p:cNvSpPr>
              <a:spLocks noChangeArrowheads="1"/>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70" name="Group 86"/>
          <p:cNvGrpSpPr>
            <a:grpSpLocks/>
          </p:cNvGrpSpPr>
          <p:nvPr/>
        </p:nvGrpSpPr>
        <p:grpSpPr bwMode="auto">
          <a:xfrm>
            <a:off x="3512957" y="4210051"/>
            <a:ext cx="862832" cy="847725"/>
            <a:chOff x="1929" y="2272"/>
            <a:chExt cx="476" cy="713"/>
          </a:xfrm>
        </p:grpSpPr>
        <p:grpSp>
          <p:nvGrpSpPr>
            <p:cNvPr id="21647" name="Group 87"/>
            <p:cNvGrpSpPr>
              <a:grpSpLocks/>
            </p:cNvGrpSpPr>
            <p:nvPr/>
          </p:nvGrpSpPr>
          <p:grpSpPr bwMode="auto">
            <a:xfrm>
              <a:off x="1929" y="2272"/>
              <a:ext cx="238" cy="713"/>
              <a:chOff x="1929" y="2272"/>
              <a:chExt cx="238" cy="713"/>
            </a:xfrm>
          </p:grpSpPr>
          <p:sp>
            <p:nvSpPr>
              <p:cNvPr id="21651" name="Freeform 88"/>
              <p:cNvSpPr>
                <a:spLocks noChangeArrowheads="1"/>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2" name="Freeform 89"/>
              <p:cNvSpPr>
                <a:spLocks noChangeArrowheads="1"/>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48" name="Group 90"/>
            <p:cNvGrpSpPr>
              <a:grpSpLocks/>
            </p:cNvGrpSpPr>
            <p:nvPr/>
          </p:nvGrpSpPr>
          <p:grpSpPr bwMode="auto">
            <a:xfrm>
              <a:off x="2169" y="2272"/>
              <a:ext cx="236" cy="713"/>
              <a:chOff x="2169" y="2272"/>
              <a:chExt cx="236" cy="713"/>
            </a:xfrm>
          </p:grpSpPr>
          <p:sp>
            <p:nvSpPr>
              <p:cNvPr id="21649" name="Freeform 91"/>
              <p:cNvSpPr>
                <a:spLocks noChangeArrowheads="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50" name="Freeform 92"/>
              <p:cNvSpPr>
                <a:spLocks noChangeArrowheads="1"/>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1571" name="Freeform 93"/>
          <p:cNvSpPr>
            <a:spLocks noChangeArrowheads="1"/>
          </p:cNvSpPr>
          <p:nvPr/>
        </p:nvSpPr>
        <p:spPr bwMode="auto">
          <a:xfrm>
            <a:off x="4372164" y="4203701"/>
            <a:ext cx="123262" cy="466725"/>
          </a:xfrm>
          <a:custGeom>
            <a:avLst/>
            <a:gdLst>
              <a:gd name="T0" fmla="*/ 0 w 68"/>
              <a:gd name="T1" fmla="*/ 740925938 h 294"/>
              <a:gd name="T2" fmla="*/ 108367513 w 68"/>
              <a:gd name="T3" fmla="*/ 100806250 h 294"/>
              <a:gd name="T4" fmla="*/ 113407825 w 68"/>
              <a:gd name="T5" fmla="*/ 70564375 h 294"/>
              <a:gd name="T6" fmla="*/ 118448138 w 68"/>
              <a:gd name="T7" fmla="*/ 47883763 h 294"/>
              <a:gd name="T8" fmla="*/ 128528763 w 68"/>
              <a:gd name="T9" fmla="*/ 27722513 h 294"/>
              <a:gd name="T10" fmla="*/ 146169063 w 68"/>
              <a:gd name="T11" fmla="*/ 10080625 h 294"/>
              <a:gd name="T12" fmla="*/ 171370625 w 68"/>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2" name="Freeform 94"/>
          <p:cNvSpPr>
            <a:spLocks noChangeArrowheads="1"/>
          </p:cNvSpPr>
          <p:nvPr/>
        </p:nvSpPr>
        <p:spPr bwMode="auto">
          <a:xfrm>
            <a:off x="4499051" y="4208463"/>
            <a:ext cx="304529" cy="842962"/>
          </a:xfrm>
          <a:custGeom>
            <a:avLst/>
            <a:gdLst>
              <a:gd name="T0" fmla="*/ 0 w 168"/>
              <a:gd name="T1" fmla="*/ 0 h 709"/>
              <a:gd name="T2" fmla="*/ 35282188 w 168"/>
              <a:gd name="T3" fmla="*/ 5654622 h 709"/>
              <a:gd name="T4" fmla="*/ 60483750 w 168"/>
              <a:gd name="T5" fmla="*/ 22617301 h 709"/>
              <a:gd name="T6" fmla="*/ 68045013 w 168"/>
              <a:gd name="T7" fmla="*/ 46648257 h 709"/>
              <a:gd name="T8" fmla="*/ 75604688 w 168"/>
              <a:gd name="T9" fmla="*/ 83402113 h 709"/>
              <a:gd name="T10" fmla="*/ 211693125 w 168"/>
              <a:gd name="T11" fmla="*/ 920246991 h 709"/>
              <a:gd name="T12" fmla="*/ 224294700 w 168"/>
              <a:gd name="T13" fmla="*/ 966895248 h 709"/>
              <a:gd name="T14" fmla="*/ 234375325 w 168"/>
              <a:gd name="T15" fmla="*/ 981031804 h 709"/>
              <a:gd name="T16" fmla="*/ 262096250 w 168"/>
              <a:gd name="T17" fmla="*/ 995167171 h 709"/>
              <a:gd name="T18" fmla="*/ 284778450 w 168"/>
              <a:gd name="T19" fmla="*/ 1000821794 h 709"/>
              <a:gd name="T20" fmla="*/ 312499375 w 168"/>
              <a:gd name="T21" fmla="*/ 989512549 h 709"/>
              <a:gd name="T22" fmla="*/ 332660625 w 168"/>
              <a:gd name="T23" fmla="*/ 966895248 h 709"/>
              <a:gd name="T24" fmla="*/ 420866888 w 168"/>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3" name="Freeform 95"/>
          <p:cNvSpPr>
            <a:spLocks noChangeArrowheads="1"/>
          </p:cNvSpPr>
          <p:nvPr/>
        </p:nvSpPr>
        <p:spPr bwMode="auto">
          <a:xfrm>
            <a:off x="4801768" y="4203701"/>
            <a:ext cx="128699" cy="461963"/>
          </a:xfrm>
          <a:custGeom>
            <a:avLst/>
            <a:gdLst>
              <a:gd name="T0" fmla="*/ 0 w 71"/>
              <a:gd name="T1" fmla="*/ 733367056 h 291"/>
              <a:gd name="T2" fmla="*/ 113405734 w 71"/>
              <a:gd name="T3" fmla="*/ 100806359 h 291"/>
              <a:gd name="T4" fmla="*/ 120966963 w 71"/>
              <a:gd name="T5" fmla="*/ 70564451 h 291"/>
              <a:gd name="T6" fmla="*/ 126007254 w 71"/>
              <a:gd name="T7" fmla="*/ 47883814 h 291"/>
              <a:gd name="T8" fmla="*/ 133566895 w 71"/>
              <a:gd name="T9" fmla="*/ 27722543 h 291"/>
              <a:gd name="T10" fmla="*/ 153728056 w 71"/>
              <a:gd name="T11" fmla="*/ 10080636 h 291"/>
              <a:gd name="T12" fmla="*/ 178929506 w 71"/>
              <a:gd name="T13" fmla="*/ 0 h 2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4" name="Freeform 96"/>
          <p:cNvSpPr>
            <a:spLocks noChangeArrowheads="1"/>
          </p:cNvSpPr>
          <p:nvPr/>
        </p:nvSpPr>
        <p:spPr bwMode="auto">
          <a:xfrm>
            <a:off x="4934092" y="4208464"/>
            <a:ext cx="297278" cy="841375"/>
          </a:xfrm>
          <a:custGeom>
            <a:avLst/>
            <a:gdLst>
              <a:gd name="T0" fmla="*/ 0 w 164"/>
              <a:gd name="T1" fmla="*/ 0 h 530"/>
              <a:gd name="T2" fmla="*/ 35282188 w 164"/>
              <a:gd name="T3" fmla="*/ 7561263 h 530"/>
              <a:gd name="T4" fmla="*/ 60483750 w 164"/>
              <a:gd name="T5" fmla="*/ 30241875 h 530"/>
              <a:gd name="T6" fmla="*/ 68045013 w 164"/>
              <a:gd name="T7" fmla="*/ 63004700 h 530"/>
              <a:gd name="T8" fmla="*/ 75604688 w 164"/>
              <a:gd name="T9" fmla="*/ 110886875 h 530"/>
              <a:gd name="T10" fmla="*/ 211693125 w 164"/>
              <a:gd name="T11" fmla="*/ 1229836250 h 530"/>
              <a:gd name="T12" fmla="*/ 224294700 w 164"/>
              <a:gd name="T13" fmla="*/ 1290320000 h 530"/>
              <a:gd name="T14" fmla="*/ 234375325 w 164"/>
              <a:gd name="T15" fmla="*/ 1310481250 h 530"/>
              <a:gd name="T16" fmla="*/ 262096250 w 164"/>
              <a:gd name="T17" fmla="*/ 1328123138 h 530"/>
              <a:gd name="T18" fmla="*/ 284778450 w 164"/>
              <a:gd name="T19" fmla="*/ 1335682813 h 530"/>
              <a:gd name="T20" fmla="*/ 312499375 w 164"/>
              <a:gd name="T21" fmla="*/ 1320561875 h 530"/>
              <a:gd name="T22" fmla="*/ 332660625 w 164"/>
              <a:gd name="T23" fmla="*/ 1290320000 h 530"/>
              <a:gd name="T24" fmla="*/ 413305625 w 164"/>
              <a:gd name="T25" fmla="*/ 71068406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5" name="Freeform 97"/>
          <p:cNvSpPr>
            <a:spLocks noChangeArrowheads="1"/>
          </p:cNvSpPr>
          <p:nvPr/>
        </p:nvSpPr>
        <p:spPr bwMode="auto">
          <a:xfrm>
            <a:off x="7830741" y="4213225"/>
            <a:ext cx="117824" cy="431800"/>
          </a:xfrm>
          <a:custGeom>
            <a:avLst/>
            <a:gdLst>
              <a:gd name="T0" fmla="*/ 0 w 65"/>
              <a:gd name="T1" fmla="*/ 512224237 h 363"/>
              <a:gd name="T2" fmla="*/ 100806738 w 65"/>
              <a:gd name="T3" fmla="*/ 76409567 h 363"/>
              <a:gd name="T4" fmla="*/ 105847075 w 65"/>
              <a:gd name="T5" fmla="*/ 53769211 h 363"/>
              <a:gd name="T6" fmla="*/ 110887412 w 65"/>
              <a:gd name="T7" fmla="*/ 35374293 h 363"/>
              <a:gd name="T8" fmla="*/ 118448711 w 65"/>
              <a:gd name="T9" fmla="*/ 21224814 h 363"/>
              <a:gd name="T10" fmla="*/ 138610059 w 65"/>
              <a:gd name="T11" fmla="*/ 8489688 h 363"/>
              <a:gd name="T12" fmla="*/ 161290782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6" name="Freeform 98"/>
          <p:cNvSpPr>
            <a:spLocks noChangeArrowheads="1"/>
          </p:cNvSpPr>
          <p:nvPr/>
        </p:nvSpPr>
        <p:spPr bwMode="auto">
          <a:xfrm>
            <a:off x="7950378" y="4217989"/>
            <a:ext cx="315405" cy="841375"/>
          </a:xfrm>
          <a:custGeom>
            <a:avLst/>
            <a:gdLst>
              <a:gd name="T0" fmla="*/ 0 w 174"/>
              <a:gd name="T1" fmla="*/ 0 h 530"/>
              <a:gd name="T2" fmla="*/ 35282188 w 174"/>
              <a:gd name="T3" fmla="*/ 7561263 h 530"/>
              <a:gd name="T4" fmla="*/ 60483750 w 174"/>
              <a:gd name="T5" fmla="*/ 30241875 h 530"/>
              <a:gd name="T6" fmla="*/ 70564375 w 174"/>
              <a:gd name="T7" fmla="*/ 63004700 h 530"/>
              <a:gd name="T8" fmla="*/ 78125638 w 174"/>
              <a:gd name="T9" fmla="*/ 110886875 h 530"/>
              <a:gd name="T10" fmla="*/ 216733438 w 174"/>
              <a:gd name="T11" fmla="*/ 1229836250 h 530"/>
              <a:gd name="T12" fmla="*/ 229335013 w 174"/>
              <a:gd name="T13" fmla="*/ 1290320000 h 530"/>
              <a:gd name="T14" fmla="*/ 239415638 w 174"/>
              <a:gd name="T15" fmla="*/ 1310481250 h 530"/>
              <a:gd name="T16" fmla="*/ 267136563 w 174"/>
              <a:gd name="T17" fmla="*/ 1328123138 h 530"/>
              <a:gd name="T18" fmla="*/ 289818763 w 174"/>
              <a:gd name="T19" fmla="*/ 1335682813 h 530"/>
              <a:gd name="T20" fmla="*/ 320060638 w 174"/>
              <a:gd name="T21" fmla="*/ 1320561875 h 530"/>
              <a:gd name="T22" fmla="*/ 340221888 w 174"/>
              <a:gd name="T23" fmla="*/ 1290320000 h 530"/>
              <a:gd name="T24" fmla="*/ 438507188 w 174"/>
              <a:gd name="T25" fmla="*/ 65776157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7" name="Freeform 99"/>
          <p:cNvSpPr>
            <a:spLocks noChangeArrowheads="1"/>
          </p:cNvSpPr>
          <p:nvPr/>
        </p:nvSpPr>
        <p:spPr bwMode="auto">
          <a:xfrm>
            <a:off x="8265782" y="4213225"/>
            <a:ext cx="116011" cy="431800"/>
          </a:xfrm>
          <a:custGeom>
            <a:avLst/>
            <a:gdLst>
              <a:gd name="T0" fmla="*/ 0 w 64"/>
              <a:gd name="T1" fmla="*/ 512224237 h 363"/>
              <a:gd name="T2" fmla="*/ 98286888 w 64"/>
              <a:gd name="T3" fmla="*/ 76409567 h 363"/>
              <a:gd name="T4" fmla="*/ 103327200 w 64"/>
              <a:gd name="T5" fmla="*/ 53769211 h 363"/>
              <a:gd name="T6" fmla="*/ 108367513 w 64"/>
              <a:gd name="T7" fmla="*/ 35374293 h 363"/>
              <a:gd name="T8" fmla="*/ 115927188 w 64"/>
              <a:gd name="T9" fmla="*/ 21224814 h 363"/>
              <a:gd name="T10" fmla="*/ 136088438 w 64"/>
              <a:gd name="T11" fmla="*/ 8489688 h 363"/>
              <a:gd name="T12" fmla="*/ 158770638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8" name="Freeform 100"/>
          <p:cNvSpPr>
            <a:spLocks noChangeArrowheads="1"/>
          </p:cNvSpPr>
          <p:nvPr/>
        </p:nvSpPr>
        <p:spPr bwMode="auto">
          <a:xfrm>
            <a:off x="8383606" y="4217989"/>
            <a:ext cx="317217" cy="841375"/>
          </a:xfrm>
          <a:custGeom>
            <a:avLst/>
            <a:gdLst>
              <a:gd name="T0" fmla="*/ 0 w 175"/>
              <a:gd name="T1" fmla="*/ 0 h 530"/>
              <a:gd name="T2" fmla="*/ 35282124 w 175"/>
              <a:gd name="T3" fmla="*/ 7561263 h 530"/>
              <a:gd name="T4" fmla="*/ 60483641 w 175"/>
              <a:gd name="T5" fmla="*/ 30241875 h 530"/>
              <a:gd name="T6" fmla="*/ 70564248 w 175"/>
              <a:gd name="T7" fmla="*/ 63004700 h 530"/>
              <a:gd name="T8" fmla="*/ 78123909 w 175"/>
              <a:gd name="T9" fmla="*/ 110886875 h 530"/>
              <a:gd name="T10" fmla="*/ 214212102 w 175"/>
              <a:gd name="T11" fmla="*/ 1229836250 h 530"/>
              <a:gd name="T12" fmla="*/ 226813654 w 175"/>
              <a:gd name="T13" fmla="*/ 1290320000 h 530"/>
              <a:gd name="T14" fmla="*/ 239413619 w 175"/>
              <a:gd name="T15" fmla="*/ 1310481250 h 530"/>
              <a:gd name="T16" fmla="*/ 267136082 w 175"/>
              <a:gd name="T17" fmla="*/ 1328123138 h 530"/>
              <a:gd name="T18" fmla="*/ 289816653 w 175"/>
              <a:gd name="T19" fmla="*/ 1335682813 h 530"/>
              <a:gd name="T20" fmla="*/ 317539116 w 175"/>
              <a:gd name="T21" fmla="*/ 1320561875 h 530"/>
              <a:gd name="T22" fmla="*/ 337700330 w 175"/>
              <a:gd name="T23" fmla="*/ 1290320000 h 530"/>
              <a:gd name="T24" fmla="*/ 441025756 w 175"/>
              <a:gd name="T25" fmla="*/ 650200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9" name="Freeform 101"/>
          <p:cNvSpPr>
            <a:spLocks noChangeArrowheads="1"/>
          </p:cNvSpPr>
          <p:nvPr/>
        </p:nvSpPr>
        <p:spPr bwMode="auto">
          <a:xfrm>
            <a:off x="8693573" y="4206875"/>
            <a:ext cx="121450" cy="431800"/>
          </a:xfrm>
          <a:custGeom>
            <a:avLst/>
            <a:gdLst>
              <a:gd name="T0" fmla="*/ 0 w 67"/>
              <a:gd name="T1" fmla="*/ 512224237 h 363"/>
              <a:gd name="T2" fmla="*/ 103327686 w 67"/>
              <a:gd name="T3" fmla="*/ 76409567 h 363"/>
              <a:gd name="T4" fmla="*/ 108368022 w 67"/>
              <a:gd name="T5" fmla="*/ 53769211 h 363"/>
              <a:gd name="T6" fmla="*/ 113408358 w 67"/>
              <a:gd name="T7" fmla="*/ 35374293 h 363"/>
              <a:gd name="T8" fmla="*/ 123489031 w 67"/>
              <a:gd name="T9" fmla="*/ 21224814 h 363"/>
              <a:gd name="T10" fmla="*/ 141129413 w 67"/>
              <a:gd name="T11" fmla="*/ 8489688 h 363"/>
              <a:gd name="T12" fmla="*/ 166331094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0" name="Freeform 102"/>
          <p:cNvSpPr>
            <a:spLocks noChangeArrowheads="1"/>
          </p:cNvSpPr>
          <p:nvPr/>
        </p:nvSpPr>
        <p:spPr bwMode="auto">
          <a:xfrm>
            <a:off x="8816835" y="4211639"/>
            <a:ext cx="308154" cy="841375"/>
          </a:xfrm>
          <a:custGeom>
            <a:avLst/>
            <a:gdLst>
              <a:gd name="T0" fmla="*/ 0 w 170"/>
              <a:gd name="T1" fmla="*/ 0 h 530"/>
              <a:gd name="T2" fmla="*/ 35282188 w 170"/>
              <a:gd name="T3" fmla="*/ 7561263 h 530"/>
              <a:gd name="T4" fmla="*/ 60483750 w 170"/>
              <a:gd name="T5" fmla="*/ 30241875 h 530"/>
              <a:gd name="T6" fmla="*/ 68045013 w 170"/>
              <a:gd name="T7" fmla="*/ 63004700 h 530"/>
              <a:gd name="T8" fmla="*/ 75604688 w 170"/>
              <a:gd name="T9" fmla="*/ 110886875 h 530"/>
              <a:gd name="T10" fmla="*/ 211693125 w 170"/>
              <a:gd name="T11" fmla="*/ 1229836250 h 530"/>
              <a:gd name="T12" fmla="*/ 224294700 w 170"/>
              <a:gd name="T13" fmla="*/ 1290320000 h 530"/>
              <a:gd name="T14" fmla="*/ 234375325 w 170"/>
              <a:gd name="T15" fmla="*/ 1310481250 h 530"/>
              <a:gd name="T16" fmla="*/ 262096250 w 170"/>
              <a:gd name="T17" fmla="*/ 1328123138 h 530"/>
              <a:gd name="T18" fmla="*/ 284778450 w 170"/>
              <a:gd name="T19" fmla="*/ 1335682813 h 530"/>
              <a:gd name="T20" fmla="*/ 312499375 w 170"/>
              <a:gd name="T21" fmla="*/ 1320561875 h 530"/>
              <a:gd name="T22" fmla="*/ 332660625 w 170"/>
              <a:gd name="T23" fmla="*/ 1290320000 h 530"/>
              <a:gd name="T24" fmla="*/ 428426563 w 170"/>
              <a:gd name="T25" fmla="*/ 66784220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81" name="Group 103"/>
          <p:cNvGrpSpPr>
            <a:grpSpLocks/>
          </p:cNvGrpSpPr>
          <p:nvPr/>
        </p:nvGrpSpPr>
        <p:grpSpPr bwMode="auto">
          <a:xfrm>
            <a:off x="9124989" y="4206876"/>
            <a:ext cx="431416" cy="847725"/>
            <a:chOff x="5025" y="2269"/>
            <a:chExt cx="238" cy="713"/>
          </a:xfrm>
        </p:grpSpPr>
        <p:sp>
          <p:nvSpPr>
            <p:cNvPr id="21645" name="Freeform 104"/>
            <p:cNvSpPr>
              <a:spLocks noChangeArrowheads="1"/>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46" name="Freeform 105"/>
            <p:cNvSpPr>
              <a:spLocks noChangeArrowheads="1"/>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582" name="Group 106"/>
          <p:cNvGrpSpPr>
            <a:grpSpLocks/>
          </p:cNvGrpSpPr>
          <p:nvPr/>
        </p:nvGrpSpPr>
        <p:grpSpPr bwMode="auto">
          <a:xfrm>
            <a:off x="1727477" y="5372101"/>
            <a:ext cx="429603" cy="847725"/>
            <a:chOff x="944" y="3250"/>
            <a:chExt cx="237" cy="713"/>
          </a:xfrm>
        </p:grpSpPr>
        <p:sp>
          <p:nvSpPr>
            <p:cNvPr id="21643" name="Freeform 107"/>
            <p:cNvSpPr>
              <a:spLocks noChangeArrowheads="1"/>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44" name="Freeform 108"/>
            <p:cNvSpPr>
              <a:spLocks noChangeArrowheads="1"/>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83" name="Freeform 109"/>
          <p:cNvSpPr>
            <a:spLocks noChangeArrowheads="1"/>
          </p:cNvSpPr>
          <p:nvPr/>
        </p:nvSpPr>
        <p:spPr bwMode="auto">
          <a:xfrm>
            <a:off x="2158893" y="5372100"/>
            <a:ext cx="119636" cy="431800"/>
          </a:xfrm>
          <a:custGeom>
            <a:avLst/>
            <a:gdLst>
              <a:gd name="T0" fmla="*/ 0 w 66"/>
              <a:gd name="T1" fmla="*/ 512224237 h 363"/>
              <a:gd name="T2" fmla="*/ 100806250 w 66"/>
              <a:gd name="T3" fmla="*/ 76409567 h 363"/>
              <a:gd name="T4" fmla="*/ 108367513 w 66"/>
              <a:gd name="T5" fmla="*/ 53769211 h 363"/>
              <a:gd name="T6" fmla="*/ 110886875 w 66"/>
              <a:gd name="T7" fmla="*/ 35374293 h 363"/>
              <a:gd name="T8" fmla="*/ 120967500 w 66"/>
              <a:gd name="T9" fmla="*/ 21224814 h 363"/>
              <a:gd name="T10" fmla="*/ 141128750 w 66"/>
              <a:gd name="T11" fmla="*/ 8489688 h 363"/>
              <a:gd name="T12" fmla="*/ 163810950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4" name="Freeform 110"/>
          <p:cNvSpPr>
            <a:spLocks noChangeArrowheads="1"/>
          </p:cNvSpPr>
          <p:nvPr/>
        </p:nvSpPr>
        <p:spPr bwMode="auto">
          <a:xfrm>
            <a:off x="2280341" y="5375276"/>
            <a:ext cx="335345" cy="842963"/>
          </a:xfrm>
          <a:custGeom>
            <a:avLst/>
            <a:gdLst>
              <a:gd name="T0" fmla="*/ 0 w 185"/>
              <a:gd name="T1" fmla="*/ 2520951 h 531"/>
              <a:gd name="T2" fmla="*/ 20161284 w 185"/>
              <a:gd name="T3" fmla="*/ 0 h 531"/>
              <a:gd name="T4" fmla="*/ 60483853 w 185"/>
              <a:gd name="T5" fmla="*/ 32762844 h 531"/>
              <a:gd name="T6" fmla="*/ 70564495 w 185"/>
              <a:gd name="T7" fmla="*/ 65524101 h 531"/>
              <a:gd name="T8" fmla="*/ 78125771 w 185"/>
              <a:gd name="T9" fmla="*/ 113407892 h 531"/>
              <a:gd name="T10" fmla="*/ 214214440 w 185"/>
              <a:gd name="T11" fmla="*/ 1232357931 h 531"/>
              <a:gd name="T12" fmla="*/ 226814449 w 185"/>
              <a:gd name="T13" fmla="*/ 1292841717 h 531"/>
              <a:gd name="T14" fmla="*/ 239416045 w 185"/>
              <a:gd name="T15" fmla="*/ 1313002979 h 531"/>
              <a:gd name="T16" fmla="*/ 267137017 w 185"/>
              <a:gd name="T17" fmla="*/ 1330643289 h 531"/>
              <a:gd name="T18" fmla="*/ 289819256 w 185"/>
              <a:gd name="T19" fmla="*/ 1338204556 h 531"/>
              <a:gd name="T20" fmla="*/ 317540228 w 185"/>
              <a:gd name="T21" fmla="*/ 1323083610 h 531"/>
              <a:gd name="T22" fmla="*/ 337701512 w 185"/>
              <a:gd name="T23" fmla="*/ 1292841717 h 531"/>
              <a:gd name="T24" fmla="*/ 466230494 w 185"/>
              <a:gd name="T25" fmla="*/ 650200698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85" name="Group 111"/>
          <p:cNvGrpSpPr>
            <a:grpSpLocks/>
          </p:cNvGrpSpPr>
          <p:nvPr/>
        </p:nvGrpSpPr>
        <p:grpSpPr bwMode="auto">
          <a:xfrm>
            <a:off x="2619311" y="5372101"/>
            <a:ext cx="429603" cy="847725"/>
            <a:chOff x="1436" y="3250"/>
            <a:chExt cx="237" cy="713"/>
          </a:xfrm>
        </p:grpSpPr>
        <p:sp>
          <p:nvSpPr>
            <p:cNvPr id="21641" name="Freeform 112"/>
            <p:cNvSpPr>
              <a:spLocks noChangeArrowheads="1"/>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42" name="Freeform 113"/>
            <p:cNvSpPr>
              <a:spLocks noChangeArrowheads="1"/>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86" name="Freeform 114"/>
          <p:cNvSpPr>
            <a:spLocks noChangeArrowheads="1"/>
          </p:cNvSpPr>
          <p:nvPr/>
        </p:nvSpPr>
        <p:spPr bwMode="auto">
          <a:xfrm>
            <a:off x="3050727" y="5788025"/>
            <a:ext cx="119636" cy="431800"/>
          </a:xfrm>
          <a:custGeom>
            <a:avLst/>
            <a:gdLst>
              <a:gd name="T0" fmla="*/ 0 w 66"/>
              <a:gd name="T1" fmla="*/ 0 h 363"/>
              <a:gd name="T2" fmla="*/ 100806250 w 66"/>
              <a:gd name="T3" fmla="*/ 435815859 h 363"/>
              <a:gd name="T4" fmla="*/ 108367513 w 66"/>
              <a:gd name="T5" fmla="*/ 458455026 h 363"/>
              <a:gd name="T6" fmla="*/ 110886875 w 66"/>
              <a:gd name="T7" fmla="*/ 476849944 h 363"/>
              <a:gd name="T8" fmla="*/ 120967500 w 66"/>
              <a:gd name="T9" fmla="*/ 490999423 h 363"/>
              <a:gd name="T10" fmla="*/ 141128750 w 66"/>
              <a:gd name="T11" fmla="*/ 503734549 h 363"/>
              <a:gd name="T12" fmla="*/ 163810950 w 66"/>
              <a:gd name="T13" fmla="*/ 512224237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7" name="Freeform 115"/>
          <p:cNvSpPr>
            <a:spLocks noChangeArrowheads="1"/>
          </p:cNvSpPr>
          <p:nvPr/>
        </p:nvSpPr>
        <p:spPr bwMode="auto">
          <a:xfrm>
            <a:off x="3172176" y="5372101"/>
            <a:ext cx="329906" cy="841375"/>
          </a:xfrm>
          <a:custGeom>
            <a:avLst/>
            <a:gdLst>
              <a:gd name="T0" fmla="*/ 0 w 182"/>
              <a:gd name="T1" fmla="*/ 1335682813 h 530"/>
              <a:gd name="T2" fmla="*/ 35282188 w 182"/>
              <a:gd name="T3" fmla="*/ 1328123138 h 530"/>
              <a:gd name="T4" fmla="*/ 60483750 w 182"/>
              <a:gd name="T5" fmla="*/ 1305440938 h 530"/>
              <a:gd name="T6" fmla="*/ 70564375 w 182"/>
              <a:gd name="T7" fmla="*/ 1275199063 h 530"/>
              <a:gd name="T8" fmla="*/ 78125638 w 182"/>
              <a:gd name="T9" fmla="*/ 1224795938 h 530"/>
              <a:gd name="T10" fmla="*/ 214214075 w 182"/>
              <a:gd name="T11" fmla="*/ 108367513 h 530"/>
              <a:gd name="T12" fmla="*/ 226814063 w 182"/>
              <a:gd name="T13" fmla="*/ 45362813 h 530"/>
              <a:gd name="T14" fmla="*/ 239415638 w 182"/>
              <a:gd name="T15" fmla="*/ 25201563 h 530"/>
              <a:gd name="T16" fmla="*/ 267136563 w 182"/>
              <a:gd name="T17" fmla="*/ 7561263 h 530"/>
              <a:gd name="T18" fmla="*/ 289818763 w 182"/>
              <a:gd name="T19" fmla="*/ 0 h 530"/>
              <a:gd name="T20" fmla="*/ 317539688 w 182"/>
              <a:gd name="T21" fmla="*/ 15120938 h 530"/>
              <a:gd name="T22" fmla="*/ 337700938 w 182"/>
              <a:gd name="T23" fmla="*/ 45362813 h 530"/>
              <a:gd name="T24" fmla="*/ 458668438 w 182"/>
              <a:gd name="T25" fmla="*/ 7308453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8" name="Freeform 116"/>
          <p:cNvSpPr>
            <a:spLocks noChangeArrowheads="1"/>
          </p:cNvSpPr>
          <p:nvPr/>
        </p:nvSpPr>
        <p:spPr bwMode="auto">
          <a:xfrm>
            <a:off x="3512958" y="5375275"/>
            <a:ext cx="126887" cy="457200"/>
          </a:xfrm>
          <a:custGeom>
            <a:avLst/>
            <a:gdLst>
              <a:gd name="T0" fmla="*/ 0 w 70"/>
              <a:gd name="T1" fmla="*/ 725805000 h 288"/>
              <a:gd name="T2" fmla="*/ 115927188 w 70"/>
              <a:gd name="T3" fmla="*/ 100806250 h 288"/>
              <a:gd name="T4" fmla="*/ 120967500 w 70"/>
              <a:gd name="T5" fmla="*/ 70564375 h 288"/>
              <a:gd name="T6" fmla="*/ 126007813 w 70"/>
              <a:gd name="T7" fmla="*/ 47883763 h 288"/>
              <a:gd name="T8" fmla="*/ 133569075 w 70"/>
              <a:gd name="T9" fmla="*/ 27722513 h 288"/>
              <a:gd name="T10" fmla="*/ 153730325 w 70"/>
              <a:gd name="T11" fmla="*/ 10080625 h 288"/>
              <a:gd name="T12" fmla="*/ 176410938 w 70"/>
              <a:gd name="T13" fmla="*/ 0 h 2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9" name="Freeform 117"/>
          <p:cNvSpPr>
            <a:spLocks noChangeArrowheads="1"/>
          </p:cNvSpPr>
          <p:nvPr/>
        </p:nvSpPr>
        <p:spPr bwMode="auto">
          <a:xfrm>
            <a:off x="3643470" y="5376863"/>
            <a:ext cx="311780" cy="842962"/>
          </a:xfrm>
          <a:custGeom>
            <a:avLst/>
            <a:gdLst>
              <a:gd name="T0" fmla="*/ 0 w 172"/>
              <a:gd name="T1" fmla="*/ 0 h 709"/>
              <a:gd name="T2" fmla="*/ 35282188 w 172"/>
              <a:gd name="T3" fmla="*/ 5654622 h 709"/>
              <a:gd name="T4" fmla="*/ 60483750 w 172"/>
              <a:gd name="T5" fmla="*/ 22617301 h 709"/>
              <a:gd name="T6" fmla="*/ 70564375 w 172"/>
              <a:gd name="T7" fmla="*/ 46648257 h 709"/>
              <a:gd name="T8" fmla="*/ 78125638 w 172"/>
              <a:gd name="T9" fmla="*/ 83402113 h 709"/>
              <a:gd name="T10" fmla="*/ 216733438 w 172"/>
              <a:gd name="T11" fmla="*/ 920246991 h 709"/>
              <a:gd name="T12" fmla="*/ 229335013 w 172"/>
              <a:gd name="T13" fmla="*/ 966895248 h 709"/>
              <a:gd name="T14" fmla="*/ 239415638 w 172"/>
              <a:gd name="T15" fmla="*/ 981031804 h 709"/>
              <a:gd name="T16" fmla="*/ 267136563 w 172"/>
              <a:gd name="T17" fmla="*/ 995167171 h 709"/>
              <a:gd name="T18" fmla="*/ 289818763 w 172"/>
              <a:gd name="T19" fmla="*/ 1000821794 h 709"/>
              <a:gd name="T20" fmla="*/ 320060638 w 172"/>
              <a:gd name="T21" fmla="*/ 989512549 h 709"/>
              <a:gd name="T22" fmla="*/ 340221888 w 172"/>
              <a:gd name="T23" fmla="*/ 966895248 h 709"/>
              <a:gd name="T24" fmla="*/ 430947513 w 172"/>
              <a:gd name="T25" fmla="*/ 537164159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0" name="Freeform 118"/>
          <p:cNvSpPr>
            <a:spLocks noChangeArrowheads="1"/>
          </p:cNvSpPr>
          <p:nvPr/>
        </p:nvSpPr>
        <p:spPr bwMode="auto">
          <a:xfrm>
            <a:off x="3958875" y="5386388"/>
            <a:ext cx="116011" cy="430212"/>
          </a:xfrm>
          <a:custGeom>
            <a:avLst/>
            <a:gdLst>
              <a:gd name="T0" fmla="*/ 0 w 64"/>
              <a:gd name="T1" fmla="*/ 508464363 h 363"/>
              <a:gd name="T2" fmla="*/ 98286888 w 64"/>
              <a:gd name="T3" fmla="*/ 75847679 h 363"/>
              <a:gd name="T4" fmla="*/ 103327200 w 64"/>
              <a:gd name="T5" fmla="*/ 53374732 h 363"/>
              <a:gd name="T6" fmla="*/ 108367513 w 64"/>
              <a:gd name="T7" fmla="*/ 35115017 h 363"/>
              <a:gd name="T8" fmla="*/ 115927188 w 64"/>
              <a:gd name="T9" fmla="*/ 21068536 h 363"/>
              <a:gd name="T10" fmla="*/ 136088438 w 64"/>
              <a:gd name="T11" fmla="*/ 8427652 h 363"/>
              <a:gd name="T12" fmla="*/ 158770638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1" name="Freeform 119"/>
          <p:cNvSpPr>
            <a:spLocks noChangeArrowheads="1"/>
          </p:cNvSpPr>
          <p:nvPr/>
        </p:nvSpPr>
        <p:spPr bwMode="auto">
          <a:xfrm>
            <a:off x="4080324" y="5383214"/>
            <a:ext cx="319030" cy="841375"/>
          </a:xfrm>
          <a:custGeom>
            <a:avLst/>
            <a:gdLst>
              <a:gd name="T0" fmla="*/ 0 w 176"/>
              <a:gd name="T1" fmla="*/ 0 h 708"/>
              <a:gd name="T2" fmla="*/ 37803138 w 176"/>
              <a:gd name="T3" fmla="*/ 5649572 h 708"/>
              <a:gd name="T4" fmla="*/ 63004700 w 176"/>
              <a:gd name="T5" fmla="*/ 22595910 h 708"/>
              <a:gd name="T6" fmla="*/ 70564375 w 176"/>
              <a:gd name="T7" fmla="*/ 46604807 h 708"/>
              <a:gd name="T8" fmla="*/ 80645000 w 176"/>
              <a:gd name="T9" fmla="*/ 83323458 h 708"/>
              <a:gd name="T10" fmla="*/ 221773750 w 176"/>
              <a:gd name="T11" fmla="*/ 917965081 h 708"/>
              <a:gd name="T12" fmla="*/ 234375325 w 176"/>
              <a:gd name="T13" fmla="*/ 964568700 h 708"/>
              <a:gd name="T14" fmla="*/ 244455950 w 176"/>
              <a:gd name="T15" fmla="*/ 978691441 h 708"/>
              <a:gd name="T16" fmla="*/ 274697825 w 176"/>
              <a:gd name="T17" fmla="*/ 992814181 h 708"/>
              <a:gd name="T18" fmla="*/ 297378438 w 176"/>
              <a:gd name="T19" fmla="*/ 998463753 h 708"/>
              <a:gd name="T20" fmla="*/ 327620313 w 176"/>
              <a:gd name="T21" fmla="*/ 987165798 h 708"/>
              <a:gd name="T22" fmla="*/ 347781563 w 176"/>
              <a:gd name="T23" fmla="*/ 964568700 h 708"/>
              <a:gd name="T24" fmla="*/ 441028138 w 176"/>
              <a:gd name="T25" fmla="*/ 535244034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2" name="Freeform 120"/>
          <p:cNvSpPr>
            <a:spLocks noChangeArrowheads="1"/>
          </p:cNvSpPr>
          <p:nvPr/>
        </p:nvSpPr>
        <p:spPr bwMode="auto">
          <a:xfrm>
            <a:off x="4401167" y="5392738"/>
            <a:ext cx="121450" cy="431800"/>
          </a:xfrm>
          <a:custGeom>
            <a:avLst/>
            <a:gdLst>
              <a:gd name="T0" fmla="*/ 0 w 67"/>
              <a:gd name="T1" fmla="*/ 512224237 h 363"/>
              <a:gd name="T2" fmla="*/ 103327686 w 67"/>
              <a:gd name="T3" fmla="*/ 76409567 h 363"/>
              <a:gd name="T4" fmla="*/ 108368022 w 67"/>
              <a:gd name="T5" fmla="*/ 53769211 h 363"/>
              <a:gd name="T6" fmla="*/ 113408358 w 67"/>
              <a:gd name="T7" fmla="*/ 35374293 h 363"/>
              <a:gd name="T8" fmla="*/ 123489031 w 67"/>
              <a:gd name="T9" fmla="*/ 21224814 h 363"/>
              <a:gd name="T10" fmla="*/ 141129413 w 67"/>
              <a:gd name="T11" fmla="*/ 8489688 h 363"/>
              <a:gd name="T12" fmla="*/ 166331094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3" name="Freeform 121"/>
          <p:cNvSpPr>
            <a:spLocks noChangeArrowheads="1"/>
          </p:cNvSpPr>
          <p:nvPr/>
        </p:nvSpPr>
        <p:spPr bwMode="auto">
          <a:xfrm>
            <a:off x="4529867" y="5391151"/>
            <a:ext cx="304529" cy="841375"/>
          </a:xfrm>
          <a:custGeom>
            <a:avLst/>
            <a:gdLst>
              <a:gd name="T0" fmla="*/ 0 w 168"/>
              <a:gd name="T1" fmla="*/ 0 h 709"/>
              <a:gd name="T2" fmla="*/ 35282188 w 168"/>
              <a:gd name="T3" fmla="*/ 5633296 h 709"/>
              <a:gd name="T4" fmla="*/ 60483750 w 168"/>
              <a:gd name="T5" fmla="*/ 22531999 h 709"/>
              <a:gd name="T6" fmla="*/ 68045013 w 168"/>
              <a:gd name="T7" fmla="*/ 46472618 h 709"/>
              <a:gd name="T8" fmla="*/ 75604688 w 168"/>
              <a:gd name="T9" fmla="*/ 83088451 h 709"/>
              <a:gd name="T10" fmla="*/ 211693125 w 168"/>
              <a:gd name="T11" fmla="*/ 916785459 h 709"/>
              <a:gd name="T12" fmla="*/ 224294700 w 168"/>
              <a:gd name="T13" fmla="*/ 963258078 h 709"/>
              <a:gd name="T14" fmla="*/ 234375325 w 168"/>
              <a:gd name="T15" fmla="*/ 977340725 h 709"/>
              <a:gd name="T16" fmla="*/ 262096250 w 168"/>
              <a:gd name="T17" fmla="*/ 991423373 h 709"/>
              <a:gd name="T18" fmla="*/ 284778450 w 168"/>
              <a:gd name="T19" fmla="*/ 997056669 h 709"/>
              <a:gd name="T20" fmla="*/ 312499375 w 168"/>
              <a:gd name="T21" fmla="*/ 985791263 h 709"/>
              <a:gd name="T22" fmla="*/ 332660625 w 168"/>
              <a:gd name="T23" fmla="*/ 963258078 h 709"/>
              <a:gd name="T24" fmla="*/ 420866888 w 168"/>
              <a:gd name="T25" fmla="*/ 53514416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4" name="Freeform 122"/>
          <p:cNvSpPr>
            <a:spLocks noChangeArrowheads="1"/>
          </p:cNvSpPr>
          <p:nvPr/>
        </p:nvSpPr>
        <p:spPr bwMode="auto">
          <a:xfrm>
            <a:off x="4836208" y="5392738"/>
            <a:ext cx="125075" cy="431800"/>
          </a:xfrm>
          <a:custGeom>
            <a:avLst/>
            <a:gdLst>
              <a:gd name="T0" fmla="*/ 0 w 69"/>
              <a:gd name="T1" fmla="*/ 512224237 h 363"/>
              <a:gd name="T2" fmla="*/ 105847046 w 69"/>
              <a:gd name="T3" fmla="*/ 76409567 h 363"/>
              <a:gd name="T4" fmla="*/ 113408343 w 69"/>
              <a:gd name="T5" fmla="*/ 53769211 h 363"/>
              <a:gd name="T6" fmla="*/ 118448678 w 69"/>
              <a:gd name="T7" fmla="*/ 35374293 h 363"/>
              <a:gd name="T8" fmla="*/ 126008388 w 69"/>
              <a:gd name="T9" fmla="*/ 21224814 h 363"/>
              <a:gd name="T10" fmla="*/ 146169730 w 69"/>
              <a:gd name="T11" fmla="*/ 8489688 h 363"/>
              <a:gd name="T12" fmla="*/ 171371407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5" name="Freeform 123"/>
          <p:cNvSpPr>
            <a:spLocks noChangeArrowheads="1"/>
          </p:cNvSpPr>
          <p:nvPr/>
        </p:nvSpPr>
        <p:spPr bwMode="auto">
          <a:xfrm>
            <a:off x="4966720" y="5387976"/>
            <a:ext cx="304529" cy="842963"/>
          </a:xfrm>
          <a:custGeom>
            <a:avLst/>
            <a:gdLst>
              <a:gd name="T0" fmla="*/ 0 w 168"/>
              <a:gd name="T1" fmla="*/ 0 h 709"/>
              <a:gd name="T2" fmla="*/ 35282188 w 168"/>
              <a:gd name="T3" fmla="*/ 5654629 h 709"/>
              <a:gd name="T4" fmla="*/ 60483750 w 168"/>
              <a:gd name="T5" fmla="*/ 22617327 h 709"/>
              <a:gd name="T6" fmla="*/ 68045013 w 168"/>
              <a:gd name="T7" fmla="*/ 46648312 h 709"/>
              <a:gd name="T8" fmla="*/ 75604688 w 168"/>
              <a:gd name="T9" fmla="*/ 83402212 h 709"/>
              <a:gd name="T10" fmla="*/ 211693125 w 168"/>
              <a:gd name="T11" fmla="*/ 920249272 h 709"/>
              <a:gd name="T12" fmla="*/ 224294700 w 168"/>
              <a:gd name="T13" fmla="*/ 966897584 h 709"/>
              <a:gd name="T14" fmla="*/ 234375325 w 168"/>
              <a:gd name="T15" fmla="*/ 981034157 h 709"/>
              <a:gd name="T16" fmla="*/ 262096250 w 168"/>
              <a:gd name="T17" fmla="*/ 995169541 h 709"/>
              <a:gd name="T18" fmla="*/ 284778450 w 168"/>
              <a:gd name="T19" fmla="*/ 1000824170 h 709"/>
              <a:gd name="T20" fmla="*/ 312499375 w 168"/>
              <a:gd name="T21" fmla="*/ 989514912 h 709"/>
              <a:gd name="T22" fmla="*/ 332660625 w 168"/>
              <a:gd name="T23" fmla="*/ 966897584 h 709"/>
              <a:gd name="T24" fmla="*/ 420866888 w 168"/>
              <a:gd name="T25" fmla="*/ 537165985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96" name="Group 124"/>
          <p:cNvGrpSpPr>
            <a:grpSpLocks/>
          </p:cNvGrpSpPr>
          <p:nvPr/>
        </p:nvGrpSpPr>
        <p:grpSpPr bwMode="auto">
          <a:xfrm>
            <a:off x="5269437" y="5391150"/>
            <a:ext cx="425977" cy="846138"/>
            <a:chOff x="2898" y="3265"/>
            <a:chExt cx="235" cy="713"/>
          </a:xfrm>
        </p:grpSpPr>
        <p:sp>
          <p:nvSpPr>
            <p:cNvPr id="21639" name="Freeform 125"/>
            <p:cNvSpPr>
              <a:spLocks noChangeArrowheads="1"/>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40" name="Freeform 126"/>
            <p:cNvSpPr>
              <a:spLocks noChangeArrowheads="1"/>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97" name="Freeform 127"/>
          <p:cNvSpPr>
            <a:spLocks noChangeArrowheads="1"/>
          </p:cNvSpPr>
          <p:nvPr/>
        </p:nvSpPr>
        <p:spPr bwMode="auto">
          <a:xfrm>
            <a:off x="5693602" y="5791200"/>
            <a:ext cx="114198" cy="431800"/>
          </a:xfrm>
          <a:custGeom>
            <a:avLst/>
            <a:gdLst>
              <a:gd name="T0" fmla="*/ 0 w 63"/>
              <a:gd name="T1" fmla="*/ 0 h 363"/>
              <a:gd name="T2" fmla="*/ 95765459 w 63"/>
              <a:gd name="T3" fmla="*/ 435815859 h 363"/>
              <a:gd name="T4" fmla="*/ 103325096 w 63"/>
              <a:gd name="T5" fmla="*/ 458455026 h 363"/>
              <a:gd name="T6" fmla="*/ 105846033 w 63"/>
              <a:gd name="T7" fmla="*/ 476849944 h 363"/>
              <a:gd name="T8" fmla="*/ 115926608 w 63"/>
              <a:gd name="T9" fmla="*/ 490999423 h 363"/>
              <a:gd name="T10" fmla="*/ 133566820 w 63"/>
              <a:gd name="T11" fmla="*/ 503734549 h 363"/>
              <a:gd name="T12" fmla="*/ 156248906 w 63"/>
              <a:gd name="T13" fmla="*/ 512224237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98" name="Freeform 128"/>
          <p:cNvSpPr>
            <a:spLocks noChangeArrowheads="1"/>
          </p:cNvSpPr>
          <p:nvPr/>
        </p:nvSpPr>
        <p:spPr bwMode="auto">
          <a:xfrm>
            <a:off x="5809613" y="5391151"/>
            <a:ext cx="306341" cy="841375"/>
          </a:xfrm>
          <a:custGeom>
            <a:avLst/>
            <a:gdLst>
              <a:gd name="T0" fmla="*/ 0 w 169"/>
              <a:gd name="T1" fmla="*/ 997056669 h 709"/>
              <a:gd name="T2" fmla="*/ 35282122 w 169"/>
              <a:gd name="T3" fmla="*/ 991423373 h 709"/>
              <a:gd name="T4" fmla="*/ 60483637 w 169"/>
              <a:gd name="T5" fmla="*/ 974524670 h 709"/>
              <a:gd name="T6" fmla="*/ 68043298 w 169"/>
              <a:gd name="T7" fmla="*/ 950584051 h 709"/>
              <a:gd name="T8" fmla="*/ 78123904 w 169"/>
              <a:gd name="T9" fmla="*/ 913969405 h 709"/>
              <a:gd name="T10" fmla="*/ 211692730 w 169"/>
              <a:gd name="T11" fmla="*/ 80271210 h 709"/>
              <a:gd name="T12" fmla="*/ 224292694 w 169"/>
              <a:gd name="T13" fmla="*/ 33798592 h 709"/>
              <a:gd name="T14" fmla="*/ 236894246 w 169"/>
              <a:gd name="T15" fmla="*/ 19715944 h 709"/>
              <a:gd name="T16" fmla="*/ 262095762 w 169"/>
              <a:gd name="T17" fmla="*/ 5633296 h 709"/>
              <a:gd name="T18" fmla="*/ 284776332 w 169"/>
              <a:gd name="T19" fmla="*/ 0 h 709"/>
              <a:gd name="T20" fmla="*/ 315018150 w 169"/>
              <a:gd name="T21" fmla="*/ 11266593 h 709"/>
              <a:gd name="T22" fmla="*/ 332660005 w 169"/>
              <a:gd name="T23" fmla="*/ 33798592 h 709"/>
              <a:gd name="T24" fmla="*/ 423385461 w 169"/>
              <a:gd name="T25" fmla="*/ 46191368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99" name="Group 129"/>
          <p:cNvGrpSpPr>
            <a:grpSpLocks/>
          </p:cNvGrpSpPr>
          <p:nvPr/>
        </p:nvGrpSpPr>
        <p:grpSpPr bwMode="auto">
          <a:xfrm>
            <a:off x="6115954" y="5380039"/>
            <a:ext cx="851956" cy="846137"/>
            <a:chOff x="3365" y="3256"/>
            <a:chExt cx="470" cy="713"/>
          </a:xfrm>
        </p:grpSpPr>
        <p:grpSp>
          <p:nvGrpSpPr>
            <p:cNvPr id="21633" name="Group 130"/>
            <p:cNvGrpSpPr>
              <a:grpSpLocks/>
            </p:cNvGrpSpPr>
            <p:nvPr/>
          </p:nvGrpSpPr>
          <p:grpSpPr bwMode="auto">
            <a:xfrm>
              <a:off x="3365" y="3256"/>
              <a:ext cx="233" cy="713"/>
              <a:chOff x="3365" y="3256"/>
              <a:chExt cx="233" cy="713"/>
            </a:xfrm>
          </p:grpSpPr>
          <p:sp>
            <p:nvSpPr>
              <p:cNvPr id="21637" name="Freeform 131"/>
              <p:cNvSpPr>
                <a:spLocks noChangeArrowheads="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38" name="Freeform 132"/>
              <p:cNvSpPr>
                <a:spLocks noChangeArrowheads="1"/>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34" name="Group 133"/>
            <p:cNvGrpSpPr>
              <a:grpSpLocks/>
            </p:cNvGrpSpPr>
            <p:nvPr/>
          </p:nvGrpSpPr>
          <p:grpSpPr bwMode="auto">
            <a:xfrm>
              <a:off x="3600" y="3256"/>
              <a:ext cx="235" cy="713"/>
              <a:chOff x="3600" y="3256"/>
              <a:chExt cx="235" cy="713"/>
            </a:xfrm>
          </p:grpSpPr>
          <p:sp>
            <p:nvSpPr>
              <p:cNvPr id="21635" name="Freeform 134"/>
              <p:cNvSpPr>
                <a:spLocks noChangeArrowheads="1"/>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36" name="Freeform 135"/>
              <p:cNvSpPr>
                <a:spLocks noChangeArrowheads="1"/>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1600" name="Group 136"/>
          <p:cNvGrpSpPr>
            <a:grpSpLocks/>
          </p:cNvGrpSpPr>
          <p:nvPr/>
        </p:nvGrpSpPr>
        <p:grpSpPr bwMode="auto">
          <a:xfrm>
            <a:off x="6964285" y="5368926"/>
            <a:ext cx="424165" cy="847725"/>
            <a:chOff x="3833" y="3247"/>
            <a:chExt cx="234" cy="713"/>
          </a:xfrm>
        </p:grpSpPr>
        <p:sp>
          <p:nvSpPr>
            <p:cNvPr id="21631" name="Freeform 137"/>
            <p:cNvSpPr>
              <a:spLocks noChangeArrowheads="1"/>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32" name="Freeform 138"/>
            <p:cNvSpPr>
              <a:spLocks noChangeArrowheads="1"/>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601" name="Freeform 139"/>
          <p:cNvSpPr>
            <a:spLocks noChangeArrowheads="1"/>
          </p:cNvSpPr>
          <p:nvPr/>
        </p:nvSpPr>
        <p:spPr bwMode="auto">
          <a:xfrm>
            <a:off x="7390262" y="5784851"/>
            <a:ext cx="116011" cy="430213"/>
          </a:xfrm>
          <a:custGeom>
            <a:avLst/>
            <a:gdLst>
              <a:gd name="T0" fmla="*/ 0 w 64"/>
              <a:gd name="T1" fmla="*/ 0 h 271"/>
              <a:gd name="T2" fmla="*/ 100806250 w 64"/>
              <a:gd name="T3" fmla="*/ 582157564 h 271"/>
              <a:gd name="T4" fmla="*/ 105846563 w 64"/>
              <a:gd name="T5" fmla="*/ 612399474 h 271"/>
              <a:gd name="T6" fmla="*/ 110886875 w 64"/>
              <a:gd name="T7" fmla="*/ 637601066 h 271"/>
              <a:gd name="T8" fmla="*/ 138609388 w 64"/>
              <a:gd name="T9" fmla="*/ 672883295 h 271"/>
              <a:gd name="T10" fmla="*/ 161290000 w 64"/>
              <a:gd name="T11" fmla="*/ 682963931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271">
                <a:moveTo>
                  <a:pt x="0" y="0"/>
                </a:moveTo>
                <a:lnTo>
                  <a:pt x="40" y="231"/>
                </a:lnTo>
                <a:lnTo>
                  <a:pt x="42" y="243"/>
                </a:lnTo>
                <a:lnTo>
                  <a:pt x="44" y="253"/>
                </a:lnTo>
                <a:lnTo>
                  <a:pt x="55" y="267"/>
                </a:lnTo>
                <a:lnTo>
                  <a:pt x="64" y="27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2" name="Freeform 140"/>
          <p:cNvSpPr>
            <a:spLocks noChangeArrowheads="1"/>
          </p:cNvSpPr>
          <p:nvPr/>
        </p:nvSpPr>
        <p:spPr bwMode="auto">
          <a:xfrm>
            <a:off x="7509899" y="5368926"/>
            <a:ext cx="320842" cy="841375"/>
          </a:xfrm>
          <a:custGeom>
            <a:avLst/>
            <a:gdLst>
              <a:gd name="T0" fmla="*/ 0 w 177"/>
              <a:gd name="T1" fmla="*/ 1335682813 h 530"/>
              <a:gd name="T2" fmla="*/ 35282125 w 177"/>
              <a:gd name="T3" fmla="*/ 1328123138 h 530"/>
              <a:gd name="T4" fmla="*/ 60483642 w 177"/>
              <a:gd name="T5" fmla="*/ 1305440938 h 530"/>
              <a:gd name="T6" fmla="*/ 68043304 w 177"/>
              <a:gd name="T7" fmla="*/ 1275199063 h 530"/>
              <a:gd name="T8" fmla="*/ 78123911 w 177"/>
              <a:gd name="T9" fmla="*/ 1224795938 h 530"/>
              <a:gd name="T10" fmla="*/ 211692748 w 177"/>
              <a:gd name="T11" fmla="*/ 108367513 h 530"/>
              <a:gd name="T12" fmla="*/ 224292713 w 177"/>
              <a:gd name="T13" fmla="*/ 45362813 h 530"/>
              <a:gd name="T14" fmla="*/ 236894266 w 177"/>
              <a:gd name="T15" fmla="*/ 25201563 h 530"/>
              <a:gd name="T16" fmla="*/ 262095784 w 177"/>
              <a:gd name="T17" fmla="*/ 7561263 h 530"/>
              <a:gd name="T18" fmla="*/ 284776356 w 177"/>
              <a:gd name="T19" fmla="*/ 0 h 530"/>
              <a:gd name="T20" fmla="*/ 315018177 w 177"/>
              <a:gd name="T21" fmla="*/ 15120938 h 530"/>
              <a:gd name="T22" fmla="*/ 332660033 w 177"/>
              <a:gd name="T23" fmla="*/ 45362813 h 530"/>
              <a:gd name="T24" fmla="*/ 446066069 w 177"/>
              <a:gd name="T25" fmla="*/ 70564375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603" name="Group 141"/>
          <p:cNvGrpSpPr>
            <a:grpSpLocks/>
          </p:cNvGrpSpPr>
          <p:nvPr/>
        </p:nvGrpSpPr>
        <p:grpSpPr bwMode="auto">
          <a:xfrm>
            <a:off x="7841617" y="5372101"/>
            <a:ext cx="862832" cy="847725"/>
            <a:chOff x="4317" y="3250"/>
            <a:chExt cx="476" cy="713"/>
          </a:xfrm>
        </p:grpSpPr>
        <p:grpSp>
          <p:nvGrpSpPr>
            <p:cNvPr id="21625" name="Group 142"/>
            <p:cNvGrpSpPr>
              <a:grpSpLocks/>
            </p:cNvGrpSpPr>
            <p:nvPr/>
          </p:nvGrpSpPr>
          <p:grpSpPr bwMode="auto">
            <a:xfrm>
              <a:off x="4317" y="3250"/>
              <a:ext cx="238" cy="713"/>
              <a:chOff x="4317" y="3250"/>
              <a:chExt cx="238" cy="713"/>
            </a:xfrm>
          </p:grpSpPr>
          <p:sp>
            <p:nvSpPr>
              <p:cNvPr id="21629" name="Freeform 143"/>
              <p:cNvSpPr>
                <a:spLocks noChangeArrowheads="1"/>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30" name="Freeform 144"/>
              <p:cNvSpPr>
                <a:spLocks noChangeArrowheads="1"/>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26" name="Group 145"/>
            <p:cNvGrpSpPr>
              <a:grpSpLocks/>
            </p:cNvGrpSpPr>
            <p:nvPr/>
          </p:nvGrpSpPr>
          <p:grpSpPr bwMode="auto">
            <a:xfrm>
              <a:off x="4557" y="3250"/>
              <a:ext cx="236" cy="713"/>
              <a:chOff x="4557" y="3250"/>
              <a:chExt cx="236" cy="713"/>
            </a:xfrm>
          </p:grpSpPr>
          <p:sp>
            <p:nvSpPr>
              <p:cNvPr id="21627" name="Freeform 146"/>
              <p:cNvSpPr>
                <a:spLocks noChangeArrowheads="1"/>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28" name="Freeform 147"/>
              <p:cNvSpPr>
                <a:spLocks noChangeArrowheads="1"/>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1604" name="Freeform 148"/>
          <p:cNvSpPr>
            <a:spLocks noChangeArrowheads="1"/>
          </p:cNvSpPr>
          <p:nvPr/>
        </p:nvSpPr>
        <p:spPr bwMode="auto">
          <a:xfrm>
            <a:off x="8695386" y="5365750"/>
            <a:ext cx="128699" cy="490538"/>
          </a:xfrm>
          <a:custGeom>
            <a:avLst/>
            <a:gdLst>
              <a:gd name="T0" fmla="*/ 0 w 71"/>
              <a:gd name="T1" fmla="*/ 778729869 h 309"/>
              <a:gd name="T2" fmla="*/ 115926673 w 71"/>
              <a:gd name="T3" fmla="*/ 100806353 h 309"/>
              <a:gd name="T4" fmla="*/ 120966963 w 71"/>
              <a:gd name="T5" fmla="*/ 70564447 h 309"/>
              <a:gd name="T6" fmla="*/ 126007254 w 71"/>
              <a:gd name="T7" fmla="*/ 47883811 h 309"/>
              <a:gd name="T8" fmla="*/ 136087834 w 71"/>
              <a:gd name="T9" fmla="*/ 27722541 h 309"/>
              <a:gd name="T10" fmla="*/ 153728056 w 71"/>
              <a:gd name="T11" fmla="*/ 10080635 h 309"/>
              <a:gd name="T12" fmla="*/ 178929506 w 71"/>
              <a:gd name="T13" fmla="*/ 0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5" name="Freeform 149"/>
          <p:cNvSpPr>
            <a:spLocks noChangeArrowheads="1"/>
          </p:cNvSpPr>
          <p:nvPr/>
        </p:nvSpPr>
        <p:spPr bwMode="auto">
          <a:xfrm>
            <a:off x="8827711" y="5370514"/>
            <a:ext cx="308154" cy="841375"/>
          </a:xfrm>
          <a:custGeom>
            <a:avLst/>
            <a:gdLst>
              <a:gd name="T0" fmla="*/ 0 w 170"/>
              <a:gd name="T1" fmla="*/ 0 h 530"/>
              <a:gd name="T2" fmla="*/ 35282188 w 170"/>
              <a:gd name="T3" fmla="*/ 7561263 h 530"/>
              <a:gd name="T4" fmla="*/ 60483750 w 170"/>
              <a:gd name="T5" fmla="*/ 30241875 h 530"/>
              <a:gd name="T6" fmla="*/ 68045013 w 170"/>
              <a:gd name="T7" fmla="*/ 63004700 h 530"/>
              <a:gd name="T8" fmla="*/ 75604688 w 170"/>
              <a:gd name="T9" fmla="*/ 110886875 h 530"/>
              <a:gd name="T10" fmla="*/ 211693125 w 170"/>
              <a:gd name="T11" fmla="*/ 1229836250 h 530"/>
              <a:gd name="T12" fmla="*/ 224294700 w 170"/>
              <a:gd name="T13" fmla="*/ 1290320000 h 530"/>
              <a:gd name="T14" fmla="*/ 234375325 w 170"/>
              <a:gd name="T15" fmla="*/ 1310481250 h 530"/>
              <a:gd name="T16" fmla="*/ 262096250 w 170"/>
              <a:gd name="T17" fmla="*/ 1328123138 h 530"/>
              <a:gd name="T18" fmla="*/ 284778450 w 170"/>
              <a:gd name="T19" fmla="*/ 1335682813 h 530"/>
              <a:gd name="T20" fmla="*/ 312499375 w 170"/>
              <a:gd name="T21" fmla="*/ 1320561875 h 530"/>
              <a:gd name="T22" fmla="*/ 332660625 w 170"/>
              <a:gd name="T23" fmla="*/ 1290320000 h 530"/>
              <a:gd name="T24" fmla="*/ 428426563 w 170"/>
              <a:gd name="T25" fmla="*/ 672882513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606" name="Group 150"/>
          <p:cNvGrpSpPr>
            <a:grpSpLocks/>
          </p:cNvGrpSpPr>
          <p:nvPr/>
        </p:nvGrpSpPr>
        <p:grpSpPr bwMode="auto">
          <a:xfrm>
            <a:off x="9135865" y="5365751"/>
            <a:ext cx="431416" cy="847725"/>
            <a:chOff x="5031" y="3244"/>
            <a:chExt cx="238" cy="713"/>
          </a:xfrm>
        </p:grpSpPr>
        <p:sp>
          <p:nvSpPr>
            <p:cNvPr id="21623" name="Freeform 151"/>
            <p:cNvSpPr>
              <a:spLocks noChangeArrowheads="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24" name="Freeform 152"/>
            <p:cNvSpPr>
              <a:spLocks noChangeArrowheads="1"/>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607" name="Rectangle 153"/>
          <p:cNvSpPr>
            <a:spLocks noChangeArrowheads="1"/>
          </p:cNvSpPr>
          <p:nvPr/>
        </p:nvSpPr>
        <p:spPr bwMode="auto">
          <a:xfrm>
            <a:off x="39879" y="2333626"/>
            <a:ext cx="14138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a:solidFill>
                  <a:srgbClr val="333399"/>
                </a:solidFill>
                <a:latin typeface="Times New Roman" pitchFamily="18" charset="0"/>
                <a:ea typeface="黑体" pitchFamily="49" charset="-122"/>
              </a:rPr>
              <a:t>基带信号</a:t>
            </a:r>
          </a:p>
        </p:txBody>
      </p:sp>
      <p:sp>
        <p:nvSpPr>
          <p:cNvPr id="21608" name="Rectangle 154"/>
          <p:cNvSpPr>
            <a:spLocks noChangeArrowheads="1"/>
          </p:cNvSpPr>
          <p:nvPr/>
        </p:nvSpPr>
        <p:spPr bwMode="auto">
          <a:xfrm>
            <a:off x="224772" y="3346451"/>
            <a:ext cx="79829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a:solidFill>
                  <a:srgbClr val="333399"/>
                </a:solidFill>
                <a:latin typeface="Times New Roman" pitchFamily="18" charset="0"/>
                <a:ea typeface="黑体" pitchFamily="49" charset="-122"/>
              </a:rPr>
              <a:t>调幅</a:t>
            </a:r>
          </a:p>
        </p:txBody>
      </p:sp>
      <p:sp>
        <p:nvSpPr>
          <p:cNvPr id="21609" name="Rectangle 155"/>
          <p:cNvSpPr>
            <a:spLocks noChangeArrowheads="1"/>
          </p:cNvSpPr>
          <p:nvPr/>
        </p:nvSpPr>
        <p:spPr bwMode="auto">
          <a:xfrm>
            <a:off x="224772" y="4457701"/>
            <a:ext cx="79829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a:solidFill>
                  <a:srgbClr val="333399"/>
                </a:solidFill>
                <a:latin typeface="Times New Roman" pitchFamily="18" charset="0"/>
                <a:ea typeface="黑体" pitchFamily="49" charset="-122"/>
              </a:rPr>
              <a:t>调频</a:t>
            </a:r>
          </a:p>
        </p:txBody>
      </p:sp>
      <p:sp>
        <p:nvSpPr>
          <p:cNvPr id="21610" name="Rectangle 156"/>
          <p:cNvSpPr>
            <a:spLocks noChangeArrowheads="1"/>
          </p:cNvSpPr>
          <p:nvPr/>
        </p:nvSpPr>
        <p:spPr bwMode="auto">
          <a:xfrm>
            <a:off x="224772" y="5640389"/>
            <a:ext cx="79829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a:solidFill>
                  <a:srgbClr val="333399"/>
                </a:solidFill>
                <a:latin typeface="Times New Roman" pitchFamily="18" charset="0"/>
                <a:ea typeface="黑体" pitchFamily="49" charset="-122"/>
              </a:rPr>
              <a:t>调相</a:t>
            </a:r>
          </a:p>
        </p:txBody>
      </p:sp>
      <p:grpSp>
        <p:nvGrpSpPr>
          <p:cNvPr id="21611" name="Group 157"/>
          <p:cNvGrpSpPr>
            <a:grpSpLocks/>
          </p:cNvGrpSpPr>
          <p:nvPr/>
        </p:nvGrpSpPr>
        <p:grpSpPr bwMode="auto">
          <a:xfrm>
            <a:off x="2624748" y="3074988"/>
            <a:ext cx="862832" cy="844550"/>
            <a:chOff x="1439" y="1316"/>
            <a:chExt cx="476" cy="711"/>
          </a:xfrm>
        </p:grpSpPr>
        <p:grpSp>
          <p:nvGrpSpPr>
            <p:cNvPr id="21612" name="Group 158"/>
            <p:cNvGrpSpPr>
              <a:grpSpLocks/>
            </p:cNvGrpSpPr>
            <p:nvPr/>
          </p:nvGrpSpPr>
          <p:grpSpPr bwMode="auto">
            <a:xfrm>
              <a:off x="1439" y="1316"/>
              <a:ext cx="239" cy="711"/>
              <a:chOff x="1439" y="1316"/>
              <a:chExt cx="239" cy="711"/>
            </a:xfrm>
          </p:grpSpPr>
          <p:sp>
            <p:nvSpPr>
              <p:cNvPr id="21619" name="Freeform 159"/>
              <p:cNvSpPr>
                <a:spLocks noChangeArrowheads="1"/>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20" name="Freeform 160"/>
              <p:cNvSpPr>
                <a:spLocks noChangeArrowheads="1"/>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21" name="Freeform 161"/>
              <p:cNvSpPr>
                <a:spLocks noChangeArrowheads="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22" name="Freeform 162"/>
              <p:cNvSpPr>
                <a:spLocks noChangeArrowheads="1"/>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613" name="Group 163"/>
            <p:cNvGrpSpPr>
              <a:grpSpLocks/>
            </p:cNvGrpSpPr>
            <p:nvPr/>
          </p:nvGrpSpPr>
          <p:grpSpPr bwMode="auto">
            <a:xfrm>
              <a:off x="1676" y="1316"/>
              <a:ext cx="239" cy="711"/>
              <a:chOff x="1676" y="1316"/>
              <a:chExt cx="239" cy="711"/>
            </a:xfrm>
          </p:grpSpPr>
          <p:sp>
            <p:nvSpPr>
              <p:cNvPr id="21615" name="Freeform 164"/>
              <p:cNvSpPr>
                <a:spLocks noChangeArrowheads="1"/>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16" name="Freeform 165"/>
              <p:cNvSpPr>
                <a:spLocks noChangeArrowheads="1"/>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17" name="Freeform 166"/>
              <p:cNvSpPr>
                <a:spLocks noChangeArrowheads="1"/>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18" name="Freeform 167"/>
              <p:cNvSpPr>
                <a:spLocks noChangeArrowheads="1"/>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614" name="Line 168"/>
            <p:cNvSpPr>
              <a:spLocks noChangeShapeType="1"/>
            </p:cNvSpPr>
            <p:nvPr/>
          </p:nvSpPr>
          <p:spPr bwMode="auto">
            <a:xfrm flipV="1">
              <a:off x="1674" y="1661"/>
              <a:ext cx="3" cy="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56182" y="931863"/>
            <a:ext cx="7828928" cy="768350"/>
          </a:xfrm>
        </p:spPr>
        <p:txBody>
          <a:bodyPr/>
          <a:lstStyle/>
          <a:p>
            <a:pPr algn="ctr" eaLnBrk="1" hangingPunct="1"/>
            <a:r>
              <a:rPr lang="zh-CN" altLang="en-US" dirty="0" smtClean="0">
                <a:ea typeface="Arial Unicode MS" pitchFamily="34" charset="-122"/>
                <a:cs typeface="Arial Unicode MS" pitchFamily="34" charset="-122"/>
              </a:rPr>
              <a:t>第 </a:t>
            </a:r>
            <a:r>
              <a:rPr lang="en-US" altLang="zh-CN" dirty="0" smtClean="0">
                <a:ea typeface="Arial Unicode MS" pitchFamily="34" charset="-122"/>
                <a:cs typeface="Arial Unicode MS" pitchFamily="34" charset="-122"/>
              </a:rPr>
              <a:t>2 </a:t>
            </a:r>
            <a:r>
              <a:rPr lang="zh-CN" altLang="en-US" dirty="0" smtClean="0">
                <a:ea typeface="Arial Unicode MS" pitchFamily="34" charset="-122"/>
                <a:cs typeface="Arial Unicode MS" pitchFamily="34" charset="-122"/>
              </a:rPr>
              <a:t>章  </a:t>
            </a:r>
            <a:r>
              <a:rPr lang="zh-CN" altLang="en-US" dirty="0" smtClean="0"/>
              <a:t>物理层（续）</a:t>
            </a:r>
          </a:p>
        </p:txBody>
      </p:sp>
      <p:sp>
        <p:nvSpPr>
          <p:cNvPr id="4099" name="Rectangle 3"/>
          <p:cNvSpPr>
            <a:spLocks noGrp="1" noChangeArrowheads="1"/>
          </p:cNvSpPr>
          <p:nvPr>
            <p:ph idx="1"/>
          </p:nvPr>
        </p:nvSpPr>
        <p:spPr>
          <a:xfrm>
            <a:off x="944403" y="2017714"/>
            <a:ext cx="9280878" cy="4579937"/>
          </a:xfrm>
        </p:spPr>
        <p:txBody>
          <a:bodyPr/>
          <a:lstStyle/>
          <a:p>
            <a:pPr eaLnBrk="1" hangingPunct="1">
              <a:lnSpc>
                <a:spcPct val="80000"/>
              </a:lnSpc>
              <a:buFont typeface="Wingdings" pitchFamily="2" charset="2"/>
              <a:buNone/>
            </a:pPr>
            <a:r>
              <a:rPr lang="en-US" altLang="zh-CN" smtClean="0"/>
              <a:t>2.4 </a:t>
            </a:r>
            <a:r>
              <a:rPr lang="zh-CN" altLang="en-US" smtClean="0"/>
              <a:t>信道复用技术</a:t>
            </a:r>
          </a:p>
          <a:p>
            <a:pPr eaLnBrk="1" hangingPunct="1">
              <a:lnSpc>
                <a:spcPct val="80000"/>
              </a:lnSpc>
              <a:buFont typeface="Wingdings" pitchFamily="2" charset="2"/>
              <a:buNone/>
            </a:pPr>
            <a:r>
              <a:rPr lang="zh-CN" altLang="en-US" smtClean="0"/>
              <a:t>		  </a:t>
            </a:r>
            <a:r>
              <a:rPr lang="en-US" altLang="zh-CN" sz="2800" smtClean="0"/>
              <a:t>2.4.1 </a:t>
            </a:r>
            <a:r>
              <a:rPr lang="zh-CN" altLang="en-US" sz="2800" smtClean="0"/>
              <a:t>频分复用、时分复用和统计时分复用</a:t>
            </a:r>
          </a:p>
          <a:p>
            <a:pPr eaLnBrk="1" hangingPunct="1">
              <a:lnSpc>
                <a:spcPct val="80000"/>
              </a:lnSpc>
              <a:buFont typeface="Wingdings" pitchFamily="2" charset="2"/>
              <a:buNone/>
            </a:pPr>
            <a:r>
              <a:rPr lang="zh-CN" altLang="en-US" sz="2800" smtClean="0"/>
              <a:t>		  </a:t>
            </a:r>
            <a:r>
              <a:rPr lang="en-US" altLang="zh-CN" sz="2800" smtClean="0"/>
              <a:t>2.4.2 </a:t>
            </a:r>
            <a:r>
              <a:rPr lang="zh-CN" altLang="en-US" sz="2800" smtClean="0"/>
              <a:t>波分复用</a:t>
            </a:r>
          </a:p>
          <a:p>
            <a:pPr eaLnBrk="1" hangingPunct="1">
              <a:lnSpc>
                <a:spcPct val="80000"/>
              </a:lnSpc>
              <a:buFont typeface="Wingdings" pitchFamily="2" charset="2"/>
              <a:buNone/>
            </a:pPr>
            <a:r>
              <a:rPr lang="zh-CN" altLang="en-US" sz="2800" smtClean="0"/>
              <a:t>		  </a:t>
            </a:r>
            <a:r>
              <a:rPr lang="en-US" altLang="zh-CN" sz="2800" smtClean="0"/>
              <a:t>2.4.3 </a:t>
            </a:r>
            <a:r>
              <a:rPr lang="zh-CN" altLang="en-US" sz="2800" smtClean="0"/>
              <a:t>码分复用</a:t>
            </a:r>
          </a:p>
          <a:p>
            <a:pPr eaLnBrk="1" hangingPunct="1">
              <a:lnSpc>
                <a:spcPct val="80000"/>
              </a:lnSpc>
              <a:buFont typeface="Wingdings" pitchFamily="2" charset="2"/>
              <a:buNone/>
            </a:pPr>
            <a:r>
              <a:rPr lang="en-US" altLang="zh-CN" smtClean="0"/>
              <a:t>2.5  </a:t>
            </a:r>
            <a:r>
              <a:rPr lang="zh-CN" altLang="en-US" smtClean="0"/>
              <a:t>数字传输系统</a:t>
            </a:r>
          </a:p>
          <a:p>
            <a:pPr eaLnBrk="1" hangingPunct="1">
              <a:lnSpc>
                <a:spcPct val="80000"/>
              </a:lnSpc>
              <a:buFont typeface="Wingdings" pitchFamily="2" charset="2"/>
              <a:buNone/>
            </a:pPr>
            <a:r>
              <a:rPr lang="en-US" altLang="zh-CN" smtClean="0"/>
              <a:t>2.6  </a:t>
            </a:r>
            <a:r>
              <a:rPr lang="zh-CN" altLang="en-US" smtClean="0"/>
              <a:t>宽带接入技术</a:t>
            </a:r>
          </a:p>
          <a:p>
            <a:pPr eaLnBrk="1" hangingPunct="1">
              <a:lnSpc>
                <a:spcPct val="80000"/>
              </a:lnSpc>
              <a:buFont typeface="Wingdings" pitchFamily="2" charset="2"/>
              <a:buNone/>
            </a:pPr>
            <a:r>
              <a:rPr lang="zh-CN" altLang="en-US" smtClean="0"/>
              <a:t>   </a:t>
            </a:r>
            <a:r>
              <a:rPr lang="en-US" altLang="zh-CN" smtClean="0"/>
              <a:t>2.6.1  xDSL</a:t>
            </a:r>
            <a:r>
              <a:rPr lang="zh-CN" altLang="en-US" smtClean="0"/>
              <a:t>技术</a:t>
            </a:r>
          </a:p>
          <a:p>
            <a:pPr eaLnBrk="1" hangingPunct="1">
              <a:lnSpc>
                <a:spcPct val="80000"/>
              </a:lnSpc>
              <a:buFont typeface="Wingdings" pitchFamily="2" charset="2"/>
              <a:buNone/>
            </a:pPr>
            <a:r>
              <a:rPr lang="zh-CN" altLang="en-US" smtClean="0"/>
              <a:t>   </a:t>
            </a:r>
            <a:r>
              <a:rPr lang="en-US" altLang="zh-CN" smtClean="0"/>
              <a:t>2.6.2  </a:t>
            </a:r>
            <a:r>
              <a:rPr lang="zh-CN" altLang="en-US" smtClean="0"/>
              <a:t>光纤同轴混合网（</a:t>
            </a:r>
            <a:r>
              <a:rPr lang="en-US" altLang="zh-CN" smtClean="0"/>
              <a:t>HFC </a:t>
            </a:r>
            <a:r>
              <a:rPr lang="zh-CN" altLang="en-US" smtClean="0"/>
              <a:t>网）</a:t>
            </a:r>
          </a:p>
          <a:p>
            <a:pPr eaLnBrk="1" hangingPunct="1">
              <a:lnSpc>
                <a:spcPct val="80000"/>
              </a:lnSpc>
              <a:buFont typeface="Wingdings" pitchFamily="2" charset="2"/>
              <a:buNone/>
            </a:pPr>
            <a:r>
              <a:rPr lang="zh-CN" altLang="en-US" smtClean="0"/>
              <a:t>   </a:t>
            </a:r>
            <a:r>
              <a:rPr lang="en-US" altLang="zh-CN" smtClean="0"/>
              <a:t>2.6.3 FTTx </a:t>
            </a:r>
            <a:r>
              <a:rPr lang="zh-CN" altLang="en-US" smtClean="0"/>
              <a:t>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altLang="zh-CN" smtClean="0"/>
              <a:t>2.2.3  </a:t>
            </a:r>
            <a:r>
              <a:rPr lang="zh-CN" altLang="en-US" smtClean="0"/>
              <a:t>信道的极限容量 </a:t>
            </a:r>
          </a:p>
        </p:txBody>
      </p:sp>
      <p:sp>
        <p:nvSpPr>
          <p:cNvPr id="31747" name="Rectangle 3"/>
          <p:cNvSpPr>
            <a:spLocks noGrp="1" noChangeArrowheads="1"/>
          </p:cNvSpPr>
          <p:nvPr>
            <p:ph idx="1"/>
          </p:nvPr>
        </p:nvSpPr>
        <p:spPr>
          <a:xfrm>
            <a:off x="1190926" y="1978025"/>
            <a:ext cx="8874840" cy="4114800"/>
          </a:xfrm>
        </p:spPr>
        <p:txBody>
          <a:bodyPr/>
          <a:lstStyle/>
          <a:p>
            <a:pPr eaLnBrk="1" hangingPunct="1"/>
            <a:r>
              <a:rPr lang="zh-CN" altLang="en-US" smtClean="0"/>
              <a:t>任何实际的信道都不是理想的，在传输信号时会产生各种失真以及带来多种干扰。</a:t>
            </a:r>
            <a:r>
              <a:rPr lang="zh-CN" altLang="en-US" sz="3600" smtClean="0"/>
              <a:t> </a:t>
            </a:r>
          </a:p>
          <a:p>
            <a:pPr eaLnBrk="1" hangingPunct="1"/>
            <a:r>
              <a:rPr lang="zh-CN" altLang="en-US" smtClean="0"/>
              <a:t>码元传输的速率越高，或信号传输的距离越远，在信道的输出端的波形的失真就越严重。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zh-CN" altLang="en-US" smtClean="0"/>
              <a:t>数字信号通过实际的信道 </a:t>
            </a:r>
          </a:p>
        </p:txBody>
      </p:sp>
      <p:sp>
        <p:nvSpPr>
          <p:cNvPr id="32771" name="Rectangle 3"/>
          <p:cNvSpPr>
            <a:spLocks noGrp="1" noChangeArrowheads="1"/>
          </p:cNvSpPr>
          <p:nvPr>
            <p:ph idx="1"/>
          </p:nvPr>
        </p:nvSpPr>
        <p:spPr>
          <a:xfrm>
            <a:off x="1190926" y="1844675"/>
            <a:ext cx="8874840" cy="4114800"/>
          </a:xfrm>
        </p:spPr>
        <p:txBody>
          <a:bodyPr/>
          <a:lstStyle/>
          <a:p>
            <a:pPr eaLnBrk="1" hangingPunct="1">
              <a:lnSpc>
                <a:spcPct val="110000"/>
              </a:lnSpc>
              <a:spcBef>
                <a:spcPct val="0"/>
              </a:spcBef>
            </a:pPr>
            <a:r>
              <a:rPr lang="zh-CN" altLang="en-US" smtClean="0"/>
              <a:t>有失真，但</a:t>
            </a:r>
            <a:r>
              <a:rPr lang="zh-CN" altLang="en-US" smtClean="0">
                <a:solidFill>
                  <a:schemeClr val="hlink"/>
                </a:solidFill>
              </a:rPr>
              <a:t>可识别</a:t>
            </a:r>
          </a:p>
          <a:p>
            <a:pPr eaLnBrk="1" hangingPunct="1">
              <a:lnSpc>
                <a:spcPct val="110000"/>
              </a:lnSpc>
              <a:spcBef>
                <a:spcPct val="0"/>
              </a:spcBef>
            </a:pPr>
            <a:endParaRPr lang="zh-CN" altLang="en-US" smtClean="0"/>
          </a:p>
          <a:p>
            <a:pPr eaLnBrk="1" hangingPunct="1">
              <a:lnSpc>
                <a:spcPct val="110000"/>
              </a:lnSpc>
              <a:spcBef>
                <a:spcPct val="0"/>
              </a:spcBef>
            </a:pPr>
            <a:endParaRPr lang="zh-CN" altLang="en-US" smtClean="0"/>
          </a:p>
          <a:p>
            <a:pPr eaLnBrk="1" hangingPunct="1">
              <a:lnSpc>
                <a:spcPct val="110000"/>
              </a:lnSpc>
              <a:spcBef>
                <a:spcPct val="0"/>
              </a:spcBef>
            </a:pPr>
            <a:endParaRPr lang="zh-CN" altLang="en-US" smtClean="0"/>
          </a:p>
          <a:p>
            <a:pPr eaLnBrk="1" hangingPunct="1">
              <a:lnSpc>
                <a:spcPct val="110000"/>
              </a:lnSpc>
              <a:spcBef>
                <a:spcPct val="0"/>
              </a:spcBef>
            </a:pPr>
            <a:r>
              <a:rPr lang="zh-CN" altLang="en-US" smtClean="0"/>
              <a:t>失真大，</a:t>
            </a:r>
            <a:r>
              <a:rPr lang="zh-CN" altLang="en-US" smtClean="0">
                <a:solidFill>
                  <a:schemeClr val="hlink"/>
                </a:solidFill>
              </a:rPr>
              <a:t>无法识别 </a:t>
            </a:r>
          </a:p>
        </p:txBody>
      </p:sp>
      <p:sp>
        <p:nvSpPr>
          <p:cNvPr id="23556" name="AutoShape 4"/>
          <p:cNvSpPr>
            <a:spLocks noChangeArrowheads="1"/>
          </p:cNvSpPr>
          <p:nvPr/>
        </p:nvSpPr>
        <p:spPr bwMode="auto">
          <a:xfrm rot="-5400000">
            <a:off x="4805331" y="1092337"/>
            <a:ext cx="395288" cy="4636814"/>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pPr algn="ctr"/>
            <a:endParaRPr lang="zh-CN" altLang="en-US"/>
          </a:p>
        </p:txBody>
      </p:sp>
      <p:sp>
        <p:nvSpPr>
          <p:cNvPr id="23557" name="Freeform 5"/>
          <p:cNvSpPr>
            <a:spLocks noChangeArrowheads="1"/>
          </p:cNvSpPr>
          <p:nvPr/>
        </p:nvSpPr>
        <p:spPr bwMode="auto">
          <a:xfrm>
            <a:off x="687004" y="2620963"/>
            <a:ext cx="1758291" cy="658812"/>
          </a:xfrm>
          <a:custGeom>
            <a:avLst/>
            <a:gdLst>
              <a:gd name="T0" fmla="*/ 0 w 1056"/>
              <a:gd name="T1" fmla="*/ 904235940 h 480"/>
              <a:gd name="T2" fmla="*/ 306200352 w 1056"/>
              <a:gd name="T3" fmla="*/ 904235940 h 480"/>
              <a:gd name="T4" fmla="*/ 306200352 w 1056"/>
              <a:gd name="T5" fmla="*/ 0 h 480"/>
              <a:gd name="T6" fmla="*/ 816534759 w 1056"/>
              <a:gd name="T7" fmla="*/ 0 h 480"/>
              <a:gd name="T8" fmla="*/ 816534759 w 1056"/>
              <a:gd name="T9" fmla="*/ 904235940 h 480"/>
              <a:gd name="T10" fmla="*/ 1326867708 w 1056"/>
              <a:gd name="T11" fmla="*/ 904235940 h 480"/>
              <a:gd name="T12" fmla="*/ 1326867708 w 1056"/>
              <a:gd name="T13" fmla="*/ 0 h 480"/>
              <a:gd name="T14" fmla="*/ 1837202114 w 1056"/>
              <a:gd name="T15" fmla="*/ 0 h 480"/>
              <a:gd name="T16" fmla="*/ 1837202114 w 1056"/>
              <a:gd name="T17" fmla="*/ 904235940 h 480"/>
              <a:gd name="T18" fmla="*/ 2147483647 w 1056"/>
              <a:gd name="T19" fmla="*/ 90423594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58" name="Line 6"/>
          <p:cNvSpPr>
            <a:spLocks noChangeShapeType="1"/>
          </p:cNvSpPr>
          <p:nvPr/>
        </p:nvSpPr>
        <p:spPr bwMode="auto">
          <a:xfrm>
            <a:off x="687003" y="3411538"/>
            <a:ext cx="2238649"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9" name="Freeform 7"/>
          <p:cNvSpPr>
            <a:spLocks noChangeArrowheads="1"/>
          </p:cNvSpPr>
          <p:nvPr/>
        </p:nvSpPr>
        <p:spPr bwMode="auto">
          <a:xfrm>
            <a:off x="7642224" y="2620963"/>
            <a:ext cx="1760105" cy="658812"/>
          </a:xfrm>
          <a:custGeom>
            <a:avLst/>
            <a:gdLst>
              <a:gd name="T0" fmla="*/ 0 w 1056"/>
              <a:gd name="T1" fmla="*/ 904235940 h 480"/>
              <a:gd name="T2" fmla="*/ 306832881 w 1056"/>
              <a:gd name="T3" fmla="*/ 904235940 h 480"/>
              <a:gd name="T4" fmla="*/ 306832881 w 1056"/>
              <a:gd name="T5" fmla="*/ 0 h 480"/>
              <a:gd name="T6" fmla="*/ 818219070 w 1056"/>
              <a:gd name="T7" fmla="*/ 0 h 480"/>
              <a:gd name="T8" fmla="*/ 818219070 w 1056"/>
              <a:gd name="T9" fmla="*/ 904235940 h 480"/>
              <a:gd name="T10" fmla="*/ 1329606719 w 1056"/>
              <a:gd name="T11" fmla="*/ 904235940 h 480"/>
              <a:gd name="T12" fmla="*/ 1329606719 w 1056"/>
              <a:gd name="T13" fmla="*/ 0 h 480"/>
              <a:gd name="T14" fmla="*/ 1840992908 w 1056"/>
              <a:gd name="T15" fmla="*/ 0 h 480"/>
              <a:gd name="T16" fmla="*/ 1840992908 w 1056"/>
              <a:gd name="T17" fmla="*/ 904235940 h 480"/>
              <a:gd name="T18" fmla="*/ 2147483647 w 1056"/>
              <a:gd name="T19" fmla="*/ 90423594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0" name="Line 8"/>
          <p:cNvSpPr>
            <a:spLocks noChangeShapeType="1"/>
          </p:cNvSpPr>
          <p:nvPr/>
        </p:nvSpPr>
        <p:spPr bwMode="auto">
          <a:xfrm>
            <a:off x="7323193" y="3411538"/>
            <a:ext cx="2238650"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1" name="Freeform 9"/>
          <p:cNvSpPr>
            <a:spLocks noChangeArrowheads="1"/>
          </p:cNvSpPr>
          <p:nvPr/>
        </p:nvSpPr>
        <p:spPr bwMode="auto">
          <a:xfrm>
            <a:off x="7658538" y="2657476"/>
            <a:ext cx="1707537" cy="633413"/>
          </a:xfrm>
          <a:custGeom>
            <a:avLst/>
            <a:gdLst>
              <a:gd name="T0" fmla="*/ 0 w 1026"/>
              <a:gd name="T1" fmla="*/ 843877866 h 461"/>
              <a:gd name="T2" fmla="*/ 121090072 w 1026"/>
              <a:gd name="T3" fmla="*/ 866532342 h 461"/>
              <a:gd name="T4" fmla="*/ 165702127 w 1026"/>
              <a:gd name="T5" fmla="*/ 860868723 h 461"/>
              <a:gd name="T6" fmla="*/ 223061732 w 1026"/>
              <a:gd name="T7" fmla="*/ 838214247 h 461"/>
              <a:gd name="T8" fmla="*/ 325031936 w 1026"/>
              <a:gd name="T9" fmla="*/ 838214247 h 461"/>
              <a:gd name="T10" fmla="*/ 376017766 w 1026"/>
              <a:gd name="T11" fmla="*/ 668305675 h 461"/>
              <a:gd name="T12" fmla="*/ 382390084 w 1026"/>
              <a:gd name="T13" fmla="*/ 487069865 h 461"/>
              <a:gd name="T14" fmla="*/ 388763859 w 1026"/>
              <a:gd name="T15" fmla="*/ 464415389 h 461"/>
              <a:gd name="T16" fmla="*/ 401509952 w 1026"/>
              <a:gd name="T17" fmla="*/ 390789715 h 461"/>
              <a:gd name="T18" fmla="*/ 420629821 w 1026"/>
              <a:gd name="T19" fmla="*/ 339817144 h 461"/>
              <a:gd name="T20" fmla="*/ 452495783 w 1026"/>
              <a:gd name="T21" fmla="*/ 181235810 h 461"/>
              <a:gd name="T22" fmla="*/ 484361744 w 1026"/>
              <a:gd name="T23" fmla="*/ 33981714 h 461"/>
              <a:gd name="T24" fmla="*/ 535346117 w 1026"/>
              <a:gd name="T25" fmla="*/ 5663619 h 461"/>
              <a:gd name="T26" fmla="*/ 554465986 w 1026"/>
              <a:gd name="T27" fmla="*/ 0 h 461"/>
              <a:gd name="T28" fmla="*/ 681929833 w 1026"/>
              <a:gd name="T29" fmla="*/ 50972572 h 461"/>
              <a:gd name="T30" fmla="*/ 771153943 w 1026"/>
              <a:gd name="T31" fmla="*/ 50972572 h 461"/>
              <a:gd name="T32" fmla="*/ 822139773 w 1026"/>
              <a:gd name="T33" fmla="*/ 152917715 h 461"/>
              <a:gd name="T34" fmla="*/ 847631960 w 1026"/>
              <a:gd name="T35" fmla="*/ 419107810 h 461"/>
              <a:gd name="T36" fmla="*/ 885871697 w 1026"/>
              <a:gd name="T37" fmla="*/ 690960151 h 461"/>
              <a:gd name="T38" fmla="*/ 955975938 w 1026"/>
              <a:gd name="T39" fmla="*/ 787241675 h 461"/>
              <a:gd name="T40" fmla="*/ 1070693692 w 1026"/>
              <a:gd name="T41" fmla="*/ 838214247 h 461"/>
              <a:gd name="T42" fmla="*/ 1147171709 w 1026"/>
              <a:gd name="T43" fmla="*/ 849541485 h 461"/>
              <a:gd name="T44" fmla="*/ 1185409988 w 1026"/>
              <a:gd name="T45" fmla="*/ 838214247 h 461"/>
              <a:gd name="T46" fmla="*/ 1306500060 w 1026"/>
              <a:gd name="T47" fmla="*/ 866532342 h 461"/>
              <a:gd name="T48" fmla="*/ 1357485890 w 1026"/>
              <a:gd name="T49" fmla="*/ 849541485 h 461"/>
              <a:gd name="T50" fmla="*/ 1363859666 w 1026"/>
              <a:gd name="T51" fmla="*/ 815559770 h 461"/>
              <a:gd name="T52" fmla="*/ 1389351852 w 1026"/>
              <a:gd name="T53" fmla="*/ 764587199 h 461"/>
              <a:gd name="T54" fmla="*/ 1427591589 w 1026"/>
              <a:gd name="T55" fmla="*/ 594678627 h 461"/>
              <a:gd name="T56" fmla="*/ 1465829869 w 1026"/>
              <a:gd name="T57" fmla="*/ 322826286 h 461"/>
              <a:gd name="T58" fmla="*/ 1510441924 w 1026"/>
              <a:gd name="T59" fmla="*/ 152917715 h 461"/>
              <a:gd name="T60" fmla="*/ 1574173847 w 1026"/>
              <a:gd name="T61" fmla="*/ 45308952 h 461"/>
              <a:gd name="T62" fmla="*/ 1708011470 w 1026"/>
              <a:gd name="T63" fmla="*/ 84954286 h 461"/>
              <a:gd name="T64" fmla="*/ 1765369618 w 1026"/>
              <a:gd name="T65" fmla="*/ 124599619 h 461"/>
              <a:gd name="T66" fmla="*/ 1841847635 w 1026"/>
              <a:gd name="T67" fmla="*/ 130263238 h 461"/>
              <a:gd name="T68" fmla="*/ 1848219952 w 1026"/>
              <a:gd name="T69" fmla="*/ 158581334 h 461"/>
              <a:gd name="T70" fmla="*/ 1867339821 w 1026"/>
              <a:gd name="T71" fmla="*/ 254862858 h 461"/>
              <a:gd name="T72" fmla="*/ 1914076954 w 1026"/>
              <a:gd name="T73" fmla="*/ 504060722 h 461"/>
              <a:gd name="T74" fmla="*/ 1962937706 w 1026"/>
              <a:gd name="T75" fmla="*/ 685296532 h 461"/>
              <a:gd name="T76" fmla="*/ 2045789498 w 1026"/>
              <a:gd name="T77" fmla="*/ 815559770 h 461"/>
              <a:gd name="T78" fmla="*/ 2147483647 w 1026"/>
              <a:gd name="T79" fmla="*/ 855205104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2" name="Text Box 10"/>
          <p:cNvSpPr txBox="1">
            <a:spLocks noChangeArrowheads="1"/>
          </p:cNvSpPr>
          <p:nvPr/>
        </p:nvSpPr>
        <p:spPr bwMode="auto">
          <a:xfrm>
            <a:off x="2788103" y="2466976"/>
            <a:ext cx="42883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Times New Roman" pitchFamily="18" charset="0"/>
                <a:ea typeface="黑体" pitchFamily="49" charset="-122"/>
              </a:rPr>
              <a:t>实际的信道</a:t>
            </a:r>
          </a:p>
          <a:p>
            <a:pPr algn="ctr" eaLnBrk="1" hangingPunct="1"/>
            <a:r>
              <a:rPr lang="zh-CN" altLang="en-US" sz="2000">
                <a:solidFill>
                  <a:srgbClr val="333399"/>
                </a:solidFill>
                <a:latin typeface="Times New Roman" pitchFamily="18" charset="0"/>
                <a:ea typeface="黑体" pitchFamily="49" charset="-122"/>
              </a:rPr>
              <a:t>（带宽受限、有噪声、干扰和失真）</a:t>
            </a:r>
          </a:p>
        </p:txBody>
      </p:sp>
      <p:sp>
        <p:nvSpPr>
          <p:cNvPr id="23563" name="Text Box 11"/>
          <p:cNvSpPr txBox="1">
            <a:spLocks noChangeArrowheads="1"/>
          </p:cNvSpPr>
          <p:nvPr/>
        </p:nvSpPr>
        <p:spPr bwMode="auto">
          <a:xfrm>
            <a:off x="616308" y="3433764"/>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发送信号波形</a:t>
            </a:r>
          </a:p>
        </p:txBody>
      </p:sp>
      <p:sp>
        <p:nvSpPr>
          <p:cNvPr id="23564" name="Text Box 12"/>
          <p:cNvSpPr txBox="1">
            <a:spLocks noChangeArrowheads="1"/>
          </p:cNvSpPr>
          <p:nvPr/>
        </p:nvSpPr>
        <p:spPr bwMode="auto">
          <a:xfrm>
            <a:off x="7381198" y="3448051"/>
            <a:ext cx="219695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黑体" pitchFamily="49" charset="-122"/>
                <a:ea typeface="黑体" pitchFamily="49" charset="-122"/>
              </a:rPr>
              <a:t>接收信号波形</a:t>
            </a:r>
          </a:p>
        </p:txBody>
      </p:sp>
      <p:grpSp>
        <p:nvGrpSpPr>
          <p:cNvPr id="2" name="Group 24"/>
          <p:cNvGrpSpPr>
            <a:grpSpLocks/>
          </p:cNvGrpSpPr>
          <p:nvPr/>
        </p:nvGrpSpPr>
        <p:grpSpPr bwMode="auto">
          <a:xfrm>
            <a:off x="551052" y="4581525"/>
            <a:ext cx="8945535" cy="1423988"/>
            <a:chOff x="304" y="2886"/>
            <a:chExt cx="4935" cy="897"/>
          </a:xfrm>
        </p:grpSpPr>
        <p:sp>
          <p:nvSpPr>
            <p:cNvPr id="23566" name="AutoShape 13"/>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pPr algn="ctr"/>
              <a:endParaRPr lang="zh-CN" altLang="en-US"/>
            </a:p>
          </p:txBody>
        </p:sp>
        <p:sp>
          <p:nvSpPr>
            <p:cNvPr id="23567" name="Freeform 14"/>
            <p:cNvSpPr>
              <a:spLocks noChangeArrowheads="1"/>
            </p:cNvSpPr>
            <p:nvPr/>
          </p:nvSpPr>
          <p:spPr bwMode="auto">
            <a:xfrm>
              <a:off x="343" y="2991"/>
              <a:ext cx="970" cy="415"/>
            </a:xfrm>
            <a:custGeom>
              <a:avLst/>
              <a:gdLst>
                <a:gd name="T0" fmla="*/ 0 w 1056"/>
                <a:gd name="T1" fmla="*/ 359 h 480"/>
                <a:gd name="T2" fmla="*/ 121 w 1056"/>
                <a:gd name="T3" fmla="*/ 359 h 480"/>
                <a:gd name="T4" fmla="*/ 121 w 1056"/>
                <a:gd name="T5" fmla="*/ 0 h 480"/>
                <a:gd name="T6" fmla="*/ 324 w 1056"/>
                <a:gd name="T7" fmla="*/ 0 h 480"/>
                <a:gd name="T8" fmla="*/ 324 w 1056"/>
                <a:gd name="T9" fmla="*/ 359 h 480"/>
                <a:gd name="T10" fmla="*/ 526 w 1056"/>
                <a:gd name="T11" fmla="*/ 359 h 480"/>
                <a:gd name="T12" fmla="*/ 526 w 1056"/>
                <a:gd name="T13" fmla="*/ 0 h 480"/>
                <a:gd name="T14" fmla="*/ 729 w 1056"/>
                <a:gd name="T15" fmla="*/ 0 h 480"/>
                <a:gd name="T16" fmla="*/ 729 w 1056"/>
                <a:gd name="T17" fmla="*/ 359 h 480"/>
                <a:gd name="T18" fmla="*/ 891 w 1056"/>
                <a:gd name="T19" fmla="*/ 359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8"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9" name="Freeform 16"/>
            <p:cNvSpPr>
              <a:spLocks noChangeArrowheads="1"/>
            </p:cNvSpPr>
            <p:nvPr/>
          </p:nvSpPr>
          <p:spPr bwMode="auto">
            <a:xfrm>
              <a:off x="4180" y="2991"/>
              <a:ext cx="971" cy="415"/>
            </a:xfrm>
            <a:custGeom>
              <a:avLst/>
              <a:gdLst>
                <a:gd name="T0" fmla="*/ 0 w 1056"/>
                <a:gd name="T1" fmla="*/ 359 h 480"/>
                <a:gd name="T2" fmla="*/ 121 w 1056"/>
                <a:gd name="T3" fmla="*/ 359 h 480"/>
                <a:gd name="T4" fmla="*/ 121 w 1056"/>
                <a:gd name="T5" fmla="*/ 0 h 480"/>
                <a:gd name="T6" fmla="*/ 325 w 1056"/>
                <a:gd name="T7" fmla="*/ 0 h 480"/>
                <a:gd name="T8" fmla="*/ 325 w 1056"/>
                <a:gd name="T9" fmla="*/ 359 h 480"/>
                <a:gd name="T10" fmla="*/ 528 w 1056"/>
                <a:gd name="T11" fmla="*/ 359 h 480"/>
                <a:gd name="T12" fmla="*/ 528 w 1056"/>
                <a:gd name="T13" fmla="*/ 0 h 480"/>
                <a:gd name="T14" fmla="*/ 730 w 1056"/>
                <a:gd name="T15" fmla="*/ 0 h 480"/>
                <a:gd name="T16" fmla="*/ 730 w 1056"/>
                <a:gd name="T17" fmla="*/ 359 h 480"/>
                <a:gd name="T18" fmla="*/ 893 w 1056"/>
                <a:gd name="T19" fmla="*/ 359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0"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1" name="Freeform 18"/>
            <p:cNvSpPr>
              <a:spLocks noChangeArrowheads="1"/>
            </p:cNvSpPr>
            <p:nvPr/>
          </p:nvSpPr>
          <p:spPr bwMode="auto">
            <a:xfrm>
              <a:off x="4186" y="3270"/>
              <a:ext cx="934" cy="124"/>
            </a:xfrm>
            <a:custGeom>
              <a:avLst/>
              <a:gdLst>
                <a:gd name="T0" fmla="*/ 0 w 1017"/>
                <a:gd name="T1" fmla="*/ 82 h 143"/>
                <a:gd name="T2" fmla="*/ 48 w 1017"/>
                <a:gd name="T3" fmla="*/ 98 h 143"/>
                <a:gd name="T4" fmla="*/ 71 w 1017"/>
                <a:gd name="T5" fmla="*/ 98 h 143"/>
                <a:gd name="T6" fmla="*/ 96 w 1017"/>
                <a:gd name="T7" fmla="*/ 69 h 143"/>
                <a:gd name="T8" fmla="*/ 137 w 1017"/>
                <a:gd name="T9" fmla="*/ 25 h 143"/>
                <a:gd name="T10" fmla="*/ 152 w 1017"/>
                <a:gd name="T11" fmla="*/ 43 h 143"/>
                <a:gd name="T12" fmla="*/ 160 w 1017"/>
                <a:gd name="T13" fmla="*/ 82 h 143"/>
                <a:gd name="T14" fmla="*/ 170 w 1017"/>
                <a:gd name="T15" fmla="*/ 57 h 143"/>
                <a:gd name="T16" fmla="*/ 185 w 1017"/>
                <a:gd name="T17" fmla="*/ 62 h 143"/>
                <a:gd name="T18" fmla="*/ 212 w 1017"/>
                <a:gd name="T19" fmla="*/ 60 h 143"/>
                <a:gd name="T20" fmla="*/ 276 w 1017"/>
                <a:gd name="T21" fmla="*/ 75 h 143"/>
                <a:gd name="T22" fmla="*/ 296 w 1017"/>
                <a:gd name="T23" fmla="*/ 91 h 143"/>
                <a:gd name="T24" fmla="*/ 344 w 1017"/>
                <a:gd name="T25" fmla="*/ 60 h 143"/>
                <a:gd name="T26" fmla="*/ 392 w 1017"/>
                <a:gd name="T27" fmla="*/ 77 h 143"/>
                <a:gd name="T28" fmla="*/ 428 w 1017"/>
                <a:gd name="T29" fmla="*/ 91 h 143"/>
                <a:gd name="T30" fmla="*/ 476 w 1017"/>
                <a:gd name="T31" fmla="*/ 91 h 143"/>
                <a:gd name="T32" fmla="*/ 519 w 1017"/>
                <a:gd name="T33" fmla="*/ 66 h 143"/>
                <a:gd name="T34" fmla="*/ 539 w 1017"/>
                <a:gd name="T35" fmla="*/ 53 h 143"/>
                <a:gd name="T36" fmla="*/ 554 w 1017"/>
                <a:gd name="T37" fmla="*/ 82 h 143"/>
                <a:gd name="T38" fmla="*/ 567 w 1017"/>
                <a:gd name="T39" fmla="*/ 36 h 143"/>
                <a:gd name="T40" fmla="*/ 590 w 1017"/>
                <a:gd name="T41" fmla="*/ 30 h 143"/>
                <a:gd name="T42" fmla="*/ 637 w 1017"/>
                <a:gd name="T43" fmla="*/ 48 h 143"/>
                <a:gd name="T44" fmla="*/ 676 w 1017"/>
                <a:gd name="T45" fmla="*/ 50 h 143"/>
                <a:gd name="T46" fmla="*/ 703 w 1017"/>
                <a:gd name="T47" fmla="*/ 73 h 143"/>
                <a:gd name="T48" fmla="*/ 737 w 1017"/>
                <a:gd name="T49" fmla="*/ 87 h 143"/>
                <a:gd name="T50" fmla="*/ 751 w 1017"/>
                <a:gd name="T51" fmla="*/ 64 h 143"/>
                <a:gd name="T52" fmla="*/ 770 w 1017"/>
                <a:gd name="T53" fmla="*/ 77 h 143"/>
                <a:gd name="T54" fmla="*/ 782 w 1017"/>
                <a:gd name="T55" fmla="*/ 50 h 143"/>
                <a:gd name="T56" fmla="*/ 820 w 1017"/>
                <a:gd name="T57" fmla="*/ 84 h 143"/>
                <a:gd name="T58" fmla="*/ 858 w 1017"/>
                <a:gd name="T59" fmla="*/ 91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2" name="Text Box 19"/>
            <p:cNvSpPr txBox="1">
              <a:spLocks noChangeArrowheads="1"/>
            </p:cNvSpPr>
            <p:nvPr/>
          </p:nvSpPr>
          <p:spPr bwMode="auto">
            <a:xfrm>
              <a:off x="304" y="3503"/>
              <a:ext cx="9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发送信号波形</a:t>
              </a:r>
            </a:p>
          </p:txBody>
        </p:sp>
        <p:sp>
          <p:nvSpPr>
            <p:cNvPr id="23573" name="Text Box 22"/>
            <p:cNvSpPr txBox="1">
              <a:spLocks noChangeArrowheads="1"/>
            </p:cNvSpPr>
            <p:nvPr/>
          </p:nvSpPr>
          <p:spPr bwMode="auto">
            <a:xfrm>
              <a:off x="1516" y="2886"/>
              <a:ext cx="236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Times New Roman" pitchFamily="18" charset="0"/>
                  <a:ea typeface="黑体" pitchFamily="49" charset="-122"/>
                </a:rPr>
                <a:t>实际的信道</a:t>
              </a:r>
            </a:p>
            <a:p>
              <a:pPr algn="ctr" eaLnBrk="1" hangingPunct="1"/>
              <a:r>
                <a:rPr lang="zh-CN" altLang="en-US" sz="2000">
                  <a:solidFill>
                    <a:srgbClr val="333399"/>
                  </a:solidFill>
                  <a:latin typeface="Times New Roman" pitchFamily="18" charset="0"/>
                  <a:ea typeface="黑体" pitchFamily="49" charset="-122"/>
                </a:rPr>
                <a:t>（带宽受限、有噪声、干扰和失真）</a:t>
              </a:r>
            </a:p>
          </p:txBody>
        </p:sp>
        <p:sp>
          <p:nvSpPr>
            <p:cNvPr id="23574" name="Text Box 23"/>
            <p:cNvSpPr txBox="1">
              <a:spLocks noChangeArrowheads="1"/>
            </p:cNvSpPr>
            <p:nvPr/>
          </p:nvSpPr>
          <p:spPr bwMode="auto">
            <a:xfrm>
              <a:off x="3991" y="3533"/>
              <a:ext cx="11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黑体" pitchFamily="49" charset="-122"/>
                  <a:ea typeface="黑体" pitchFamily="49" charset="-122"/>
                </a:rPr>
                <a:t>接收信号波形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smtClean="0"/>
          </a:p>
        </p:txBody>
      </p:sp>
      <p:sp>
        <p:nvSpPr>
          <p:cNvPr id="24579" name="Rectangle 3"/>
          <p:cNvSpPr>
            <a:spLocks noGrp="1" noChangeArrowheads="1"/>
          </p:cNvSpPr>
          <p:nvPr>
            <p:ph idx="1"/>
          </p:nvPr>
        </p:nvSpPr>
        <p:spPr/>
        <p:txBody>
          <a:bodyPr/>
          <a:lstStyle/>
          <a:p>
            <a:pPr eaLnBrk="1" hangingPunct="1"/>
            <a:endParaRPr lang="zh-CN" altLang="zh-CN" smtClean="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409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838200" indent="-838200" algn="ctr" eaLnBrk="1" hangingPunct="1">
              <a:buFontTx/>
              <a:buAutoNum type="arabicParenBoth"/>
            </a:pPr>
            <a:r>
              <a:rPr lang="zh-CN" altLang="en-US" smtClean="0"/>
              <a:t>信道能够通过的频率范围</a:t>
            </a:r>
          </a:p>
        </p:txBody>
      </p:sp>
      <p:sp>
        <p:nvSpPr>
          <p:cNvPr id="33795" name="Rectangle 3"/>
          <p:cNvSpPr>
            <a:spLocks noGrp="1" noChangeArrowheads="1"/>
          </p:cNvSpPr>
          <p:nvPr>
            <p:ph idx="1"/>
          </p:nvPr>
        </p:nvSpPr>
        <p:spPr>
          <a:xfrm>
            <a:off x="1109355" y="1844675"/>
            <a:ext cx="8874840" cy="4724400"/>
          </a:xfrm>
        </p:spPr>
        <p:txBody>
          <a:bodyPr/>
          <a:lstStyle/>
          <a:p>
            <a:pPr eaLnBrk="1" hangingPunct="1"/>
            <a:r>
              <a:rPr lang="en-US" altLang="zh-CN" sz="2800" smtClean="0"/>
              <a:t>1924 </a:t>
            </a:r>
            <a:r>
              <a:rPr lang="zh-CN" altLang="en-US" sz="2800" smtClean="0"/>
              <a:t>年，奈奎斯特</a:t>
            </a:r>
            <a:r>
              <a:rPr lang="en-US" altLang="zh-CN" sz="2800" smtClean="0"/>
              <a:t>(Nyquist)</a:t>
            </a:r>
            <a:r>
              <a:rPr lang="zh-CN" altLang="en-US" sz="2800" smtClean="0"/>
              <a:t>就推导出了著名的</a:t>
            </a:r>
            <a:r>
              <a:rPr lang="zh-CN" altLang="en-US" sz="2800" smtClean="0">
                <a:solidFill>
                  <a:schemeClr val="hlink"/>
                </a:solidFill>
              </a:rPr>
              <a:t>奈氏准则</a:t>
            </a:r>
            <a:r>
              <a:rPr lang="zh-CN" altLang="en-US" sz="2800" smtClean="0"/>
              <a:t>。他给出了在假定的理想条件下，为了避免码间串扰，码元的传输速率的上限值。</a:t>
            </a:r>
          </a:p>
          <a:p>
            <a:pPr eaLnBrk="1" hangingPunct="1"/>
            <a:r>
              <a:rPr lang="zh-CN" altLang="en-US" sz="2800" smtClean="0"/>
              <a:t>在任何信道中，码元传输的速率是有上限的，否则就会出现</a:t>
            </a:r>
            <a:r>
              <a:rPr lang="zh-CN" altLang="en-US" sz="2800" smtClean="0">
                <a:solidFill>
                  <a:schemeClr val="hlink"/>
                </a:solidFill>
              </a:rPr>
              <a:t>码间串扰</a:t>
            </a:r>
            <a:r>
              <a:rPr lang="zh-CN" altLang="en-US" sz="2800" smtClean="0"/>
              <a:t>的问题，使接收端对码元的判决（即识别）成为不可能。</a:t>
            </a:r>
          </a:p>
          <a:p>
            <a:pPr eaLnBrk="1" hangingPunct="1"/>
            <a:r>
              <a:rPr lang="zh-CN" altLang="en-US" sz="2800" smtClean="0"/>
              <a:t>如果信道的频带越宽，也就是能够通过的信号高频分量越多，那么就可以用更高的速率传送码元而不出现码间串扰。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eaLnBrk="1" hangingPunct="1"/>
            <a:r>
              <a:rPr lang="en-US" altLang="zh-CN" smtClean="0"/>
              <a:t>(2) </a:t>
            </a:r>
            <a:r>
              <a:rPr lang="zh-CN" altLang="en-US" smtClean="0"/>
              <a:t>信噪比 </a:t>
            </a:r>
          </a:p>
        </p:txBody>
      </p:sp>
      <p:sp>
        <p:nvSpPr>
          <p:cNvPr id="113667" name="Rectangle 3"/>
          <p:cNvSpPr>
            <a:spLocks noGrp="1" noChangeArrowheads="1"/>
          </p:cNvSpPr>
          <p:nvPr>
            <p:ph idx="1"/>
          </p:nvPr>
        </p:nvSpPr>
        <p:spPr>
          <a:xfrm>
            <a:off x="1027785" y="1916114"/>
            <a:ext cx="8874840" cy="4941887"/>
          </a:xfrm>
        </p:spPr>
        <p:txBody>
          <a:bodyPr/>
          <a:lstStyle/>
          <a:p>
            <a:pPr eaLnBrk="1" hangingPunct="1"/>
            <a:r>
              <a:rPr lang="zh-CN" altLang="en-US" smtClean="0"/>
              <a:t>香农</a:t>
            </a:r>
            <a:r>
              <a:rPr lang="en-US" altLang="zh-CN" smtClean="0"/>
              <a:t>(Shannon)</a:t>
            </a:r>
            <a:r>
              <a:rPr lang="zh-CN" altLang="en-US" smtClean="0"/>
              <a:t>用信息论的理论推导出了带宽受限且有噪声干扰的信道的</a:t>
            </a:r>
            <a:r>
              <a:rPr lang="zh-CN" altLang="en-US" smtClean="0">
                <a:solidFill>
                  <a:schemeClr val="hlink"/>
                </a:solidFill>
              </a:rPr>
              <a:t>极限</a:t>
            </a:r>
            <a:r>
              <a:rPr lang="zh-CN" altLang="en-US" smtClean="0"/>
              <a:t>、</a:t>
            </a:r>
            <a:r>
              <a:rPr lang="zh-CN" altLang="en-US" smtClean="0">
                <a:solidFill>
                  <a:schemeClr val="hlink"/>
                </a:solidFill>
              </a:rPr>
              <a:t>无差错的</a:t>
            </a:r>
            <a:r>
              <a:rPr lang="zh-CN" altLang="en-US" smtClean="0"/>
              <a:t>信息传输速率。</a:t>
            </a:r>
          </a:p>
          <a:p>
            <a:pPr eaLnBrk="1" hangingPunct="1"/>
            <a:r>
              <a:rPr lang="zh-CN" altLang="en-US" smtClean="0"/>
              <a:t>信道的极限信息传输速率 </a:t>
            </a:r>
            <a:r>
              <a:rPr lang="en-US" altLang="zh-CN" i="1" smtClean="0"/>
              <a:t>C </a:t>
            </a:r>
            <a:r>
              <a:rPr lang="zh-CN" altLang="en-US" smtClean="0"/>
              <a:t>可表达为</a:t>
            </a:r>
          </a:p>
          <a:p>
            <a:pPr eaLnBrk="1" hangingPunct="1">
              <a:spcBef>
                <a:spcPct val="25000"/>
              </a:spcBef>
              <a:spcAft>
                <a:spcPct val="25000"/>
              </a:spcAft>
            </a:pPr>
            <a:r>
              <a:rPr lang="zh-CN" altLang="en-US" i="1" smtClean="0"/>
              <a:t>        </a:t>
            </a:r>
            <a:r>
              <a:rPr lang="en-US" altLang="zh-CN" i="1" smtClean="0"/>
              <a:t>C</a:t>
            </a:r>
            <a:r>
              <a:rPr lang="en-US" altLang="zh-CN" smtClean="0"/>
              <a:t> = </a:t>
            </a:r>
            <a:r>
              <a:rPr lang="en-US" altLang="zh-CN" i="1" smtClean="0"/>
              <a:t>W</a:t>
            </a:r>
            <a:r>
              <a:rPr lang="en-US" altLang="zh-CN" smtClean="0"/>
              <a:t> log</a:t>
            </a:r>
            <a:r>
              <a:rPr lang="en-US" altLang="zh-CN" baseline="-25000" smtClean="0"/>
              <a:t>2</a:t>
            </a:r>
            <a:r>
              <a:rPr lang="en-US" altLang="zh-CN" smtClean="0"/>
              <a:t>(1+</a:t>
            </a:r>
            <a:r>
              <a:rPr lang="en-US" altLang="zh-CN" i="1" smtClean="0"/>
              <a:t>S</a:t>
            </a:r>
            <a:r>
              <a:rPr lang="en-US" altLang="zh-CN" smtClean="0"/>
              <a:t>/</a:t>
            </a:r>
            <a:r>
              <a:rPr lang="en-US" altLang="zh-CN" i="1" smtClean="0"/>
              <a:t>N</a:t>
            </a:r>
            <a:r>
              <a:rPr lang="en-US" altLang="zh-CN" smtClean="0"/>
              <a:t>)  b/s </a:t>
            </a:r>
          </a:p>
          <a:p>
            <a:pPr lvl="1" eaLnBrk="1" hangingPunct="1"/>
            <a:r>
              <a:rPr lang="en-US" altLang="zh-CN" i="1" smtClean="0">
                <a:solidFill>
                  <a:srgbClr val="333399"/>
                </a:solidFill>
                <a:latin typeface="Arial" pitchFamily="34" charset="0"/>
                <a:ea typeface="黑体" pitchFamily="49" charset="-122"/>
              </a:rPr>
              <a:t>W </a:t>
            </a:r>
            <a:r>
              <a:rPr lang="zh-CN" altLang="en-US" smtClean="0">
                <a:solidFill>
                  <a:srgbClr val="333399"/>
                </a:solidFill>
                <a:latin typeface="Arial" pitchFamily="34" charset="0"/>
                <a:ea typeface="黑体" pitchFamily="49" charset="-122"/>
              </a:rPr>
              <a:t>为信道的带宽（以 </a:t>
            </a:r>
            <a:r>
              <a:rPr lang="en-US" altLang="zh-CN" smtClean="0">
                <a:solidFill>
                  <a:srgbClr val="333399"/>
                </a:solidFill>
                <a:latin typeface="Arial" pitchFamily="34" charset="0"/>
                <a:ea typeface="黑体" pitchFamily="49" charset="-122"/>
              </a:rPr>
              <a:t>Hz </a:t>
            </a:r>
            <a:r>
              <a:rPr lang="zh-CN" altLang="en-US" smtClean="0">
                <a:solidFill>
                  <a:srgbClr val="333399"/>
                </a:solidFill>
                <a:latin typeface="Arial" pitchFamily="34" charset="0"/>
                <a:ea typeface="黑体" pitchFamily="49" charset="-122"/>
              </a:rPr>
              <a:t>为单位）；</a:t>
            </a:r>
          </a:p>
          <a:p>
            <a:pPr lvl="1" eaLnBrk="1" hangingPunct="1"/>
            <a:r>
              <a:rPr lang="en-US" altLang="zh-CN" i="1" smtClean="0">
                <a:solidFill>
                  <a:srgbClr val="333399"/>
                </a:solidFill>
                <a:latin typeface="Arial" pitchFamily="34" charset="0"/>
                <a:ea typeface="黑体" pitchFamily="49" charset="-122"/>
              </a:rPr>
              <a:t>S </a:t>
            </a:r>
            <a:r>
              <a:rPr lang="zh-CN" altLang="en-US" smtClean="0">
                <a:solidFill>
                  <a:srgbClr val="333399"/>
                </a:solidFill>
                <a:latin typeface="Arial" pitchFamily="34" charset="0"/>
                <a:ea typeface="黑体" pitchFamily="49" charset="-122"/>
              </a:rPr>
              <a:t>为信道内所传信号的平均功率；</a:t>
            </a:r>
          </a:p>
          <a:p>
            <a:pPr lvl="1" eaLnBrk="1" hangingPunct="1"/>
            <a:r>
              <a:rPr lang="en-US" altLang="zh-CN" i="1" smtClean="0">
                <a:solidFill>
                  <a:srgbClr val="333399"/>
                </a:solidFill>
                <a:latin typeface="Arial" pitchFamily="34" charset="0"/>
                <a:ea typeface="黑体" pitchFamily="49" charset="-122"/>
              </a:rPr>
              <a:t>N </a:t>
            </a:r>
            <a:r>
              <a:rPr lang="zh-CN" altLang="en-US" smtClean="0">
                <a:solidFill>
                  <a:srgbClr val="333399"/>
                </a:solidFill>
                <a:latin typeface="Arial" pitchFamily="34" charset="0"/>
                <a:ea typeface="黑体" pitchFamily="49" charset="-122"/>
              </a:rPr>
              <a:t>为信道内部的高斯噪声功率。</a:t>
            </a:r>
          </a:p>
          <a:p>
            <a:pPr lvl="1" eaLnBrk="1" hangingPunct="1"/>
            <a:r>
              <a:rPr lang="en-US" altLang="zh-CN" smtClean="0">
                <a:solidFill>
                  <a:srgbClr val="333399"/>
                </a:solidFill>
                <a:latin typeface="Arial" pitchFamily="34" charset="0"/>
                <a:ea typeface="黑体" pitchFamily="49" charset="-122"/>
              </a:rPr>
              <a:t>S/N</a:t>
            </a:r>
            <a:r>
              <a:rPr lang="zh-CN" altLang="en-US" smtClean="0">
                <a:solidFill>
                  <a:srgbClr val="333399"/>
                </a:solidFill>
                <a:latin typeface="Arial" pitchFamily="34" charset="0"/>
                <a:ea typeface="黑体" pitchFamily="49" charset="-122"/>
              </a:rPr>
              <a:t>又称为信噪比</a:t>
            </a:r>
            <a:r>
              <a:rPr lang="en-US" altLang="zh-CN" smtClean="0">
                <a:solidFill>
                  <a:srgbClr val="333399"/>
                </a:solidFill>
                <a:latin typeface="Arial" pitchFamily="34" charset="0"/>
                <a:ea typeface="黑体" pitchFamily="49" charset="-122"/>
              </a:rPr>
              <a:t>.</a:t>
            </a:r>
            <a:r>
              <a:rPr lang="en-US" altLang="zh-CN"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zh-CN" altLang="zh-CN" smtClean="0"/>
          </a:p>
        </p:txBody>
      </p:sp>
      <p:sp>
        <p:nvSpPr>
          <p:cNvPr id="27651" name="Rectangle 3"/>
          <p:cNvSpPr>
            <a:spLocks noGrp="1" noChangeArrowheads="1"/>
          </p:cNvSpPr>
          <p:nvPr>
            <p:ph idx="1"/>
          </p:nvPr>
        </p:nvSpPr>
        <p:spPr>
          <a:xfrm>
            <a:off x="1190926" y="1773238"/>
            <a:ext cx="8874840" cy="5084762"/>
          </a:xfrm>
        </p:spPr>
        <p:txBody>
          <a:bodyPr/>
          <a:lstStyle/>
          <a:p>
            <a:pPr eaLnBrk="1" hangingPunct="1"/>
            <a:r>
              <a:rPr lang="zh-CN" altLang="en-US" smtClean="0"/>
              <a:t>例：信道带宽</a:t>
            </a:r>
            <a:r>
              <a:rPr lang="en-US" altLang="zh-CN" smtClean="0"/>
              <a:t>W=3.1kHz</a:t>
            </a:r>
            <a:r>
              <a:rPr lang="zh-CN" altLang="en-US" smtClean="0"/>
              <a:t>，</a:t>
            </a:r>
            <a:r>
              <a:rPr lang="en-US" altLang="zh-CN" smtClean="0"/>
              <a:t>S/N=2000</a:t>
            </a:r>
            <a:r>
              <a:rPr lang="zh-CN" altLang="en-US" smtClean="0"/>
              <a:t>，则</a:t>
            </a:r>
          </a:p>
          <a:p>
            <a:pPr eaLnBrk="1" hangingPunct="1"/>
            <a:r>
              <a:rPr lang="en-US" altLang="zh-CN" smtClean="0"/>
              <a:t>C = 3100×log</a:t>
            </a:r>
            <a:r>
              <a:rPr lang="en-US" altLang="zh-CN" baseline="-25000" smtClean="0"/>
              <a:t>2</a:t>
            </a:r>
            <a:r>
              <a:rPr lang="zh-CN" altLang="en-US" smtClean="0"/>
              <a:t>（</a:t>
            </a:r>
            <a:r>
              <a:rPr lang="en-US" altLang="zh-CN" smtClean="0"/>
              <a:t>1+2000</a:t>
            </a:r>
            <a:r>
              <a:rPr lang="zh-CN" altLang="en-US" smtClean="0"/>
              <a:t>）≈ </a:t>
            </a:r>
            <a:r>
              <a:rPr lang="en-US" altLang="zh-CN" smtClean="0"/>
              <a:t>34kb/s</a:t>
            </a:r>
          </a:p>
          <a:p>
            <a:pPr eaLnBrk="1" hangingPunct="1"/>
            <a:r>
              <a:rPr lang="zh-CN" altLang="en-US" smtClean="0"/>
              <a:t>即该信道上的最大数据传输率不会大于</a:t>
            </a:r>
            <a:r>
              <a:rPr lang="en-US" altLang="zh-CN" smtClean="0"/>
              <a:t>34kb/s</a:t>
            </a:r>
            <a:r>
              <a:rPr lang="zh-CN" altLang="en-US" smtClean="0"/>
              <a:t>。</a:t>
            </a:r>
          </a:p>
          <a:p>
            <a:pPr eaLnBrk="1" hangingPunct="1"/>
            <a:r>
              <a:rPr lang="zh-CN" altLang="en-US" smtClean="0">
                <a:solidFill>
                  <a:schemeClr val="hlink"/>
                </a:solidFill>
              </a:rPr>
              <a:t>信噪比的单位也可用分贝</a:t>
            </a:r>
            <a:r>
              <a:rPr lang="en-US" altLang="zh-CN" smtClean="0">
                <a:solidFill>
                  <a:schemeClr val="hlink"/>
                </a:solidFill>
              </a:rPr>
              <a:t>(dB)</a:t>
            </a:r>
            <a:r>
              <a:rPr lang="zh-CN" altLang="en-US" smtClean="0">
                <a:solidFill>
                  <a:schemeClr val="hlink"/>
                </a:solidFill>
              </a:rPr>
              <a:t>表示，信噪比</a:t>
            </a:r>
            <a:r>
              <a:rPr lang="en-US" altLang="zh-CN" smtClean="0">
                <a:solidFill>
                  <a:schemeClr val="hlink"/>
                </a:solidFill>
              </a:rPr>
              <a:t>(dB)=10log</a:t>
            </a:r>
            <a:r>
              <a:rPr lang="en-US" altLang="zh-CN" baseline="-25000" smtClean="0">
                <a:solidFill>
                  <a:schemeClr val="hlink"/>
                </a:solidFill>
              </a:rPr>
              <a:t>10</a:t>
            </a:r>
            <a:r>
              <a:rPr lang="en-US" altLang="zh-CN" smtClean="0">
                <a:solidFill>
                  <a:schemeClr val="hlink"/>
                </a:solidFill>
              </a:rPr>
              <a:t>(S/N)(dB)</a:t>
            </a:r>
          </a:p>
          <a:p>
            <a:pPr eaLnBrk="1" hangingPunct="1"/>
            <a:r>
              <a:rPr lang="zh-CN" altLang="en-US" smtClean="0"/>
              <a:t>例：</a:t>
            </a:r>
            <a:r>
              <a:rPr lang="en-US" altLang="zh-CN" smtClean="0"/>
              <a:t>S/N=1000</a:t>
            </a:r>
            <a:r>
              <a:rPr lang="zh-CN" altLang="en-US" smtClean="0"/>
              <a:t>，信噪比</a:t>
            </a:r>
            <a:r>
              <a:rPr lang="en-US" altLang="zh-CN" smtClean="0"/>
              <a:t>30dB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eaLnBrk="1" hangingPunct="1"/>
            <a:r>
              <a:rPr lang="en-US" altLang="zh-CN" smtClean="0"/>
              <a:t/>
            </a:r>
            <a:br>
              <a:rPr lang="en-US" altLang="zh-CN" smtClean="0"/>
            </a:br>
            <a:r>
              <a:rPr lang="en-US" altLang="zh-CN" i="1" smtClean="0"/>
              <a:t>C</a:t>
            </a:r>
            <a:r>
              <a:rPr lang="en-US" altLang="zh-CN" smtClean="0"/>
              <a:t> = </a:t>
            </a:r>
            <a:r>
              <a:rPr lang="en-US" altLang="zh-CN" i="1" smtClean="0"/>
              <a:t>W</a:t>
            </a:r>
            <a:r>
              <a:rPr lang="en-US" altLang="zh-CN" smtClean="0"/>
              <a:t> log</a:t>
            </a:r>
            <a:r>
              <a:rPr lang="en-US" altLang="zh-CN" baseline="-25000" smtClean="0"/>
              <a:t>2</a:t>
            </a:r>
            <a:r>
              <a:rPr lang="en-US" altLang="zh-CN" smtClean="0"/>
              <a:t>(1+</a:t>
            </a:r>
            <a:r>
              <a:rPr lang="en-US" altLang="zh-CN" i="1" smtClean="0"/>
              <a:t>S</a:t>
            </a:r>
            <a:r>
              <a:rPr lang="en-US" altLang="zh-CN" smtClean="0"/>
              <a:t>/</a:t>
            </a:r>
            <a:r>
              <a:rPr lang="en-US" altLang="zh-CN" i="1" smtClean="0"/>
              <a:t>N</a:t>
            </a:r>
            <a:r>
              <a:rPr lang="en-US" altLang="zh-CN" smtClean="0"/>
              <a:t>)  b/s</a:t>
            </a:r>
            <a:br>
              <a:rPr lang="en-US" altLang="zh-CN" smtClean="0"/>
            </a:br>
            <a:r>
              <a:rPr lang="zh-CN" altLang="en-US" smtClean="0"/>
              <a:t>香农公式表明</a:t>
            </a:r>
          </a:p>
        </p:txBody>
      </p:sp>
      <p:sp>
        <p:nvSpPr>
          <p:cNvPr id="114691" name="Rectangle 3"/>
          <p:cNvSpPr>
            <a:spLocks noGrp="1" noChangeArrowheads="1"/>
          </p:cNvSpPr>
          <p:nvPr>
            <p:ph idx="1"/>
          </p:nvPr>
        </p:nvSpPr>
        <p:spPr>
          <a:xfrm>
            <a:off x="1027785" y="1844675"/>
            <a:ext cx="8874840" cy="4681538"/>
          </a:xfrm>
        </p:spPr>
        <p:txBody>
          <a:bodyPr/>
          <a:lstStyle/>
          <a:p>
            <a:pPr eaLnBrk="1" hangingPunct="1"/>
            <a:r>
              <a:rPr lang="zh-CN" altLang="en-US" sz="2800" smtClean="0"/>
              <a:t>信道的带宽或信道中的信噪比越大，则信息的极限传输速率就越高。 </a:t>
            </a:r>
          </a:p>
          <a:p>
            <a:pPr eaLnBrk="1" hangingPunct="1"/>
            <a:r>
              <a:rPr lang="zh-CN" altLang="en-US" sz="2800" smtClean="0"/>
              <a:t>只要信息传输速率低于信道的极限信息传输速率，就一定可以找到某种办法来实现无差错的传输。 </a:t>
            </a:r>
          </a:p>
          <a:p>
            <a:pPr eaLnBrk="1" hangingPunct="1"/>
            <a:r>
              <a:rPr lang="zh-CN" altLang="en-US" sz="2800" smtClean="0"/>
              <a:t>若信道带宽</a:t>
            </a:r>
            <a:r>
              <a:rPr lang="zh-CN" altLang="en-US" sz="1800" smtClean="0"/>
              <a:t> </a:t>
            </a:r>
            <a:r>
              <a:rPr lang="en-US" altLang="zh-CN" sz="2800" i="1" smtClean="0"/>
              <a:t>W</a:t>
            </a:r>
            <a:r>
              <a:rPr lang="en-US" altLang="zh-CN" sz="1800" i="1" smtClean="0"/>
              <a:t> </a:t>
            </a:r>
            <a:r>
              <a:rPr lang="zh-CN" altLang="en-US" sz="2800" smtClean="0"/>
              <a:t>或信噪比</a:t>
            </a:r>
            <a:r>
              <a:rPr lang="zh-CN" altLang="en-US" sz="1800" smtClean="0"/>
              <a:t> </a:t>
            </a:r>
            <a:r>
              <a:rPr lang="en-US" altLang="zh-CN" sz="2800" i="1" smtClean="0"/>
              <a:t>S</a:t>
            </a:r>
            <a:r>
              <a:rPr lang="en-US" altLang="zh-CN" sz="2800" smtClean="0"/>
              <a:t>/</a:t>
            </a:r>
            <a:r>
              <a:rPr lang="en-US" altLang="zh-CN" sz="2800" i="1" smtClean="0"/>
              <a:t>N</a:t>
            </a:r>
            <a:r>
              <a:rPr lang="en-US" altLang="zh-CN" sz="1800" i="1" smtClean="0"/>
              <a:t> </a:t>
            </a:r>
            <a:r>
              <a:rPr lang="zh-CN" altLang="en-US" sz="2800" smtClean="0"/>
              <a:t>没有上限（当然实际信道不可能是这样的），则信道的极限信息传输速率</a:t>
            </a:r>
            <a:r>
              <a:rPr lang="zh-CN" altLang="en-US" sz="1800" smtClean="0"/>
              <a:t> </a:t>
            </a:r>
            <a:r>
              <a:rPr lang="en-US" altLang="zh-CN" sz="2800" i="1" smtClean="0"/>
              <a:t>C</a:t>
            </a:r>
            <a:r>
              <a:rPr lang="en-US" altLang="zh-CN" sz="1800" i="1" smtClean="0"/>
              <a:t> </a:t>
            </a:r>
            <a:r>
              <a:rPr lang="zh-CN" altLang="en-US" sz="2800" smtClean="0"/>
              <a:t>也就没有上限。</a:t>
            </a:r>
          </a:p>
          <a:p>
            <a:pPr eaLnBrk="1" hangingPunct="1"/>
            <a:r>
              <a:rPr lang="zh-CN" altLang="en-US" sz="2800" smtClean="0"/>
              <a:t>实际信道上能够达到的信息传输速率要比香农的极限传输速率低不少。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14187" y="214314"/>
            <a:ext cx="8263969" cy="1462087"/>
          </a:xfrm>
        </p:spPr>
        <p:txBody>
          <a:bodyPr/>
          <a:lstStyle/>
          <a:p>
            <a:pPr algn="ctr" eaLnBrk="1" hangingPunct="1"/>
            <a:r>
              <a:rPr lang="zh-CN" altLang="en-US" smtClean="0"/>
              <a:t>请注意 </a:t>
            </a:r>
          </a:p>
        </p:txBody>
      </p:sp>
      <p:sp>
        <p:nvSpPr>
          <p:cNvPr id="29699" name="Rectangle 3"/>
          <p:cNvSpPr>
            <a:spLocks noGrp="1" noChangeArrowheads="1"/>
          </p:cNvSpPr>
          <p:nvPr>
            <p:ph idx="1"/>
          </p:nvPr>
        </p:nvSpPr>
        <p:spPr>
          <a:xfrm>
            <a:off x="286402" y="1916114"/>
            <a:ext cx="9949755" cy="4941887"/>
          </a:xfrm>
        </p:spPr>
        <p:txBody>
          <a:bodyPr/>
          <a:lstStyle/>
          <a:p>
            <a:pPr algn="just" eaLnBrk="1" hangingPunct="1">
              <a:lnSpc>
                <a:spcPct val="90000"/>
              </a:lnSpc>
            </a:pPr>
            <a:r>
              <a:rPr lang="zh-CN" altLang="en-US" smtClean="0"/>
              <a:t>对于频带宽度已确定的信道，如果信噪比不能再提高了，并且码元传输速率也达到了上限值，那么还有办法提高信息的传输速率。这就是用编码的方法让每一个码元携带更多比特的信息量。</a:t>
            </a:r>
            <a:endParaRPr lang="en-US" altLang="zh-CN" smtClean="0"/>
          </a:p>
          <a:p>
            <a:pPr algn="just" eaLnBrk="1" hangingPunct="1">
              <a:lnSpc>
                <a:spcPct val="90000"/>
              </a:lnSpc>
            </a:pPr>
            <a:r>
              <a:rPr lang="zh-CN" altLang="en-US" smtClean="0"/>
              <a:t>例如：有一串基带信号</a:t>
            </a:r>
            <a:r>
              <a:rPr lang="en-US" altLang="zh-CN" smtClean="0"/>
              <a:t>101011000110111010</a:t>
            </a:r>
            <a:r>
              <a:rPr lang="zh-CN" altLang="en-US" smtClean="0"/>
              <a:t>，如果使用调相的方法，</a:t>
            </a:r>
            <a:r>
              <a:rPr lang="en-US" altLang="zh-CN" smtClean="0"/>
              <a:t>3</a:t>
            </a:r>
            <a:r>
              <a:rPr lang="zh-CN" altLang="en-US" smtClean="0"/>
              <a:t>位一组发送，可表示为</a:t>
            </a:r>
            <a:r>
              <a:rPr lang="en-US" altLang="zh-CN" smtClean="0"/>
              <a:t>530672</a:t>
            </a:r>
            <a:r>
              <a:rPr lang="zh-CN" altLang="en-US" smtClean="0"/>
              <a:t>，这样如果同速率发送，则信息量提高了</a:t>
            </a:r>
            <a:r>
              <a:rPr lang="en-US" altLang="zh-CN" smtClean="0"/>
              <a:t>3</a:t>
            </a:r>
            <a:r>
              <a:rPr lang="zh-CN" altLang="en-US" smtClean="0"/>
              <a:t>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2.3 </a:t>
            </a:r>
            <a:r>
              <a:rPr lang="zh-CN" altLang="en-US" dirty="0" smtClean="0"/>
              <a:t>物理层下面的传输媒体</a:t>
            </a:r>
          </a:p>
        </p:txBody>
      </p:sp>
      <p:sp>
        <p:nvSpPr>
          <p:cNvPr id="30723" name="Rectangle 3"/>
          <p:cNvSpPr>
            <a:spLocks noGrp="1" noChangeArrowheads="1"/>
          </p:cNvSpPr>
          <p:nvPr>
            <p:ph idx="1"/>
          </p:nvPr>
        </p:nvSpPr>
        <p:spPr>
          <a:xfrm>
            <a:off x="1190926" y="2122488"/>
            <a:ext cx="8874840" cy="4114800"/>
          </a:xfrm>
        </p:spPr>
        <p:txBody>
          <a:bodyPr/>
          <a:lstStyle/>
          <a:p>
            <a:pPr eaLnBrk="1" hangingPunct="1"/>
            <a:r>
              <a:rPr lang="zh-CN" altLang="en-US" smtClean="0"/>
              <a:t>传输媒体分为两大类：</a:t>
            </a:r>
            <a:r>
              <a:rPr lang="zh-CN" altLang="en-US" smtClean="0">
                <a:solidFill>
                  <a:srgbClr val="FF0000"/>
                </a:solidFill>
              </a:rPr>
              <a:t>导向传输媒体</a:t>
            </a:r>
            <a:r>
              <a:rPr lang="zh-CN" altLang="en-US" smtClean="0"/>
              <a:t>和</a:t>
            </a:r>
            <a:r>
              <a:rPr lang="zh-CN" altLang="en-US" smtClean="0">
                <a:solidFill>
                  <a:srgbClr val="FF0000"/>
                </a:solidFill>
              </a:rPr>
              <a:t>非导向传输媒体</a:t>
            </a:r>
            <a:r>
              <a:rPr lang="zh-CN" altLang="en-US" smtClean="0"/>
              <a:t>。前者一般为固体介质传输，例如铜线和光纤等；后者一般为无线传输。</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US" altLang="zh-CN" smtClean="0"/>
              <a:t>2.3.1 </a:t>
            </a:r>
            <a:r>
              <a:rPr lang="zh-CN" altLang="en-US" smtClean="0"/>
              <a:t>导向传输媒体</a:t>
            </a:r>
          </a:p>
        </p:txBody>
      </p:sp>
      <p:sp>
        <p:nvSpPr>
          <p:cNvPr id="121859" name="Rectangle 3"/>
          <p:cNvSpPr>
            <a:spLocks noGrp="1" noChangeArrowheads="1"/>
          </p:cNvSpPr>
          <p:nvPr>
            <p:ph idx="1"/>
          </p:nvPr>
        </p:nvSpPr>
        <p:spPr>
          <a:xfrm>
            <a:off x="1274309" y="2133600"/>
            <a:ext cx="8874840" cy="4114800"/>
          </a:xfrm>
        </p:spPr>
        <p:txBody>
          <a:bodyPr/>
          <a:lstStyle/>
          <a:p>
            <a:pPr eaLnBrk="1" hangingPunct="1">
              <a:lnSpc>
                <a:spcPct val="90000"/>
              </a:lnSpc>
            </a:pPr>
            <a:r>
              <a:rPr lang="zh-CN" altLang="en-US" smtClean="0"/>
              <a:t>双绞线</a:t>
            </a:r>
          </a:p>
          <a:p>
            <a:pPr lvl="1" eaLnBrk="1" hangingPunct="1">
              <a:lnSpc>
                <a:spcPct val="90000"/>
              </a:lnSpc>
            </a:pPr>
            <a:r>
              <a:rPr lang="zh-CN" altLang="en-US" smtClean="0">
                <a:solidFill>
                  <a:srgbClr val="333399"/>
                </a:solidFill>
                <a:latin typeface="Arial" pitchFamily="34" charset="0"/>
                <a:ea typeface="黑体" pitchFamily="49" charset="-122"/>
              </a:rPr>
              <a:t>屏蔽双绞线 </a:t>
            </a:r>
            <a:r>
              <a:rPr lang="en-US" altLang="zh-CN" smtClean="0">
                <a:solidFill>
                  <a:srgbClr val="333399"/>
                </a:solidFill>
                <a:latin typeface="Arial" pitchFamily="34" charset="0"/>
                <a:ea typeface="黑体" pitchFamily="49" charset="-122"/>
              </a:rPr>
              <a:t>STP (Shielded Twisted Pair)</a:t>
            </a:r>
          </a:p>
          <a:p>
            <a:pPr lvl="1" eaLnBrk="1" hangingPunct="1">
              <a:lnSpc>
                <a:spcPct val="90000"/>
              </a:lnSpc>
            </a:pPr>
            <a:r>
              <a:rPr lang="zh-CN" altLang="en-US" smtClean="0">
                <a:solidFill>
                  <a:srgbClr val="333399"/>
                </a:solidFill>
                <a:latin typeface="Arial" pitchFamily="34" charset="0"/>
                <a:ea typeface="黑体" pitchFamily="49" charset="-122"/>
              </a:rPr>
              <a:t>无屏蔽双绞线 </a:t>
            </a:r>
            <a:r>
              <a:rPr lang="en-US" altLang="zh-CN" smtClean="0">
                <a:solidFill>
                  <a:srgbClr val="333399"/>
                </a:solidFill>
                <a:latin typeface="Arial" pitchFamily="34" charset="0"/>
                <a:ea typeface="黑体" pitchFamily="49" charset="-122"/>
              </a:rPr>
              <a:t>UTP (Unshielded Twisted Pair)</a:t>
            </a:r>
            <a:r>
              <a:rPr lang="en-US" altLang="zh-CN" smtClean="0"/>
              <a:t> </a:t>
            </a:r>
            <a:endParaRPr lang="en-US" altLang="zh-CN" smtClean="0">
              <a:solidFill>
                <a:srgbClr val="333399"/>
              </a:solidFill>
              <a:ea typeface="黑体" pitchFamily="49" charset="-122"/>
            </a:endParaRPr>
          </a:p>
          <a:p>
            <a:pPr eaLnBrk="1" hangingPunct="1">
              <a:lnSpc>
                <a:spcPct val="90000"/>
              </a:lnSpc>
            </a:pPr>
            <a:r>
              <a:rPr lang="zh-CN" altLang="en-US" smtClean="0"/>
              <a:t>同轴电缆</a:t>
            </a:r>
          </a:p>
          <a:p>
            <a:pPr lvl="1" eaLnBrk="1" hangingPunct="1">
              <a:lnSpc>
                <a:spcPct val="90000"/>
              </a:lnSpc>
            </a:pPr>
            <a:r>
              <a:rPr lang="en-US" altLang="zh-CN" smtClean="0">
                <a:solidFill>
                  <a:srgbClr val="333399"/>
                </a:solidFill>
                <a:latin typeface="Arial" pitchFamily="34" charset="0"/>
                <a:ea typeface="黑体" pitchFamily="49" charset="-122"/>
              </a:rPr>
              <a:t>50</a:t>
            </a:r>
            <a:r>
              <a:rPr lang="en-US" altLang="zh-CN" sz="1600" smtClean="0">
                <a:solidFill>
                  <a:srgbClr val="333399"/>
                </a:solidFill>
                <a:latin typeface="Arial" pitchFamily="34" charset="0"/>
                <a:ea typeface="黑体" pitchFamily="49" charset="-122"/>
              </a:rPr>
              <a:t> </a:t>
            </a:r>
            <a:r>
              <a:rPr lang="en-US" altLang="zh-CN" smtClean="0">
                <a:solidFill>
                  <a:srgbClr val="333399"/>
                </a:solidFill>
                <a:latin typeface="Arial" pitchFamily="34" charset="0"/>
                <a:ea typeface="黑体" pitchFamily="49" charset="-122"/>
                <a:sym typeface="Symbol" pitchFamily="18" charset="2"/>
              </a:rPr>
              <a:t></a:t>
            </a:r>
            <a:r>
              <a:rPr lang="en-US" altLang="zh-CN" sz="1400" smtClean="0">
                <a:solidFill>
                  <a:srgbClr val="333399"/>
                </a:solidFill>
                <a:latin typeface="黑体" pitchFamily="49" charset="-122"/>
                <a:ea typeface="黑体" pitchFamily="49" charset="-122"/>
              </a:rPr>
              <a:t> </a:t>
            </a:r>
            <a:r>
              <a:rPr lang="zh-CN" altLang="en-US" smtClean="0">
                <a:solidFill>
                  <a:srgbClr val="333399"/>
                </a:solidFill>
                <a:latin typeface="黑体" pitchFamily="49" charset="-122"/>
                <a:ea typeface="黑体" pitchFamily="49" charset="-122"/>
              </a:rPr>
              <a:t>同轴电缆</a:t>
            </a:r>
            <a:r>
              <a:rPr lang="en-US" altLang="zh-CN" smtClean="0">
                <a:solidFill>
                  <a:srgbClr val="333399"/>
                </a:solidFill>
                <a:latin typeface="黑体" pitchFamily="49" charset="-122"/>
                <a:ea typeface="黑体" pitchFamily="49" charset="-122"/>
              </a:rPr>
              <a:t>(</a:t>
            </a:r>
            <a:r>
              <a:rPr lang="zh-CN" altLang="en-US" smtClean="0">
                <a:solidFill>
                  <a:srgbClr val="333399"/>
                </a:solidFill>
                <a:latin typeface="黑体" pitchFamily="49" charset="-122"/>
                <a:ea typeface="黑体" pitchFamily="49" charset="-122"/>
              </a:rPr>
              <a:t>基带</a:t>
            </a:r>
            <a:r>
              <a:rPr lang="en-US" altLang="zh-CN" smtClean="0">
                <a:solidFill>
                  <a:srgbClr val="333399"/>
                </a:solidFill>
                <a:latin typeface="黑体" pitchFamily="49" charset="-122"/>
                <a:ea typeface="黑体" pitchFamily="49" charset="-122"/>
              </a:rPr>
              <a:t>)</a:t>
            </a:r>
          </a:p>
          <a:p>
            <a:pPr lvl="1" eaLnBrk="1" hangingPunct="1">
              <a:lnSpc>
                <a:spcPct val="90000"/>
              </a:lnSpc>
            </a:pPr>
            <a:r>
              <a:rPr lang="en-US" altLang="zh-CN" smtClean="0">
                <a:solidFill>
                  <a:srgbClr val="333399"/>
                </a:solidFill>
                <a:latin typeface="Arial" pitchFamily="34" charset="0"/>
                <a:ea typeface="黑体" pitchFamily="49" charset="-122"/>
              </a:rPr>
              <a:t>75</a:t>
            </a:r>
            <a:r>
              <a:rPr lang="en-US" altLang="zh-CN" sz="1600" smtClean="0">
                <a:solidFill>
                  <a:srgbClr val="333399"/>
                </a:solidFill>
                <a:latin typeface="Arial" pitchFamily="34" charset="0"/>
                <a:ea typeface="黑体" pitchFamily="49" charset="-122"/>
              </a:rPr>
              <a:t> </a:t>
            </a:r>
            <a:r>
              <a:rPr lang="en-US" altLang="zh-CN" smtClean="0">
                <a:solidFill>
                  <a:srgbClr val="333399"/>
                </a:solidFill>
                <a:latin typeface="Arial" pitchFamily="34" charset="0"/>
                <a:ea typeface="黑体" pitchFamily="49" charset="-122"/>
                <a:sym typeface="Symbol" pitchFamily="18" charset="2"/>
              </a:rPr>
              <a:t></a:t>
            </a:r>
            <a:r>
              <a:rPr lang="en-US" altLang="zh-CN" sz="1400" smtClean="0">
                <a:solidFill>
                  <a:srgbClr val="333399"/>
                </a:solidFill>
                <a:latin typeface="黑体" pitchFamily="49" charset="-122"/>
                <a:ea typeface="黑体" pitchFamily="49" charset="-122"/>
              </a:rPr>
              <a:t> </a:t>
            </a:r>
            <a:r>
              <a:rPr lang="zh-CN" altLang="en-US" smtClean="0">
                <a:solidFill>
                  <a:srgbClr val="333399"/>
                </a:solidFill>
                <a:latin typeface="黑体" pitchFamily="49" charset="-122"/>
                <a:ea typeface="黑体" pitchFamily="49" charset="-122"/>
              </a:rPr>
              <a:t>同轴电缆</a:t>
            </a:r>
            <a:r>
              <a:rPr lang="en-US" altLang="zh-CN" smtClean="0">
                <a:solidFill>
                  <a:srgbClr val="333399"/>
                </a:solidFill>
                <a:latin typeface="黑体" pitchFamily="49" charset="-122"/>
                <a:ea typeface="黑体" pitchFamily="49" charset="-122"/>
              </a:rPr>
              <a:t>(</a:t>
            </a:r>
            <a:r>
              <a:rPr lang="zh-CN" altLang="en-US" smtClean="0">
                <a:solidFill>
                  <a:srgbClr val="333399"/>
                </a:solidFill>
                <a:latin typeface="黑体" pitchFamily="49" charset="-122"/>
                <a:ea typeface="黑体" pitchFamily="49" charset="-122"/>
              </a:rPr>
              <a:t>宽带</a:t>
            </a:r>
            <a:r>
              <a:rPr lang="en-US" altLang="zh-CN" smtClean="0">
                <a:solidFill>
                  <a:srgbClr val="333399"/>
                </a:solidFill>
                <a:latin typeface="黑体" pitchFamily="49" charset="-122"/>
                <a:ea typeface="黑体" pitchFamily="49" charset="-122"/>
              </a:rPr>
              <a:t>)</a:t>
            </a:r>
          </a:p>
          <a:p>
            <a:pPr eaLnBrk="1" hangingPunct="1">
              <a:lnSpc>
                <a:spcPct val="90000"/>
              </a:lnSpc>
            </a:pPr>
            <a:r>
              <a:rPr lang="zh-CN" altLang="en-US" smtClean="0"/>
              <a:t>光缆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pPr marL="342900" indent="-342900" eaLnBrk="1" hangingPunct="1">
              <a:spcBef>
                <a:spcPct val="20000"/>
              </a:spcBef>
              <a:buClr>
                <a:schemeClr val="folHlink"/>
              </a:buClr>
              <a:buSzPct val="60000"/>
              <a:defRPr/>
            </a:pPr>
            <a:r>
              <a:rPr lang="zh-CN" altLang="zh-CN" sz="2800" dirty="0">
                <a:latin typeface="+mn-lt"/>
                <a:ea typeface="+mn-ea"/>
                <a:cs typeface="+mn-cs"/>
              </a:rPr>
              <a:t>设置物理层的目的是</a:t>
            </a:r>
            <a:endParaRPr lang="zh-CN" altLang="en-US" sz="2800" dirty="0">
              <a:latin typeface="+mn-lt"/>
              <a:ea typeface="+mn-ea"/>
              <a:cs typeface="+mn-cs"/>
            </a:endParaRPr>
          </a:p>
        </p:txBody>
      </p:sp>
      <p:sp>
        <p:nvSpPr>
          <p:cNvPr id="5123" name="内容占位符 16"/>
          <p:cNvSpPr>
            <a:spLocks noGrp="1"/>
          </p:cNvSpPr>
          <p:nvPr>
            <p:ph idx="1"/>
          </p:nvPr>
        </p:nvSpPr>
        <p:spPr>
          <a:xfrm>
            <a:off x="783074" y="1700214"/>
            <a:ext cx="8874840" cy="4395787"/>
          </a:xfrm>
        </p:spPr>
        <p:txBody>
          <a:bodyPr/>
          <a:lstStyle/>
          <a:p>
            <a:pPr eaLnBrk="1" hangingPunct="1">
              <a:buFontTx/>
              <a:buNone/>
            </a:pPr>
            <a:endParaRPr lang="en-US" altLang="zh-CN" sz="800" b="1" u="sng" smtClean="0">
              <a:solidFill>
                <a:schemeClr val="tx1"/>
              </a:solidFill>
              <a:latin typeface="华文新魏" pitchFamily="2" charset="-122"/>
              <a:ea typeface="华文新魏" pitchFamily="2" charset="-122"/>
            </a:endParaRPr>
          </a:p>
          <a:p>
            <a:pPr eaLnBrk="1" hangingPunct="1">
              <a:buFontTx/>
              <a:buNone/>
            </a:pPr>
            <a:endParaRPr lang="en-US" altLang="zh-CN" sz="2800" b="1" smtClean="0">
              <a:solidFill>
                <a:schemeClr val="tx1"/>
              </a:solidFill>
              <a:latin typeface="华文新魏" pitchFamily="2" charset="-122"/>
              <a:ea typeface="华文新魏" pitchFamily="2" charset="-122"/>
            </a:endParaRPr>
          </a:p>
          <a:p>
            <a:pPr eaLnBrk="1" hangingPunct="1">
              <a:buFontTx/>
              <a:buNone/>
            </a:pPr>
            <a:r>
              <a:rPr lang="zh-CN" altLang="zh-CN" sz="2800" smtClean="0"/>
              <a:t>屏蔽物理层所采用的传输介质、通信设备与通信</a:t>
            </a:r>
            <a:endParaRPr lang="en-US" altLang="zh-CN" sz="2800" smtClean="0"/>
          </a:p>
          <a:p>
            <a:pPr eaLnBrk="1" hangingPunct="1">
              <a:buFontTx/>
              <a:buNone/>
            </a:pPr>
            <a:r>
              <a:rPr lang="zh-CN" altLang="zh-CN" sz="2800" smtClean="0"/>
              <a:t>技术的差异性，使数据链路层只需要考虑如何使</a:t>
            </a:r>
            <a:endParaRPr lang="en-US" altLang="zh-CN" sz="2800" smtClean="0"/>
          </a:p>
          <a:p>
            <a:pPr eaLnBrk="1" hangingPunct="1">
              <a:buFontTx/>
              <a:buNone/>
            </a:pPr>
            <a:r>
              <a:rPr lang="zh-CN" altLang="zh-CN" sz="2800" smtClean="0"/>
              <a:t>用物理层的服务，而不需要考虑物理层的功能具</a:t>
            </a:r>
            <a:endParaRPr lang="en-US" altLang="zh-CN" sz="2800" smtClean="0"/>
          </a:p>
          <a:p>
            <a:pPr eaLnBrk="1" hangingPunct="1">
              <a:buFontTx/>
              <a:buNone/>
            </a:pPr>
            <a:r>
              <a:rPr lang="zh-CN" altLang="zh-CN" sz="2800" smtClean="0"/>
              <a:t>体是使用了哪种传输介质、通信设备与技术实现</a:t>
            </a:r>
            <a:endParaRPr lang="en-US" altLang="zh-CN" sz="2800" smtClean="0"/>
          </a:p>
          <a:p>
            <a:pPr eaLnBrk="1" hangingPunct="1">
              <a:buFontTx/>
              <a:buNone/>
            </a:pPr>
            <a:r>
              <a:rPr lang="zh-CN" altLang="zh-CN" sz="2800" smtClean="0"/>
              <a:t>的。</a:t>
            </a:r>
            <a:endParaRPr lang="zh-CN" alt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14188" y="214314"/>
            <a:ext cx="8099016" cy="1462087"/>
          </a:xfrm>
        </p:spPr>
        <p:txBody>
          <a:bodyPr/>
          <a:lstStyle/>
          <a:p>
            <a:pPr algn="ctr" eaLnBrk="1" hangingPunct="1"/>
            <a:r>
              <a:rPr lang="zh-CN" altLang="en-US" smtClean="0">
                <a:latin typeface="黑体" pitchFamily="49" charset="-122"/>
              </a:rPr>
              <a:t>各种电缆</a:t>
            </a:r>
          </a:p>
        </p:txBody>
      </p:sp>
      <p:pic>
        <p:nvPicPr>
          <p:cNvPr id="32771" name="Picture 20"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873708" y="2420939"/>
            <a:ext cx="4238026"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21"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530462" y="2444751"/>
            <a:ext cx="3957061"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22"/>
          <p:cNvSpPr txBox="1">
            <a:spLocks noChangeArrowheads="1"/>
          </p:cNvSpPr>
          <p:nvPr/>
        </p:nvSpPr>
        <p:spPr bwMode="auto">
          <a:xfrm>
            <a:off x="4209023" y="322897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铜线</a:t>
            </a:r>
          </a:p>
        </p:txBody>
      </p:sp>
      <p:sp>
        <p:nvSpPr>
          <p:cNvPr id="32774" name="Text Box 23"/>
          <p:cNvSpPr txBox="1">
            <a:spLocks noChangeArrowheads="1"/>
          </p:cNvSpPr>
          <p:nvPr/>
        </p:nvSpPr>
        <p:spPr bwMode="auto">
          <a:xfrm>
            <a:off x="8706262" y="331787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铜线</a:t>
            </a:r>
          </a:p>
        </p:txBody>
      </p:sp>
      <p:sp>
        <p:nvSpPr>
          <p:cNvPr id="32775" name="Text Box 24"/>
          <p:cNvSpPr txBox="1">
            <a:spLocks noChangeArrowheads="1"/>
          </p:cNvSpPr>
          <p:nvPr/>
        </p:nvSpPr>
        <p:spPr bwMode="auto">
          <a:xfrm>
            <a:off x="1047725" y="3289300"/>
            <a:ext cx="149182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zh-CN" altLang="en-US" sz="2000">
                <a:solidFill>
                  <a:srgbClr val="333399"/>
                </a:solidFill>
                <a:latin typeface="黑体" pitchFamily="49" charset="-122"/>
                <a:ea typeface="黑体" pitchFamily="49" charset="-122"/>
              </a:rPr>
              <a:t>聚氯乙烯 套层</a:t>
            </a:r>
          </a:p>
        </p:txBody>
      </p:sp>
      <p:sp>
        <p:nvSpPr>
          <p:cNvPr id="32776" name="Text Box 25"/>
          <p:cNvSpPr txBox="1">
            <a:spLocks noChangeArrowheads="1"/>
          </p:cNvSpPr>
          <p:nvPr/>
        </p:nvSpPr>
        <p:spPr bwMode="auto">
          <a:xfrm>
            <a:off x="5418076" y="3303588"/>
            <a:ext cx="163684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黑体" pitchFamily="49" charset="-122"/>
                <a:ea typeface="黑体" pitchFamily="49" charset="-122"/>
              </a:rPr>
              <a:t>聚氯乙烯</a:t>
            </a:r>
          </a:p>
          <a:p>
            <a:pPr algn="ctr" eaLnBrk="1" hangingPunct="1"/>
            <a:r>
              <a:rPr lang="zh-CN" altLang="en-US" sz="2000">
                <a:solidFill>
                  <a:srgbClr val="333399"/>
                </a:solidFill>
                <a:latin typeface="黑体" pitchFamily="49" charset="-122"/>
                <a:ea typeface="黑体" pitchFamily="49" charset="-122"/>
              </a:rPr>
              <a:t>套层</a:t>
            </a:r>
          </a:p>
        </p:txBody>
      </p:sp>
      <p:sp>
        <p:nvSpPr>
          <p:cNvPr id="32777" name="Text Box 26"/>
          <p:cNvSpPr txBox="1">
            <a:spLocks noChangeArrowheads="1"/>
          </p:cNvSpPr>
          <p:nvPr/>
        </p:nvSpPr>
        <p:spPr bwMode="auto">
          <a:xfrm>
            <a:off x="6937095" y="324802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屏蔽层</a:t>
            </a:r>
          </a:p>
        </p:txBody>
      </p:sp>
      <p:sp>
        <p:nvSpPr>
          <p:cNvPr id="32778" name="Text Box 27"/>
          <p:cNvSpPr txBox="1">
            <a:spLocks noChangeArrowheads="1"/>
          </p:cNvSpPr>
          <p:nvPr/>
        </p:nvSpPr>
        <p:spPr bwMode="auto">
          <a:xfrm>
            <a:off x="2858584" y="322580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绝缘层</a:t>
            </a:r>
          </a:p>
        </p:txBody>
      </p:sp>
      <p:sp>
        <p:nvSpPr>
          <p:cNvPr id="32779" name="Text Box 28"/>
          <p:cNvSpPr txBox="1">
            <a:spLocks noChangeArrowheads="1"/>
          </p:cNvSpPr>
          <p:nvPr/>
        </p:nvSpPr>
        <p:spPr bwMode="auto">
          <a:xfrm>
            <a:off x="7747358" y="3497263"/>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绝缘层</a:t>
            </a:r>
          </a:p>
        </p:txBody>
      </p:sp>
      <p:pic>
        <p:nvPicPr>
          <p:cNvPr id="32780" name="Picture 31" descr="222"/>
          <p:cNvPicPr>
            <a:picLocks noChangeAspect="1" noChangeArrowheads="1"/>
          </p:cNvPicPr>
          <p:nvPr/>
        </p:nvPicPr>
        <p:blipFill>
          <a:blip r:embed="rId5">
            <a:extLst>
              <a:ext uri="{28A0092B-C50C-407E-A947-70E740481C1C}">
                <a14:useLocalDpi xmlns:a14="http://schemas.microsoft.com/office/drawing/2010/main" val="0"/>
              </a:ext>
            </a:extLst>
          </a:blip>
          <a:srcRect t="37741" r="21053" b="25261"/>
          <a:stretch>
            <a:fillRect/>
          </a:stretch>
        </p:blipFill>
        <p:spPr bwMode="auto">
          <a:xfrm>
            <a:off x="1190926" y="5222876"/>
            <a:ext cx="482533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Text Box 33"/>
          <p:cNvSpPr txBox="1">
            <a:spLocks noChangeArrowheads="1"/>
          </p:cNvSpPr>
          <p:nvPr/>
        </p:nvSpPr>
        <p:spPr bwMode="auto">
          <a:xfrm>
            <a:off x="3447702" y="4905376"/>
            <a:ext cx="21008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外导体屏蔽层</a:t>
            </a:r>
          </a:p>
        </p:txBody>
      </p:sp>
      <p:sp>
        <p:nvSpPr>
          <p:cNvPr id="32782" name="Text Box 34"/>
          <p:cNvSpPr txBox="1">
            <a:spLocks noChangeArrowheads="1"/>
          </p:cNvSpPr>
          <p:nvPr/>
        </p:nvSpPr>
        <p:spPr bwMode="auto">
          <a:xfrm>
            <a:off x="5680913" y="4870451"/>
            <a:ext cx="110029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绝缘层</a:t>
            </a:r>
          </a:p>
        </p:txBody>
      </p:sp>
      <p:sp>
        <p:nvSpPr>
          <p:cNvPr id="32783" name="Text Box 35"/>
          <p:cNvSpPr txBox="1">
            <a:spLocks noChangeArrowheads="1"/>
          </p:cNvSpPr>
          <p:nvPr/>
        </p:nvSpPr>
        <p:spPr bwMode="auto">
          <a:xfrm>
            <a:off x="1355878" y="4903789"/>
            <a:ext cx="218245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绝缘保护套层</a:t>
            </a:r>
          </a:p>
        </p:txBody>
      </p:sp>
      <p:sp>
        <p:nvSpPr>
          <p:cNvPr id="32784" name="Rectangle 36"/>
          <p:cNvSpPr>
            <a:spLocks noChangeArrowheads="1"/>
          </p:cNvSpPr>
          <p:nvPr/>
        </p:nvSpPr>
        <p:spPr bwMode="auto">
          <a:xfrm>
            <a:off x="5593905" y="5843589"/>
            <a:ext cx="590931" cy="276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32785" name="Text Box 32"/>
          <p:cNvSpPr txBox="1">
            <a:spLocks noChangeArrowheads="1"/>
          </p:cNvSpPr>
          <p:nvPr/>
        </p:nvSpPr>
        <p:spPr bwMode="auto">
          <a:xfrm>
            <a:off x="5918373" y="5518151"/>
            <a:ext cx="127430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内导体</a:t>
            </a:r>
          </a:p>
        </p:txBody>
      </p:sp>
      <p:sp>
        <p:nvSpPr>
          <p:cNvPr id="32786" name="Text Box 37"/>
          <p:cNvSpPr txBox="1">
            <a:spLocks noChangeArrowheads="1"/>
          </p:cNvSpPr>
          <p:nvPr/>
        </p:nvSpPr>
        <p:spPr bwMode="auto">
          <a:xfrm>
            <a:off x="1238056" y="1884363"/>
            <a:ext cx="31566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pitchFamily="34" charset="0"/>
                <a:ea typeface="黑体" pitchFamily="49" charset="-122"/>
              </a:rPr>
              <a:t>无屏蔽双绞线 </a:t>
            </a:r>
            <a:r>
              <a:rPr lang="en-US" altLang="zh-CN" sz="2800">
                <a:solidFill>
                  <a:srgbClr val="333399"/>
                </a:solidFill>
                <a:latin typeface="Arial" pitchFamily="34" charset="0"/>
                <a:ea typeface="黑体" pitchFamily="49" charset="-122"/>
              </a:rPr>
              <a:t>UTP</a:t>
            </a:r>
          </a:p>
        </p:txBody>
      </p:sp>
      <p:sp>
        <p:nvSpPr>
          <p:cNvPr id="32787" name="Text Box 38"/>
          <p:cNvSpPr txBox="1">
            <a:spLocks noChangeArrowheads="1"/>
          </p:cNvSpPr>
          <p:nvPr/>
        </p:nvSpPr>
        <p:spPr bwMode="auto">
          <a:xfrm>
            <a:off x="5755233" y="1916113"/>
            <a:ext cx="2776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pitchFamily="34" charset="0"/>
                <a:ea typeface="黑体" pitchFamily="49" charset="-122"/>
              </a:rPr>
              <a:t>屏蔽双绞线 </a:t>
            </a:r>
            <a:r>
              <a:rPr lang="en-US" altLang="zh-CN" sz="2800">
                <a:solidFill>
                  <a:srgbClr val="333399"/>
                </a:solidFill>
                <a:latin typeface="Arial" pitchFamily="34" charset="0"/>
                <a:ea typeface="黑体" pitchFamily="49" charset="-122"/>
              </a:rPr>
              <a:t>STP</a:t>
            </a:r>
          </a:p>
        </p:txBody>
      </p:sp>
      <p:sp>
        <p:nvSpPr>
          <p:cNvPr id="32788" name="Text Box 39"/>
          <p:cNvSpPr txBox="1">
            <a:spLocks noChangeArrowheads="1"/>
          </p:cNvSpPr>
          <p:nvPr/>
        </p:nvSpPr>
        <p:spPr bwMode="auto">
          <a:xfrm>
            <a:off x="2809641" y="43291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800">
                <a:solidFill>
                  <a:srgbClr val="333399"/>
                </a:solidFill>
                <a:latin typeface="Arial" pitchFamily="34" charset="0"/>
                <a:ea typeface="黑体" pitchFamily="49" charset="-122"/>
              </a:rPr>
              <a:t>同轴电缆</a:t>
            </a:r>
          </a:p>
        </p:txBody>
      </p:sp>
      <p:sp>
        <p:nvSpPr>
          <p:cNvPr id="32789" name="Line 40"/>
          <p:cNvSpPr>
            <a:spLocks noChangeShapeType="1"/>
          </p:cNvSpPr>
          <p:nvPr/>
        </p:nvSpPr>
        <p:spPr bwMode="auto">
          <a:xfrm>
            <a:off x="8099016" y="2997200"/>
            <a:ext cx="52568" cy="5651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41"/>
          <p:cNvSpPr>
            <a:spLocks noChangeShapeType="1"/>
          </p:cNvSpPr>
          <p:nvPr/>
        </p:nvSpPr>
        <p:spPr bwMode="auto">
          <a:xfrm>
            <a:off x="8769705" y="3041650"/>
            <a:ext cx="123262" cy="317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42"/>
          <p:cNvSpPr>
            <a:spLocks noChangeShapeType="1"/>
          </p:cNvSpPr>
          <p:nvPr/>
        </p:nvSpPr>
        <p:spPr bwMode="auto">
          <a:xfrm flipH="1">
            <a:off x="7431954" y="3038475"/>
            <a:ext cx="18127" cy="279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43"/>
          <p:cNvSpPr>
            <a:spLocks noChangeShapeType="1"/>
          </p:cNvSpPr>
          <p:nvPr/>
        </p:nvSpPr>
        <p:spPr bwMode="auto">
          <a:xfrm flipH="1">
            <a:off x="6195712" y="3082925"/>
            <a:ext cx="141388" cy="319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44"/>
          <p:cNvSpPr>
            <a:spLocks noChangeShapeType="1"/>
          </p:cNvSpPr>
          <p:nvPr/>
        </p:nvSpPr>
        <p:spPr bwMode="auto">
          <a:xfrm>
            <a:off x="3257372" y="2995614"/>
            <a:ext cx="52567" cy="319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45"/>
          <p:cNvSpPr>
            <a:spLocks noChangeShapeType="1"/>
          </p:cNvSpPr>
          <p:nvPr/>
        </p:nvSpPr>
        <p:spPr bwMode="auto">
          <a:xfrm>
            <a:off x="4384853" y="3036888"/>
            <a:ext cx="101510" cy="246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46"/>
          <p:cNvSpPr>
            <a:spLocks noChangeShapeType="1"/>
          </p:cNvSpPr>
          <p:nvPr/>
        </p:nvSpPr>
        <p:spPr bwMode="auto">
          <a:xfrm flipH="1">
            <a:off x="4201773" y="5300664"/>
            <a:ext cx="30816" cy="261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47"/>
          <p:cNvSpPr>
            <a:spLocks noChangeShapeType="1"/>
          </p:cNvSpPr>
          <p:nvPr/>
        </p:nvSpPr>
        <p:spPr bwMode="auto">
          <a:xfrm flipH="1">
            <a:off x="4990285" y="5229225"/>
            <a:ext cx="810264" cy="3762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48"/>
          <p:cNvSpPr>
            <a:spLocks noChangeShapeType="1"/>
          </p:cNvSpPr>
          <p:nvPr/>
        </p:nvSpPr>
        <p:spPr bwMode="auto">
          <a:xfrm>
            <a:off x="2372788" y="5259389"/>
            <a:ext cx="25377" cy="128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49"/>
          <p:cNvSpPr>
            <a:spLocks noChangeShapeType="1"/>
          </p:cNvSpPr>
          <p:nvPr/>
        </p:nvSpPr>
        <p:spPr bwMode="auto">
          <a:xfrm flipH="1">
            <a:off x="1747415" y="3111501"/>
            <a:ext cx="9064" cy="1873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2799"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7635" y="3913188"/>
            <a:ext cx="2860396"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双绞线</a:t>
            </a:r>
            <a:r>
              <a:rPr lang="en-US" altLang="zh-CN" smtClean="0"/>
              <a:t>(Twisted Pair</a:t>
            </a:r>
            <a:r>
              <a:rPr lang="zh-CN" altLang="en-US" smtClean="0"/>
              <a:t>，</a:t>
            </a:r>
            <a:r>
              <a:rPr lang="en-US" altLang="zh-CN" smtClean="0"/>
              <a:t>TP)</a:t>
            </a:r>
          </a:p>
        </p:txBody>
      </p:sp>
      <p:sp>
        <p:nvSpPr>
          <p:cNvPr id="33795" name="Rectangle 3"/>
          <p:cNvSpPr>
            <a:spLocks noGrp="1" noChangeArrowheads="1"/>
          </p:cNvSpPr>
          <p:nvPr>
            <p:ph idx="1"/>
          </p:nvPr>
        </p:nvSpPr>
        <p:spPr>
          <a:xfrm>
            <a:off x="1190926" y="2051050"/>
            <a:ext cx="8874840" cy="4114800"/>
          </a:xfrm>
        </p:spPr>
        <p:txBody>
          <a:bodyPr/>
          <a:lstStyle/>
          <a:p>
            <a:pPr eaLnBrk="1" hangingPunct="1"/>
            <a:r>
              <a:rPr lang="en-US" altLang="zh-CN" smtClean="0"/>
              <a:t>      </a:t>
            </a:r>
            <a:r>
              <a:rPr lang="zh-CN" altLang="en-US" smtClean="0"/>
              <a:t>也称双扭线，是一种最常用的传输媒体，把两对相互绝缘的铜线并排放在一起，用规则的方法两两绞合在一起就构成了双绞线。</a:t>
            </a:r>
          </a:p>
          <a:p>
            <a:pPr eaLnBrk="1" hangingPunct="1"/>
            <a:r>
              <a:rPr lang="zh-CN" altLang="en-US" smtClean="0"/>
              <a:t>      双绞线价格便宜、安装容易、使用方便，因此使用十分广泛。如电话系统。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为什么把两根线双绞</a:t>
            </a:r>
          </a:p>
        </p:txBody>
      </p:sp>
      <p:sp>
        <p:nvSpPr>
          <p:cNvPr id="34819" name="Rectangle 3"/>
          <p:cNvSpPr>
            <a:spLocks noGrp="1" noChangeArrowheads="1"/>
          </p:cNvSpPr>
          <p:nvPr>
            <p:ph idx="1"/>
          </p:nvPr>
        </p:nvSpPr>
        <p:spPr/>
        <p:txBody>
          <a:bodyPr/>
          <a:lstStyle/>
          <a:p>
            <a:pPr eaLnBrk="1" hangingPunct="1"/>
            <a:r>
              <a:rPr lang="zh-CN" altLang="en-US" smtClean="0"/>
              <a:t>这种缠绕方式改变了电线原有的电子特性。这样不但可以减少自身的串扰，也可以最大限度的防止其他电缆上的干扰对该条线路的影响。增大绞合度和绞和精确度可提高双绞线带宽。</a:t>
            </a:r>
          </a:p>
          <a:p>
            <a:pPr eaLnBrk="1" hangingPunct="1"/>
            <a:r>
              <a:rPr lang="zh-CN" altLang="en-US" smtClean="0"/>
              <a:t>对绞的电缆因为传输的信号方向相反，从而使彼此的电磁辐射互相抵消，使收发的干扰减低到最小。</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RJ-45</a:t>
            </a:r>
            <a:r>
              <a:rPr lang="zh-CN" altLang="en-US" smtClean="0"/>
              <a:t>接头和接口</a:t>
            </a:r>
          </a:p>
        </p:txBody>
      </p:sp>
      <p:sp>
        <p:nvSpPr>
          <p:cNvPr id="35843" name="Rectangle 3"/>
          <p:cNvSpPr>
            <a:spLocks noGrp="1" noChangeArrowheads="1"/>
          </p:cNvSpPr>
          <p:nvPr>
            <p:ph idx="1"/>
          </p:nvPr>
        </p:nvSpPr>
        <p:spPr>
          <a:xfrm>
            <a:off x="3657971" y="1916113"/>
            <a:ext cx="6578186" cy="2665412"/>
          </a:xfrm>
        </p:spPr>
        <p:txBody>
          <a:bodyPr/>
          <a:lstStyle/>
          <a:p>
            <a:pPr algn="just" eaLnBrk="1" hangingPunct="1"/>
            <a:r>
              <a:rPr lang="en-US" altLang="zh-CN" sz="2700" smtClean="0"/>
              <a:t>1</a:t>
            </a:r>
            <a:r>
              <a:rPr lang="zh-CN" altLang="en-US" sz="2700" smtClean="0"/>
              <a:t>、</a:t>
            </a:r>
            <a:r>
              <a:rPr lang="en-US" altLang="zh-CN" sz="2700" smtClean="0"/>
              <a:t>2</a:t>
            </a:r>
            <a:r>
              <a:rPr lang="zh-CN" altLang="en-US" sz="2700" smtClean="0"/>
              <a:t>用于发送，</a:t>
            </a:r>
            <a:r>
              <a:rPr lang="en-US" altLang="zh-CN" sz="2700" smtClean="0"/>
              <a:t>3</a:t>
            </a:r>
            <a:r>
              <a:rPr lang="zh-CN" altLang="en-US" sz="2700" smtClean="0"/>
              <a:t>、</a:t>
            </a:r>
            <a:r>
              <a:rPr lang="en-US" altLang="zh-CN" sz="2700" smtClean="0"/>
              <a:t>6</a:t>
            </a:r>
            <a:r>
              <a:rPr lang="zh-CN" altLang="en-US" sz="2700" smtClean="0"/>
              <a:t>用于接收，</a:t>
            </a:r>
            <a:r>
              <a:rPr lang="en-US" altLang="zh-CN" sz="2700" smtClean="0"/>
              <a:t>4</a:t>
            </a:r>
            <a:r>
              <a:rPr lang="zh-CN" altLang="en-US" sz="2700" smtClean="0"/>
              <a:t>、</a:t>
            </a:r>
            <a:r>
              <a:rPr lang="en-US" altLang="zh-CN" sz="2700" smtClean="0"/>
              <a:t>5</a:t>
            </a:r>
            <a:r>
              <a:rPr lang="zh-CN" altLang="en-US" sz="2700" smtClean="0"/>
              <a:t>，</a:t>
            </a:r>
            <a:r>
              <a:rPr lang="en-US" altLang="zh-CN" sz="2700" smtClean="0"/>
              <a:t>7</a:t>
            </a:r>
            <a:r>
              <a:rPr lang="zh-CN" altLang="en-US" sz="2700" smtClean="0"/>
              <a:t>、</a:t>
            </a:r>
            <a:r>
              <a:rPr lang="en-US" altLang="zh-CN" sz="2700" smtClean="0"/>
              <a:t>8</a:t>
            </a:r>
            <a:r>
              <a:rPr lang="zh-CN" altLang="en-US" sz="2700" smtClean="0"/>
              <a:t>是双向线；对与其相连接的双绞线来说，为降低相互干扰，标准要求</a:t>
            </a:r>
            <a:r>
              <a:rPr lang="en-US" altLang="zh-CN" sz="2700" smtClean="0"/>
              <a:t>1</a:t>
            </a:r>
            <a:r>
              <a:rPr lang="zh-CN" altLang="en-US" sz="2700" smtClean="0"/>
              <a:t>、</a:t>
            </a:r>
            <a:r>
              <a:rPr lang="en-US" altLang="zh-CN" sz="2700" smtClean="0"/>
              <a:t>2</a:t>
            </a:r>
            <a:r>
              <a:rPr lang="zh-CN" altLang="en-US" sz="2700" smtClean="0"/>
              <a:t>必须是绞缠的一对线，</a:t>
            </a:r>
            <a:r>
              <a:rPr lang="en-US" altLang="zh-CN" sz="2700" smtClean="0"/>
              <a:t>3</a:t>
            </a:r>
            <a:r>
              <a:rPr lang="zh-CN" altLang="en-US" sz="2700" smtClean="0"/>
              <a:t>、</a:t>
            </a:r>
            <a:r>
              <a:rPr lang="en-US" altLang="zh-CN" sz="2700" smtClean="0"/>
              <a:t>6</a:t>
            </a:r>
            <a:r>
              <a:rPr lang="zh-CN" altLang="en-US" sz="2700" smtClean="0"/>
              <a:t>也必须是绞缠的一对线，</a:t>
            </a:r>
            <a:r>
              <a:rPr lang="en-US" altLang="zh-CN" sz="2700" smtClean="0"/>
              <a:t>4</a:t>
            </a:r>
            <a:r>
              <a:rPr lang="zh-CN" altLang="en-US" sz="2700" smtClean="0"/>
              <a:t>、</a:t>
            </a:r>
            <a:r>
              <a:rPr lang="en-US" altLang="zh-CN" sz="2700" smtClean="0"/>
              <a:t>5</a:t>
            </a:r>
            <a:r>
              <a:rPr lang="zh-CN" altLang="en-US" sz="2700" smtClean="0"/>
              <a:t>相互绞缠，</a:t>
            </a:r>
            <a:r>
              <a:rPr lang="en-US" altLang="zh-CN" sz="2700" smtClean="0"/>
              <a:t>7</a:t>
            </a:r>
            <a:r>
              <a:rPr lang="zh-CN" altLang="en-US" sz="2700" smtClean="0"/>
              <a:t>、</a:t>
            </a:r>
            <a:r>
              <a:rPr lang="en-US" altLang="zh-CN" sz="2700" smtClean="0"/>
              <a:t>8</a:t>
            </a:r>
            <a:r>
              <a:rPr lang="zh-CN" altLang="en-US" sz="2700" smtClean="0"/>
              <a:t>相互绞缠。</a:t>
            </a:r>
            <a:endParaRPr lang="zh-CN" altLang="zh-CN" sz="2700" smtClean="0"/>
          </a:p>
        </p:txBody>
      </p:sp>
      <p:pic>
        <p:nvPicPr>
          <p:cNvPr id="35844" name="Picture 4" descr="RYO)IT2P(2MR4MPM$_PG65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68638"/>
            <a:ext cx="379754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971" y="4652963"/>
            <a:ext cx="298003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4736" y="4652964"/>
            <a:ext cx="332625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smtClean="0"/>
              <a:t>EIA/TIA 568A</a:t>
            </a:r>
            <a:r>
              <a:rPr lang="zh-CN" altLang="en-US" smtClean="0"/>
              <a:t>的线序</a:t>
            </a:r>
          </a:p>
        </p:txBody>
      </p:sp>
      <p:sp>
        <p:nvSpPr>
          <p:cNvPr id="36867" name="内容占位符 2"/>
          <p:cNvSpPr>
            <a:spLocks noGrp="1" noChangeArrowheads="1"/>
          </p:cNvSpPr>
          <p:nvPr>
            <p:ph idx="1"/>
          </p:nvPr>
        </p:nvSpPr>
        <p:spPr>
          <a:xfrm>
            <a:off x="1190926" y="2205038"/>
            <a:ext cx="8874840" cy="3683000"/>
          </a:xfrm>
        </p:spPr>
        <p:txBody>
          <a:bodyPr/>
          <a:lstStyle/>
          <a:p>
            <a:pPr>
              <a:buFont typeface="Wingdings" pitchFamily="2" charset="2"/>
              <a:buNone/>
            </a:pPr>
            <a:r>
              <a:rPr lang="zh-CN" altLang="en-US" smtClean="0"/>
              <a:t>绿白、绿、橙白、蓝、蓝白、橙、棕、棕</a:t>
            </a:r>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18" y="2997201"/>
            <a:ext cx="205557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smtClean="0"/>
              <a:t>EIA/TIA 568B</a:t>
            </a:r>
            <a:r>
              <a:rPr lang="zh-CN" altLang="en-US" smtClean="0"/>
              <a:t>的线序</a:t>
            </a:r>
          </a:p>
        </p:txBody>
      </p:sp>
      <p:sp>
        <p:nvSpPr>
          <p:cNvPr id="37891" name="内容占位符 2"/>
          <p:cNvSpPr>
            <a:spLocks noGrp="1" noChangeArrowheads="1"/>
          </p:cNvSpPr>
          <p:nvPr>
            <p:ph idx="1"/>
          </p:nvPr>
        </p:nvSpPr>
        <p:spPr>
          <a:xfrm>
            <a:off x="944403" y="2133600"/>
            <a:ext cx="9045231" cy="1079500"/>
          </a:xfrm>
        </p:spPr>
        <p:txBody>
          <a:bodyPr/>
          <a:lstStyle/>
          <a:p>
            <a:pPr>
              <a:buFont typeface="Wingdings" pitchFamily="2" charset="2"/>
              <a:buNone/>
            </a:pPr>
            <a:r>
              <a:rPr lang="zh-CN" altLang="en-US" smtClean="0"/>
              <a:t>橙白、橙、绿白、蓝、蓝白、绿、棕白、棕</a:t>
            </a: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578" y="2924176"/>
            <a:ext cx="3077916"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直通</a:t>
            </a:r>
            <a:r>
              <a:rPr lang="en-US" altLang="zh-CN" smtClean="0"/>
              <a:t>UTP</a:t>
            </a:r>
            <a:r>
              <a:rPr lang="zh-CN" altLang="en-US" smtClean="0"/>
              <a:t>电缆</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8289"/>
            <a:ext cx="1044098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355879" y="1844676"/>
            <a:ext cx="8387232" cy="1077913"/>
          </a:xfrm>
          <a:prstGeom prst="rect">
            <a:avLst/>
          </a:prstGeom>
        </p:spPr>
        <p:txBody>
          <a:bodyPr>
            <a:spAutoFit/>
          </a:bodyPr>
          <a:lstStyle/>
          <a:p>
            <a:pPr marL="342900" indent="-342900">
              <a:spcBef>
                <a:spcPct val="20000"/>
              </a:spcBef>
              <a:buClr>
                <a:schemeClr val="folHlink"/>
              </a:buClr>
              <a:buSzPct val="60000"/>
              <a:buFont typeface="Wingdings" panose="05000000000000000000" pitchFamily="2" charset="2"/>
              <a:buChar char="n"/>
              <a:defRPr/>
            </a:pPr>
            <a:r>
              <a:rPr lang="zh-CN" altLang="en-US" sz="3200" dirty="0">
                <a:solidFill>
                  <a:srgbClr val="333399"/>
                </a:solidFill>
                <a:latin typeface="+mn-lt"/>
                <a:ea typeface="+mn-ea"/>
                <a:sym typeface="+mn-ea"/>
              </a:rPr>
              <a:t>直连线：</a:t>
            </a:r>
            <a:r>
              <a:rPr lang="en-US" altLang="zh-CN" sz="3200" dirty="0">
                <a:solidFill>
                  <a:srgbClr val="333399"/>
                </a:solidFill>
                <a:latin typeface="+mn-lt"/>
                <a:ea typeface="+mn-ea"/>
                <a:sym typeface="+mn-ea"/>
              </a:rPr>
              <a:t>PC/</a:t>
            </a:r>
            <a:r>
              <a:rPr lang="zh-CN" altLang="en-US" sz="3200" dirty="0">
                <a:solidFill>
                  <a:srgbClr val="333399"/>
                </a:solidFill>
                <a:latin typeface="+mn-lt"/>
                <a:ea typeface="+mn-ea"/>
                <a:sym typeface="+mn-ea"/>
              </a:rPr>
              <a:t>路由器</a:t>
            </a:r>
            <a:r>
              <a:rPr lang="en-US" altLang="zh-CN" sz="3200" dirty="0">
                <a:solidFill>
                  <a:srgbClr val="333399"/>
                </a:solidFill>
                <a:latin typeface="+mn-lt"/>
                <a:ea typeface="+mn-ea"/>
                <a:sym typeface="+mn-ea"/>
              </a:rPr>
              <a:t>—</a:t>
            </a:r>
            <a:r>
              <a:rPr lang="zh-CN" altLang="en-US" sz="3200" dirty="0">
                <a:solidFill>
                  <a:srgbClr val="333399"/>
                </a:solidFill>
                <a:latin typeface="+mn-lt"/>
                <a:ea typeface="+mn-ea"/>
                <a:sym typeface="+mn-ea"/>
              </a:rPr>
              <a:t>交换机</a:t>
            </a:r>
            <a:r>
              <a:rPr lang="en-US" altLang="zh-CN" sz="3200" dirty="0">
                <a:solidFill>
                  <a:srgbClr val="333399"/>
                </a:solidFill>
                <a:latin typeface="+mn-lt"/>
                <a:ea typeface="+mn-ea"/>
                <a:sym typeface="+mn-ea"/>
              </a:rPr>
              <a:t>/HUB</a:t>
            </a:r>
            <a:r>
              <a:rPr lang="zh-CN" altLang="en-US" sz="3200" dirty="0">
                <a:solidFill>
                  <a:srgbClr val="333399"/>
                </a:solidFill>
                <a:latin typeface="+mn-lt"/>
                <a:ea typeface="+mn-ea"/>
                <a:sym typeface="+mn-ea"/>
              </a:rPr>
              <a:t>，</a:t>
            </a:r>
            <a:r>
              <a:rPr lang="en-US" altLang="zh-CN" sz="3200" dirty="0">
                <a:solidFill>
                  <a:srgbClr val="333399"/>
                </a:solidFill>
                <a:latin typeface="+mn-lt"/>
                <a:ea typeface="+mn-ea"/>
                <a:sym typeface="+mn-ea"/>
              </a:rPr>
              <a:t>HUB--HUB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交叉</a:t>
            </a:r>
            <a:r>
              <a:rPr lang="en-US" altLang="zh-CN" smtClean="0"/>
              <a:t>UTP</a:t>
            </a:r>
            <a:r>
              <a:rPr lang="zh-CN" altLang="en-US" smtClean="0"/>
              <a:t>线</a:t>
            </a:r>
          </a:p>
        </p:txBody>
      </p:sp>
      <p:sp>
        <p:nvSpPr>
          <p:cNvPr id="39939" name="Rectangle 3"/>
          <p:cNvSpPr>
            <a:spLocks noGrp="1" noChangeArrowheads="1"/>
          </p:cNvSpPr>
          <p:nvPr>
            <p:ph idx="1"/>
          </p:nvPr>
        </p:nvSpPr>
        <p:spPr/>
        <p:txBody>
          <a:bodyPr/>
          <a:lstStyle/>
          <a:p>
            <a:pPr eaLnBrk="1" hangingPunct="1"/>
            <a:r>
              <a:rPr lang="zh-CN" altLang="en-US" dirty="0" smtClean="0"/>
              <a:t>交叉线：交换机</a:t>
            </a:r>
            <a:r>
              <a:rPr lang="en-US" altLang="zh-CN" dirty="0" smtClean="0"/>
              <a:t>—</a:t>
            </a:r>
            <a:r>
              <a:rPr lang="zh-CN" altLang="en-US" dirty="0" smtClean="0"/>
              <a:t>交换机，</a:t>
            </a:r>
            <a:r>
              <a:rPr lang="en-US" altLang="zh-CN" dirty="0" smtClean="0"/>
              <a:t>HUB--HUB</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1300"/>
            <a:ext cx="10440988"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同轴电缆</a:t>
            </a:r>
            <a:r>
              <a:rPr lang="en-US" altLang="zh-CN" smtClean="0"/>
              <a:t>(Coaxial Cable)</a:t>
            </a:r>
          </a:p>
        </p:txBody>
      </p:sp>
      <p:sp>
        <p:nvSpPr>
          <p:cNvPr id="40963" name="Rectangle 3"/>
          <p:cNvSpPr>
            <a:spLocks noGrp="1" noChangeArrowheads="1"/>
          </p:cNvSpPr>
          <p:nvPr>
            <p:ph idx="1"/>
          </p:nvPr>
        </p:nvSpPr>
        <p:spPr/>
        <p:txBody>
          <a:bodyPr/>
          <a:lstStyle/>
          <a:p>
            <a:pPr eaLnBrk="1" hangingPunct="1"/>
            <a:r>
              <a:rPr lang="zh-CN" altLang="en-US" smtClean="0"/>
              <a:t>计算机网络使用基带同轴电缆，分为粗细两种。</a:t>
            </a:r>
          </a:p>
          <a:p>
            <a:pPr eaLnBrk="1" hangingPunct="1"/>
            <a:endParaRPr lang="en-US" altLang="zh-CN" smtClean="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852739"/>
            <a:ext cx="4892401"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286402" y="5949951"/>
            <a:ext cx="4357662" cy="574675"/>
          </a:xfrm>
          <a:prstGeom prst="rect">
            <a:avLst/>
          </a:prstGeom>
          <a:solidFill>
            <a:schemeClr val="accent1"/>
          </a:solidFill>
          <a:ln w="9525">
            <a:solidFill>
              <a:schemeClr val="tx1"/>
            </a:solidFill>
            <a:miter lim="800000"/>
            <a:headEnd/>
            <a:tailEnd/>
          </a:ln>
        </p:spPr>
        <p:txBody>
          <a:bodyPr wrap="none" anchor="ctr"/>
          <a:lstStyle/>
          <a:p>
            <a:pPr algn="ctr"/>
            <a:r>
              <a:rPr lang="en-US" altLang="zh-CN"/>
              <a:t>10base2</a:t>
            </a:r>
            <a:r>
              <a:rPr lang="zh-CN" altLang="en-US"/>
              <a:t>细同轴电缆</a:t>
            </a: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541" y="2852739"/>
            <a:ext cx="538544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7"/>
          <p:cNvSpPr>
            <a:spLocks noChangeArrowheads="1"/>
          </p:cNvSpPr>
          <p:nvPr/>
        </p:nvSpPr>
        <p:spPr bwMode="auto">
          <a:xfrm>
            <a:off x="5385448" y="5949951"/>
            <a:ext cx="4357662" cy="574675"/>
          </a:xfrm>
          <a:prstGeom prst="rect">
            <a:avLst/>
          </a:prstGeom>
          <a:solidFill>
            <a:schemeClr val="accent1"/>
          </a:solidFill>
          <a:ln w="9525">
            <a:solidFill>
              <a:schemeClr val="tx1"/>
            </a:solidFill>
            <a:miter lim="800000"/>
            <a:headEnd/>
            <a:tailEnd/>
          </a:ln>
        </p:spPr>
        <p:txBody>
          <a:bodyPr wrap="none" anchor="ctr"/>
          <a:lstStyle/>
          <a:p>
            <a:pPr algn="ctr"/>
            <a:r>
              <a:rPr lang="en-US" altLang="zh-CN"/>
              <a:t>10base5</a:t>
            </a:r>
            <a:r>
              <a:rPr lang="zh-CN" altLang="en-US"/>
              <a:t>粗同轴电缆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zh-CN" altLang="en-US" smtClean="0"/>
              <a:t>光线在光纤中的折射 </a:t>
            </a:r>
          </a:p>
        </p:txBody>
      </p:sp>
      <p:sp>
        <p:nvSpPr>
          <p:cNvPr id="41987" name="Arc 84"/>
          <p:cNvSpPr>
            <a:spLocks noChangeArrowheads="1"/>
          </p:cNvSpPr>
          <p:nvPr/>
        </p:nvSpPr>
        <p:spPr bwMode="auto">
          <a:xfrm rot="9720000">
            <a:off x="3411448" y="4030664"/>
            <a:ext cx="110574" cy="79375"/>
          </a:xfrm>
          <a:custGeom>
            <a:avLst/>
            <a:gdLst>
              <a:gd name="T0" fmla="*/ -18 w 21600"/>
              <a:gd name="T1" fmla="*/ 0 h 21600"/>
              <a:gd name="T2" fmla="*/ 434148 w 21600"/>
              <a:gd name="T3" fmla="*/ 291685 h 21600"/>
              <a:gd name="T4" fmla="*/ -18 w 21600"/>
              <a:gd name="T5" fmla="*/ 0 h 21600"/>
              <a:gd name="T6" fmla="*/ 434148 w 21600"/>
              <a:gd name="T7" fmla="*/ 291685 h 21600"/>
              <a:gd name="T8" fmla="*/ 0 w 21600"/>
              <a:gd name="T9" fmla="*/ 291685 h 21600"/>
              <a:gd name="T10" fmla="*/ -1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8" name="Group 85"/>
          <p:cNvGrpSpPr>
            <a:grpSpLocks/>
          </p:cNvGrpSpPr>
          <p:nvPr/>
        </p:nvGrpSpPr>
        <p:grpSpPr bwMode="auto">
          <a:xfrm>
            <a:off x="2867647" y="3211513"/>
            <a:ext cx="3362506" cy="488950"/>
            <a:chOff x="292" y="1032"/>
            <a:chExt cx="1732" cy="216"/>
          </a:xfrm>
        </p:grpSpPr>
        <p:grpSp>
          <p:nvGrpSpPr>
            <p:cNvPr id="42026" name="Group 86"/>
            <p:cNvGrpSpPr>
              <a:grpSpLocks/>
            </p:cNvGrpSpPr>
            <p:nvPr/>
          </p:nvGrpSpPr>
          <p:grpSpPr bwMode="auto">
            <a:xfrm>
              <a:off x="292" y="1032"/>
              <a:ext cx="1732" cy="216"/>
              <a:chOff x="292" y="1032"/>
              <a:chExt cx="1732" cy="216"/>
            </a:xfrm>
          </p:grpSpPr>
          <p:sp>
            <p:nvSpPr>
              <p:cNvPr id="42028" name="Line 87"/>
              <p:cNvSpPr>
                <a:spLocks noChangeShapeType="1"/>
              </p:cNvSpPr>
              <p:nvPr/>
            </p:nvSpPr>
            <p:spPr bwMode="auto">
              <a:xfrm>
                <a:off x="292" y="1032"/>
                <a:ext cx="17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88"/>
              <p:cNvSpPr>
                <a:spLocks noChangeShapeType="1"/>
              </p:cNvSpPr>
              <p:nvPr/>
            </p:nvSpPr>
            <p:spPr bwMode="auto">
              <a:xfrm>
                <a:off x="292" y="1248"/>
                <a:ext cx="17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27" name="Rectangle 89"/>
            <p:cNvSpPr>
              <a:spLocks noChangeArrowheads="1"/>
            </p:cNvSpPr>
            <p:nvPr/>
          </p:nvSpPr>
          <p:spPr bwMode="auto">
            <a:xfrm>
              <a:off x="296" y="1041"/>
              <a:ext cx="1716" cy="198"/>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grpSp>
      <p:grpSp>
        <p:nvGrpSpPr>
          <p:cNvPr id="41989" name="Group 90"/>
          <p:cNvGrpSpPr>
            <a:grpSpLocks/>
          </p:cNvGrpSpPr>
          <p:nvPr/>
        </p:nvGrpSpPr>
        <p:grpSpPr bwMode="auto">
          <a:xfrm>
            <a:off x="2853146" y="4633913"/>
            <a:ext cx="3338941" cy="436562"/>
            <a:chOff x="284" y="1656"/>
            <a:chExt cx="1720" cy="192"/>
          </a:xfrm>
        </p:grpSpPr>
        <p:grpSp>
          <p:nvGrpSpPr>
            <p:cNvPr id="42022" name="Group 91"/>
            <p:cNvGrpSpPr>
              <a:grpSpLocks/>
            </p:cNvGrpSpPr>
            <p:nvPr/>
          </p:nvGrpSpPr>
          <p:grpSpPr bwMode="auto">
            <a:xfrm>
              <a:off x="284" y="1656"/>
              <a:ext cx="1720" cy="192"/>
              <a:chOff x="284" y="1656"/>
              <a:chExt cx="1720" cy="192"/>
            </a:xfrm>
          </p:grpSpPr>
          <p:sp>
            <p:nvSpPr>
              <p:cNvPr id="42024" name="Line 92"/>
              <p:cNvSpPr>
                <a:spLocks noChangeShapeType="1"/>
              </p:cNvSpPr>
              <p:nvPr/>
            </p:nvSpPr>
            <p:spPr bwMode="auto">
              <a:xfrm>
                <a:off x="284" y="1656"/>
                <a:ext cx="1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93"/>
              <p:cNvSpPr>
                <a:spLocks noChangeShapeType="1"/>
              </p:cNvSpPr>
              <p:nvPr/>
            </p:nvSpPr>
            <p:spPr bwMode="auto">
              <a:xfrm>
                <a:off x="284" y="1848"/>
                <a:ext cx="17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23" name="Rectangle 94"/>
            <p:cNvSpPr>
              <a:spLocks noChangeArrowheads="1"/>
            </p:cNvSpPr>
            <p:nvPr/>
          </p:nvSpPr>
          <p:spPr bwMode="auto">
            <a:xfrm>
              <a:off x="288" y="1664"/>
              <a:ext cx="1704" cy="176"/>
            </a:xfrm>
            <a:prstGeom prst="rect">
              <a:avLst/>
            </a:prstGeom>
            <a:solidFill>
              <a:srgbClr val="66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grpSp>
      <p:sp>
        <p:nvSpPr>
          <p:cNvPr id="41990" name="Line 95"/>
          <p:cNvSpPr>
            <a:spLocks noChangeShapeType="1"/>
          </p:cNvSpPr>
          <p:nvPr/>
        </p:nvSpPr>
        <p:spPr bwMode="auto">
          <a:xfrm>
            <a:off x="3543773" y="2682875"/>
            <a:ext cx="0" cy="1931988"/>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Line 96"/>
          <p:cNvSpPr>
            <a:spLocks noChangeShapeType="1"/>
          </p:cNvSpPr>
          <p:nvPr/>
        </p:nvSpPr>
        <p:spPr bwMode="auto">
          <a:xfrm flipV="1">
            <a:off x="3551024" y="3348039"/>
            <a:ext cx="451355" cy="365125"/>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2" name="Line 97"/>
          <p:cNvSpPr>
            <a:spLocks noChangeShapeType="1"/>
          </p:cNvSpPr>
          <p:nvPr/>
        </p:nvSpPr>
        <p:spPr bwMode="auto">
          <a:xfrm flipV="1">
            <a:off x="3210242" y="3703638"/>
            <a:ext cx="333532" cy="749300"/>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3" name="Arc 98"/>
          <p:cNvSpPr>
            <a:spLocks noChangeArrowheads="1"/>
          </p:cNvSpPr>
          <p:nvPr/>
        </p:nvSpPr>
        <p:spPr bwMode="auto">
          <a:xfrm>
            <a:off x="3547400" y="3452814"/>
            <a:ext cx="163140" cy="123825"/>
          </a:xfrm>
          <a:custGeom>
            <a:avLst/>
            <a:gdLst>
              <a:gd name="T0" fmla="*/ -46 w 21600"/>
              <a:gd name="T1" fmla="*/ 0 h 21600"/>
              <a:gd name="T2" fmla="*/ 945059 w 21600"/>
              <a:gd name="T3" fmla="*/ 709844 h 21600"/>
              <a:gd name="T4" fmla="*/ -46 w 21600"/>
              <a:gd name="T5" fmla="*/ 0 h 21600"/>
              <a:gd name="T6" fmla="*/ 945059 w 21600"/>
              <a:gd name="T7" fmla="*/ 709844 h 21600"/>
              <a:gd name="T8" fmla="*/ 0 w 21600"/>
              <a:gd name="T9" fmla="*/ 709844 h 21600"/>
              <a:gd name="T10" fmla="*/ -46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4" name="Line 99"/>
          <p:cNvSpPr>
            <a:spLocks noChangeShapeType="1"/>
          </p:cNvSpPr>
          <p:nvPr/>
        </p:nvSpPr>
        <p:spPr bwMode="auto">
          <a:xfrm>
            <a:off x="5050103" y="2701925"/>
            <a:ext cx="0" cy="1931988"/>
          </a:xfrm>
          <a:prstGeom prst="line">
            <a:avLst/>
          </a:prstGeom>
          <a:noFill/>
          <a:ln w="12700">
            <a:solidFill>
              <a:srgbClr val="3333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00"/>
          <p:cNvSpPr>
            <a:spLocks noChangeShapeType="1"/>
          </p:cNvSpPr>
          <p:nvPr/>
        </p:nvSpPr>
        <p:spPr bwMode="auto">
          <a:xfrm flipV="1">
            <a:off x="4172771" y="3703639"/>
            <a:ext cx="890022" cy="346075"/>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6" name="Line 101"/>
          <p:cNvSpPr>
            <a:spLocks noChangeShapeType="1"/>
          </p:cNvSpPr>
          <p:nvPr/>
        </p:nvSpPr>
        <p:spPr bwMode="auto">
          <a:xfrm>
            <a:off x="5057354" y="3703638"/>
            <a:ext cx="1018721" cy="355600"/>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997" name="Arc 102"/>
          <p:cNvSpPr>
            <a:spLocks noChangeArrowheads="1"/>
          </p:cNvSpPr>
          <p:nvPr/>
        </p:nvSpPr>
        <p:spPr bwMode="auto">
          <a:xfrm rot="9840000">
            <a:off x="4732887" y="3806826"/>
            <a:ext cx="270087" cy="328613"/>
          </a:xfrm>
          <a:custGeom>
            <a:avLst/>
            <a:gdLst>
              <a:gd name="T0" fmla="*/ -120 w 21600"/>
              <a:gd name="T1" fmla="*/ 0 h 21600"/>
              <a:gd name="T2" fmla="*/ 2590266 w 21600"/>
              <a:gd name="T3" fmla="*/ 4999375 h 21600"/>
              <a:gd name="T4" fmla="*/ -120 w 21600"/>
              <a:gd name="T5" fmla="*/ 0 h 21600"/>
              <a:gd name="T6" fmla="*/ 2590266 w 21600"/>
              <a:gd name="T7" fmla="*/ 4999375 h 21600"/>
              <a:gd name="T8" fmla="*/ 0 w 21600"/>
              <a:gd name="T9" fmla="*/ 4999375 h 21600"/>
              <a:gd name="T10" fmla="*/ -12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8" name="Freeform 103"/>
          <p:cNvSpPr>
            <a:spLocks noChangeArrowheads="1"/>
          </p:cNvSpPr>
          <p:nvPr/>
        </p:nvSpPr>
        <p:spPr bwMode="auto">
          <a:xfrm>
            <a:off x="2720821" y="3252788"/>
            <a:ext cx="175829" cy="1820862"/>
          </a:xfrm>
          <a:custGeom>
            <a:avLst/>
            <a:gdLst>
              <a:gd name="T0" fmla="*/ 223347144 w 91"/>
              <a:gd name="T1" fmla="*/ 0 h 799"/>
              <a:gd name="T2" fmla="*/ 223347144 w 91"/>
              <a:gd name="T3" fmla="*/ 93483830 h 799"/>
              <a:gd name="T4" fmla="*/ 223347144 w 91"/>
              <a:gd name="T5" fmla="*/ 186965381 h 799"/>
              <a:gd name="T6" fmla="*/ 171805496 w 91"/>
              <a:gd name="T7" fmla="*/ 280449211 h 799"/>
              <a:gd name="T8" fmla="*/ 171805496 w 91"/>
              <a:gd name="T9" fmla="*/ 373933041 h 799"/>
              <a:gd name="T10" fmla="*/ 154624946 w 91"/>
              <a:gd name="T11" fmla="*/ 467414592 h 799"/>
              <a:gd name="T12" fmla="*/ 154624946 w 91"/>
              <a:gd name="T13" fmla="*/ 560898422 h 799"/>
              <a:gd name="T14" fmla="*/ 206166595 w 91"/>
              <a:gd name="T15" fmla="*/ 654382252 h 799"/>
              <a:gd name="T16" fmla="*/ 257708244 w 91"/>
              <a:gd name="T17" fmla="*/ 747863803 h 799"/>
              <a:gd name="T18" fmla="*/ 257708244 w 91"/>
              <a:gd name="T19" fmla="*/ 841347632 h 799"/>
              <a:gd name="T20" fmla="*/ 257708244 w 91"/>
              <a:gd name="T21" fmla="*/ 934831462 h 799"/>
              <a:gd name="T22" fmla="*/ 257708244 w 91"/>
              <a:gd name="T23" fmla="*/ 1028313013 h 799"/>
              <a:gd name="T24" fmla="*/ 240527694 w 91"/>
              <a:gd name="T25" fmla="*/ 1028313013 h 799"/>
              <a:gd name="T26" fmla="*/ 188986045 w 91"/>
              <a:gd name="T27" fmla="*/ 1090634807 h 799"/>
              <a:gd name="T28" fmla="*/ 137444397 w 91"/>
              <a:gd name="T29" fmla="*/ 1184118637 h 799"/>
              <a:gd name="T30" fmla="*/ 103083297 w 91"/>
              <a:gd name="T31" fmla="*/ 1277602467 h 799"/>
              <a:gd name="T32" fmla="*/ 51541649 w 91"/>
              <a:gd name="T33" fmla="*/ 1339924260 h 799"/>
              <a:gd name="T34" fmla="*/ 34361099 w 91"/>
              <a:gd name="T35" fmla="*/ 1433408090 h 799"/>
              <a:gd name="T36" fmla="*/ 34361099 w 91"/>
              <a:gd name="T37" fmla="*/ 1526889641 h 799"/>
              <a:gd name="T38" fmla="*/ 34361099 w 91"/>
              <a:gd name="T39" fmla="*/ 1620373471 h 799"/>
              <a:gd name="T40" fmla="*/ 34361099 w 91"/>
              <a:gd name="T41" fmla="*/ 1713857301 h 799"/>
              <a:gd name="T42" fmla="*/ 0 w 91"/>
              <a:gd name="T43" fmla="*/ 1807338852 h 799"/>
              <a:gd name="T44" fmla="*/ 0 w 91"/>
              <a:gd name="T45" fmla="*/ 1900822682 h 799"/>
              <a:gd name="T46" fmla="*/ 0 w 91"/>
              <a:gd name="T47" fmla="*/ 1994306512 h 799"/>
              <a:gd name="T48" fmla="*/ 0 w 91"/>
              <a:gd name="T49" fmla="*/ 2087788063 h 799"/>
              <a:gd name="T50" fmla="*/ 0 w 91"/>
              <a:gd name="T51" fmla="*/ 2147483647 h 799"/>
              <a:gd name="T52" fmla="*/ 0 w 91"/>
              <a:gd name="T53" fmla="*/ 2147483647 h 799"/>
              <a:gd name="T54" fmla="*/ 51541649 w 91"/>
              <a:gd name="T55" fmla="*/ 2147483647 h 799"/>
              <a:gd name="T56" fmla="*/ 103083297 w 91"/>
              <a:gd name="T57" fmla="*/ 2147483647 h 799"/>
              <a:gd name="T58" fmla="*/ 154624946 w 91"/>
              <a:gd name="T59" fmla="*/ 2147483647 h 799"/>
              <a:gd name="T60" fmla="*/ 171805496 w 91"/>
              <a:gd name="T61" fmla="*/ 2147483647 h 799"/>
              <a:gd name="T62" fmla="*/ 223347144 w 91"/>
              <a:gd name="T63" fmla="*/ 2147483647 h 799"/>
              <a:gd name="T64" fmla="*/ 240527694 w 91"/>
              <a:gd name="T65" fmla="*/ 2147483647 h 799"/>
              <a:gd name="T66" fmla="*/ 257708244 w 91"/>
              <a:gd name="T67" fmla="*/ 2147483647 h 799"/>
              <a:gd name="T68" fmla="*/ 257708244 w 91"/>
              <a:gd name="T69" fmla="*/ 2147483647 h 799"/>
              <a:gd name="T70" fmla="*/ 257708244 w 91"/>
              <a:gd name="T71" fmla="*/ 2147483647 h 799"/>
              <a:gd name="T72" fmla="*/ 257708244 w 91"/>
              <a:gd name="T73" fmla="*/ 2147483647 h 799"/>
              <a:gd name="T74" fmla="*/ 206166595 w 91"/>
              <a:gd name="T75" fmla="*/ 2147483647 h 799"/>
              <a:gd name="T76" fmla="*/ 188986045 w 91"/>
              <a:gd name="T77" fmla="*/ 2147483647 h 799"/>
              <a:gd name="T78" fmla="*/ 171805496 w 91"/>
              <a:gd name="T79" fmla="*/ 2147483647 h 799"/>
              <a:gd name="T80" fmla="*/ 154624946 w 91"/>
              <a:gd name="T81" fmla="*/ 2147483647 h 799"/>
              <a:gd name="T82" fmla="*/ 137444397 w 91"/>
              <a:gd name="T83" fmla="*/ 2147483647 h 799"/>
              <a:gd name="T84" fmla="*/ 137444397 w 91"/>
              <a:gd name="T85" fmla="*/ 2147483647 h 799"/>
              <a:gd name="T86" fmla="*/ 137444397 w 91"/>
              <a:gd name="T87" fmla="*/ 2147483647 h 799"/>
              <a:gd name="T88" fmla="*/ 137444397 w 91"/>
              <a:gd name="T89" fmla="*/ 2147483647 h 799"/>
              <a:gd name="T90" fmla="*/ 137444397 w 91"/>
              <a:gd name="T91" fmla="*/ 2147483647 h 799"/>
              <a:gd name="T92" fmla="*/ 154624946 w 91"/>
              <a:gd name="T93" fmla="*/ 2147483647 h 799"/>
              <a:gd name="T94" fmla="*/ 171805496 w 91"/>
              <a:gd name="T95" fmla="*/ 2147483647 h 799"/>
              <a:gd name="T96" fmla="*/ 206166595 w 91"/>
              <a:gd name="T97" fmla="*/ 2147483647 h 799"/>
              <a:gd name="T98" fmla="*/ 206166595 w 91"/>
              <a:gd name="T99" fmla="*/ 2147483647 h 799"/>
              <a:gd name="T100" fmla="*/ 206166595 w 91"/>
              <a:gd name="T101" fmla="*/ 2147483647 h 7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9" name="Rectangle 104"/>
          <p:cNvSpPr>
            <a:spLocks noChangeArrowheads="1"/>
          </p:cNvSpPr>
          <p:nvPr/>
        </p:nvSpPr>
        <p:spPr bwMode="auto">
          <a:xfrm>
            <a:off x="4625938" y="2236789"/>
            <a:ext cx="110607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a:solidFill>
                  <a:srgbClr val="333399"/>
                </a:solidFill>
                <a:latin typeface="Arial" pitchFamily="34" charset="0"/>
                <a:ea typeface="黑体" pitchFamily="49" charset="-122"/>
              </a:rPr>
              <a:t>折射角</a:t>
            </a:r>
          </a:p>
        </p:txBody>
      </p:sp>
      <p:sp>
        <p:nvSpPr>
          <p:cNvPr id="42000" name="Rectangle 105"/>
          <p:cNvSpPr>
            <a:spLocks noChangeArrowheads="1"/>
          </p:cNvSpPr>
          <p:nvPr/>
        </p:nvSpPr>
        <p:spPr bwMode="auto">
          <a:xfrm>
            <a:off x="3636219" y="4116389"/>
            <a:ext cx="125255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a:solidFill>
                  <a:srgbClr val="333399"/>
                </a:solidFill>
                <a:latin typeface="Arial" pitchFamily="34" charset="0"/>
                <a:ea typeface="黑体" pitchFamily="49" charset="-122"/>
              </a:rPr>
              <a:t>入射角</a:t>
            </a:r>
          </a:p>
        </p:txBody>
      </p:sp>
      <p:sp>
        <p:nvSpPr>
          <p:cNvPr id="42001" name="Line 106"/>
          <p:cNvSpPr>
            <a:spLocks noChangeShapeType="1"/>
          </p:cNvSpPr>
          <p:nvPr/>
        </p:nvSpPr>
        <p:spPr bwMode="auto">
          <a:xfrm>
            <a:off x="5151613" y="2755901"/>
            <a:ext cx="135951" cy="720725"/>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07"/>
          <p:cNvSpPr>
            <a:spLocks noChangeShapeType="1"/>
          </p:cNvSpPr>
          <p:nvPr/>
        </p:nvSpPr>
        <p:spPr bwMode="auto">
          <a:xfrm flipV="1">
            <a:off x="3636219" y="2711450"/>
            <a:ext cx="1196363" cy="76835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08"/>
          <p:cNvSpPr>
            <a:spLocks noChangeShapeType="1"/>
          </p:cNvSpPr>
          <p:nvPr/>
        </p:nvSpPr>
        <p:spPr bwMode="auto">
          <a:xfrm>
            <a:off x="3451327" y="4105275"/>
            <a:ext cx="340782" cy="25558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09"/>
          <p:cNvSpPr>
            <a:spLocks noChangeShapeType="1"/>
          </p:cNvSpPr>
          <p:nvPr/>
        </p:nvSpPr>
        <p:spPr bwMode="auto">
          <a:xfrm flipV="1">
            <a:off x="4560682" y="4049714"/>
            <a:ext cx="284590" cy="319087"/>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10"/>
          <p:cNvSpPr>
            <a:spLocks noChangeShapeType="1"/>
          </p:cNvSpPr>
          <p:nvPr/>
        </p:nvSpPr>
        <p:spPr bwMode="auto">
          <a:xfrm flipV="1">
            <a:off x="6126830" y="3813176"/>
            <a:ext cx="694254" cy="32861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111"/>
          <p:cNvSpPr>
            <a:spLocks noChangeShapeType="1"/>
          </p:cNvSpPr>
          <p:nvPr/>
        </p:nvSpPr>
        <p:spPr bwMode="auto">
          <a:xfrm flipH="1">
            <a:off x="5963689" y="2781301"/>
            <a:ext cx="572804" cy="708025"/>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Freeform 112"/>
          <p:cNvSpPr>
            <a:spLocks noChangeArrowheads="1"/>
          </p:cNvSpPr>
          <p:nvPr/>
        </p:nvSpPr>
        <p:spPr bwMode="auto">
          <a:xfrm>
            <a:off x="6215652" y="3225801"/>
            <a:ext cx="25377" cy="493713"/>
          </a:xfrm>
          <a:custGeom>
            <a:avLst/>
            <a:gdLst>
              <a:gd name="T0" fmla="*/ 0 w 13"/>
              <a:gd name="T1" fmla="*/ 0 h 217"/>
              <a:gd name="T2" fmla="*/ 17537235 w 13"/>
              <a:gd name="T3" fmla="*/ 93175246 h 217"/>
              <a:gd name="T4" fmla="*/ 17537235 w 13"/>
              <a:gd name="T5" fmla="*/ 186350493 h 217"/>
              <a:gd name="T6" fmla="*/ 17537235 w 13"/>
              <a:gd name="T7" fmla="*/ 279525739 h 217"/>
              <a:gd name="T8" fmla="*/ 17537235 w 13"/>
              <a:gd name="T9" fmla="*/ 372703261 h 217"/>
              <a:gd name="T10" fmla="*/ 17537235 w 13"/>
              <a:gd name="T11" fmla="*/ 465878508 h 217"/>
              <a:gd name="T12" fmla="*/ 0 w 13"/>
              <a:gd name="T13" fmla="*/ 559053754 h 217"/>
              <a:gd name="T14" fmla="*/ 0 w 13"/>
              <a:gd name="T15" fmla="*/ 652229001 h 217"/>
              <a:gd name="T16" fmla="*/ 0 w 13"/>
              <a:gd name="T17" fmla="*/ 745404247 h 217"/>
              <a:gd name="T18" fmla="*/ 0 w 13"/>
              <a:gd name="T19" fmla="*/ 838579494 h 217"/>
              <a:gd name="T20" fmla="*/ 0 w 13"/>
              <a:gd name="T21" fmla="*/ 931757015 h 217"/>
              <a:gd name="T22" fmla="*/ 17537235 w 13"/>
              <a:gd name="T23" fmla="*/ 1024932262 h 217"/>
              <a:gd name="T24" fmla="*/ 35072760 w 13"/>
              <a:gd name="T25" fmla="*/ 1118107508 h 2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8" name="Freeform 113"/>
          <p:cNvSpPr>
            <a:spLocks noChangeArrowheads="1"/>
          </p:cNvSpPr>
          <p:nvPr/>
        </p:nvSpPr>
        <p:spPr bwMode="auto">
          <a:xfrm>
            <a:off x="6181210" y="3703638"/>
            <a:ext cx="94259" cy="919162"/>
          </a:xfrm>
          <a:custGeom>
            <a:avLst/>
            <a:gdLst>
              <a:gd name="T0" fmla="*/ 51086657 w 49"/>
              <a:gd name="T1" fmla="*/ 0 h 403"/>
              <a:gd name="T2" fmla="*/ 34057771 w 49"/>
              <a:gd name="T3" fmla="*/ 93635922 h 403"/>
              <a:gd name="T4" fmla="*/ 34057771 w 49"/>
              <a:gd name="T5" fmla="*/ 187274126 h 403"/>
              <a:gd name="T6" fmla="*/ 34057771 w 49"/>
              <a:gd name="T7" fmla="*/ 280910048 h 403"/>
              <a:gd name="T8" fmla="*/ 34057771 w 49"/>
              <a:gd name="T9" fmla="*/ 374548251 h 403"/>
              <a:gd name="T10" fmla="*/ 68117228 w 49"/>
              <a:gd name="T11" fmla="*/ 468184174 h 403"/>
              <a:gd name="T12" fmla="*/ 68117228 w 49"/>
              <a:gd name="T13" fmla="*/ 561820096 h 403"/>
              <a:gd name="T14" fmla="*/ 85146113 w 49"/>
              <a:gd name="T15" fmla="*/ 655458300 h 403"/>
              <a:gd name="T16" fmla="*/ 102174999 w 49"/>
              <a:gd name="T17" fmla="*/ 749094222 h 403"/>
              <a:gd name="T18" fmla="*/ 102174999 w 49"/>
              <a:gd name="T19" fmla="*/ 842730144 h 403"/>
              <a:gd name="T20" fmla="*/ 136232770 w 49"/>
              <a:gd name="T21" fmla="*/ 936368348 h 403"/>
              <a:gd name="T22" fmla="*/ 136232770 w 49"/>
              <a:gd name="T23" fmla="*/ 1030004270 h 403"/>
              <a:gd name="T24" fmla="*/ 136232770 w 49"/>
              <a:gd name="T25" fmla="*/ 1123642473 h 403"/>
              <a:gd name="T26" fmla="*/ 136232770 w 49"/>
              <a:gd name="T27" fmla="*/ 1217278396 h 403"/>
              <a:gd name="T28" fmla="*/ 136232770 w 49"/>
              <a:gd name="T29" fmla="*/ 1310914318 h 403"/>
              <a:gd name="T30" fmla="*/ 136232770 w 49"/>
              <a:gd name="T31" fmla="*/ 1404552522 h 403"/>
              <a:gd name="T32" fmla="*/ 119203885 w 49"/>
              <a:gd name="T33" fmla="*/ 1498188444 h 403"/>
              <a:gd name="T34" fmla="*/ 102174999 w 49"/>
              <a:gd name="T35" fmla="*/ 1591824366 h 403"/>
              <a:gd name="T36" fmla="*/ 85146113 w 49"/>
              <a:gd name="T37" fmla="*/ 1685462570 h 403"/>
              <a:gd name="T38" fmla="*/ 51086657 w 49"/>
              <a:gd name="T39" fmla="*/ 1779098492 h 403"/>
              <a:gd name="T40" fmla="*/ 34057771 w 49"/>
              <a:gd name="T41" fmla="*/ 1903947149 h 403"/>
              <a:gd name="T42" fmla="*/ 34057771 w 49"/>
              <a:gd name="T43" fmla="*/ 1997585352 h 403"/>
              <a:gd name="T44" fmla="*/ 0 w 49"/>
              <a:gd name="T45" fmla="*/ 2091221275 h 4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9" name="Freeform 114"/>
          <p:cNvSpPr>
            <a:spLocks noChangeArrowheads="1"/>
          </p:cNvSpPr>
          <p:nvPr/>
        </p:nvSpPr>
        <p:spPr bwMode="auto">
          <a:xfrm>
            <a:off x="6157647" y="4619626"/>
            <a:ext cx="25377" cy="454025"/>
          </a:xfrm>
          <a:custGeom>
            <a:avLst/>
            <a:gdLst>
              <a:gd name="T0" fmla="*/ 35072760 w 13"/>
              <a:gd name="T1" fmla="*/ 0 h 199"/>
              <a:gd name="T2" fmla="*/ 35072760 w 13"/>
              <a:gd name="T3" fmla="*/ 93697983 h 199"/>
              <a:gd name="T4" fmla="*/ 35072760 w 13"/>
              <a:gd name="T5" fmla="*/ 187393685 h 199"/>
              <a:gd name="T6" fmla="*/ 35072760 w 13"/>
              <a:gd name="T7" fmla="*/ 281091669 h 199"/>
              <a:gd name="T8" fmla="*/ 35072760 w 13"/>
              <a:gd name="T9" fmla="*/ 374787371 h 199"/>
              <a:gd name="T10" fmla="*/ 35072760 w 13"/>
              <a:gd name="T11" fmla="*/ 468485354 h 199"/>
              <a:gd name="T12" fmla="*/ 35072760 w 13"/>
              <a:gd name="T13" fmla="*/ 562183337 h 199"/>
              <a:gd name="T14" fmla="*/ 35072760 w 13"/>
              <a:gd name="T15" fmla="*/ 655879039 h 199"/>
              <a:gd name="T16" fmla="*/ 35072760 w 13"/>
              <a:gd name="T17" fmla="*/ 749577023 h 199"/>
              <a:gd name="T18" fmla="*/ 35072760 w 13"/>
              <a:gd name="T19" fmla="*/ 843272725 h 199"/>
              <a:gd name="T20" fmla="*/ 17537235 w 13"/>
              <a:gd name="T21" fmla="*/ 936970708 h 199"/>
              <a:gd name="T22" fmla="*/ 0 w 13"/>
              <a:gd name="T23" fmla="*/ 1030666410 h 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0" name="Arc 115"/>
          <p:cNvSpPr>
            <a:spLocks noChangeArrowheads="1"/>
          </p:cNvSpPr>
          <p:nvPr/>
        </p:nvSpPr>
        <p:spPr bwMode="auto">
          <a:xfrm rot="540000">
            <a:off x="5042853" y="3441701"/>
            <a:ext cx="404226" cy="346075"/>
          </a:xfrm>
          <a:custGeom>
            <a:avLst/>
            <a:gdLst>
              <a:gd name="T0" fmla="*/ -262 w 21600"/>
              <a:gd name="T1" fmla="*/ 0 h 21600"/>
              <a:gd name="T2" fmla="*/ 5802093 w 21600"/>
              <a:gd name="T3" fmla="*/ 5544810 h 21600"/>
              <a:gd name="T4" fmla="*/ -262 w 21600"/>
              <a:gd name="T5" fmla="*/ 0 h 21600"/>
              <a:gd name="T6" fmla="*/ 5802093 w 21600"/>
              <a:gd name="T7" fmla="*/ 5544810 h 21600"/>
              <a:gd name="T8" fmla="*/ 0 w 21600"/>
              <a:gd name="T9" fmla="*/ 5544810 h 21600"/>
              <a:gd name="T10" fmla="*/ -26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1" name="Text Box 116"/>
          <p:cNvSpPr txBox="1">
            <a:spLocks noChangeArrowheads="1"/>
          </p:cNvSpPr>
          <p:nvPr/>
        </p:nvSpPr>
        <p:spPr bwMode="auto">
          <a:xfrm>
            <a:off x="6206587" y="2344739"/>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a:solidFill>
                  <a:srgbClr val="333399"/>
                </a:solidFill>
                <a:latin typeface="Arial" pitchFamily="34" charset="0"/>
                <a:ea typeface="黑体" pitchFamily="49" charset="-122"/>
              </a:rPr>
              <a:t>  </a:t>
            </a:r>
            <a:r>
              <a:rPr lang="zh-CN" altLang="en-US">
                <a:solidFill>
                  <a:srgbClr val="333399"/>
                </a:solidFill>
                <a:latin typeface="Arial" pitchFamily="34" charset="0"/>
                <a:ea typeface="黑体" pitchFamily="49" charset="-122"/>
              </a:rPr>
              <a:t>包层</a:t>
            </a:r>
          </a:p>
          <a:p>
            <a:pPr eaLnBrk="1" hangingPunct="1"/>
            <a:r>
              <a:rPr lang="zh-CN" altLang="en-US">
                <a:solidFill>
                  <a:srgbClr val="333399"/>
                </a:solidFill>
                <a:latin typeface="Arial" pitchFamily="34" charset="0"/>
                <a:ea typeface="黑体" pitchFamily="49" charset="-122"/>
              </a:rPr>
              <a:t>（低折射率的媒体）</a:t>
            </a:r>
          </a:p>
        </p:txBody>
      </p:sp>
      <p:sp>
        <p:nvSpPr>
          <p:cNvPr id="42012" name="Line 117"/>
          <p:cNvSpPr>
            <a:spLocks noChangeShapeType="1"/>
          </p:cNvSpPr>
          <p:nvPr/>
        </p:nvSpPr>
        <p:spPr bwMode="auto">
          <a:xfrm flipH="1">
            <a:off x="5940125" y="4797425"/>
            <a:ext cx="745007" cy="10953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Text Box 118"/>
          <p:cNvSpPr txBox="1">
            <a:spLocks noChangeArrowheads="1"/>
          </p:cNvSpPr>
          <p:nvPr/>
        </p:nvSpPr>
        <p:spPr bwMode="auto">
          <a:xfrm>
            <a:off x="6536494" y="4503739"/>
            <a:ext cx="2954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a:solidFill>
                  <a:srgbClr val="333399"/>
                </a:solidFill>
                <a:latin typeface="Arial" pitchFamily="34" charset="0"/>
                <a:ea typeface="黑体" pitchFamily="49" charset="-122"/>
              </a:rPr>
              <a:t>  </a:t>
            </a:r>
            <a:r>
              <a:rPr lang="zh-CN" altLang="en-US">
                <a:solidFill>
                  <a:srgbClr val="333399"/>
                </a:solidFill>
                <a:latin typeface="Arial" pitchFamily="34" charset="0"/>
                <a:ea typeface="黑体" pitchFamily="49" charset="-122"/>
              </a:rPr>
              <a:t>包层</a:t>
            </a:r>
          </a:p>
          <a:p>
            <a:pPr eaLnBrk="1" hangingPunct="1"/>
            <a:r>
              <a:rPr lang="zh-CN" altLang="en-US">
                <a:solidFill>
                  <a:srgbClr val="333399"/>
                </a:solidFill>
                <a:latin typeface="Arial" pitchFamily="34" charset="0"/>
                <a:ea typeface="黑体" pitchFamily="49" charset="-122"/>
              </a:rPr>
              <a:t>（低折射率的媒体）</a:t>
            </a:r>
          </a:p>
        </p:txBody>
      </p:sp>
      <p:sp>
        <p:nvSpPr>
          <p:cNvPr id="42014" name="Text Box 119"/>
          <p:cNvSpPr txBox="1">
            <a:spLocks noChangeArrowheads="1"/>
          </p:cNvSpPr>
          <p:nvPr/>
        </p:nvSpPr>
        <p:spPr bwMode="auto">
          <a:xfrm>
            <a:off x="6618065" y="3429001"/>
            <a:ext cx="36307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a:solidFill>
                  <a:srgbClr val="333399"/>
                </a:solidFill>
                <a:latin typeface="Arial" pitchFamily="34" charset="0"/>
                <a:ea typeface="黑体" pitchFamily="49" charset="-122"/>
              </a:rPr>
              <a:t>   </a:t>
            </a:r>
            <a:r>
              <a:rPr lang="zh-CN" altLang="en-US">
                <a:solidFill>
                  <a:srgbClr val="333399"/>
                </a:solidFill>
                <a:latin typeface="Arial" pitchFamily="34" charset="0"/>
                <a:ea typeface="黑体" pitchFamily="49" charset="-122"/>
              </a:rPr>
              <a:t>纤芯</a:t>
            </a:r>
          </a:p>
          <a:p>
            <a:pPr eaLnBrk="1" hangingPunct="1"/>
            <a:r>
              <a:rPr lang="zh-CN" altLang="en-US">
                <a:solidFill>
                  <a:srgbClr val="333399"/>
                </a:solidFill>
                <a:latin typeface="Arial" pitchFamily="34" charset="0"/>
                <a:ea typeface="黑体" pitchFamily="49" charset="-122"/>
              </a:rPr>
              <a:t>（高折射率的媒体）            </a:t>
            </a:r>
          </a:p>
        </p:txBody>
      </p:sp>
      <p:sp>
        <p:nvSpPr>
          <p:cNvPr id="42015" name="AutoShape 120"/>
          <p:cNvSpPr>
            <a:spLocks noChangeArrowheads="1"/>
          </p:cNvSpPr>
          <p:nvPr/>
        </p:nvSpPr>
        <p:spPr bwMode="auto">
          <a:xfrm rot="5400000">
            <a:off x="150973" y="3395874"/>
            <a:ext cx="1885950" cy="1491829"/>
          </a:xfrm>
          <a:prstGeom prst="can">
            <a:avLst>
              <a:gd name="adj" fmla="val 29815"/>
            </a:avLst>
          </a:prstGeom>
          <a:gradFill rotWithShape="1">
            <a:gsLst>
              <a:gs pos="0">
                <a:srgbClr val="2F7676"/>
              </a:gs>
              <a:gs pos="50000">
                <a:srgbClr val="66FFFF"/>
              </a:gs>
              <a:gs pos="100000">
                <a:srgbClr val="2F7676"/>
              </a:gs>
            </a:gsLst>
            <a:lin ang="0" scaled="1"/>
          </a:gradFill>
          <a:ln w="9525">
            <a:solidFill>
              <a:srgbClr val="333399"/>
            </a:solidFill>
            <a:round/>
            <a:headEnd/>
            <a:tailEnd/>
          </a:ln>
        </p:spPr>
        <p:txBody>
          <a:bodyPr wrap="none" anchor="ctr"/>
          <a:lstStyle/>
          <a:p>
            <a:pPr algn="ctr"/>
            <a:endParaRPr lang="zh-CN" altLang="en-US"/>
          </a:p>
        </p:txBody>
      </p:sp>
      <p:sp>
        <p:nvSpPr>
          <p:cNvPr id="42016" name="AutoShape 121"/>
          <p:cNvSpPr>
            <a:spLocks noChangeArrowheads="1"/>
          </p:cNvSpPr>
          <p:nvPr/>
        </p:nvSpPr>
        <p:spPr bwMode="auto">
          <a:xfrm rot="5400000">
            <a:off x="1481458" y="3795365"/>
            <a:ext cx="901700" cy="746821"/>
          </a:xfrm>
          <a:prstGeom prst="can">
            <a:avLst>
              <a:gd name="adj" fmla="val 27343"/>
            </a:avLst>
          </a:prstGeom>
          <a:solidFill>
            <a:srgbClr val="FFFFFF"/>
          </a:solidFill>
          <a:ln w="9525">
            <a:solidFill>
              <a:srgbClr val="333399"/>
            </a:solidFill>
            <a:round/>
            <a:headEnd/>
            <a:tailEnd/>
          </a:ln>
        </p:spPr>
        <p:txBody>
          <a:bodyPr wrap="none" anchor="ctr"/>
          <a:lstStyle/>
          <a:p>
            <a:pPr algn="ctr"/>
            <a:endParaRPr lang="zh-CN" altLang="en-US"/>
          </a:p>
        </p:txBody>
      </p:sp>
      <p:sp>
        <p:nvSpPr>
          <p:cNvPr id="42017" name="Text Box 122"/>
          <p:cNvSpPr txBox="1">
            <a:spLocks noChangeArrowheads="1"/>
          </p:cNvSpPr>
          <p:nvPr/>
        </p:nvSpPr>
        <p:spPr bwMode="auto">
          <a:xfrm>
            <a:off x="813890" y="2241550"/>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333399"/>
                </a:solidFill>
                <a:latin typeface="Arial" pitchFamily="34" charset="0"/>
                <a:ea typeface="黑体" pitchFamily="49" charset="-122"/>
              </a:rPr>
              <a:t>包层</a:t>
            </a:r>
          </a:p>
        </p:txBody>
      </p:sp>
      <p:sp>
        <p:nvSpPr>
          <p:cNvPr id="42018" name="Line 123"/>
          <p:cNvSpPr>
            <a:spLocks noChangeShapeType="1"/>
          </p:cNvSpPr>
          <p:nvPr/>
        </p:nvSpPr>
        <p:spPr bwMode="auto">
          <a:xfrm flipH="1">
            <a:off x="1187301" y="2828925"/>
            <a:ext cx="3625" cy="655638"/>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Text Box 124"/>
          <p:cNvSpPr txBox="1">
            <a:spLocks noChangeArrowheads="1"/>
          </p:cNvSpPr>
          <p:nvPr/>
        </p:nvSpPr>
        <p:spPr bwMode="auto">
          <a:xfrm>
            <a:off x="1839862" y="2609851"/>
            <a:ext cx="795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333399"/>
                </a:solidFill>
                <a:latin typeface="Arial" pitchFamily="34" charset="0"/>
                <a:ea typeface="黑体" pitchFamily="49" charset="-122"/>
              </a:rPr>
              <a:t>纤芯</a:t>
            </a:r>
          </a:p>
        </p:txBody>
      </p:sp>
      <p:sp>
        <p:nvSpPr>
          <p:cNvPr id="42020" name="Line 125"/>
          <p:cNvSpPr>
            <a:spLocks noChangeShapeType="1"/>
          </p:cNvSpPr>
          <p:nvPr/>
        </p:nvSpPr>
        <p:spPr bwMode="auto">
          <a:xfrm flipH="1">
            <a:off x="1834424" y="3048001"/>
            <a:ext cx="284590" cy="87471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Rectangle 127"/>
          <p:cNvSpPr>
            <a:spLocks noChangeArrowheads="1"/>
          </p:cNvSpPr>
          <p:nvPr/>
        </p:nvSpPr>
        <p:spPr bwMode="auto">
          <a:xfrm>
            <a:off x="0" y="5516564"/>
            <a:ext cx="10440988" cy="1341437"/>
          </a:xfrm>
          <a:prstGeom prst="rect">
            <a:avLst/>
          </a:prstGeom>
          <a:solidFill>
            <a:schemeClr val="accent1"/>
          </a:solidFill>
          <a:ln w="9525">
            <a:solidFill>
              <a:schemeClr val="tx1"/>
            </a:solidFill>
            <a:miter lim="800000"/>
            <a:headEnd/>
            <a:tailEnd/>
          </a:ln>
        </p:spPr>
        <p:txBody>
          <a:bodyPr wrap="none" anchor="ctr"/>
          <a:lstStyle/>
          <a:p>
            <a:pPr algn="ctr"/>
            <a:r>
              <a:rPr lang="zh-CN" altLang="en-US"/>
              <a:t>当光线从高折射率的物体向低折射率的物体射入时，折射角大于</a:t>
            </a:r>
          </a:p>
          <a:p>
            <a:pPr algn="ctr"/>
            <a:r>
              <a:rPr lang="zh-CN" altLang="en-US"/>
              <a:t>入射角，那么如果入射角足够大，将会出现全反射。</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56182" y="931863"/>
            <a:ext cx="7828928" cy="768350"/>
          </a:xfrm>
        </p:spPr>
        <p:txBody>
          <a:bodyPr/>
          <a:lstStyle/>
          <a:p>
            <a:pPr algn="ctr" eaLnBrk="1" hangingPunct="1"/>
            <a:r>
              <a:rPr lang="en-US" altLang="zh-CN" smtClean="0">
                <a:ea typeface="Arial Unicode MS" pitchFamily="34" charset="-122"/>
                <a:cs typeface="Arial Unicode MS" pitchFamily="34" charset="-122"/>
              </a:rPr>
              <a:t>2.1  </a:t>
            </a:r>
            <a:r>
              <a:rPr lang="zh-CN" altLang="en-US" smtClean="0"/>
              <a:t>物理层的基本概念</a:t>
            </a:r>
          </a:p>
        </p:txBody>
      </p:sp>
      <p:sp>
        <p:nvSpPr>
          <p:cNvPr id="6147" name="Rectangle 3"/>
          <p:cNvSpPr>
            <a:spLocks noGrp="1" noChangeArrowheads="1"/>
          </p:cNvSpPr>
          <p:nvPr>
            <p:ph idx="1"/>
          </p:nvPr>
        </p:nvSpPr>
        <p:spPr>
          <a:xfrm>
            <a:off x="1109355" y="1844675"/>
            <a:ext cx="8874840" cy="4840288"/>
          </a:xfrm>
        </p:spPr>
        <p:txBody>
          <a:bodyPr/>
          <a:lstStyle/>
          <a:p>
            <a:pPr eaLnBrk="1" hangingPunct="1">
              <a:buFont typeface="Wingdings" pitchFamily="2" charset="2"/>
              <a:buNone/>
            </a:pPr>
            <a:r>
              <a:rPr lang="en-US" altLang="zh-CN" sz="2800" dirty="0" smtClean="0"/>
              <a:t>   </a:t>
            </a:r>
            <a:r>
              <a:rPr lang="zh-CN" altLang="en-US" sz="2800" dirty="0" smtClean="0"/>
              <a:t>物理层的主要任务描述为确定与传输媒体的</a:t>
            </a:r>
            <a:endParaRPr lang="en-US" altLang="zh-CN" sz="2800" dirty="0" smtClean="0"/>
          </a:p>
          <a:p>
            <a:pPr eaLnBrk="1" hangingPunct="1">
              <a:buFont typeface="Wingdings" pitchFamily="2" charset="2"/>
              <a:buNone/>
            </a:pPr>
            <a:r>
              <a:rPr lang="zh-CN" altLang="en-US" sz="2800" b="1" dirty="0" smtClean="0"/>
              <a:t>接口特性</a:t>
            </a:r>
            <a:r>
              <a:rPr lang="zh-CN" altLang="en-US" sz="2800" dirty="0" smtClean="0"/>
              <a:t>，即： </a:t>
            </a:r>
          </a:p>
          <a:p>
            <a:pPr eaLnBrk="1" hangingPunct="1"/>
            <a:r>
              <a:rPr lang="zh-CN" altLang="en-US" sz="2800" dirty="0" smtClean="0">
                <a:solidFill>
                  <a:schemeClr val="hlink"/>
                </a:solidFill>
              </a:rPr>
              <a:t>机械特性</a:t>
            </a:r>
            <a:r>
              <a:rPr lang="zh-CN" altLang="en-US" sz="2800" dirty="0" smtClean="0"/>
              <a:t>    指明接口所用接线器的形状和尺寸、引线数目和排列、固定和锁定装置等等。</a:t>
            </a:r>
          </a:p>
          <a:p>
            <a:pPr eaLnBrk="1" hangingPunct="1"/>
            <a:r>
              <a:rPr lang="zh-CN" altLang="en-US" sz="2800" dirty="0" smtClean="0">
                <a:solidFill>
                  <a:schemeClr val="hlink"/>
                </a:solidFill>
              </a:rPr>
              <a:t>电气特性</a:t>
            </a:r>
            <a:r>
              <a:rPr lang="zh-CN" altLang="en-US" sz="2800" dirty="0" smtClean="0"/>
              <a:t>    指明在接口电缆的各条线上出现的电压的范围。</a:t>
            </a:r>
          </a:p>
          <a:p>
            <a:pPr eaLnBrk="1" hangingPunct="1"/>
            <a:r>
              <a:rPr lang="zh-CN" altLang="en-US" sz="2800" dirty="0" smtClean="0">
                <a:solidFill>
                  <a:schemeClr val="hlink"/>
                </a:solidFill>
              </a:rPr>
              <a:t>功能特性</a:t>
            </a:r>
            <a:r>
              <a:rPr lang="zh-CN" altLang="en-US" sz="2800" dirty="0" smtClean="0"/>
              <a:t>    指明某条线上出现的某一电平的电压表示何种意义。</a:t>
            </a:r>
          </a:p>
          <a:p>
            <a:pPr eaLnBrk="1" hangingPunct="1"/>
            <a:r>
              <a:rPr lang="zh-CN" altLang="en-US" sz="2800" dirty="0" smtClean="0">
                <a:solidFill>
                  <a:schemeClr val="hlink"/>
                </a:solidFill>
              </a:rPr>
              <a:t>过程特性</a:t>
            </a:r>
            <a:r>
              <a:rPr lang="zh-CN" altLang="en-US" sz="2800" dirty="0" smtClean="0"/>
              <a:t>    指明对于不同功能的各种可能事件的出现顺序。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zh-CN" altLang="en-US" smtClean="0"/>
              <a:t>光纤的工作原理</a:t>
            </a:r>
          </a:p>
        </p:txBody>
      </p:sp>
      <p:sp>
        <p:nvSpPr>
          <p:cNvPr id="43011" name="Rectangle 3"/>
          <p:cNvSpPr>
            <a:spLocks noChangeArrowheads="1"/>
          </p:cNvSpPr>
          <p:nvPr/>
        </p:nvSpPr>
        <p:spPr bwMode="auto">
          <a:xfrm>
            <a:off x="3039851" y="3170239"/>
            <a:ext cx="5584840" cy="2444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3012" name="Rectangle 4"/>
          <p:cNvSpPr>
            <a:spLocks noChangeArrowheads="1"/>
          </p:cNvSpPr>
          <p:nvPr/>
        </p:nvSpPr>
        <p:spPr bwMode="auto">
          <a:xfrm>
            <a:off x="3039851" y="3414713"/>
            <a:ext cx="5584840" cy="3444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3013" name="Rectangle 5"/>
          <p:cNvSpPr>
            <a:spLocks noChangeArrowheads="1"/>
          </p:cNvSpPr>
          <p:nvPr/>
        </p:nvSpPr>
        <p:spPr bwMode="auto">
          <a:xfrm>
            <a:off x="3039851" y="3759201"/>
            <a:ext cx="5584840" cy="246063"/>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3014" name="AutoShape 6"/>
          <p:cNvSpPr>
            <a:spLocks noChangeArrowheads="1"/>
          </p:cNvSpPr>
          <p:nvPr/>
        </p:nvSpPr>
        <p:spPr bwMode="auto">
          <a:xfrm rot="5400000">
            <a:off x="1628994" y="3091079"/>
            <a:ext cx="835025" cy="993344"/>
          </a:xfrm>
          <a:prstGeom prst="can">
            <a:avLst>
              <a:gd name="adj" fmla="val 26041"/>
            </a:avLst>
          </a:prstGeom>
          <a:gradFill rotWithShape="1">
            <a:gsLst>
              <a:gs pos="0">
                <a:srgbClr val="666666"/>
              </a:gs>
              <a:gs pos="50000">
                <a:srgbClr val="DDDDDD"/>
              </a:gs>
              <a:gs pos="100000">
                <a:srgbClr val="666666"/>
              </a:gs>
            </a:gsLst>
            <a:lin ang="0" scaled="1"/>
          </a:gradFill>
          <a:ln w="9525">
            <a:solidFill>
              <a:schemeClr val="tx1"/>
            </a:solidFill>
            <a:round/>
            <a:headEnd/>
            <a:tailEnd/>
          </a:ln>
        </p:spPr>
        <p:txBody>
          <a:bodyPr wrap="none" anchor="ctr"/>
          <a:lstStyle/>
          <a:p>
            <a:pPr algn="ctr"/>
            <a:endParaRPr lang="zh-CN" altLang="en-US"/>
          </a:p>
        </p:txBody>
      </p:sp>
      <p:sp>
        <p:nvSpPr>
          <p:cNvPr id="43015" name="AutoShape 7"/>
          <p:cNvSpPr>
            <a:spLocks noChangeArrowheads="1"/>
          </p:cNvSpPr>
          <p:nvPr/>
        </p:nvSpPr>
        <p:spPr bwMode="auto">
          <a:xfrm rot="5400000">
            <a:off x="2430753" y="3337033"/>
            <a:ext cx="344488" cy="496672"/>
          </a:xfrm>
          <a:prstGeom prst="can">
            <a:avLst>
              <a:gd name="adj" fmla="val 20705"/>
            </a:avLst>
          </a:prstGeom>
          <a:solidFill>
            <a:schemeClr val="bg1"/>
          </a:solidFill>
          <a:ln w="9525">
            <a:solidFill>
              <a:schemeClr val="tx1"/>
            </a:solidFill>
            <a:round/>
            <a:headEnd/>
            <a:tailEnd/>
          </a:ln>
        </p:spPr>
        <p:txBody>
          <a:bodyPr wrap="none" anchor="ctr"/>
          <a:lstStyle/>
          <a:p>
            <a:pPr algn="ctr"/>
            <a:endParaRPr lang="zh-CN" altLang="en-US"/>
          </a:p>
        </p:txBody>
      </p:sp>
      <p:grpSp>
        <p:nvGrpSpPr>
          <p:cNvPr id="43016" name="Group 8"/>
          <p:cNvGrpSpPr>
            <a:grpSpLocks/>
          </p:cNvGrpSpPr>
          <p:nvPr/>
        </p:nvGrpSpPr>
        <p:grpSpPr bwMode="auto">
          <a:xfrm>
            <a:off x="3039851" y="3170239"/>
            <a:ext cx="5584840" cy="835025"/>
            <a:chOff x="912" y="912"/>
            <a:chExt cx="4608" cy="816"/>
          </a:xfrm>
        </p:grpSpPr>
        <p:sp>
          <p:nvSpPr>
            <p:cNvPr id="43024" name="Line 9"/>
            <p:cNvSpPr>
              <a:spLocks noChangeShapeType="1"/>
            </p:cNvSpPr>
            <p:nvPr/>
          </p:nvSpPr>
          <p:spPr bwMode="auto">
            <a:xfrm>
              <a:off x="912" y="91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10"/>
            <p:cNvSpPr>
              <a:spLocks noChangeShapeType="1"/>
            </p:cNvSpPr>
            <p:nvPr/>
          </p:nvSpPr>
          <p:spPr bwMode="auto">
            <a:xfrm>
              <a:off x="912" y="115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11"/>
            <p:cNvSpPr>
              <a:spLocks noChangeShapeType="1"/>
            </p:cNvSpPr>
            <p:nvPr/>
          </p:nvSpPr>
          <p:spPr bwMode="auto">
            <a:xfrm>
              <a:off x="912" y="148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12"/>
            <p:cNvSpPr>
              <a:spLocks noChangeShapeType="1"/>
            </p:cNvSpPr>
            <p:nvPr/>
          </p:nvSpPr>
          <p:spPr bwMode="auto">
            <a:xfrm>
              <a:off x="912" y="172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7" name="Line 13"/>
          <p:cNvSpPr>
            <a:spLocks noChangeShapeType="1"/>
          </p:cNvSpPr>
          <p:nvPr/>
        </p:nvSpPr>
        <p:spPr bwMode="auto">
          <a:xfrm>
            <a:off x="2927466" y="3584576"/>
            <a:ext cx="5911121" cy="3175"/>
          </a:xfrm>
          <a:prstGeom prst="line">
            <a:avLst/>
          </a:prstGeom>
          <a:noFill/>
          <a:ln w="19050">
            <a:solidFill>
              <a:srgbClr val="333399"/>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14"/>
          <p:cNvSpPr txBox="1">
            <a:spLocks noChangeArrowheads="1"/>
          </p:cNvSpPr>
          <p:nvPr/>
        </p:nvSpPr>
        <p:spPr bwMode="auto">
          <a:xfrm>
            <a:off x="2340298" y="1989139"/>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黑体" pitchFamily="49" charset="-122"/>
                <a:ea typeface="黑体" pitchFamily="49" charset="-122"/>
              </a:rPr>
              <a:t>高折射率</a:t>
            </a:r>
          </a:p>
          <a:p>
            <a:pPr algn="ctr" eaLnBrk="1" hangingPunct="1"/>
            <a:r>
              <a:rPr lang="en-US" altLang="zh-CN" sz="2000">
                <a:solidFill>
                  <a:srgbClr val="333399"/>
                </a:solidFill>
                <a:latin typeface="黑体" pitchFamily="49" charset="-122"/>
                <a:ea typeface="黑体" pitchFamily="49" charset="-122"/>
              </a:rPr>
              <a:t>(</a:t>
            </a:r>
            <a:r>
              <a:rPr lang="zh-CN" altLang="en-US" sz="2000">
                <a:solidFill>
                  <a:srgbClr val="333399"/>
                </a:solidFill>
                <a:latin typeface="黑体" pitchFamily="49" charset="-122"/>
                <a:ea typeface="黑体" pitchFamily="49" charset="-122"/>
              </a:rPr>
              <a:t>纤芯</a:t>
            </a:r>
            <a:r>
              <a:rPr lang="en-US" altLang="zh-CN" sz="2000">
                <a:solidFill>
                  <a:srgbClr val="333399"/>
                </a:solidFill>
                <a:latin typeface="黑体" pitchFamily="49" charset="-122"/>
                <a:ea typeface="黑体" pitchFamily="49" charset="-122"/>
              </a:rPr>
              <a:t>)</a:t>
            </a:r>
          </a:p>
        </p:txBody>
      </p:sp>
      <p:sp>
        <p:nvSpPr>
          <p:cNvPr id="43019" name="Text Box 15"/>
          <p:cNvSpPr txBox="1">
            <a:spLocks noChangeArrowheads="1"/>
          </p:cNvSpPr>
          <p:nvPr/>
        </p:nvSpPr>
        <p:spPr bwMode="auto">
          <a:xfrm>
            <a:off x="861158" y="1989139"/>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黑体" pitchFamily="49" charset="-122"/>
                <a:ea typeface="黑体" pitchFamily="49" charset="-122"/>
              </a:rPr>
              <a:t>低折射率</a:t>
            </a:r>
          </a:p>
          <a:p>
            <a:pPr algn="ctr" eaLnBrk="1" hangingPunct="1"/>
            <a:r>
              <a:rPr lang="en-US" altLang="zh-CN" sz="2000">
                <a:solidFill>
                  <a:srgbClr val="333399"/>
                </a:solidFill>
                <a:latin typeface="黑体" pitchFamily="49" charset="-122"/>
                <a:ea typeface="黑体" pitchFamily="49" charset="-122"/>
              </a:rPr>
              <a:t>(</a:t>
            </a:r>
            <a:r>
              <a:rPr lang="zh-CN" altLang="en-US" sz="2000">
                <a:solidFill>
                  <a:srgbClr val="333399"/>
                </a:solidFill>
                <a:latin typeface="黑体" pitchFamily="49" charset="-122"/>
                <a:ea typeface="黑体" pitchFamily="49" charset="-122"/>
              </a:rPr>
              <a:t>包层</a:t>
            </a:r>
            <a:r>
              <a:rPr lang="en-US" altLang="zh-CN" sz="2000">
                <a:solidFill>
                  <a:srgbClr val="333399"/>
                </a:solidFill>
                <a:latin typeface="黑体" pitchFamily="49" charset="-122"/>
                <a:ea typeface="黑体" pitchFamily="49" charset="-122"/>
              </a:rPr>
              <a:t>)</a:t>
            </a:r>
          </a:p>
        </p:txBody>
      </p:sp>
      <p:sp>
        <p:nvSpPr>
          <p:cNvPr id="43020" name="Line 16"/>
          <p:cNvSpPr>
            <a:spLocks noChangeShapeType="1"/>
          </p:cNvSpPr>
          <p:nvPr/>
        </p:nvSpPr>
        <p:spPr bwMode="auto">
          <a:xfrm flipH="1">
            <a:off x="2666440" y="2708275"/>
            <a:ext cx="251961" cy="7064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Line 17"/>
          <p:cNvSpPr>
            <a:spLocks noChangeShapeType="1"/>
          </p:cNvSpPr>
          <p:nvPr/>
        </p:nvSpPr>
        <p:spPr bwMode="auto">
          <a:xfrm>
            <a:off x="1602402" y="2636838"/>
            <a:ext cx="444105" cy="533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Text Box 18"/>
          <p:cNvSpPr txBox="1">
            <a:spLocks noChangeArrowheads="1"/>
          </p:cNvSpPr>
          <p:nvPr/>
        </p:nvSpPr>
        <p:spPr bwMode="auto">
          <a:xfrm>
            <a:off x="3164924" y="2733676"/>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光线在纤芯中传输的方式是不断地全反射</a:t>
            </a:r>
          </a:p>
        </p:txBody>
      </p:sp>
      <p:sp>
        <p:nvSpPr>
          <p:cNvPr id="122899" name="Freeform 19"/>
          <p:cNvSpPr>
            <a:spLocks noChangeArrowheads="1"/>
          </p:cNvSpPr>
          <p:nvPr/>
        </p:nvSpPr>
        <p:spPr bwMode="auto">
          <a:xfrm>
            <a:off x="3070666" y="3414713"/>
            <a:ext cx="5561276" cy="344487"/>
          </a:xfrm>
          <a:custGeom>
            <a:avLst/>
            <a:gdLst>
              <a:gd name="T0" fmla="*/ 0 w 4302"/>
              <a:gd name="T1" fmla="*/ 113524871 h 336"/>
              <a:gd name="T2" fmla="*/ 492184898 w 4302"/>
              <a:gd name="T3" fmla="*/ 0 h 336"/>
              <a:gd name="T4" fmla="*/ 1999501999 w 4302"/>
              <a:gd name="T5" fmla="*/ 353188373 h 336"/>
              <a:gd name="T6" fmla="*/ 2147483647 w 4302"/>
              <a:gd name="T7" fmla="*/ 0 h 336"/>
              <a:gd name="T8" fmla="*/ 2147483647 w 4302"/>
              <a:gd name="T9" fmla="*/ 346880980 h 336"/>
              <a:gd name="T10" fmla="*/ 2147483647 w 4302"/>
              <a:gd name="T11" fmla="*/ 214435981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02" h="336">
                <a:moveTo>
                  <a:pt x="0" y="108"/>
                </a:moveTo>
                <a:lnTo>
                  <a:pt x="384" y="0"/>
                </a:lnTo>
                <a:lnTo>
                  <a:pt x="1560" y="336"/>
                </a:lnTo>
                <a:lnTo>
                  <a:pt x="2742" y="0"/>
                </a:lnTo>
                <a:lnTo>
                  <a:pt x="3918" y="330"/>
                </a:lnTo>
                <a:lnTo>
                  <a:pt x="4302" y="204"/>
                </a:lnTo>
              </a:path>
            </a:pathLst>
          </a:custGeom>
          <a:noFill/>
          <a:ln w="5715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smtClean="0"/>
          </a:p>
        </p:txBody>
      </p:sp>
      <p:sp>
        <p:nvSpPr>
          <p:cNvPr id="44035" name="Rectangle 3"/>
          <p:cNvSpPr>
            <a:spLocks noGrp="1" noChangeArrowheads="1"/>
          </p:cNvSpPr>
          <p:nvPr>
            <p:ph idx="1"/>
          </p:nvPr>
        </p:nvSpPr>
        <p:spPr/>
        <p:txBody>
          <a:bodyPr/>
          <a:lstStyle/>
          <a:p>
            <a:pPr eaLnBrk="1" hangingPunct="1"/>
            <a:r>
              <a:rPr lang="zh-CN" altLang="en-US" smtClean="0"/>
              <a:t>如果一条光纤中可存在多条不同的入射光，那么这种光纤称为</a:t>
            </a:r>
            <a:r>
              <a:rPr lang="zh-CN" altLang="en-US" smtClean="0">
                <a:solidFill>
                  <a:srgbClr val="FF0000"/>
                </a:solidFill>
              </a:rPr>
              <a:t>多模光纤</a:t>
            </a:r>
            <a:r>
              <a:rPr lang="en-US" altLang="zh-CN" smtClean="0"/>
              <a:t>MMF</a:t>
            </a:r>
            <a:r>
              <a:rPr lang="zh-CN" altLang="en-US" smtClean="0"/>
              <a:t>；</a:t>
            </a:r>
            <a:endParaRPr lang="en-US" altLang="zh-CN" smtClean="0"/>
          </a:p>
          <a:p>
            <a:pPr eaLnBrk="1" hangingPunct="1"/>
            <a:r>
              <a:rPr lang="zh-CN" altLang="en-US" smtClean="0"/>
              <a:t>否则如果一条光纤的宽度只能容纳一条光，那么这种光纤称为</a:t>
            </a:r>
            <a:r>
              <a:rPr lang="zh-CN" altLang="en-US" smtClean="0">
                <a:solidFill>
                  <a:srgbClr val="FF0000"/>
                </a:solidFill>
              </a:rPr>
              <a:t>单模光纤</a:t>
            </a:r>
            <a:r>
              <a:rPr lang="en-US" altLang="zh-CN" smtClean="0"/>
              <a:t>SMF</a:t>
            </a:r>
            <a:r>
              <a:rPr lang="zh-CN" altLang="en-US" smtClean="0"/>
              <a:t>；</a:t>
            </a:r>
            <a:endParaRPr lang="en-US" altLang="zh-CN" smtClean="0"/>
          </a:p>
          <a:p>
            <a:pPr eaLnBrk="1" hangingPunct="1"/>
            <a:r>
              <a:rPr lang="zh-CN" altLang="en-US" smtClean="0"/>
              <a:t>多模光纤可以增大通信量，但是光信息在此处会逐渐失真，因此多模光纤只适合近距离传输。</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7008" y="4300539"/>
            <a:ext cx="10208966" cy="1550987"/>
            <a:chOff x="48" y="2709"/>
            <a:chExt cx="5632" cy="977"/>
          </a:xfrm>
        </p:grpSpPr>
        <p:grpSp>
          <p:nvGrpSpPr>
            <p:cNvPr id="45083" name="Group 3"/>
            <p:cNvGrpSpPr>
              <a:grpSpLocks/>
            </p:cNvGrpSpPr>
            <p:nvPr/>
          </p:nvGrpSpPr>
          <p:grpSpPr bwMode="auto">
            <a:xfrm>
              <a:off x="682" y="3158"/>
              <a:ext cx="4476" cy="528"/>
              <a:chOff x="682" y="3072"/>
              <a:chExt cx="4476" cy="528"/>
            </a:xfrm>
          </p:grpSpPr>
          <p:sp>
            <p:nvSpPr>
              <p:cNvPr id="45100" name="Rectangle 4"/>
              <p:cNvSpPr>
                <a:spLocks noChangeArrowheads="1"/>
              </p:cNvSpPr>
              <p:nvPr/>
            </p:nvSpPr>
            <p:spPr bwMode="auto">
              <a:xfrm>
                <a:off x="768" y="3168"/>
                <a:ext cx="4320" cy="336"/>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grpSp>
            <p:nvGrpSpPr>
              <p:cNvPr id="45101" name="Group 5"/>
              <p:cNvGrpSpPr>
                <a:grpSpLocks/>
              </p:cNvGrpSpPr>
              <p:nvPr/>
            </p:nvGrpSpPr>
            <p:grpSpPr bwMode="auto">
              <a:xfrm>
                <a:off x="682" y="3072"/>
                <a:ext cx="4476" cy="528"/>
                <a:chOff x="682" y="3072"/>
                <a:chExt cx="4476" cy="528"/>
              </a:xfrm>
            </p:grpSpPr>
            <p:sp>
              <p:nvSpPr>
                <p:cNvPr id="45102" name="Rectangle 6"/>
                <p:cNvSpPr>
                  <a:spLocks noChangeArrowheads="1"/>
                </p:cNvSpPr>
                <p:nvPr/>
              </p:nvSpPr>
              <p:spPr bwMode="auto">
                <a:xfrm>
                  <a:off x="768" y="3072"/>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5103" name="Rectangle 7"/>
                <p:cNvSpPr>
                  <a:spLocks noChangeArrowheads="1"/>
                </p:cNvSpPr>
                <p:nvPr/>
              </p:nvSpPr>
              <p:spPr bwMode="auto">
                <a:xfrm>
                  <a:off x="768" y="3360"/>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5104" name="Line 8"/>
                <p:cNvSpPr>
                  <a:spLocks noChangeShapeType="1"/>
                </p:cNvSpPr>
                <p:nvPr/>
              </p:nvSpPr>
              <p:spPr bwMode="auto">
                <a:xfrm>
                  <a:off x="768" y="3072"/>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9"/>
                <p:cNvSpPr>
                  <a:spLocks noChangeShapeType="1"/>
                </p:cNvSpPr>
                <p:nvPr/>
              </p:nvSpPr>
              <p:spPr bwMode="auto">
                <a:xfrm>
                  <a:off x="768" y="3312"/>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Line 10"/>
                <p:cNvSpPr>
                  <a:spLocks noChangeShapeType="1"/>
                </p:cNvSpPr>
                <p:nvPr/>
              </p:nvSpPr>
              <p:spPr bwMode="auto">
                <a:xfrm>
                  <a:off x="768" y="3360"/>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7" name="Line 11"/>
                <p:cNvSpPr>
                  <a:spLocks noChangeShapeType="1"/>
                </p:cNvSpPr>
                <p:nvPr/>
              </p:nvSpPr>
              <p:spPr bwMode="auto">
                <a:xfrm>
                  <a:off x="768" y="3600"/>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5084" name="Group 13"/>
            <p:cNvGrpSpPr>
              <a:grpSpLocks/>
            </p:cNvGrpSpPr>
            <p:nvPr/>
          </p:nvGrpSpPr>
          <p:grpSpPr bwMode="auto">
            <a:xfrm>
              <a:off x="48" y="2840"/>
              <a:ext cx="5632" cy="818"/>
              <a:chOff x="48" y="2930"/>
              <a:chExt cx="5632" cy="818"/>
            </a:xfrm>
          </p:grpSpPr>
          <p:grpSp>
            <p:nvGrpSpPr>
              <p:cNvPr id="45086" name="Group 14"/>
              <p:cNvGrpSpPr>
                <a:grpSpLocks/>
              </p:cNvGrpSpPr>
              <p:nvPr/>
            </p:nvGrpSpPr>
            <p:grpSpPr bwMode="auto">
              <a:xfrm>
                <a:off x="48" y="2930"/>
                <a:ext cx="668" cy="818"/>
                <a:chOff x="48" y="2930"/>
                <a:chExt cx="668" cy="818"/>
              </a:xfrm>
            </p:grpSpPr>
            <p:grpSp>
              <p:nvGrpSpPr>
                <p:cNvPr id="45094" name="Group 15"/>
                <p:cNvGrpSpPr>
                  <a:grpSpLocks/>
                </p:cNvGrpSpPr>
                <p:nvPr/>
              </p:nvGrpSpPr>
              <p:grpSpPr bwMode="auto">
                <a:xfrm>
                  <a:off x="158" y="3220"/>
                  <a:ext cx="480" cy="528"/>
                  <a:chOff x="240" y="2448"/>
                  <a:chExt cx="480" cy="528"/>
                </a:xfrm>
              </p:grpSpPr>
              <p:grpSp>
                <p:nvGrpSpPr>
                  <p:cNvPr id="45096" name="Group 16"/>
                  <p:cNvGrpSpPr>
                    <a:grpSpLocks/>
                  </p:cNvGrpSpPr>
                  <p:nvPr/>
                </p:nvGrpSpPr>
                <p:grpSpPr bwMode="auto">
                  <a:xfrm>
                    <a:off x="240" y="2448"/>
                    <a:ext cx="480" cy="528"/>
                    <a:chOff x="240" y="2448"/>
                    <a:chExt cx="672" cy="672"/>
                  </a:xfrm>
                </p:grpSpPr>
                <p:sp>
                  <p:nvSpPr>
                    <p:cNvPr id="45098"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algn="ctr"/>
                      <a:endParaRPr lang="zh-CN" altLang="en-US"/>
                    </a:p>
                  </p:txBody>
                </p:sp>
                <p:sp>
                  <p:nvSpPr>
                    <p:cNvPr id="45099" name="Line 18"/>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97" name="Freeform 19"/>
                  <p:cNvSpPr>
                    <a:spLocks noChangeArrowheads="1"/>
                  </p:cNvSpPr>
                  <p:nvPr/>
                </p:nvSpPr>
                <p:spPr bwMode="auto">
                  <a:xfrm>
                    <a:off x="240" y="245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5095" name="Text Box 20"/>
                <p:cNvSpPr txBox="1">
                  <a:spLocks noChangeArrowheads="1"/>
                </p:cNvSpPr>
                <p:nvPr/>
              </p:nvSpPr>
              <p:spPr bwMode="auto">
                <a:xfrm>
                  <a:off x="48" y="2930"/>
                  <a:ext cx="6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输入脉冲</a:t>
                  </a:r>
                </a:p>
              </p:txBody>
            </p:sp>
          </p:grpSp>
          <p:grpSp>
            <p:nvGrpSpPr>
              <p:cNvPr id="45087" name="Group 21"/>
              <p:cNvGrpSpPr>
                <a:grpSpLocks/>
              </p:cNvGrpSpPr>
              <p:nvPr/>
            </p:nvGrpSpPr>
            <p:grpSpPr bwMode="auto">
              <a:xfrm>
                <a:off x="5012" y="2947"/>
                <a:ext cx="668" cy="801"/>
                <a:chOff x="5012" y="2947"/>
                <a:chExt cx="668" cy="801"/>
              </a:xfrm>
            </p:grpSpPr>
            <p:sp>
              <p:nvSpPr>
                <p:cNvPr id="45088" name="Text Box 22"/>
                <p:cNvSpPr txBox="1">
                  <a:spLocks noChangeArrowheads="1"/>
                </p:cNvSpPr>
                <p:nvPr/>
              </p:nvSpPr>
              <p:spPr bwMode="auto">
                <a:xfrm>
                  <a:off x="5012" y="2947"/>
                  <a:ext cx="6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输出脉冲</a:t>
                  </a:r>
                </a:p>
              </p:txBody>
            </p:sp>
            <p:grpSp>
              <p:nvGrpSpPr>
                <p:cNvPr id="45089" name="Group 23"/>
                <p:cNvGrpSpPr>
                  <a:grpSpLocks/>
                </p:cNvGrpSpPr>
                <p:nvPr/>
              </p:nvGrpSpPr>
              <p:grpSpPr bwMode="auto">
                <a:xfrm>
                  <a:off x="5148" y="3220"/>
                  <a:ext cx="480" cy="528"/>
                  <a:chOff x="240" y="2448"/>
                  <a:chExt cx="480" cy="528"/>
                </a:xfrm>
              </p:grpSpPr>
              <p:grpSp>
                <p:nvGrpSpPr>
                  <p:cNvPr id="45090" name="Group 24"/>
                  <p:cNvGrpSpPr>
                    <a:grpSpLocks/>
                  </p:cNvGrpSpPr>
                  <p:nvPr/>
                </p:nvGrpSpPr>
                <p:grpSpPr bwMode="auto">
                  <a:xfrm>
                    <a:off x="240" y="2448"/>
                    <a:ext cx="480" cy="528"/>
                    <a:chOff x="240" y="2448"/>
                    <a:chExt cx="672" cy="672"/>
                  </a:xfrm>
                </p:grpSpPr>
                <p:sp>
                  <p:nvSpPr>
                    <p:cNvPr id="45092"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algn="ctr"/>
                      <a:endParaRPr lang="zh-CN" altLang="en-US"/>
                    </a:p>
                  </p:txBody>
                </p:sp>
                <p:sp>
                  <p:nvSpPr>
                    <p:cNvPr id="45093" name="Line 26"/>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91" name="Freeform 27"/>
                  <p:cNvSpPr>
                    <a:spLocks noChangeArrowheads="1"/>
                  </p:cNvSpPr>
                  <p:nvPr/>
                </p:nvSpPr>
                <p:spPr bwMode="auto">
                  <a:xfrm>
                    <a:off x="240" y="245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45085" name="Text Box 28"/>
            <p:cNvSpPr txBox="1">
              <a:spLocks noChangeArrowheads="1"/>
            </p:cNvSpPr>
            <p:nvPr/>
          </p:nvSpPr>
          <p:spPr bwMode="auto">
            <a:xfrm>
              <a:off x="2381" y="2709"/>
              <a:ext cx="112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solidFill>
                    <a:srgbClr val="333399"/>
                  </a:solidFill>
                  <a:ea typeface="黑体" pitchFamily="49" charset="-122"/>
                </a:rPr>
                <a:t>单模光纤</a:t>
              </a:r>
            </a:p>
          </p:txBody>
        </p:sp>
      </p:grpSp>
      <p:sp>
        <p:nvSpPr>
          <p:cNvPr id="45059" name="Rectangle 29"/>
          <p:cNvSpPr>
            <a:spLocks noGrp="1" noChangeArrowheads="1"/>
          </p:cNvSpPr>
          <p:nvPr>
            <p:ph type="title"/>
          </p:nvPr>
        </p:nvSpPr>
        <p:spPr/>
        <p:txBody>
          <a:bodyPr/>
          <a:lstStyle/>
          <a:p>
            <a:pPr algn="ctr" eaLnBrk="1" hangingPunct="1"/>
            <a:r>
              <a:rPr lang="zh-CN" altLang="en-US" smtClean="0"/>
              <a:t>多模光纤与单模光纤</a:t>
            </a:r>
          </a:p>
        </p:txBody>
      </p:sp>
      <p:sp>
        <p:nvSpPr>
          <p:cNvPr id="116766" name="Freeform 30"/>
          <p:cNvSpPr>
            <a:spLocks noChangeArrowheads="1"/>
          </p:cNvSpPr>
          <p:nvPr/>
        </p:nvSpPr>
        <p:spPr bwMode="auto">
          <a:xfrm>
            <a:off x="1479140" y="3025775"/>
            <a:ext cx="7721981" cy="533400"/>
          </a:xfrm>
          <a:custGeom>
            <a:avLst/>
            <a:gdLst>
              <a:gd name="T0" fmla="*/ 0 w 4260"/>
              <a:gd name="T1" fmla="*/ 378023438 h 336"/>
              <a:gd name="T2" fmla="*/ 1678424063 w 4260"/>
              <a:gd name="T3" fmla="*/ 0 h 336"/>
              <a:gd name="T4" fmla="*/ 2147483647 w 4260"/>
              <a:gd name="T5" fmla="*/ 846772500 h 336"/>
              <a:gd name="T6" fmla="*/ 2147483647 w 4260"/>
              <a:gd name="T7" fmla="*/ 0 h 336"/>
              <a:gd name="T8" fmla="*/ 2147483647 w 4260"/>
              <a:gd name="T9" fmla="*/ 181451250 h 3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0" h="336">
                <a:moveTo>
                  <a:pt x="0" y="150"/>
                </a:moveTo>
                <a:lnTo>
                  <a:pt x="666" y="0"/>
                </a:lnTo>
                <a:lnTo>
                  <a:pt x="2310" y="336"/>
                </a:lnTo>
                <a:lnTo>
                  <a:pt x="3936" y="0"/>
                </a:lnTo>
                <a:lnTo>
                  <a:pt x="4260" y="72"/>
                </a:lnTo>
              </a:path>
            </a:pathLst>
          </a:custGeom>
          <a:noFill/>
          <a:ln w="38100">
            <a:solidFill>
              <a:srgbClr val="339933"/>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1" name="Rectangle 31"/>
          <p:cNvSpPr>
            <a:spLocks noChangeArrowheads="1"/>
          </p:cNvSpPr>
          <p:nvPr/>
        </p:nvSpPr>
        <p:spPr bwMode="auto">
          <a:xfrm>
            <a:off x="1355878" y="2654300"/>
            <a:ext cx="7830741"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sp>
        <p:nvSpPr>
          <p:cNvPr id="45062" name="Rectangle 32"/>
          <p:cNvSpPr>
            <a:spLocks noChangeArrowheads="1"/>
          </p:cNvSpPr>
          <p:nvPr/>
        </p:nvSpPr>
        <p:spPr bwMode="auto">
          <a:xfrm>
            <a:off x="1374005" y="3567113"/>
            <a:ext cx="7830741"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p>
        </p:txBody>
      </p:sp>
      <p:grpSp>
        <p:nvGrpSpPr>
          <p:cNvPr id="45063" name="Group 33"/>
          <p:cNvGrpSpPr>
            <a:grpSpLocks/>
          </p:cNvGrpSpPr>
          <p:nvPr/>
        </p:nvGrpSpPr>
        <p:grpSpPr bwMode="auto">
          <a:xfrm>
            <a:off x="1374005" y="2652713"/>
            <a:ext cx="7830741" cy="1295400"/>
            <a:chOff x="912" y="912"/>
            <a:chExt cx="4608" cy="816"/>
          </a:xfrm>
        </p:grpSpPr>
        <p:sp>
          <p:nvSpPr>
            <p:cNvPr id="45079" name="Line 34"/>
            <p:cNvSpPr>
              <a:spLocks noChangeShapeType="1"/>
            </p:cNvSpPr>
            <p:nvPr/>
          </p:nvSpPr>
          <p:spPr bwMode="auto">
            <a:xfrm>
              <a:off x="912" y="91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35"/>
            <p:cNvSpPr>
              <a:spLocks noChangeShapeType="1"/>
            </p:cNvSpPr>
            <p:nvPr/>
          </p:nvSpPr>
          <p:spPr bwMode="auto">
            <a:xfrm>
              <a:off x="912" y="1152"/>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36"/>
            <p:cNvSpPr>
              <a:spLocks noChangeShapeType="1"/>
            </p:cNvSpPr>
            <p:nvPr/>
          </p:nvSpPr>
          <p:spPr bwMode="auto">
            <a:xfrm>
              <a:off x="912" y="148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37"/>
            <p:cNvSpPr>
              <a:spLocks noChangeShapeType="1"/>
            </p:cNvSpPr>
            <p:nvPr/>
          </p:nvSpPr>
          <p:spPr bwMode="auto">
            <a:xfrm>
              <a:off x="912" y="1728"/>
              <a:ext cx="46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64" name="Line 38"/>
          <p:cNvSpPr>
            <a:spLocks noChangeShapeType="1"/>
          </p:cNvSpPr>
          <p:nvPr/>
        </p:nvSpPr>
        <p:spPr bwMode="auto">
          <a:xfrm>
            <a:off x="1218115" y="3295651"/>
            <a:ext cx="8113518" cy="4763"/>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39"/>
          <p:cNvGrpSpPr>
            <a:grpSpLocks/>
          </p:cNvGrpSpPr>
          <p:nvPr/>
        </p:nvGrpSpPr>
        <p:grpSpPr bwMode="auto">
          <a:xfrm>
            <a:off x="68882" y="2420939"/>
            <a:ext cx="10227093" cy="1298575"/>
            <a:chOff x="38" y="1288"/>
            <a:chExt cx="5642" cy="818"/>
          </a:xfrm>
        </p:grpSpPr>
        <p:grpSp>
          <p:nvGrpSpPr>
            <p:cNvPr id="45069" name="Group 40"/>
            <p:cNvGrpSpPr>
              <a:grpSpLocks/>
            </p:cNvGrpSpPr>
            <p:nvPr/>
          </p:nvGrpSpPr>
          <p:grpSpPr bwMode="auto">
            <a:xfrm>
              <a:off x="38" y="1288"/>
              <a:ext cx="668" cy="818"/>
              <a:chOff x="38" y="1288"/>
              <a:chExt cx="668" cy="818"/>
            </a:xfrm>
          </p:grpSpPr>
          <p:sp>
            <p:nvSpPr>
              <p:cNvPr id="45075"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p:spPr>
            <p:txBody>
              <a:bodyPr wrap="none" anchor="ctr"/>
              <a:lstStyle/>
              <a:p>
                <a:pPr algn="ctr"/>
                <a:endParaRPr lang="zh-CN" altLang="en-US"/>
              </a:p>
            </p:txBody>
          </p:sp>
          <p:sp>
            <p:nvSpPr>
              <p:cNvPr id="45076" name="Line 42"/>
              <p:cNvSpPr>
                <a:spLocks noChangeShapeType="1"/>
              </p:cNvSpPr>
              <p:nvPr/>
            </p:nvSpPr>
            <p:spPr bwMode="auto">
              <a:xfrm>
                <a:off x="417"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Freeform 43"/>
              <p:cNvSpPr>
                <a:spLocks noChangeArrowheads="1"/>
              </p:cNvSpPr>
              <p:nvPr/>
            </p:nvSpPr>
            <p:spPr bwMode="auto">
              <a:xfrm>
                <a:off x="177" y="1580"/>
                <a:ext cx="480" cy="526"/>
              </a:xfrm>
              <a:custGeom>
                <a:avLst/>
                <a:gdLst>
                  <a:gd name="T0" fmla="*/ 0 w 672"/>
                  <a:gd name="T1" fmla="*/ 413 h 670"/>
                  <a:gd name="T2" fmla="*/ 64 w 672"/>
                  <a:gd name="T3" fmla="*/ 393 h 670"/>
                  <a:gd name="T4" fmla="*/ 98 w 672"/>
                  <a:gd name="T5" fmla="*/ 324 h 670"/>
                  <a:gd name="T6" fmla="*/ 122 w 672"/>
                  <a:gd name="T7" fmla="*/ 206 h 670"/>
                  <a:gd name="T8" fmla="*/ 142 w 672"/>
                  <a:gd name="T9" fmla="*/ 86 h 670"/>
                  <a:gd name="T10" fmla="*/ 154 w 672"/>
                  <a:gd name="T11" fmla="*/ 24 h 670"/>
                  <a:gd name="T12" fmla="*/ 173 w 672"/>
                  <a:gd name="T13" fmla="*/ 1 h 670"/>
                  <a:gd name="T14" fmla="*/ 189 w 672"/>
                  <a:gd name="T15" fmla="*/ 21 h 670"/>
                  <a:gd name="T16" fmla="*/ 202 w 672"/>
                  <a:gd name="T17" fmla="*/ 84 h 670"/>
                  <a:gd name="T18" fmla="*/ 221 w 672"/>
                  <a:gd name="T19" fmla="*/ 208 h 670"/>
                  <a:gd name="T20" fmla="*/ 233 w 672"/>
                  <a:gd name="T21" fmla="*/ 282 h 670"/>
                  <a:gd name="T22" fmla="*/ 257 w 672"/>
                  <a:gd name="T23" fmla="*/ 367 h 670"/>
                  <a:gd name="T24" fmla="*/ 292 w 672"/>
                  <a:gd name="T25" fmla="*/ 396 h 670"/>
                  <a:gd name="T26" fmla="*/ 312 w 672"/>
                  <a:gd name="T27" fmla="*/ 404 h 670"/>
                  <a:gd name="T28" fmla="*/ 343 w 672"/>
                  <a:gd name="T29" fmla="*/ 413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8" name="Text Box 44"/>
              <p:cNvSpPr txBox="1">
                <a:spLocks noChangeArrowheads="1"/>
              </p:cNvSpPr>
              <p:nvPr/>
            </p:nvSpPr>
            <p:spPr bwMode="auto">
              <a:xfrm>
                <a:off x="38" y="1288"/>
                <a:ext cx="6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输入脉冲</a:t>
                </a:r>
              </a:p>
            </p:txBody>
          </p:sp>
        </p:grpSp>
        <p:grpSp>
          <p:nvGrpSpPr>
            <p:cNvPr id="45070" name="Group 45"/>
            <p:cNvGrpSpPr>
              <a:grpSpLocks/>
            </p:cNvGrpSpPr>
            <p:nvPr/>
          </p:nvGrpSpPr>
          <p:grpSpPr bwMode="auto">
            <a:xfrm>
              <a:off x="5012" y="1305"/>
              <a:ext cx="668" cy="801"/>
              <a:chOff x="5012" y="1305"/>
              <a:chExt cx="668" cy="801"/>
            </a:xfrm>
          </p:grpSpPr>
          <p:sp>
            <p:nvSpPr>
              <p:cNvPr id="45071"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p:spPr>
            <p:txBody>
              <a:bodyPr wrap="none" anchor="ctr"/>
              <a:lstStyle/>
              <a:p>
                <a:pPr algn="ctr"/>
                <a:endParaRPr lang="zh-CN" altLang="en-US"/>
              </a:p>
            </p:txBody>
          </p:sp>
          <p:sp>
            <p:nvSpPr>
              <p:cNvPr id="45072" name="Line 47"/>
              <p:cNvSpPr>
                <a:spLocks noChangeShapeType="1"/>
              </p:cNvSpPr>
              <p:nvPr/>
            </p:nvSpPr>
            <p:spPr bwMode="auto">
              <a:xfrm>
                <a:off x="5348"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Freeform 48"/>
              <p:cNvSpPr>
                <a:spLocks noChangeArrowheads="1"/>
              </p:cNvSpPr>
              <p:nvPr/>
            </p:nvSpPr>
            <p:spPr bwMode="auto">
              <a:xfrm>
                <a:off x="5108" y="1726"/>
                <a:ext cx="480" cy="222"/>
              </a:xfrm>
              <a:custGeom>
                <a:avLst/>
                <a:gdLst>
                  <a:gd name="T0" fmla="*/ 0 w 678"/>
                  <a:gd name="T1" fmla="*/ 173 h 283"/>
                  <a:gd name="T2" fmla="*/ 44 w 678"/>
                  <a:gd name="T3" fmla="*/ 150 h 283"/>
                  <a:gd name="T4" fmla="*/ 75 w 678"/>
                  <a:gd name="T5" fmla="*/ 118 h 283"/>
                  <a:gd name="T6" fmla="*/ 101 w 678"/>
                  <a:gd name="T7" fmla="*/ 80 h 283"/>
                  <a:gd name="T8" fmla="*/ 130 w 678"/>
                  <a:gd name="T9" fmla="*/ 27 h 283"/>
                  <a:gd name="T10" fmla="*/ 170 w 678"/>
                  <a:gd name="T11" fmla="*/ 1 h 283"/>
                  <a:gd name="T12" fmla="*/ 214 w 678"/>
                  <a:gd name="T13" fmla="*/ 23 h 283"/>
                  <a:gd name="T14" fmla="*/ 246 w 678"/>
                  <a:gd name="T15" fmla="*/ 86 h 283"/>
                  <a:gd name="T16" fmla="*/ 265 w 678"/>
                  <a:gd name="T17" fmla="*/ 117 h 283"/>
                  <a:gd name="T18" fmla="*/ 296 w 678"/>
                  <a:gd name="T19" fmla="*/ 147 h 283"/>
                  <a:gd name="T20" fmla="*/ 340 w 678"/>
                  <a:gd name="T21" fmla="*/ 174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4" name="Text Box 49"/>
              <p:cNvSpPr txBox="1">
                <a:spLocks noChangeArrowheads="1"/>
              </p:cNvSpPr>
              <p:nvPr/>
            </p:nvSpPr>
            <p:spPr bwMode="auto">
              <a:xfrm>
                <a:off x="5012" y="1305"/>
                <a:ext cx="6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黑体" pitchFamily="49" charset="-122"/>
                    <a:ea typeface="黑体" pitchFamily="49" charset="-122"/>
                  </a:rPr>
                  <a:t>输出脉冲</a:t>
                </a:r>
              </a:p>
            </p:txBody>
          </p:sp>
        </p:grpSp>
      </p:grpSp>
      <p:sp>
        <p:nvSpPr>
          <p:cNvPr id="116786" name="Line 50"/>
          <p:cNvSpPr>
            <a:spLocks noChangeShapeType="1"/>
          </p:cNvSpPr>
          <p:nvPr/>
        </p:nvSpPr>
        <p:spPr bwMode="auto">
          <a:xfrm flipV="1">
            <a:off x="1392132" y="5432426"/>
            <a:ext cx="7937689" cy="1111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87" name="Freeform 51"/>
          <p:cNvSpPr>
            <a:spLocks noChangeArrowheads="1"/>
          </p:cNvSpPr>
          <p:nvPr/>
        </p:nvSpPr>
        <p:spPr bwMode="auto">
          <a:xfrm>
            <a:off x="1355878" y="3025776"/>
            <a:ext cx="7823490" cy="523875"/>
          </a:xfrm>
          <a:custGeom>
            <a:avLst/>
            <a:gdLst>
              <a:gd name="T0" fmla="*/ 0 w 4316"/>
              <a:gd name="T1" fmla="*/ 322580000 h 330"/>
              <a:gd name="T2" fmla="*/ 1093747813 w 4316"/>
              <a:gd name="T3" fmla="*/ 0 h 330"/>
              <a:gd name="T4" fmla="*/ 2147483647 w 4316"/>
              <a:gd name="T5" fmla="*/ 831651563 h 330"/>
              <a:gd name="T6" fmla="*/ 2147483647 w 4316"/>
              <a:gd name="T7" fmla="*/ 0 h 330"/>
              <a:gd name="T8" fmla="*/ 2147483647 w 4316"/>
              <a:gd name="T9" fmla="*/ 831651563 h 330"/>
              <a:gd name="T10" fmla="*/ 2147483647 w 4316"/>
              <a:gd name="T11" fmla="*/ 514111875 h 3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16" h="330">
                <a:moveTo>
                  <a:pt x="0" y="128"/>
                </a:moveTo>
                <a:lnTo>
                  <a:pt x="434" y="0"/>
                </a:lnTo>
                <a:lnTo>
                  <a:pt x="1586" y="330"/>
                </a:lnTo>
                <a:lnTo>
                  <a:pt x="2738" y="0"/>
                </a:lnTo>
                <a:lnTo>
                  <a:pt x="3944" y="330"/>
                </a:lnTo>
                <a:lnTo>
                  <a:pt x="4316" y="204"/>
                </a:lnTo>
              </a:path>
            </a:pathLst>
          </a:custGeom>
          <a:noFill/>
          <a:ln w="38100">
            <a:solidFill>
              <a:srgbClr val="339933"/>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8" name="Text Box 52"/>
          <p:cNvSpPr txBox="1">
            <a:spLocks noChangeArrowheads="1"/>
          </p:cNvSpPr>
          <p:nvPr/>
        </p:nvSpPr>
        <p:spPr bwMode="auto">
          <a:xfrm>
            <a:off x="4315972" y="1924050"/>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3600">
                <a:solidFill>
                  <a:srgbClr val="333399"/>
                </a:solidFill>
                <a:ea typeface="黑体" pitchFamily="49" charset="-122"/>
              </a:rPr>
              <a:t>多模光纤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nodeType="afterGroup">
                            <p:stCondLst>
                              <p:cond delay="1"/>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1"/>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典型的光缆</a:t>
            </a:r>
          </a:p>
        </p:txBody>
      </p:sp>
      <p:sp>
        <p:nvSpPr>
          <p:cNvPr id="46083" name="Rectangle 3"/>
          <p:cNvSpPr>
            <a:spLocks noGrp="1" noChangeArrowheads="1"/>
          </p:cNvSpPr>
          <p:nvPr>
            <p:ph idx="1"/>
          </p:nvPr>
        </p:nvSpPr>
        <p:spPr/>
        <p:txBody>
          <a:bodyPr/>
          <a:lstStyle/>
          <a:p>
            <a:pPr eaLnBrk="1" hangingPunct="1"/>
            <a:endParaRPr lang="zh-CN" altLang="zh-CN" smtClean="0"/>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926" y="1844676"/>
            <a:ext cx="879870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ChangeArrowheads="1"/>
          </p:cNvSpPr>
          <p:nvPr/>
        </p:nvSpPr>
        <p:spPr bwMode="auto">
          <a:xfrm>
            <a:off x="3411448" y="3500438"/>
            <a:ext cx="3453140" cy="576262"/>
          </a:xfrm>
          <a:prstGeom prst="rect">
            <a:avLst/>
          </a:prstGeom>
          <a:solidFill>
            <a:schemeClr val="accent1"/>
          </a:solidFill>
          <a:ln w="9525">
            <a:solidFill>
              <a:schemeClr val="tx1"/>
            </a:solidFill>
            <a:miter lim="800000"/>
            <a:headEnd/>
            <a:tailEnd/>
          </a:ln>
        </p:spPr>
        <p:txBody>
          <a:bodyPr wrap="none" anchor="ctr"/>
          <a:lstStyle/>
          <a:p>
            <a:pPr algn="ctr"/>
            <a:r>
              <a:rPr lang="zh-CN" altLang="en-US"/>
              <a:t>单芯光缆</a:t>
            </a:r>
          </a:p>
        </p:txBody>
      </p:sp>
      <p:pic>
        <p:nvPicPr>
          <p:cNvPr id="460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926" y="4149726"/>
            <a:ext cx="822227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7"/>
          <p:cNvSpPr>
            <a:spLocks noChangeArrowheads="1"/>
          </p:cNvSpPr>
          <p:nvPr/>
        </p:nvSpPr>
        <p:spPr bwMode="auto">
          <a:xfrm>
            <a:off x="3493019" y="6092826"/>
            <a:ext cx="3453139" cy="576263"/>
          </a:xfrm>
          <a:prstGeom prst="rect">
            <a:avLst/>
          </a:prstGeom>
          <a:solidFill>
            <a:schemeClr val="accent1"/>
          </a:solidFill>
          <a:ln w="9525">
            <a:solidFill>
              <a:schemeClr val="tx1"/>
            </a:solidFill>
            <a:miter lim="800000"/>
            <a:headEnd/>
            <a:tailEnd/>
          </a:ln>
        </p:spPr>
        <p:txBody>
          <a:bodyPr wrap="none" anchor="ctr"/>
          <a:lstStyle/>
          <a:p>
            <a:pPr algn="ctr"/>
            <a:r>
              <a:rPr lang="zh-CN" altLang="en-US"/>
              <a:t>多芯光缆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zh-CN" altLang="zh-CN" smtClean="0"/>
          </a:p>
        </p:txBody>
      </p:sp>
      <p:sp>
        <p:nvSpPr>
          <p:cNvPr id="47107" name="Rectangle 3"/>
          <p:cNvSpPr>
            <a:spLocks noGrp="1" noChangeArrowheads="1"/>
          </p:cNvSpPr>
          <p:nvPr>
            <p:ph idx="1"/>
          </p:nvPr>
        </p:nvSpPr>
        <p:spPr/>
        <p:txBody>
          <a:bodyPr/>
          <a:lstStyle/>
          <a:p>
            <a:pPr eaLnBrk="1" hangingPunct="1"/>
            <a:endParaRPr lang="zh-CN" altLang="zh-CN" smtClean="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40988"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2836832" y="5876925"/>
            <a:ext cx="4767326" cy="647700"/>
          </a:xfrm>
          <a:prstGeom prst="rect">
            <a:avLst/>
          </a:prstGeom>
          <a:solidFill>
            <a:schemeClr val="accent1"/>
          </a:solidFill>
          <a:ln w="9525">
            <a:solidFill>
              <a:schemeClr val="tx1"/>
            </a:solidFill>
            <a:miter lim="800000"/>
            <a:headEnd/>
            <a:tailEnd/>
          </a:ln>
        </p:spPr>
        <p:txBody>
          <a:bodyPr wrap="none" anchor="ctr"/>
          <a:lstStyle/>
          <a:p>
            <a:pPr algn="ctr"/>
            <a:r>
              <a:rPr lang="zh-CN" altLang="en-US"/>
              <a:t>高密度多芯光缆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altLang="zh-CN" smtClean="0"/>
              <a:t>2.3.2 </a:t>
            </a:r>
            <a:r>
              <a:rPr lang="zh-CN" altLang="en-US" smtClean="0"/>
              <a:t>非导向传输媒体 </a:t>
            </a:r>
          </a:p>
        </p:txBody>
      </p:sp>
      <p:sp>
        <p:nvSpPr>
          <p:cNvPr id="48131" name="Rectangle 3"/>
          <p:cNvSpPr>
            <a:spLocks noGrp="1" noChangeArrowheads="1"/>
          </p:cNvSpPr>
          <p:nvPr>
            <p:ph idx="1"/>
          </p:nvPr>
        </p:nvSpPr>
        <p:spPr/>
        <p:txBody>
          <a:bodyPr/>
          <a:lstStyle/>
          <a:p>
            <a:pPr eaLnBrk="1" hangingPunct="1"/>
            <a:r>
              <a:rPr lang="zh-CN" altLang="en-US" smtClean="0"/>
              <a:t>无线传输所使用的频段很广。</a:t>
            </a:r>
          </a:p>
        </p:txBody>
      </p:sp>
      <p:pic>
        <p:nvPicPr>
          <p:cNvPr id="48132" name="Picture 80" descr="MI[BI7$4%ZS0JMS)SFG%B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56" y="2492376"/>
            <a:ext cx="9989632"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无线介质</a:t>
            </a:r>
          </a:p>
        </p:txBody>
      </p:sp>
      <p:sp>
        <p:nvSpPr>
          <p:cNvPr id="49155" name="Rectangle 3"/>
          <p:cNvSpPr>
            <a:spLocks noGrp="1" noChangeArrowheads="1"/>
          </p:cNvSpPr>
          <p:nvPr>
            <p:ph idx="1"/>
          </p:nvPr>
        </p:nvSpPr>
        <p:spPr>
          <a:xfrm>
            <a:off x="1190926" y="1773238"/>
            <a:ext cx="8874840" cy="5084762"/>
          </a:xfrm>
        </p:spPr>
        <p:txBody>
          <a:bodyPr/>
          <a:lstStyle/>
          <a:p>
            <a:pPr eaLnBrk="1" hangingPunct="1"/>
            <a:r>
              <a:rPr lang="zh-CN" altLang="en-US" smtClean="0"/>
              <a:t>使用电磁波或广播携带信息</a:t>
            </a:r>
          </a:p>
          <a:p>
            <a:pPr eaLnBrk="1" hangingPunct="1"/>
            <a:r>
              <a:rPr lang="zh-CN" altLang="en-US" smtClean="0"/>
              <a:t>优缺点：</a:t>
            </a:r>
          </a:p>
          <a:p>
            <a:pPr eaLnBrk="1" hangingPunct="1"/>
            <a:r>
              <a:rPr lang="zh-CN" altLang="en-US" smtClean="0"/>
              <a:t>无需物理连接</a:t>
            </a:r>
          </a:p>
          <a:p>
            <a:pPr eaLnBrk="1" hangingPunct="1"/>
            <a:r>
              <a:rPr lang="zh-CN" altLang="en-US" smtClean="0"/>
              <a:t>适用于长距离或不便布线的场所</a:t>
            </a:r>
          </a:p>
          <a:p>
            <a:pPr eaLnBrk="1" hangingPunct="1"/>
            <a:r>
              <a:rPr lang="zh-CN" altLang="en-US" smtClean="0"/>
              <a:t>易受干扰</a:t>
            </a:r>
          </a:p>
          <a:p>
            <a:pPr eaLnBrk="1" hangingPunct="1"/>
            <a:r>
              <a:rPr lang="zh-CN" altLang="en-US" smtClean="0"/>
              <a:t>反射易被障碍物阻碍</a:t>
            </a:r>
          </a:p>
          <a:p>
            <a:pPr eaLnBrk="1" hangingPunct="1"/>
            <a:r>
              <a:rPr lang="zh-CN" altLang="en-US" smtClean="0"/>
              <a:t>主要类型：</a:t>
            </a:r>
          </a:p>
          <a:p>
            <a:pPr eaLnBrk="1" hangingPunct="1"/>
            <a:r>
              <a:rPr lang="zh-CN" altLang="en-US" smtClean="0"/>
              <a:t>无线电、地面微波、通信卫星、红外线</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194" name="Picture 2"/>
          <p:cNvPicPr>
            <a:picLocks noChangeAspect="1" noChangeArrowheads="1"/>
          </p:cNvPicPr>
          <p:nvPr/>
        </p:nvPicPr>
        <p:blipFill>
          <a:blip r:embed="rId2"/>
          <a:srcRect/>
          <a:stretch>
            <a:fillRect/>
          </a:stretch>
        </p:blipFill>
        <p:spPr bwMode="auto">
          <a:xfrm>
            <a:off x="2999972" y="3644900"/>
            <a:ext cx="3888180" cy="2808288"/>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pic>
      <p:sp>
        <p:nvSpPr>
          <p:cNvPr id="50179" name="标题 1"/>
          <p:cNvSpPr>
            <a:spLocks noGrp="1"/>
          </p:cNvSpPr>
          <p:nvPr>
            <p:ph type="title"/>
          </p:nvPr>
        </p:nvSpPr>
        <p:spPr/>
        <p:txBody>
          <a:bodyPr/>
          <a:lstStyle/>
          <a:p>
            <a:r>
              <a:rPr lang="zh-CN" altLang="en-US" smtClean="0"/>
              <a:t>无线通信</a:t>
            </a:r>
          </a:p>
        </p:txBody>
      </p:sp>
      <p:sp>
        <p:nvSpPr>
          <p:cNvPr id="50180" name="内容占位符 2"/>
          <p:cNvSpPr>
            <a:spLocks noGrp="1"/>
          </p:cNvSpPr>
          <p:nvPr>
            <p:ph idx="1"/>
          </p:nvPr>
        </p:nvSpPr>
        <p:spPr/>
        <p:txBody>
          <a:bodyPr/>
          <a:lstStyle/>
          <a:p>
            <a:r>
              <a:rPr lang="zh-CN" altLang="en-US" smtClean="0"/>
              <a:t>无线信号两个重要的参数：频率和信号强度</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7785" y="692151"/>
            <a:ext cx="6328036" cy="1152525"/>
          </a:xfrm>
        </p:spPr>
        <p:txBody>
          <a:bodyPr/>
          <a:lstStyle/>
          <a:p>
            <a:pPr>
              <a:defRPr/>
            </a:pPr>
            <a:r>
              <a:rPr lang="zh-CN" altLang="zh-CN" sz="2400" dirty="0" smtClean="0">
                <a:latin typeface="+mn-lt"/>
                <a:ea typeface="华文新魏" pitchFamily="2" charset="-122"/>
              </a:rPr>
              <a:t>表</a:t>
            </a:r>
            <a:r>
              <a:rPr lang="en-US" altLang="zh-CN" sz="2400" dirty="0" smtClean="0">
                <a:latin typeface="+mn-lt"/>
                <a:ea typeface="华文新魏" pitchFamily="2" charset="-122"/>
              </a:rPr>
              <a:t>2-1  </a:t>
            </a:r>
            <a:r>
              <a:rPr lang="en-US" altLang="zh-CN" sz="2400" dirty="0" err="1" smtClean="0">
                <a:latin typeface="+mn-lt"/>
                <a:ea typeface="华文新魏" pitchFamily="2" charset="-122"/>
              </a:rPr>
              <a:t>dBm</a:t>
            </a:r>
            <a:r>
              <a:rPr lang="en-US" altLang="zh-CN" sz="2400" dirty="0" smtClean="0">
                <a:latin typeface="+mn-lt"/>
                <a:ea typeface="华文新魏" pitchFamily="2" charset="-122"/>
              </a:rPr>
              <a:t> </a:t>
            </a:r>
            <a:r>
              <a:rPr lang="zh-CN" altLang="zh-CN" sz="2400" dirty="0" smtClean="0">
                <a:latin typeface="+mn-lt"/>
                <a:ea typeface="华文新魏" pitchFamily="2" charset="-122"/>
              </a:rPr>
              <a:t>与</a:t>
            </a:r>
            <a:r>
              <a:rPr lang="en-US" altLang="zh-CN" sz="2400" dirty="0" err="1" smtClean="0">
                <a:latin typeface="+mn-lt"/>
                <a:ea typeface="华文新魏" pitchFamily="2" charset="-122"/>
              </a:rPr>
              <a:t>P</a:t>
            </a:r>
            <a:r>
              <a:rPr lang="en-US" altLang="zh-CN" sz="2400" baseline="-25000" dirty="0" err="1" smtClean="0">
                <a:latin typeface="+mn-lt"/>
                <a:ea typeface="华文新魏" pitchFamily="2" charset="-122"/>
              </a:rPr>
              <a:t>mW</a:t>
            </a:r>
            <a:r>
              <a:rPr lang="zh-CN" altLang="zh-CN" sz="2400" dirty="0" smtClean="0">
                <a:latin typeface="+mn-lt"/>
                <a:ea typeface="华文新魏" pitchFamily="2" charset="-122"/>
              </a:rPr>
              <a:t>对照表</a:t>
            </a:r>
            <a:endParaRPr lang="zh-CN" altLang="en-US" sz="2400" dirty="0">
              <a:latin typeface="+mn-lt"/>
              <a:ea typeface="华文新魏" pitchFamily="2" charset="-122"/>
            </a:endParaRPr>
          </a:p>
        </p:txBody>
      </p:sp>
      <p:graphicFrame>
        <p:nvGraphicFramePr>
          <p:cNvPr id="6" name="内容占位符 5"/>
          <p:cNvGraphicFramePr>
            <a:graphicFrameLocks noGrp="1"/>
          </p:cNvGraphicFramePr>
          <p:nvPr>
            <p:ph idx="1"/>
          </p:nvPr>
        </p:nvGraphicFramePr>
        <p:xfrm>
          <a:off x="1602402" y="2133600"/>
          <a:ext cx="7154615" cy="4248156"/>
        </p:xfrm>
        <a:graphic>
          <a:graphicData uri="http://schemas.openxmlformats.org/drawingml/2006/table">
            <a:tbl>
              <a:tblPr/>
              <a:tblGrid>
                <a:gridCol w="3750131"/>
                <a:gridCol w="3404484"/>
              </a:tblGrid>
              <a:tr h="354013">
                <a:tc>
                  <a:txBody>
                    <a:bodyPr/>
                    <a:lstStyle/>
                    <a:p>
                      <a:pPr algn="ctr">
                        <a:lnSpc>
                          <a:spcPts val="1200"/>
                        </a:lnSpc>
                        <a:spcAft>
                          <a:spcPts val="0"/>
                        </a:spcAft>
                      </a:pPr>
                      <a:r>
                        <a:rPr lang="en-US" sz="1100" kern="100" dirty="0" err="1">
                          <a:latin typeface="Times New Roman"/>
                          <a:cs typeface="Courier New"/>
                        </a:rPr>
                        <a:t>dBm</a:t>
                      </a:r>
                      <a:endParaRPr lang="zh-CN" sz="1100" kern="100" dirty="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dirty="0" err="1">
                          <a:latin typeface="Times New Roman"/>
                          <a:cs typeface="Courier New"/>
                        </a:rPr>
                        <a:t>P</a:t>
                      </a:r>
                      <a:r>
                        <a:rPr lang="en-US" sz="1100" kern="100" baseline="-25000" dirty="0" err="1">
                          <a:latin typeface="Times New Roman"/>
                          <a:cs typeface="Courier New"/>
                        </a:rPr>
                        <a:t>mW</a:t>
                      </a:r>
                      <a:endParaRPr lang="zh-CN" sz="1100" kern="100" dirty="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+20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dirty="0">
                          <a:latin typeface="Times New Roman"/>
                          <a:cs typeface="Courier New"/>
                        </a:rPr>
                        <a:t>100mW</a:t>
                      </a:r>
                      <a:endParaRPr lang="zh-CN" sz="1100" kern="100" dirty="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+10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10mW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-10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-20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-30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0.001mW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-40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0.000 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-50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0.000 01mW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-60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0.000 001mW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-70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a:latin typeface="Times New Roman"/>
                          <a:cs typeface="Courier New"/>
                        </a:rPr>
                        <a:t>0.000 000 1mW</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013">
                <a:tc>
                  <a:txBody>
                    <a:bodyPr/>
                    <a:lstStyle/>
                    <a:p>
                      <a:pPr algn="ctr">
                        <a:lnSpc>
                          <a:spcPts val="1200"/>
                        </a:lnSpc>
                        <a:spcAft>
                          <a:spcPts val="0"/>
                        </a:spcAft>
                      </a:pPr>
                      <a:r>
                        <a:rPr lang="en-US" sz="1100" kern="100">
                          <a:latin typeface="Times New Roman"/>
                          <a:cs typeface="Courier New"/>
                        </a:rPr>
                        <a:t>-80 dBm</a:t>
                      </a:r>
                      <a:endParaRPr lang="zh-CN" sz="1100" kern="10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kern="100" dirty="0">
                          <a:latin typeface="Times New Roman"/>
                          <a:cs typeface="Courier New"/>
                        </a:rPr>
                        <a:t>0.000 000 01mW</a:t>
                      </a:r>
                      <a:endParaRPr lang="zh-CN" sz="1100" kern="100" dirty="0">
                        <a:latin typeface="宋体"/>
                        <a:cs typeface="Courier New"/>
                      </a:endParaRPr>
                    </a:p>
                  </a:txBody>
                  <a:tcPr marL="78322" marR="783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微波通信</a:t>
            </a:r>
          </a:p>
        </p:txBody>
      </p:sp>
      <p:sp>
        <p:nvSpPr>
          <p:cNvPr id="52227" name="Rectangle 3"/>
          <p:cNvSpPr>
            <a:spLocks noGrp="1" noChangeArrowheads="1"/>
          </p:cNvSpPr>
          <p:nvPr>
            <p:ph idx="1"/>
          </p:nvPr>
        </p:nvSpPr>
        <p:spPr/>
        <p:txBody>
          <a:bodyPr/>
          <a:lstStyle/>
          <a:p>
            <a:pPr marL="0" indent="0" eaLnBrk="1" hangingPunct="1">
              <a:buFont typeface="Wingdings" pitchFamily="2" charset="2"/>
              <a:buNone/>
              <a:defRPr/>
            </a:pPr>
            <a:r>
              <a:rPr lang="zh-CN" altLang="en-US" sz="2800" dirty="0" smtClean="0"/>
              <a:t>频率在</a:t>
            </a:r>
            <a:r>
              <a:rPr lang="en-US" altLang="zh-CN" sz="2800" dirty="0" smtClean="0"/>
              <a:t>100Mhz-10Ghz</a:t>
            </a:r>
            <a:r>
              <a:rPr lang="zh-CN" altLang="en-US" sz="2800" dirty="0" smtClean="0"/>
              <a:t>的电磁波就是微波</a:t>
            </a:r>
            <a:endParaRPr lang="en-US" altLang="zh-CN" sz="2800" dirty="0" smtClean="0"/>
          </a:p>
          <a:p>
            <a:pPr eaLnBrk="1" hangingPunct="1">
              <a:defRPr/>
            </a:pPr>
            <a:r>
              <a:rPr lang="zh-CN" altLang="en-US" sz="2800" dirty="0" smtClean="0"/>
              <a:t>大气对其影响很大</a:t>
            </a:r>
            <a:endParaRPr lang="en-US" altLang="zh-CN" sz="2800" dirty="0" smtClean="0"/>
          </a:p>
          <a:p>
            <a:pPr eaLnBrk="1" hangingPunct="1">
              <a:defRPr/>
            </a:pPr>
            <a:r>
              <a:rPr lang="zh-CN" altLang="en-US" sz="2800" dirty="0"/>
              <a:t>视距</a:t>
            </a:r>
            <a:r>
              <a:rPr lang="zh-CN" altLang="en-US" sz="2800" dirty="0" smtClean="0"/>
              <a:t>传输，方向性很好</a:t>
            </a:r>
            <a:endParaRPr lang="en-US" altLang="zh-CN" sz="2800" dirty="0" smtClean="0"/>
          </a:p>
          <a:p>
            <a:pPr eaLnBrk="1" hangingPunct="1">
              <a:defRPr/>
            </a:pPr>
            <a:r>
              <a:rPr lang="zh-CN" altLang="en-US" sz="2800" dirty="0" smtClean="0"/>
              <a:t>通过接力站传播，接力站距离：</a:t>
            </a:r>
            <a:r>
              <a:rPr lang="en-US" altLang="zh-CN" sz="2800" dirty="0" smtClean="0"/>
              <a:t>50—100km</a:t>
            </a:r>
          </a:p>
          <a:p>
            <a:pPr eaLnBrk="1" hangingPunct="1">
              <a:defRPr/>
            </a:pPr>
            <a:r>
              <a:rPr lang="zh-CN" altLang="en-US" sz="2800" dirty="0" smtClean="0"/>
              <a:t>用途：收音机广播</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13326"/>
            <a:ext cx="104409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n-US" altLang="zh-CN" dirty="0" smtClean="0"/>
              <a:t>2.2  </a:t>
            </a:r>
            <a:r>
              <a:rPr lang="zh-CN" altLang="en-US" dirty="0" smtClean="0"/>
              <a:t>数据通信的基础知识</a:t>
            </a:r>
            <a:br>
              <a:rPr lang="zh-CN" altLang="en-US" dirty="0" smtClean="0"/>
            </a:br>
            <a:r>
              <a:rPr lang="en-US" altLang="zh-CN" sz="4000" dirty="0" smtClean="0"/>
              <a:t>2.2.1 </a:t>
            </a:r>
            <a:r>
              <a:rPr lang="zh-CN" altLang="en-US" sz="4000" dirty="0" smtClean="0"/>
              <a:t>数据通信系统的模型</a:t>
            </a:r>
            <a:r>
              <a:rPr lang="zh-CN" altLang="en-US" dirty="0" smtClean="0"/>
              <a:t> </a:t>
            </a:r>
          </a:p>
        </p:txBody>
      </p:sp>
      <p:grpSp>
        <p:nvGrpSpPr>
          <p:cNvPr id="2" name="Group 107"/>
          <p:cNvGrpSpPr>
            <a:grpSpLocks/>
          </p:cNvGrpSpPr>
          <p:nvPr/>
        </p:nvGrpSpPr>
        <p:grpSpPr bwMode="auto">
          <a:xfrm>
            <a:off x="4464611" y="4652964"/>
            <a:ext cx="1170986" cy="727075"/>
            <a:chOff x="2463" y="2931"/>
            <a:chExt cx="646" cy="458"/>
          </a:xfrm>
        </p:grpSpPr>
        <p:sp>
          <p:nvSpPr>
            <p:cNvPr id="7265" name="AutoShape 13"/>
            <p:cNvSpPr>
              <a:spLocks noChangeArrowheads="1"/>
            </p:cNvSpPr>
            <p:nvPr/>
          </p:nvSpPr>
          <p:spPr bwMode="auto">
            <a:xfrm>
              <a:off x="2463" y="2931"/>
              <a:ext cx="646" cy="458"/>
            </a:xfrm>
            <a:prstGeom prst="cube">
              <a:avLst>
                <a:gd name="adj" fmla="val 13069"/>
              </a:avLst>
            </a:prstGeom>
            <a:solidFill>
              <a:srgbClr val="CCFFFF"/>
            </a:solidFill>
            <a:ln w="9525">
              <a:solidFill>
                <a:schemeClr val="tx1"/>
              </a:solidFill>
              <a:miter lim="800000"/>
              <a:headEnd/>
              <a:tailEnd/>
            </a:ln>
          </p:spPr>
          <p:txBody>
            <a:bodyPr wrap="none" anchor="ctr"/>
            <a:lstStyle/>
            <a:p>
              <a:pPr algn="ctr"/>
              <a:endParaRPr lang="zh-CN" altLang="en-US"/>
            </a:p>
          </p:txBody>
        </p:sp>
        <p:sp>
          <p:nvSpPr>
            <p:cNvPr id="7266" name="Rectangle 16"/>
            <p:cNvSpPr>
              <a:spLocks noChangeArrowheads="1"/>
            </p:cNvSpPr>
            <p:nvPr/>
          </p:nvSpPr>
          <p:spPr bwMode="auto">
            <a:xfrm>
              <a:off x="2546" y="2985"/>
              <a:ext cx="5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传输</a:t>
              </a:r>
            </a:p>
            <a:p>
              <a:pPr defTabSz="762000" eaLnBrk="0" hangingPunct="0"/>
              <a:r>
                <a:rPr lang="zh-CN" altLang="en-US" sz="1800">
                  <a:solidFill>
                    <a:srgbClr val="333399"/>
                  </a:solidFill>
                  <a:latin typeface="Times New Roman" pitchFamily="18" charset="0"/>
                  <a:ea typeface="黑体" pitchFamily="49" charset="-122"/>
                </a:rPr>
                <a:t>系统</a:t>
              </a:r>
            </a:p>
          </p:txBody>
        </p:sp>
      </p:grpSp>
      <p:grpSp>
        <p:nvGrpSpPr>
          <p:cNvPr id="3" name="Group 102"/>
          <p:cNvGrpSpPr>
            <a:grpSpLocks/>
          </p:cNvGrpSpPr>
          <p:nvPr/>
        </p:nvGrpSpPr>
        <p:grpSpPr bwMode="auto">
          <a:xfrm>
            <a:off x="125076" y="5016502"/>
            <a:ext cx="647123" cy="690563"/>
            <a:chOff x="69" y="3160"/>
            <a:chExt cx="357" cy="435"/>
          </a:xfrm>
        </p:grpSpPr>
        <p:sp>
          <p:nvSpPr>
            <p:cNvPr id="7263" name="Rectangle 5"/>
            <p:cNvSpPr>
              <a:spLocks noChangeArrowheads="1"/>
            </p:cNvSpPr>
            <p:nvPr/>
          </p:nvSpPr>
          <p:spPr bwMode="auto">
            <a:xfrm>
              <a:off x="69" y="3189"/>
              <a:ext cx="35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输入信息</a:t>
              </a:r>
            </a:p>
          </p:txBody>
        </p:sp>
        <p:sp>
          <p:nvSpPr>
            <p:cNvPr id="7264"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4"/>
          <p:cNvGrpSpPr>
            <a:grpSpLocks/>
          </p:cNvGrpSpPr>
          <p:nvPr/>
        </p:nvGrpSpPr>
        <p:grpSpPr bwMode="auto">
          <a:xfrm>
            <a:off x="1649532" y="5016502"/>
            <a:ext cx="716006" cy="646113"/>
            <a:chOff x="910" y="3160"/>
            <a:chExt cx="395" cy="407"/>
          </a:xfrm>
        </p:grpSpPr>
        <p:sp>
          <p:nvSpPr>
            <p:cNvPr id="7261" name="Rectangle 7"/>
            <p:cNvSpPr>
              <a:spLocks noChangeArrowheads="1"/>
            </p:cNvSpPr>
            <p:nvPr/>
          </p:nvSpPr>
          <p:spPr bwMode="auto">
            <a:xfrm>
              <a:off x="948" y="3161"/>
              <a:ext cx="35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输入数据</a:t>
              </a:r>
            </a:p>
          </p:txBody>
        </p:sp>
        <p:sp>
          <p:nvSpPr>
            <p:cNvPr id="7262"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06"/>
          <p:cNvGrpSpPr>
            <a:grpSpLocks/>
          </p:cNvGrpSpPr>
          <p:nvPr/>
        </p:nvGrpSpPr>
        <p:grpSpPr bwMode="auto">
          <a:xfrm>
            <a:off x="3224744" y="5010150"/>
            <a:ext cx="1345002" cy="712788"/>
            <a:chOff x="1779" y="3156"/>
            <a:chExt cx="742" cy="449"/>
          </a:xfrm>
        </p:grpSpPr>
        <p:sp>
          <p:nvSpPr>
            <p:cNvPr id="7259" name="Rectangle 9"/>
            <p:cNvSpPr>
              <a:spLocks noChangeArrowheads="1"/>
            </p:cNvSpPr>
            <p:nvPr/>
          </p:nvSpPr>
          <p:spPr bwMode="auto">
            <a:xfrm>
              <a:off x="1791" y="3203"/>
              <a:ext cx="73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zh-CN" altLang="en-US" sz="1800">
                  <a:solidFill>
                    <a:srgbClr val="333399"/>
                  </a:solidFill>
                  <a:latin typeface="Times New Roman" pitchFamily="18" charset="0"/>
                  <a:ea typeface="黑体" pitchFamily="49" charset="-122"/>
                </a:rPr>
                <a:t>发送</a:t>
              </a:r>
            </a:p>
            <a:p>
              <a:pPr algn="ctr" defTabSz="762000" eaLnBrk="0" hangingPunct="0"/>
              <a:r>
                <a:rPr lang="zh-CN" altLang="en-US" sz="1800">
                  <a:solidFill>
                    <a:srgbClr val="333399"/>
                  </a:solidFill>
                  <a:latin typeface="Times New Roman" pitchFamily="18" charset="0"/>
                  <a:ea typeface="黑体" pitchFamily="49" charset="-122"/>
                </a:rPr>
                <a:t>的信号</a:t>
              </a:r>
            </a:p>
          </p:txBody>
        </p:sp>
        <p:sp>
          <p:nvSpPr>
            <p:cNvPr id="7260"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108"/>
          <p:cNvGrpSpPr>
            <a:grpSpLocks/>
          </p:cNvGrpSpPr>
          <p:nvPr/>
        </p:nvGrpSpPr>
        <p:grpSpPr bwMode="auto">
          <a:xfrm>
            <a:off x="5602969" y="5016500"/>
            <a:ext cx="1321437" cy="673100"/>
            <a:chOff x="3091" y="3160"/>
            <a:chExt cx="729" cy="424"/>
          </a:xfrm>
        </p:grpSpPr>
        <p:sp>
          <p:nvSpPr>
            <p:cNvPr id="7257" name="Rectangle 10"/>
            <p:cNvSpPr>
              <a:spLocks noChangeArrowheads="1"/>
            </p:cNvSpPr>
            <p:nvPr/>
          </p:nvSpPr>
          <p:spPr bwMode="auto">
            <a:xfrm>
              <a:off x="3111" y="3182"/>
              <a:ext cx="70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defTabSz="762000" eaLnBrk="0" hangingPunct="0"/>
              <a:r>
                <a:rPr lang="zh-CN" altLang="en-US" sz="1800">
                  <a:solidFill>
                    <a:srgbClr val="333399"/>
                  </a:solidFill>
                  <a:latin typeface="Times New Roman" pitchFamily="18" charset="0"/>
                  <a:ea typeface="黑体" pitchFamily="49" charset="-122"/>
                </a:rPr>
                <a:t>接收</a:t>
              </a:r>
            </a:p>
            <a:p>
              <a:pPr algn="ctr" defTabSz="762000" eaLnBrk="0" hangingPunct="0"/>
              <a:r>
                <a:rPr lang="zh-CN" altLang="en-US" sz="1800">
                  <a:solidFill>
                    <a:srgbClr val="333399"/>
                  </a:solidFill>
                  <a:latin typeface="Times New Roman" pitchFamily="18" charset="0"/>
                  <a:ea typeface="黑体" pitchFamily="49" charset="-122"/>
                </a:rPr>
                <a:t>的信号</a:t>
              </a:r>
            </a:p>
          </p:txBody>
        </p:sp>
        <p:sp>
          <p:nvSpPr>
            <p:cNvPr id="7258"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10"/>
          <p:cNvGrpSpPr>
            <a:grpSpLocks/>
          </p:cNvGrpSpPr>
          <p:nvPr/>
        </p:nvGrpSpPr>
        <p:grpSpPr bwMode="auto">
          <a:xfrm>
            <a:off x="7827116" y="5016503"/>
            <a:ext cx="676127" cy="719138"/>
            <a:chOff x="4318" y="3160"/>
            <a:chExt cx="373" cy="453"/>
          </a:xfrm>
        </p:grpSpPr>
        <p:sp>
          <p:nvSpPr>
            <p:cNvPr id="7255" name="Rectangle 8"/>
            <p:cNvSpPr>
              <a:spLocks noChangeArrowheads="1"/>
            </p:cNvSpPr>
            <p:nvPr/>
          </p:nvSpPr>
          <p:spPr bwMode="auto">
            <a:xfrm>
              <a:off x="4334" y="3207"/>
              <a:ext cx="35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输出数据</a:t>
              </a:r>
            </a:p>
          </p:txBody>
        </p:sp>
        <p:sp>
          <p:nvSpPr>
            <p:cNvPr id="7256"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3"/>
          <p:cNvGrpSpPr>
            <a:grpSpLocks/>
          </p:cNvGrpSpPr>
          <p:nvPr/>
        </p:nvGrpSpPr>
        <p:grpSpPr bwMode="auto">
          <a:xfrm>
            <a:off x="737758" y="4652964"/>
            <a:ext cx="971592" cy="727075"/>
            <a:chOff x="407" y="2931"/>
            <a:chExt cx="536" cy="458"/>
          </a:xfrm>
        </p:grpSpPr>
        <p:sp>
          <p:nvSpPr>
            <p:cNvPr id="7253" name="AutoShape 11"/>
            <p:cNvSpPr>
              <a:spLocks noChangeArrowheads="1"/>
            </p:cNvSpPr>
            <p:nvPr/>
          </p:nvSpPr>
          <p:spPr bwMode="auto">
            <a:xfrm>
              <a:off x="407" y="2931"/>
              <a:ext cx="536" cy="458"/>
            </a:xfrm>
            <a:prstGeom prst="cube">
              <a:avLst>
                <a:gd name="adj" fmla="val 13069"/>
              </a:avLst>
            </a:prstGeom>
            <a:solidFill>
              <a:srgbClr val="FFFF66"/>
            </a:solidFill>
            <a:ln w="9525">
              <a:solidFill>
                <a:schemeClr val="tx1"/>
              </a:solidFill>
              <a:miter lim="800000"/>
              <a:headEnd/>
              <a:tailEnd/>
            </a:ln>
          </p:spPr>
          <p:txBody>
            <a:bodyPr wrap="none" anchor="ctr"/>
            <a:lstStyle/>
            <a:p>
              <a:pPr algn="ctr"/>
              <a:endParaRPr lang="zh-CN" altLang="en-US"/>
            </a:p>
          </p:txBody>
        </p:sp>
        <p:sp>
          <p:nvSpPr>
            <p:cNvPr id="7254" name="Rectangle 22"/>
            <p:cNvSpPr>
              <a:spLocks noChangeArrowheads="1"/>
            </p:cNvSpPr>
            <p:nvPr/>
          </p:nvSpPr>
          <p:spPr bwMode="auto">
            <a:xfrm>
              <a:off x="449" y="3059"/>
              <a:ext cx="44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源点</a:t>
              </a:r>
            </a:p>
          </p:txBody>
        </p:sp>
      </p:grpSp>
      <p:grpSp>
        <p:nvGrpSpPr>
          <p:cNvPr id="9" name="Group 111"/>
          <p:cNvGrpSpPr>
            <a:grpSpLocks/>
          </p:cNvGrpSpPr>
          <p:nvPr/>
        </p:nvGrpSpPr>
        <p:grpSpPr bwMode="auto">
          <a:xfrm>
            <a:off x="8436173" y="4652964"/>
            <a:ext cx="971592" cy="727075"/>
            <a:chOff x="4654" y="2931"/>
            <a:chExt cx="536" cy="458"/>
          </a:xfrm>
        </p:grpSpPr>
        <p:sp>
          <p:nvSpPr>
            <p:cNvPr id="7251" name="AutoShape 15"/>
            <p:cNvSpPr>
              <a:spLocks noChangeArrowheads="1"/>
            </p:cNvSpPr>
            <p:nvPr/>
          </p:nvSpPr>
          <p:spPr bwMode="auto">
            <a:xfrm>
              <a:off x="4654" y="2931"/>
              <a:ext cx="536" cy="458"/>
            </a:xfrm>
            <a:prstGeom prst="cube">
              <a:avLst>
                <a:gd name="adj" fmla="val 13069"/>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7252" name="Rectangle 23"/>
            <p:cNvSpPr>
              <a:spLocks noChangeArrowheads="1"/>
            </p:cNvSpPr>
            <p:nvPr/>
          </p:nvSpPr>
          <p:spPr bwMode="auto">
            <a:xfrm>
              <a:off x="4699" y="3068"/>
              <a:ext cx="4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终点</a:t>
              </a:r>
            </a:p>
          </p:txBody>
        </p:sp>
      </p:grpSp>
      <p:grpSp>
        <p:nvGrpSpPr>
          <p:cNvPr id="10" name="Group 105"/>
          <p:cNvGrpSpPr>
            <a:grpSpLocks/>
          </p:cNvGrpSpPr>
          <p:nvPr/>
        </p:nvGrpSpPr>
        <p:grpSpPr bwMode="auto">
          <a:xfrm>
            <a:off x="2225961" y="4652964"/>
            <a:ext cx="1053163" cy="727075"/>
            <a:chOff x="1228" y="2931"/>
            <a:chExt cx="581" cy="458"/>
          </a:xfrm>
        </p:grpSpPr>
        <p:sp>
          <p:nvSpPr>
            <p:cNvPr id="7249" name="AutoShape 12"/>
            <p:cNvSpPr>
              <a:spLocks noChangeArrowheads="1"/>
            </p:cNvSpPr>
            <p:nvPr/>
          </p:nvSpPr>
          <p:spPr bwMode="auto">
            <a:xfrm>
              <a:off x="1256" y="2931"/>
              <a:ext cx="537" cy="458"/>
            </a:xfrm>
            <a:prstGeom prst="cube">
              <a:avLst>
                <a:gd name="adj" fmla="val 13069"/>
              </a:avLst>
            </a:prstGeom>
            <a:solidFill>
              <a:srgbClr val="FFFF66"/>
            </a:solidFill>
            <a:ln w="9525">
              <a:solidFill>
                <a:schemeClr val="tx1"/>
              </a:solidFill>
              <a:miter lim="800000"/>
              <a:headEnd/>
              <a:tailEnd/>
            </a:ln>
          </p:spPr>
          <p:txBody>
            <a:bodyPr wrap="none" anchor="ctr"/>
            <a:lstStyle/>
            <a:p>
              <a:pPr algn="ctr"/>
              <a:endParaRPr lang="zh-CN" altLang="en-US"/>
            </a:p>
          </p:txBody>
        </p:sp>
        <p:sp>
          <p:nvSpPr>
            <p:cNvPr id="7250" name="Rectangle 24"/>
            <p:cNvSpPr>
              <a:spLocks noChangeArrowheads="1"/>
            </p:cNvSpPr>
            <p:nvPr/>
          </p:nvSpPr>
          <p:spPr bwMode="auto">
            <a:xfrm>
              <a:off x="1228" y="3068"/>
              <a:ext cx="58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发送器</a:t>
              </a:r>
            </a:p>
          </p:txBody>
        </p:sp>
      </p:grpSp>
      <p:grpSp>
        <p:nvGrpSpPr>
          <p:cNvPr id="11" name="Group 109"/>
          <p:cNvGrpSpPr>
            <a:grpSpLocks/>
          </p:cNvGrpSpPr>
          <p:nvPr/>
        </p:nvGrpSpPr>
        <p:grpSpPr bwMode="auto">
          <a:xfrm>
            <a:off x="6848273" y="4652964"/>
            <a:ext cx="1053163" cy="727075"/>
            <a:chOff x="3778" y="2931"/>
            <a:chExt cx="581" cy="458"/>
          </a:xfrm>
        </p:grpSpPr>
        <p:sp>
          <p:nvSpPr>
            <p:cNvPr id="7247" name="AutoShape 14"/>
            <p:cNvSpPr>
              <a:spLocks noChangeArrowheads="1"/>
            </p:cNvSpPr>
            <p:nvPr/>
          </p:nvSpPr>
          <p:spPr bwMode="auto">
            <a:xfrm>
              <a:off x="3805" y="2931"/>
              <a:ext cx="535" cy="458"/>
            </a:xfrm>
            <a:prstGeom prst="cube">
              <a:avLst>
                <a:gd name="adj" fmla="val 13069"/>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7248" name="Rectangle 25"/>
            <p:cNvSpPr>
              <a:spLocks noChangeArrowheads="1"/>
            </p:cNvSpPr>
            <p:nvPr/>
          </p:nvSpPr>
          <p:spPr bwMode="auto">
            <a:xfrm>
              <a:off x="3778" y="3059"/>
              <a:ext cx="58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接收器</a:t>
              </a:r>
            </a:p>
          </p:txBody>
        </p:sp>
      </p:grpSp>
      <p:sp>
        <p:nvSpPr>
          <p:cNvPr id="7181" name="Line 26"/>
          <p:cNvSpPr>
            <a:spLocks noChangeShapeType="1"/>
          </p:cNvSpPr>
          <p:nvPr/>
        </p:nvSpPr>
        <p:spPr bwMode="auto">
          <a:xfrm>
            <a:off x="2923840" y="3240088"/>
            <a:ext cx="39733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27"/>
          <p:cNvSpPr>
            <a:spLocks noChangeShapeType="1"/>
          </p:cNvSpPr>
          <p:nvPr/>
        </p:nvSpPr>
        <p:spPr bwMode="auto">
          <a:xfrm>
            <a:off x="1548022" y="3240089"/>
            <a:ext cx="967967" cy="3175"/>
          </a:xfrm>
          <a:prstGeom prst="line">
            <a:avLst/>
          </a:prstGeom>
          <a:noFill/>
          <a:ln w="76200" cmpd="tri">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Rectangle 28"/>
          <p:cNvSpPr>
            <a:spLocks noChangeArrowheads="1"/>
          </p:cNvSpPr>
          <p:nvPr/>
        </p:nvSpPr>
        <p:spPr bwMode="auto">
          <a:xfrm>
            <a:off x="1932308" y="3457575"/>
            <a:ext cx="1546209"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调制解调器</a:t>
            </a:r>
          </a:p>
        </p:txBody>
      </p:sp>
      <p:sp>
        <p:nvSpPr>
          <p:cNvPr id="7184" name="Line 29"/>
          <p:cNvSpPr>
            <a:spLocks noChangeShapeType="1"/>
          </p:cNvSpPr>
          <p:nvPr/>
        </p:nvSpPr>
        <p:spPr bwMode="auto">
          <a:xfrm>
            <a:off x="7544339" y="3240088"/>
            <a:ext cx="1053163" cy="0"/>
          </a:xfrm>
          <a:prstGeom prst="line">
            <a:avLst/>
          </a:prstGeom>
          <a:noFill/>
          <a:ln w="76200" cmpd="tri">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85" name="Group 80"/>
          <p:cNvGrpSpPr>
            <a:grpSpLocks/>
          </p:cNvGrpSpPr>
          <p:nvPr/>
        </p:nvGrpSpPr>
        <p:grpSpPr bwMode="auto">
          <a:xfrm>
            <a:off x="4151018" y="2708275"/>
            <a:ext cx="1807234" cy="1009650"/>
            <a:chOff x="385" y="2795"/>
            <a:chExt cx="1769" cy="816"/>
          </a:xfrm>
        </p:grpSpPr>
        <p:sp>
          <p:nvSpPr>
            <p:cNvPr id="7230" name="Oval 81"/>
            <p:cNvSpPr>
              <a:spLocks noChangeArrowheads="1"/>
            </p:cNvSpPr>
            <p:nvPr/>
          </p:nvSpPr>
          <p:spPr bwMode="auto">
            <a:xfrm>
              <a:off x="1590" y="306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1"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2"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3" name="Oval 84"/>
            <p:cNvSpPr>
              <a:spLocks noChangeArrowheads="1"/>
            </p:cNvSpPr>
            <p:nvPr/>
          </p:nvSpPr>
          <p:spPr bwMode="auto">
            <a:xfrm>
              <a:off x="385" y="3084"/>
              <a:ext cx="383" cy="25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4" name="Oval 85"/>
            <p:cNvSpPr>
              <a:spLocks noChangeArrowheads="1"/>
            </p:cNvSpPr>
            <p:nvPr/>
          </p:nvSpPr>
          <p:spPr bwMode="auto">
            <a:xfrm>
              <a:off x="566" y="2884"/>
              <a:ext cx="57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5" name="Oval 86"/>
            <p:cNvSpPr>
              <a:spLocks noChangeArrowheads="1"/>
            </p:cNvSpPr>
            <p:nvPr/>
          </p:nvSpPr>
          <p:spPr bwMode="auto">
            <a:xfrm>
              <a:off x="992" y="2795"/>
              <a:ext cx="758"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6" name="Oval 87"/>
            <p:cNvSpPr>
              <a:spLocks noChangeArrowheads="1"/>
            </p:cNvSpPr>
            <p:nvPr/>
          </p:nvSpPr>
          <p:spPr bwMode="auto">
            <a:xfrm>
              <a:off x="1505"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7" name="Oval 88"/>
            <p:cNvSpPr>
              <a:spLocks noChangeArrowheads="1"/>
            </p:cNvSpPr>
            <p:nvPr/>
          </p:nvSpPr>
          <p:spPr bwMode="auto">
            <a:xfrm>
              <a:off x="704" y="2987"/>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8"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39" name="Oval 90"/>
            <p:cNvSpPr>
              <a:spLocks noChangeArrowheads="1"/>
            </p:cNvSpPr>
            <p:nvPr/>
          </p:nvSpPr>
          <p:spPr bwMode="auto">
            <a:xfrm>
              <a:off x="1004" y="2810"/>
              <a:ext cx="756" cy="322"/>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0" name="Oval 91"/>
            <p:cNvSpPr>
              <a:spLocks noChangeArrowheads="1"/>
            </p:cNvSpPr>
            <p:nvPr/>
          </p:nvSpPr>
          <p:spPr bwMode="auto">
            <a:xfrm>
              <a:off x="577" y="2899"/>
              <a:ext cx="575" cy="31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1" name="Oval 92"/>
            <p:cNvSpPr>
              <a:spLocks noChangeArrowheads="1"/>
            </p:cNvSpPr>
            <p:nvPr/>
          </p:nvSpPr>
          <p:spPr bwMode="auto">
            <a:xfrm>
              <a:off x="396" y="3100"/>
              <a:ext cx="383" cy="255"/>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2"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3"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4"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5" name="Oval 96"/>
            <p:cNvSpPr>
              <a:spLocks noChangeArrowheads="1"/>
            </p:cNvSpPr>
            <p:nvPr/>
          </p:nvSpPr>
          <p:spPr bwMode="auto">
            <a:xfrm>
              <a:off x="513" y="3218"/>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p>
              <a:pPr algn="ctr">
                <a:buFontTx/>
                <a:buNone/>
              </a:pPr>
              <a:endParaRPr lang="zh-CN" altLang="en-US"/>
            </a:p>
          </p:txBody>
        </p:sp>
        <p:sp>
          <p:nvSpPr>
            <p:cNvPr id="7246" name="Freeform 97"/>
            <p:cNvSpPr>
              <a:spLocks noChangeArrowheads="1"/>
            </p:cNvSpPr>
            <p:nvPr/>
          </p:nvSpPr>
          <p:spPr bwMode="auto">
            <a:xfrm>
              <a:off x="567" y="2924"/>
              <a:ext cx="1451" cy="597"/>
            </a:xfrm>
            <a:custGeom>
              <a:avLst/>
              <a:gdLst>
                <a:gd name="T0" fmla="*/ 0 w 1447"/>
                <a:gd name="T1" fmla="*/ 137 h 1128"/>
                <a:gd name="T2" fmla="*/ 80 w 1447"/>
                <a:gd name="T3" fmla="*/ 110 h 1128"/>
                <a:gd name="T4" fmla="*/ 56 w 1447"/>
                <a:gd name="T5" fmla="*/ 107 h 1128"/>
                <a:gd name="T6" fmla="*/ 24 w 1447"/>
                <a:gd name="T7" fmla="*/ 112 h 1128"/>
                <a:gd name="T8" fmla="*/ 40 w 1447"/>
                <a:gd name="T9" fmla="*/ 105 h 1128"/>
                <a:gd name="T10" fmla="*/ 64 w 1447"/>
                <a:gd name="T11" fmla="*/ 98 h 1128"/>
                <a:gd name="T12" fmla="*/ 96 w 1447"/>
                <a:gd name="T13" fmla="*/ 85 h 1128"/>
                <a:gd name="T14" fmla="*/ 104 w 1447"/>
                <a:gd name="T15" fmla="*/ 78 h 1128"/>
                <a:gd name="T16" fmla="*/ 152 w 1447"/>
                <a:gd name="T17" fmla="*/ 58 h 1128"/>
                <a:gd name="T18" fmla="*/ 168 w 1447"/>
                <a:gd name="T19" fmla="*/ 51 h 1128"/>
                <a:gd name="T20" fmla="*/ 202 w 1447"/>
                <a:gd name="T21" fmla="*/ 49 h 1128"/>
                <a:gd name="T22" fmla="*/ 290 w 1447"/>
                <a:gd name="T23" fmla="*/ 31 h 1128"/>
                <a:gd name="T24" fmla="*/ 330 w 1447"/>
                <a:gd name="T25" fmla="*/ 22 h 1128"/>
                <a:gd name="T26" fmla="*/ 354 w 1447"/>
                <a:gd name="T27" fmla="*/ 16 h 1128"/>
                <a:gd name="T28" fmla="*/ 426 w 1447"/>
                <a:gd name="T29" fmla="*/ 11 h 1128"/>
                <a:gd name="T30" fmla="*/ 506 w 1447"/>
                <a:gd name="T31" fmla="*/ 0 h 1128"/>
                <a:gd name="T32" fmla="*/ 812 w 1447"/>
                <a:gd name="T33" fmla="*/ 11 h 1128"/>
                <a:gd name="T34" fmla="*/ 1062 w 1447"/>
                <a:gd name="T35" fmla="*/ 49 h 1128"/>
                <a:gd name="T36" fmla="*/ 1086 w 1447"/>
                <a:gd name="T37" fmla="*/ 56 h 1128"/>
                <a:gd name="T38" fmla="*/ 1110 w 1447"/>
                <a:gd name="T39" fmla="*/ 60 h 1128"/>
                <a:gd name="T40" fmla="*/ 1230 w 1447"/>
                <a:gd name="T41" fmla="*/ 85 h 1128"/>
                <a:gd name="T42" fmla="*/ 1304 w 1447"/>
                <a:gd name="T43" fmla="*/ 103 h 1128"/>
                <a:gd name="T44" fmla="*/ 1352 w 1447"/>
                <a:gd name="T45" fmla="*/ 123 h 1128"/>
                <a:gd name="T46" fmla="*/ 1368 w 1447"/>
                <a:gd name="T47" fmla="*/ 137 h 1128"/>
                <a:gd name="T48" fmla="*/ 1400 w 1447"/>
                <a:gd name="T49" fmla="*/ 150 h 1128"/>
                <a:gd name="T50" fmla="*/ 1424 w 1447"/>
                <a:gd name="T51" fmla="*/ 170 h 1128"/>
                <a:gd name="T52" fmla="*/ 1440 w 1447"/>
                <a:gd name="T53" fmla="*/ 184 h 1128"/>
                <a:gd name="T54" fmla="*/ 1440 w 1447"/>
                <a:gd name="T55" fmla="*/ 240 h 1128"/>
                <a:gd name="T56" fmla="*/ 1424 w 1447"/>
                <a:gd name="T57" fmla="*/ 253 h 1128"/>
                <a:gd name="T58" fmla="*/ 1376 w 1447"/>
                <a:gd name="T59" fmla="*/ 258 h 1128"/>
                <a:gd name="T60" fmla="*/ 1360 w 1447"/>
                <a:gd name="T61" fmla="*/ 265 h 1128"/>
                <a:gd name="T62" fmla="*/ 1312 w 1447"/>
                <a:gd name="T63" fmla="*/ 274 h 1128"/>
                <a:gd name="T64" fmla="*/ 1222 w 1447"/>
                <a:gd name="T65" fmla="*/ 291 h 1128"/>
                <a:gd name="T66" fmla="*/ 1174 w 1447"/>
                <a:gd name="T67" fmla="*/ 300 h 1128"/>
                <a:gd name="T68" fmla="*/ 1118 w 1447"/>
                <a:gd name="T69" fmla="*/ 316 h 1128"/>
                <a:gd name="T70" fmla="*/ 442 w 1447"/>
                <a:gd name="T71" fmla="*/ 307 h 1128"/>
                <a:gd name="T72" fmla="*/ 362 w 1447"/>
                <a:gd name="T73" fmla="*/ 300 h 1128"/>
                <a:gd name="T74" fmla="*/ 306 w 1447"/>
                <a:gd name="T75" fmla="*/ 274 h 1128"/>
                <a:gd name="T76" fmla="*/ 242 w 1447"/>
                <a:gd name="T77" fmla="*/ 247 h 1128"/>
                <a:gd name="T78" fmla="*/ 202 w 1447"/>
                <a:gd name="T79" fmla="*/ 224 h 1128"/>
                <a:gd name="T80" fmla="*/ 120 w 1447"/>
                <a:gd name="T81" fmla="*/ 197 h 1128"/>
                <a:gd name="T82" fmla="*/ 56 w 1447"/>
                <a:gd name="T83" fmla="*/ 175 h 1128"/>
                <a:gd name="T84" fmla="*/ 16 w 1447"/>
                <a:gd name="T85" fmla="*/ 152 h 1128"/>
                <a:gd name="T86" fmla="*/ 8 w 1447"/>
                <a:gd name="T87" fmla="*/ 143 h 1128"/>
                <a:gd name="T88" fmla="*/ 0 w 1447"/>
                <a:gd name="T89" fmla="*/ 137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7186" name="Rectangle 42"/>
          <p:cNvSpPr>
            <a:spLocks noChangeArrowheads="1"/>
          </p:cNvSpPr>
          <p:nvPr/>
        </p:nvSpPr>
        <p:spPr bwMode="auto">
          <a:xfrm>
            <a:off x="781262" y="3530600"/>
            <a:ext cx="993344"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en-US" altLang="zh-CN" sz="1800">
                <a:solidFill>
                  <a:srgbClr val="333399"/>
                </a:solidFill>
                <a:latin typeface="Arial" pitchFamily="34" charset="0"/>
                <a:ea typeface="黑体" pitchFamily="49" charset="-122"/>
              </a:rPr>
              <a:t>PC </a:t>
            </a:r>
            <a:r>
              <a:rPr lang="zh-CN" altLang="en-US" sz="1800">
                <a:solidFill>
                  <a:srgbClr val="333399"/>
                </a:solidFill>
                <a:latin typeface="Arial" pitchFamily="34" charset="0"/>
                <a:ea typeface="黑体" pitchFamily="49" charset="-122"/>
              </a:rPr>
              <a:t>机</a:t>
            </a:r>
          </a:p>
        </p:txBody>
      </p:sp>
      <p:sp>
        <p:nvSpPr>
          <p:cNvPr id="7187" name="Rectangle 43"/>
          <p:cNvSpPr>
            <a:spLocks noChangeArrowheads="1"/>
          </p:cNvSpPr>
          <p:nvPr/>
        </p:nvSpPr>
        <p:spPr bwMode="auto">
          <a:xfrm>
            <a:off x="4352226" y="3065464"/>
            <a:ext cx="133690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公用电话网</a:t>
            </a:r>
          </a:p>
        </p:txBody>
      </p:sp>
      <p:pic>
        <p:nvPicPr>
          <p:cNvPr id="7188"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716" y="3001964"/>
            <a:ext cx="97340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9"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899" y="2855914"/>
            <a:ext cx="80845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190" name="Rectangle 46"/>
          <p:cNvSpPr>
            <a:spLocks noChangeArrowheads="1"/>
          </p:cNvSpPr>
          <p:nvPr/>
        </p:nvSpPr>
        <p:spPr bwMode="auto">
          <a:xfrm>
            <a:off x="6491178" y="3486150"/>
            <a:ext cx="153895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调制解调器</a:t>
            </a:r>
          </a:p>
        </p:txBody>
      </p:sp>
      <p:grpSp>
        <p:nvGrpSpPr>
          <p:cNvPr id="7191" name="Group 47"/>
          <p:cNvGrpSpPr>
            <a:grpSpLocks/>
          </p:cNvGrpSpPr>
          <p:nvPr/>
        </p:nvGrpSpPr>
        <p:grpSpPr bwMode="auto">
          <a:xfrm>
            <a:off x="3168550" y="2806701"/>
            <a:ext cx="745009" cy="339725"/>
            <a:chOff x="2315" y="3965"/>
            <a:chExt cx="496" cy="254"/>
          </a:xfrm>
        </p:grpSpPr>
        <p:sp>
          <p:nvSpPr>
            <p:cNvPr id="7226" name="Freeform 48"/>
            <p:cNvSpPr>
              <a:spLocks noChangeArrowheads="1"/>
            </p:cNvSpPr>
            <p:nvPr/>
          </p:nvSpPr>
          <p:spPr bwMode="auto">
            <a:xfrm>
              <a:off x="2315" y="4051"/>
              <a:ext cx="92" cy="89"/>
            </a:xfrm>
            <a:custGeom>
              <a:avLst/>
              <a:gdLst>
                <a:gd name="T0" fmla="*/ 0 w 552"/>
                <a:gd name="T1" fmla="*/ 7 h 535"/>
                <a:gd name="T2" fmla="*/ 0 w 552"/>
                <a:gd name="T3" fmla="*/ 6 h 535"/>
                <a:gd name="T4" fmla="*/ 1 w 552"/>
                <a:gd name="T5" fmla="*/ 4 h 535"/>
                <a:gd name="T6" fmla="*/ 1 w 552"/>
                <a:gd name="T7" fmla="*/ 4 h 535"/>
                <a:gd name="T8" fmla="*/ 1 w 552"/>
                <a:gd name="T9" fmla="*/ 3 h 535"/>
                <a:gd name="T10" fmla="*/ 2 w 552"/>
                <a:gd name="T11" fmla="*/ 3 h 535"/>
                <a:gd name="T12" fmla="*/ 2 w 552"/>
                <a:gd name="T13" fmla="*/ 3 h 535"/>
                <a:gd name="T14" fmla="*/ 2 w 552"/>
                <a:gd name="T15" fmla="*/ 3 h 535"/>
                <a:gd name="T16" fmla="*/ 3 w 552"/>
                <a:gd name="T17" fmla="*/ 3 h 535"/>
                <a:gd name="T18" fmla="*/ 3 w 552"/>
                <a:gd name="T19" fmla="*/ 4 h 535"/>
                <a:gd name="T20" fmla="*/ 3 w 552"/>
                <a:gd name="T21" fmla="*/ 4 h 535"/>
                <a:gd name="T22" fmla="*/ 4 w 552"/>
                <a:gd name="T23" fmla="*/ 9 h 535"/>
                <a:gd name="T24" fmla="*/ 4 w 552"/>
                <a:gd name="T25" fmla="*/ 10 h 535"/>
                <a:gd name="T26" fmla="*/ 4 w 552"/>
                <a:gd name="T27" fmla="*/ 10 h 535"/>
                <a:gd name="T28" fmla="*/ 5 w 552"/>
                <a:gd name="T29" fmla="*/ 11 h 535"/>
                <a:gd name="T30" fmla="*/ 5 w 552"/>
                <a:gd name="T31" fmla="*/ 11 h 535"/>
                <a:gd name="T32" fmla="*/ 6 w 552"/>
                <a:gd name="T33" fmla="*/ 10 h 535"/>
                <a:gd name="T34" fmla="*/ 6 w 552"/>
                <a:gd name="T35" fmla="*/ 10 h 535"/>
                <a:gd name="T36" fmla="*/ 6 w 552"/>
                <a:gd name="T37" fmla="*/ 9 h 535"/>
                <a:gd name="T38" fmla="*/ 7 w 552"/>
                <a:gd name="T39" fmla="*/ 2 h 535"/>
                <a:gd name="T40" fmla="*/ 7 w 552"/>
                <a:gd name="T41" fmla="*/ 1 h 535"/>
                <a:gd name="T42" fmla="*/ 8 w 552"/>
                <a:gd name="T43" fmla="*/ 1 h 535"/>
                <a:gd name="T44" fmla="*/ 8 w 552"/>
                <a:gd name="T45" fmla="*/ 0 h 535"/>
                <a:gd name="T46" fmla="*/ 8 w 552"/>
                <a:gd name="T47" fmla="*/ 0 h 535"/>
                <a:gd name="T48" fmla="*/ 9 w 552"/>
                <a:gd name="T49" fmla="*/ 0 h 535"/>
                <a:gd name="T50" fmla="*/ 9 w 552"/>
                <a:gd name="T51" fmla="*/ 0 h 535"/>
                <a:gd name="T52" fmla="*/ 10 w 552"/>
                <a:gd name="T53" fmla="*/ 1 h 535"/>
                <a:gd name="T54" fmla="*/ 10 w 552"/>
                <a:gd name="T55" fmla="*/ 1 h 535"/>
                <a:gd name="T56" fmla="*/ 10 w 552"/>
                <a:gd name="T57" fmla="*/ 2 h 535"/>
                <a:gd name="T58" fmla="*/ 12 w 552"/>
                <a:gd name="T59" fmla="*/ 13 h 535"/>
                <a:gd name="T60" fmla="*/ 12 w 552"/>
                <a:gd name="T61" fmla="*/ 14 h 535"/>
                <a:gd name="T62" fmla="*/ 12 w 552"/>
                <a:gd name="T63" fmla="*/ 14 h 535"/>
                <a:gd name="T64" fmla="*/ 12 w 552"/>
                <a:gd name="T65" fmla="*/ 15 h 535"/>
                <a:gd name="T66" fmla="*/ 13 w 552"/>
                <a:gd name="T67" fmla="*/ 15 h 535"/>
                <a:gd name="T68" fmla="*/ 13 w 552"/>
                <a:gd name="T69" fmla="*/ 14 h 535"/>
                <a:gd name="T70" fmla="*/ 14 w 552"/>
                <a:gd name="T71" fmla="*/ 14 h 535"/>
                <a:gd name="T72" fmla="*/ 14 w 552"/>
                <a:gd name="T73" fmla="*/ 13 h 535"/>
                <a:gd name="T74" fmla="*/ 15 w 552"/>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7" name="Freeform 49"/>
            <p:cNvSpPr>
              <a:spLocks noChangeArrowheads="1"/>
            </p:cNvSpPr>
            <p:nvPr/>
          </p:nvSpPr>
          <p:spPr bwMode="auto">
            <a:xfrm>
              <a:off x="2407" y="3965"/>
              <a:ext cx="157" cy="254"/>
            </a:xfrm>
            <a:custGeom>
              <a:avLst/>
              <a:gdLst>
                <a:gd name="T0" fmla="*/ 0 w 943"/>
                <a:gd name="T1" fmla="*/ 17 h 1524"/>
                <a:gd name="T2" fmla="*/ 1 w 943"/>
                <a:gd name="T3" fmla="*/ 9 h 1524"/>
                <a:gd name="T4" fmla="*/ 1 w 943"/>
                <a:gd name="T5" fmla="*/ 9 h 1524"/>
                <a:gd name="T6" fmla="*/ 2 w 943"/>
                <a:gd name="T7" fmla="*/ 8 h 1524"/>
                <a:gd name="T8" fmla="*/ 2 w 943"/>
                <a:gd name="T9" fmla="*/ 8 h 1524"/>
                <a:gd name="T10" fmla="*/ 3 w 943"/>
                <a:gd name="T11" fmla="*/ 8 h 1524"/>
                <a:gd name="T12" fmla="*/ 3 w 943"/>
                <a:gd name="T13" fmla="*/ 9 h 1524"/>
                <a:gd name="T14" fmla="*/ 3 w 943"/>
                <a:gd name="T15" fmla="*/ 9 h 1524"/>
                <a:gd name="T16" fmla="*/ 6 w 943"/>
                <a:gd name="T17" fmla="*/ 32 h 1524"/>
                <a:gd name="T18" fmla="*/ 7 w 943"/>
                <a:gd name="T19" fmla="*/ 34 h 1524"/>
                <a:gd name="T20" fmla="*/ 7 w 943"/>
                <a:gd name="T21" fmla="*/ 34 h 1524"/>
                <a:gd name="T22" fmla="*/ 8 w 943"/>
                <a:gd name="T23" fmla="*/ 34 h 1524"/>
                <a:gd name="T24" fmla="*/ 8 w 943"/>
                <a:gd name="T25" fmla="*/ 34 h 1524"/>
                <a:gd name="T26" fmla="*/ 8 w 943"/>
                <a:gd name="T27" fmla="*/ 34 h 1524"/>
                <a:gd name="T28" fmla="*/ 9 w 943"/>
                <a:gd name="T29" fmla="*/ 34 h 1524"/>
                <a:gd name="T30" fmla="*/ 9 w 943"/>
                <a:gd name="T31" fmla="*/ 32 h 1524"/>
                <a:gd name="T32" fmla="*/ 12 w 943"/>
                <a:gd name="T33" fmla="*/ 6 h 1524"/>
                <a:gd name="T34" fmla="*/ 13 w 943"/>
                <a:gd name="T35" fmla="*/ 4 h 1524"/>
                <a:gd name="T36" fmla="*/ 13 w 943"/>
                <a:gd name="T37" fmla="*/ 4 h 1524"/>
                <a:gd name="T38" fmla="*/ 13 w 943"/>
                <a:gd name="T39" fmla="*/ 4 h 1524"/>
                <a:gd name="T40" fmla="*/ 13 w 943"/>
                <a:gd name="T41" fmla="*/ 3 h 1524"/>
                <a:gd name="T42" fmla="*/ 14 w 943"/>
                <a:gd name="T43" fmla="*/ 3 h 1524"/>
                <a:gd name="T44" fmla="*/ 14 w 943"/>
                <a:gd name="T45" fmla="*/ 3 h 1524"/>
                <a:gd name="T46" fmla="*/ 15 w 943"/>
                <a:gd name="T47" fmla="*/ 4 h 1524"/>
                <a:gd name="T48" fmla="*/ 15 w 943"/>
                <a:gd name="T49" fmla="*/ 4 h 1524"/>
                <a:gd name="T50" fmla="*/ 15 w 943"/>
                <a:gd name="T51" fmla="*/ 4 h 1524"/>
                <a:gd name="T52" fmla="*/ 15 w 943"/>
                <a:gd name="T53" fmla="*/ 6 h 1524"/>
                <a:gd name="T54" fmla="*/ 18 w 943"/>
                <a:gd name="T55" fmla="*/ 40 h 1524"/>
                <a:gd name="T56" fmla="*/ 18 w 943"/>
                <a:gd name="T57" fmla="*/ 41 h 1524"/>
                <a:gd name="T58" fmla="*/ 19 w 943"/>
                <a:gd name="T59" fmla="*/ 42 h 1524"/>
                <a:gd name="T60" fmla="*/ 19 w 943"/>
                <a:gd name="T61" fmla="*/ 42 h 1524"/>
                <a:gd name="T62" fmla="*/ 20 w 943"/>
                <a:gd name="T63" fmla="*/ 42 h 1524"/>
                <a:gd name="T64" fmla="*/ 20 w 943"/>
                <a:gd name="T65" fmla="*/ 42 h 1524"/>
                <a:gd name="T66" fmla="*/ 20 w 943"/>
                <a:gd name="T67" fmla="*/ 42 h 1524"/>
                <a:gd name="T68" fmla="*/ 21 w 943"/>
                <a:gd name="T69" fmla="*/ 41 h 1524"/>
                <a:gd name="T70" fmla="*/ 21 w 943"/>
                <a:gd name="T71" fmla="*/ 40 h 1524"/>
                <a:gd name="T72" fmla="*/ 24 w 943"/>
                <a:gd name="T73" fmla="*/ 3 h 1524"/>
                <a:gd name="T74" fmla="*/ 25 w 943"/>
                <a:gd name="T75" fmla="*/ 2 h 1524"/>
                <a:gd name="T76" fmla="*/ 25 w 943"/>
                <a:gd name="T77" fmla="*/ 1 h 1524"/>
                <a:gd name="T78" fmla="*/ 25 w 943"/>
                <a:gd name="T79" fmla="*/ 1 h 1524"/>
                <a:gd name="T80" fmla="*/ 25 w 943"/>
                <a:gd name="T81" fmla="*/ 0 h 1524"/>
                <a:gd name="T82" fmla="*/ 26 w 943"/>
                <a:gd name="T83" fmla="*/ 0 h 1524"/>
                <a:gd name="T84" fmla="*/ 26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8" name="Freeform 50"/>
            <p:cNvSpPr>
              <a:spLocks noChangeArrowheads="1"/>
            </p:cNvSpPr>
            <p:nvPr/>
          </p:nvSpPr>
          <p:spPr bwMode="auto">
            <a:xfrm>
              <a:off x="2719" y="4051"/>
              <a:ext cx="92" cy="89"/>
            </a:xfrm>
            <a:custGeom>
              <a:avLst/>
              <a:gdLst>
                <a:gd name="T0" fmla="*/ 15 w 551"/>
                <a:gd name="T1" fmla="*/ 7 h 535"/>
                <a:gd name="T2" fmla="*/ 15 w 551"/>
                <a:gd name="T3" fmla="*/ 6 h 535"/>
                <a:gd name="T4" fmla="*/ 15 w 551"/>
                <a:gd name="T5" fmla="*/ 4 h 535"/>
                <a:gd name="T6" fmla="*/ 15 w 551"/>
                <a:gd name="T7" fmla="*/ 4 h 535"/>
                <a:gd name="T8" fmla="*/ 14 w 551"/>
                <a:gd name="T9" fmla="*/ 3 h 535"/>
                <a:gd name="T10" fmla="*/ 14 w 551"/>
                <a:gd name="T11" fmla="*/ 3 h 535"/>
                <a:gd name="T12" fmla="*/ 14 w 551"/>
                <a:gd name="T13" fmla="*/ 3 h 535"/>
                <a:gd name="T14" fmla="*/ 13 w 551"/>
                <a:gd name="T15" fmla="*/ 3 h 535"/>
                <a:gd name="T16" fmla="*/ 13 w 551"/>
                <a:gd name="T17" fmla="*/ 3 h 535"/>
                <a:gd name="T18" fmla="*/ 12 w 551"/>
                <a:gd name="T19" fmla="*/ 4 h 535"/>
                <a:gd name="T20" fmla="*/ 12 w 551"/>
                <a:gd name="T21" fmla="*/ 4 h 535"/>
                <a:gd name="T22" fmla="*/ 12 w 551"/>
                <a:gd name="T23" fmla="*/ 9 h 535"/>
                <a:gd name="T24" fmla="*/ 11 w 551"/>
                <a:gd name="T25" fmla="*/ 10 h 535"/>
                <a:gd name="T26" fmla="*/ 11 w 551"/>
                <a:gd name="T27" fmla="*/ 10 h 535"/>
                <a:gd name="T28" fmla="*/ 11 w 551"/>
                <a:gd name="T29" fmla="*/ 11 h 535"/>
                <a:gd name="T30" fmla="*/ 10 w 551"/>
                <a:gd name="T31" fmla="*/ 11 h 535"/>
                <a:gd name="T32" fmla="*/ 10 w 551"/>
                <a:gd name="T33" fmla="*/ 10 h 535"/>
                <a:gd name="T34" fmla="*/ 10 w 551"/>
                <a:gd name="T35" fmla="*/ 10 h 535"/>
                <a:gd name="T36" fmla="*/ 9 w 551"/>
                <a:gd name="T37" fmla="*/ 9 h 535"/>
                <a:gd name="T38" fmla="*/ 8 w 551"/>
                <a:gd name="T39" fmla="*/ 2 h 535"/>
                <a:gd name="T40" fmla="*/ 8 w 551"/>
                <a:gd name="T41" fmla="*/ 1 h 535"/>
                <a:gd name="T42" fmla="*/ 8 w 551"/>
                <a:gd name="T43" fmla="*/ 1 h 535"/>
                <a:gd name="T44" fmla="*/ 8 w 551"/>
                <a:gd name="T45" fmla="*/ 0 h 535"/>
                <a:gd name="T46" fmla="*/ 7 w 551"/>
                <a:gd name="T47" fmla="*/ 0 h 535"/>
                <a:gd name="T48" fmla="*/ 7 w 551"/>
                <a:gd name="T49" fmla="*/ 0 h 535"/>
                <a:gd name="T50" fmla="*/ 6 w 551"/>
                <a:gd name="T51" fmla="*/ 0 h 535"/>
                <a:gd name="T52" fmla="*/ 6 w 551"/>
                <a:gd name="T53" fmla="*/ 1 h 535"/>
                <a:gd name="T54" fmla="*/ 6 w 551"/>
                <a:gd name="T55" fmla="*/ 1 h 535"/>
                <a:gd name="T56" fmla="*/ 6 w 551"/>
                <a:gd name="T57" fmla="*/ 2 h 535"/>
                <a:gd name="T58" fmla="*/ 4 w 551"/>
                <a:gd name="T59" fmla="*/ 13 h 535"/>
                <a:gd name="T60" fmla="*/ 4 w 551"/>
                <a:gd name="T61" fmla="*/ 14 h 535"/>
                <a:gd name="T62" fmla="*/ 4 w 551"/>
                <a:gd name="T63" fmla="*/ 14 h 535"/>
                <a:gd name="T64" fmla="*/ 3 w 551"/>
                <a:gd name="T65" fmla="*/ 15 h 535"/>
                <a:gd name="T66" fmla="*/ 3 w 551"/>
                <a:gd name="T67" fmla="*/ 15 h 535"/>
                <a:gd name="T68" fmla="*/ 2 w 551"/>
                <a:gd name="T69" fmla="*/ 14 h 535"/>
                <a:gd name="T70" fmla="*/ 2 w 551"/>
                <a:gd name="T71" fmla="*/ 14 h 535"/>
                <a:gd name="T72" fmla="*/ 2 w 551"/>
                <a:gd name="T73" fmla="*/ 13 h 535"/>
                <a:gd name="T74" fmla="*/ 0 w 551"/>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 name="Freeform 51"/>
            <p:cNvSpPr>
              <a:spLocks noChangeArrowheads="1"/>
            </p:cNvSpPr>
            <p:nvPr/>
          </p:nvSpPr>
          <p:spPr bwMode="auto">
            <a:xfrm>
              <a:off x="2562" y="3965"/>
              <a:ext cx="157" cy="254"/>
            </a:xfrm>
            <a:custGeom>
              <a:avLst/>
              <a:gdLst>
                <a:gd name="T0" fmla="*/ 26 w 943"/>
                <a:gd name="T1" fmla="*/ 17 h 1524"/>
                <a:gd name="T2" fmla="*/ 25 w 943"/>
                <a:gd name="T3" fmla="*/ 9 h 1524"/>
                <a:gd name="T4" fmla="*/ 25 w 943"/>
                <a:gd name="T5" fmla="*/ 9 h 1524"/>
                <a:gd name="T6" fmla="*/ 24 w 943"/>
                <a:gd name="T7" fmla="*/ 8 h 1524"/>
                <a:gd name="T8" fmla="*/ 24 w 943"/>
                <a:gd name="T9" fmla="*/ 8 h 1524"/>
                <a:gd name="T10" fmla="*/ 23 w 943"/>
                <a:gd name="T11" fmla="*/ 8 h 1524"/>
                <a:gd name="T12" fmla="*/ 23 w 943"/>
                <a:gd name="T13" fmla="*/ 9 h 1524"/>
                <a:gd name="T14" fmla="*/ 23 w 943"/>
                <a:gd name="T15" fmla="*/ 9 h 1524"/>
                <a:gd name="T16" fmla="*/ 20 w 943"/>
                <a:gd name="T17" fmla="*/ 32 h 1524"/>
                <a:gd name="T18" fmla="*/ 19 w 943"/>
                <a:gd name="T19" fmla="*/ 34 h 1524"/>
                <a:gd name="T20" fmla="*/ 19 w 943"/>
                <a:gd name="T21" fmla="*/ 34 h 1524"/>
                <a:gd name="T22" fmla="*/ 18 w 943"/>
                <a:gd name="T23" fmla="*/ 34 h 1524"/>
                <a:gd name="T24" fmla="*/ 18 w 943"/>
                <a:gd name="T25" fmla="*/ 34 h 1524"/>
                <a:gd name="T26" fmla="*/ 17 w 943"/>
                <a:gd name="T27" fmla="*/ 34 h 1524"/>
                <a:gd name="T28" fmla="*/ 17 w 943"/>
                <a:gd name="T29" fmla="*/ 34 h 1524"/>
                <a:gd name="T30" fmla="*/ 17 w 943"/>
                <a:gd name="T31" fmla="*/ 32 h 1524"/>
                <a:gd name="T32" fmla="*/ 14 w 943"/>
                <a:gd name="T33" fmla="*/ 6 h 1524"/>
                <a:gd name="T34" fmla="*/ 13 w 943"/>
                <a:gd name="T35" fmla="*/ 4 h 1524"/>
                <a:gd name="T36" fmla="*/ 13 w 943"/>
                <a:gd name="T37" fmla="*/ 4 h 1524"/>
                <a:gd name="T38" fmla="*/ 13 w 943"/>
                <a:gd name="T39" fmla="*/ 4 h 1524"/>
                <a:gd name="T40" fmla="*/ 13 w 943"/>
                <a:gd name="T41" fmla="*/ 3 h 1524"/>
                <a:gd name="T42" fmla="*/ 12 w 943"/>
                <a:gd name="T43" fmla="*/ 3 h 1524"/>
                <a:gd name="T44" fmla="*/ 12 w 943"/>
                <a:gd name="T45" fmla="*/ 3 h 1524"/>
                <a:gd name="T46" fmla="*/ 11 w 943"/>
                <a:gd name="T47" fmla="*/ 4 h 1524"/>
                <a:gd name="T48" fmla="*/ 11 w 943"/>
                <a:gd name="T49" fmla="*/ 4 h 1524"/>
                <a:gd name="T50" fmla="*/ 11 w 943"/>
                <a:gd name="T51" fmla="*/ 4 h 1524"/>
                <a:gd name="T52" fmla="*/ 11 w 943"/>
                <a:gd name="T53" fmla="*/ 6 h 1524"/>
                <a:gd name="T54" fmla="*/ 8 w 943"/>
                <a:gd name="T55" fmla="*/ 40 h 1524"/>
                <a:gd name="T56" fmla="*/ 8 w 943"/>
                <a:gd name="T57" fmla="*/ 41 h 1524"/>
                <a:gd name="T58" fmla="*/ 7 w 943"/>
                <a:gd name="T59" fmla="*/ 42 h 1524"/>
                <a:gd name="T60" fmla="*/ 7 w 943"/>
                <a:gd name="T61" fmla="*/ 42 h 1524"/>
                <a:gd name="T62" fmla="*/ 6 w 943"/>
                <a:gd name="T63" fmla="*/ 42 h 1524"/>
                <a:gd name="T64" fmla="*/ 6 w 943"/>
                <a:gd name="T65" fmla="*/ 42 h 1524"/>
                <a:gd name="T66" fmla="*/ 6 w 943"/>
                <a:gd name="T67" fmla="*/ 42 h 1524"/>
                <a:gd name="T68" fmla="*/ 5 w 943"/>
                <a:gd name="T69" fmla="*/ 41 h 1524"/>
                <a:gd name="T70" fmla="*/ 5 w 943"/>
                <a:gd name="T71" fmla="*/ 40 h 1524"/>
                <a:gd name="T72" fmla="*/ 2 w 943"/>
                <a:gd name="T73" fmla="*/ 3 h 1524"/>
                <a:gd name="T74" fmla="*/ 1 w 943"/>
                <a:gd name="T75" fmla="*/ 2 h 1524"/>
                <a:gd name="T76" fmla="*/ 1 w 943"/>
                <a:gd name="T77" fmla="*/ 1 h 1524"/>
                <a:gd name="T78" fmla="*/ 1 w 943"/>
                <a:gd name="T79" fmla="*/ 1 h 1524"/>
                <a:gd name="T80" fmla="*/ 1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192" name="Freeform 52"/>
          <p:cNvSpPr>
            <a:spLocks noChangeArrowheads="1"/>
          </p:cNvSpPr>
          <p:nvPr/>
        </p:nvSpPr>
        <p:spPr bwMode="auto">
          <a:xfrm>
            <a:off x="1673096" y="2908300"/>
            <a:ext cx="846517" cy="165100"/>
          </a:xfrm>
          <a:custGeom>
            <a:avLst/>
            <a:gdLst>
              <a:gd name="T0" fmla="*/ 0 w 672"/>
              <a:gd name="T1" fmla="*/ 94645868 h 288"/>
              <a:gd name="T2" fmla="*/ 116840637 w 672"/>
              <a:gd name="T3" fmla="*/ 94645868 h 288"/>
              <a:gd name="T4" fmla="*/ 116840637 w 672"/>
              <a:gd name="T5" fmla="*/ 0 h 288"/>
              <a:gd name="T6" fmla="*/ 233681274 w 672"/>
              <a:gd name="T7" fmla="*/ 0 h 288"/>
              <a:gd name="T8" fmla="*/ 233681274 w 672"/>
              <a:gd name="T9" fmla="*/ 94645868 h 288"/>
              <a:gd name="T10" fmla="*/ 350521911 w 672"/>
              <a:gd name="T11" fmla="*/ 94645868 h 288"/>
              <a:gd name="T12" fmla="*/ 350521911 w 672"/>
              <a:gd name="T13" fmla="*/ 0 h 288"/>
              <a:gd name="T14" fmla="*/ 467361445 w 672"/>
              <a:gd name="T15" fmla="*/ 0 h 288"/>
              <a:gd name="T16" fmla="*/ 467361445 w 672"/>
              <a:gd name="T17" fmla="*/ 94645868 h 288"/>
              <a:gd name="T18" fmla="*/ 584202082 w 672"/>
              <a:gd name="T19" fmla="*/ 94645868 h 288"/>
              <a:gd name="T20" fmla="*/ 584202082 w 672"/>
              <a:gd name="T21" fmla="*/ 0 h 288"/>
              <a:gd name="T22" fmla="*/ 701042719 w 672"/>
              <a:gd name="T23" fmla="*/ 0 h 288"/>
              <a:gd name="T24" fmla="*/ 701042719 w 672"/>
              <a:gd name="T25" fmla="*/ 94645868 h 288"/>
              <a:gd name="T26" fmla="*/ 817883356 w 672"/>
              <a:gd name="T27" fmla="*/ 9464586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3" name="Rectangle 53"/>
          <p:cNvSpPr>
            <a:spLocks noChangeArrowheads="1"/>
          </p:cNvSpPr>
          <p:nvPr/>
        </p:nvSpPr>
        <p:spPr bwMode="auto">
          <a:xfrm>
            <a:off x="1355879" y="2420939"/>
            <a:ext cx="165678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数字比特流</a:t>
            </a:r>
          </a:p>
        </p:txBody>
      </p:sp>
      <p:sp>
        <p:nvSpPr>
          <p:cNvPr id="7194" name="Rectangle 54"/>
          <p:cNvSpPr>
            <a:spLocks noChangeArrowheads="1"/>
          </p:cNvSpPr>
          <p:nvPr/>
        </p:nvSpPr>
        <p:spPr bwMode="auto">
          <a:xfrm>
            <a:off x="7381199" y="2420939"/>
            <a:ext cx="162234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数字比特流</a:t>
            </a:r>
          </a:p>
        </p:txBody>
      </p:sp>
      <p:sp>
        <p:nvSpPr>
          <p:cNvPr id="7195" name="Rectangle 55"/>
          <p:cNvSpPr>
            <a:spLocks noChangeArrowheads="1"/>
          </p:cNvSpPr>
          <p:nvPr/>
        </p:nvSpPr>
        <p:spPr bwMode="auto">
          <a:xfrm>
            <a:off x="2999972" y="2420939"/>
            <a:ext cx="137581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模拟信号</a:t>
            </a:r>
          </a:p>
        </p:txBody>
      </p:sp>
      <p:sp>
        <p:nvSpPr>
          <p:cNvPr id="7196" name="Rectangle 56"/>
          <p:cNvSpPr>
            <a:spLocks noChangeArrowheads="1"/>
          </p:cNvSpPr>
          <p:nvPr/>
        </p:nvSpPr>
        <p:spPr bwMode="auto">
          <a:xfrm>
            <a:off x="5965502" y="2420939"/>
            <a:ext cx="139213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模拟信号 </a:t>
            </a:r>
          </a:p>
        </p:txBody>
      </p:sp>
      <p:sp>
        <p:nvSpPr>
          <p:cNvPr id="7197" name="Rectangle 57"/>
          <p:cNvSpPr>
            <a:spLocks noChangeArrowheads="1"/>
          </p:cNvSpPr>
          <p:nvPr/>
        </p:nvSpPr>
        <p:spPr bwMode="auto">
          <a:xfrm>
            <a:off x="333532" y="2420939"/>
            <a:ext cx="81026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输入</a:t>
            </a:r>
          </a:p>
          <a:p>
            <a:pPr defTabSz="762000" eaLnBrk="0" hangingPunct="0"/>
            <a:r>
              <a:rPr lang="zh-CN" altLang="en-US" sz="1800">
                <a:solidFill>
                  <a:srgbClr val="333399"/>
                </a:solidFill>
                <a:latin typeface="Arial" pitchFamily="34" charset="0"/>
                <a:ea typeface="黑体" pitchFamily="49" charset="-122"/>
              </a:rPr>
              <a:t>汉字</a:t>
            </a:r>
          </a:p>
        </p:txBody>
      </p:sp>
      <p:sp>
        <p:nvSpPr>
          <p:cNvPr id="7198" name="Rectangle 58"/>
          <p:cNvSpPr>
            <a:spLocks noChangeArrowheads="1"/>
          </p:cNvSpPr>
          <p:nvPr/>
        </p:nvSpPr>
        <p:spPr bwMode="auto">
          <a:xfrm>
            <a:off x="9164868" y="2420939"/>
            <a:ext cx="81026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Arial" pitchFamily="34" charset="0"/>
                <a:ea typeface="黑体" pitchFamily="49" charset="-122"/>
              </a:rPr>
              <a:t>显示</a:t>
            </a:r>
          </a:p>
          <a:p>
            <a:pPr defTabSz="762000" eaLnBrk="0" hangingPunct="0"/>
            <a:r>
              <a:rPr lang="zh-CN" altLang="en-US" sz="1800">
                <a:solidFill>
                  <a:srgbClr val="333399"/>
                </a:solidFill>
                <a:latin typeface="Arial" pitchFamily="34" charset="0"/>
                <a:ea typeface="黑体" pitchFamily="49" charset="-122"/>
              </a:rPr>
              <a:t>汉字</a:t>
            </a:r>
          </a:p>
        </p:txBody>
      </p:sp>
      <p:sp>
        <p:nvSpPr>
          <p:cNvPr id="7199" name="Freeform 59"/>
          <p:cNvSpPr>
            <a:spLocks noChangeArrowheads="1"/>
          </p:cNvSpPr>
          <p:nvPr/>
        </p:nvSpPr>
        <p:spPr bwMode="auto">
          <a:xfrm>
            <a:off x="7587843" y="2928938"/>
            <a:ext cx="848330" cy="165100"/>
          </a:xfrm>
          <a:custGeom>
            <a:avLst/>
            <a:gdLst>
              <a:gd name="T0" fmla="*/ 0 w 672"/>
              <a:gd name="T1" fmla="*/ 94645868 h 288"/>
              <a:gd name="T2" fmla="*/ 117341877 w 672"/>
              <a:gd name="T3" fmla="*/ 94645868 h 288"/>
              <a:gd name="T4" fmla="*/ 117341877 w 672"/>
              <a:gd name="T5" fmla="*/ 0 h 288"/>
              <a:gd name="T6" fmla="*/ 234682648 w 672"/>
              <a:gd name="T7" fmla="*/ 0 h 288"/>
              <a:gd name="T8" fmla="*/ 234682648 w 672"/>
              <a:gd name="T9" fmla="*/ 94645868 h 288"/>
              <a:gd name="T10" fmla="*/ 352024525 w 672"/>
              <a:gd name="T11" fmla="*/ 94645868 h 288"/>
              <a:gd name="T12" fmla="*/ 352024525 w 672"/>
              <a:gd name="T13" fmla="*/ 0 h 288"/>
              <a:gd name="T14" fmla="*/ 469366402 w 672"/>
              <a:gd name="T15" fmla="*/ 0 h 288"/>
              <a:gd name="T16" fmla="*/ 469366402 w 672"/>
              <a:gd name="T17" fmla="*/ 94645868 h 288"/>
              <a:gd name="T18" fmla="*/ 586708278 w 672"/>
              <a:gd name="T19" fmla="*/ 94645868 h 288"/>
              <a:gd name="T20" fmla="*/ 586708278 w 672"/>
              <a:gd name="T21" fmla="*/ 0 h 288"/>
              <a:gd name="T22" fmla="*/ 704049050 w 672"/>
              <a:gd name="T23" fmla="*/ 0 h 288"/>
              <a:gd name="T24" fmla="*/ 704049050 w 672"/>
              <a:gd name="T25" fmla="*/ 94645868 h 288"/>
              <a:gd name="T26" fmla="*/ 821390926 w 672"/>
              <a:gd name="T27" fmla="*/ 9464586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200" name="Group 60"/>
          <p:cNvGrpSpPr>
            <a:grpSpLocks/>
          </p:cNvGrpSpPr>
          <p:nvPr/>
        </p:nvGrpSpPr>
        <p:grpSpPr bwMode="auto">
          <a:xfrm>
            <a:off x="6150395" y="2806701"/>
            <a:ext cx="746821" cy="339725"/>
            <a:chOff x="2315" y="3965"/>
            <a:chExt cx="496" cy="254"/>
          </a:xfrm>
        </p:grpSpPr>
        <p:sp>
          <p:nvSpPr>
            <p:cNvPr id="7222" name="Freeform 61"/>
            <p:cNvSpPr>
              <a:spLocks noChangeArrowheads="1"/>
            </p:cNvSpPr>
            <p:nvPr/>
          </p:nvSpPr>
          <p:spPr bwMode="auto">
            <a:xfrm>
              <a:off x="2315" y="4051"/>
              <a:ext cx="92" cy="89"/>
            </a:xfrm>
            <a:custGeom>
              <a:avLst/>
              <a:gdLst>
                <a:gd name="T0" fmla="*/ 0 w 552"/>
                <a:gd name="T1" fmla="*/ 7 h 535"/>
                <a:gd name="T2" fmla="*/ 0 w 552"/>
                <a:gd name="T3" fmla="*/ 6 h 535"/>
                <a:gd name="T4" fmla="*/ 1 w 552"/>
                <a:gd name="T5" fmla="*/ 4 h 535"/>
                <a:gd name="T6" fmla="*/ 1 w 552"/>
                <a:gd name="T7" fmla="*/ 4 h 535"/>
                <a:gd name="T8" fmla="*/ 1 w 552"/>
                <a:gd name="T9" fmla="*/ 3 h 535"/>
                <a:gd name="T10" fmla="*/ 2 w 552"/>
                <a:gd name="T11" fmla="*/ 3 h 535"/>
                <a:gd name="T12" fmla="*/ 2 w 552"/>
                <a:gd name="T13" fmla="*/ 3 h 535"/>
                <a:gd name="T14" fmla="*/ 2 w 552"/>
                <a:gd name="T15" fmla="*/ 3 h 535"/>
                <a:gd name="T16" fmla="*/ 3 w 552"/>
                <a:gd name="T17" fmla="*/ 3 h 535"/>
                <a:gd name="T18" fmla="*/ 3 w 552"/>
                <a:gd name="T19" fmla="*/ 4 h 535"/>
                <a:gd name="T20" fmla="*/ 3 w 552"/>
                <a:gd name="T21" fmla="*/ 4 h 535"/>
                <a:gd name="T22" fmla="*/ 4 w 552"/>
                <a:gd name="T23" fmla="*/ 9 h 535"/>
                <a:gd name="T24" fmla="*/ 4 w 552"/>
                <a:gd name="T25" fmla="*/ 10 h 535"/>
                <a:gd name="T26" fmla="*/ 4 w 552"/>
                <a:gd name="T27" fmla="*/ 10 h 535"/>
                <a:gd name="T28" fmla="*/ 5 w 552"/>
                <a:gd name="T29" fmla="*/ 11 h 535"/>
                <a:gd name="T30" fmla="*/ 5 w 552"/>
                <a:gd name="T31" fmla="*/ 11 h 535"/>
                <a:gd name="T32" fmla="*/ 6 w 552"/>
                <a:gd name="T33" fmla="*/ 10 h 535"/>
                <a:gd name="T34" fmla="*/ 6 w 552"/>
                <a:gd name="T35" fmla="*/ 10 h 535"/>
                <a:gd name="T36" fmla="*/ 6 w 552"/>
                <a:gd name="T37" fmla="*/ 9 h 535"/>
                <a:gd name="T38" fmla="*/ 7 w 552"/>
                <a:gd name="T39" fmla="*/ 2 h 535"/>
                <a:gd name="T40" fmla="*/ 7 w 552"/>
                <a:gd name="T41" fmla="*/ 1 h 535"/>
                <a:gd name="T42" fmla="*/ 8 w 552"/>
                <a:gd name="T43" fmla="*/ 1 h 535"/>
                <a:gd name="T44" fmla="*/ 8 w 552"/>
                <a:gd name="T45" fmla="*/ 0 h 535"/>
                <a:gd name="T46" fmla="*/ 8 w 552"/>
                <a:gd name="T47" fmla="*/ 0 h 535"/>
                <a:gd name="T48" fmla="*/ 9 w 552"/>
                <a:gd name="T49" fmla="*/ 0 h 535"/>
                <a:gd name="T50" fmla="*/ 9 w 552"/>
                <a:gd name="T51" fmla="*/ 0 h 535"/>
                <a:gd name="T52" fmla="*/ 10 w 552"/>
                <a:gd name="T53" fmla="*/ 1 h 535"/>
                <a:gd name="T54" fmla="*/ 10 w 552"/>
                <a:gd name="T55" fmla="*/ 1 h 535"/>
                <a:gd name="T56" fmla="*/ 10 w 552"/>
                <a:gd name="T57" fmla="*/ 2 h 535"/>
                <a:gd name="T58" fmla="*/ 12 w 552"/>
                <a:gd name="T59" fmla="*/ 13 h 535"/>
                <a:gd name="T60" fmla="*/ 12 w 552"/>
                <a:gd name="T61" fmla="*/ 14 h 535"/>
                <a:gd name="T62" fmla="*/ 12 w 552"/>
                <a:gd name="T63" fmla="*/ 14 h 535"/>
                <a:gd name="T64" fmla="*/ 12 w 552"/>
                <a:gd name="T65" fmla="*/ 15 h 535"/>
                <a:gd name="T66" fmla="*/ 13 w 552"/>
                <a:gd name="T67" fmla="*/ 15 h 535"/>
                <a:gd name="T68" fmla="*/ 13 w 552"/>
                <a:gd name="T69" fmla="*/ 14 h 535"/>
                <a:gd name="T70" fmla="*/ 14 w 552"/>
                <a:gd name="T71" fmla="*/ 14 h 535"/>
                <a:gd name="T72" fmla="*/ 14 w 552"/>
                <a:gd name="T73" fmla="*/ 13 h 535"/>
                <a:gd name="T74" fmla="*/ 15 w 552"/>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3" name="Freeform 62"/>
            <p:cNvSpPr>
              <a:spLocks noChangeArrowheads="1"/>
            </p:cNvSpPr>
            <p:nvPr/>
          </p:nvSpPr>
          <p:spPr bwMode="auto">
            <a:xfrm>
              <a:off x="2407" y="3965"/>
              <a:ext cx="157" cy="254"/>
            </a:xfrm>
            <a:custGeom>
              <a:avLst/>
              <a:gdLst>
                <a:gd name="T0" fmla="*/ 0 w 943"/>
                <a:gd name="T1" fmla="*/ 17 h 1524"/>
                <a:gd name="T2" fmla="*/ 1 w 943"/>
                <a:gd name="T3" fmla="*/ 9 h 1524"/>
                <a:gd name="T4" fmla="*/ 1 w 943"/>
                <a:gd name="T5" fmla="*/ 9 h 1524"/>
                <a:gd name="T6" fmla="*/ 2 w 943"/>
                <a:gd name="T7" fmla="*/ 8 h 1524"/>
                <a:gd name="T8" fmla="*/ 2 w 943"/>
                <a:gd name="T9" fmla="*/ 8 h 1524"/>
                <a:gd name="T10" fmla="*/ 3 w 943"/>
                <a:gd name="T11" fmla="*/ 8 h 1524"/>
                <a:gd name="T12" fmla="*/ 3 w 943"/>
                <a:gd name="T13" fmla="*/ 9 h 1524"/>
                <a:gd name="T14" fmla="*/ 3 w 943"/>
                <a:gd name="T15" fmla="*/ 9 h 1524"/>
                <a:gd name="T16" fmla="*/ 6 w 943"/>
                <a:gd name="T17" fmla="*/ 32 h 1524"/>
                <a:gd name="T18" fmla="*/ 7 w 943"/>
                <a:gd name="T19" fmla="*/ 34 h 1524"/>
                <a:gd name="T20" fmla="*/ 7 w 943"/>
                <a:gd name="T21" fmla="*/ 34 h 1524"/>
                <a:gd name="T22" fmla="*/ 8 w 943"/>
                <a:gd name="T23" fmla="*/ 34 h 1524"/>
                <a:gd name="T24" fmla="*/ 8 w 943"/>
                <a:gd name="T25" fmla="*/ 34 h 1524"/>
                <a:gd name="T26" fmla="*/ 8 w 943"/>
                <a:gd name="T27" fmla="*/ 34 h 1524"/>
                <a:gd name="T28" fmla="*/ 9 w 943"/>
                <a:gd name="T29" fmla="*/ 34 h 1524"/>
                <a:gd name="T30" fmla="*/ 9 w 943"/>
                <a:gd name="T31" fmla="*/ 32 h 1524"/>
                <a:gd name="T32" fmla="*/ 12 w 943"/>
                <a:gd name="T33" fmla="*/ 6 h 1524"/>
                <a:gd name="T34" fmla="*/ 13 w 943"/>
                <a:gd name="T35" fmla="*/ 4 h 1524"/>
                <a:gd name="T36" fmla="*/ 13 w 943"/>
                <a:gd name="T37" fmla="*/ 4 h 1524"/>
                <a:gd name="T38" fmla="*/ 13 w 943"/>
                <a:gd name="T39" fmla="*/ 4 h 1524"/>
                <a:gd name="T40" fmla="*/ 13 w 943"/>
                <a:gd name="T41" fmla="*/ 3 h 1524"/>
                <a:gd name="T42" fmla="*/ 14 w 943"/>
                <a:gd name="T43" fmla="*/ 3 h 1524"/>
                <a:gd name="T44" fmla="*/ 14 w 943"/>
                <a:gd name="T45" fmla="*/ 3 h 1524"/>
                <a:gd name="T46" fmla="*/ 15 w 943"/>
                <a:gd name="T47" fmla="*/ 4 h 1524"/>
                <a:gd name="T48" fmla="*/ 15 w 943"/>
                <a:gd name="T49" fmla="*/ 4 h 1524"/>
                <a:gd name="T50" fmla="*/ 15 w 943"/>
                <a:gd name="T51" fmla="*/ 4 h 1524"/>
                <a:gd name="T52" fmla="*/ 15 w 943"/>
                <a:gd name="T53" fmla="*/ 6 h 1524"/>
                <a:gd name="T54" fmla="*/ 18 w 943"/>
                <a:gd name="T55" fmla="*/ 40 h 1524"/>
                <a:gd name="T56" fmla="*/ 18 w 943"/>
                <a:gd name="T57" fmla="*/ 41 h 1524"/>
                <a:gd name="T58" fmla="*/ 19 w 943"/>
                <a:gd name="T59" fmla="*/ 42 h 1524"/>
                <a:gd name="T60" fmla="*/ 19 w 943"/>
                <a:gd name="T61" fmla="*/ 42 h 1524"/>
                <a:gd name="T62" fmla="*/ 20 w 943"/>
                <a:gd name="T63" fmla="*/ 42 h 1524"/>
                <a:gd name="T64" fmla="*/ 20 w 943"/>
                <a:gd name="T65" fmla="*/ 42 h 1524"/>
                <a:gd name="T66" fmla="*/ 20 w 943"/>
                <a:gd name="T67" fmla="*/ 42 h 1524"/>
                <a:gd name="T68" fmla="*/ 21 w 943"/>
                <a:gd name="T69" fmla="*/ 41 h 1524"/>
                <a:gd name="T70" fmla="*/ 21 w 943"/>
                <a:gd name="T71" fmla="*/ 40 h 1524"/>
                <a:gd name="T72" fmla="*/ 24 w 943"/>
                <a:gd name="T73" fmla="*/ 3 h 1524"/>
                <a:gd name="T74" fmla="*/ 25 w 943"/>
                <a:gd name="T75" fmla="*/ 2 h 1524"/>
                <a:gd name="T76" fmla="*/ 25 w 943"/>
                <a:gd name="T77" fmla="*/ 1 h 1524"/>
                <a:gd name="T78" fmla="*/ 25 w 943"/>
                <a:gd name="T79" fmla="*/ 1 h 1524"/>
                <a:gd name="T80" fmla="*/ 25 w 943"/>
                <a:gd name="T81" fmla="*/ 0 h 1524"/>
                <a:gd name="T82" fmla="*/ 26 w 943"/>
                <a:gd name="T83" fmla="*/ 0 h 1524"/>
                <a:gd name="T84" fmla="*/ 26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4" name="Freeform 63"/>
            <p:cNvSpPr>
              <a:spLocks noChangeArrowheads="1"/>
            </p:cNvSpPr>
            <p:nvPr/>
          </p:nvSpPr>
          <p:spPr bwMode="auto">
            <a:xfrm>
              <a:off x="2719" y="4051"/>
              <a:ext cx="92" cy="89"/>
            </a:xfrm>
            <a:custGeom>
              <a:avLst/>
              <a:gdLst>
                <a:gd name="T0" fmla="*/ 15 w 551"/>
                <a:gd name="T1" fmla="*/ 7 h 535"/>
                <a:gd name="T2" fmla="*/ 15 w 551"/>
                <a:gd name="T3" fmla="*/ 6 h 535"/>
                <a:gd name="T4" fmla="*/ 15 w 551"/>
                <a:gd name="T5" fmla="*/ 4 h 535"/>
                <a:gd name="T6" fmla="*/ 15 w 551"/>
                <a:gd name="T7" fmla="*/ 4 h 535"/>
                <a:gd name="T8" fmla="*/ 14 w 551"/>
                <a:gd name="T9" fmla="*/ 3 h 535"/>
                <a:gd name="T10" fmla="*/ 14 w 551"/>
                <a:gd name="T11" fmla="*/ 3 h 535"/>
                <a:gd name="T12" fmla="*/ 14 w 551"/>
                <a:gd name="T13" fmla="*/ 3 h 535"/>
                <a:gd name="T14" fmla="*/ 13 w 551"/>
                <a:gd name="T15" fmla="*/ 3 h 535"/>
                <a:gd name="T16" fmla="*/ 13 w 551"/>
                <a:gd name="T17" fmla="*/ 3 h 535"/>
                <a:gd name="T18" fmla="*/ 12 w 551"/>
                <a:gd name="T19" fmla="*/ 4 h 535"/>
                <a:gd name="T20" fmla="*/ 12 w 551"/>
                <a:gd name="T21" fmla="*/ 4 h 535"/>
                <a:gd name="T22" fmla="*/ 12 w 551"/>
                <a:gd name="T23" fmla="*/ 9 h 535"/>
                <a:gd name="T24" fmla="*/ 11 w 551"/>
                <a:gd name="T25" fmla="*/ 10 h 535"/>
                <a:gd name="T26" fmla="*/ 11 w 551"/>
                <a:gd name="T27" fmla="*/ 10 h 535"/>
                <a:gd name="T28" fmla="*/ 11 w 551"/>
                <a:gd name="T29" fmla="*/ 11 h 535"/>
                <a:gd name="T30" fmla="*/ 10 w 551"/>
                <a:gd name="T31" fmla="*/ 11 h 535"/>
                <a:gd name="T32" fmla="*/ 10 w 551"/>
                <a:gd name="T33" fmla="*/ 10 h 535"/>
                <a:gd name="T34" fmla="*/ 10 w 551"/>
                <a:gd name="T35" fmla="*/ 10 h 535"/>
                <a:gd name="T36" fmla="*/ 9 w 551"/>
                <a:gd name="T37" fmla="*/ 9 h 535"/>
                <a:gd name="T38" fmla="*/ 8 w 551"/>
                <a:gd name="T39" fmla="*/ 2 h 535"/>
                <a:gd name="T40" fmla="*/ 8 w 551"/>
                <a:gd name="T41" fmla="*/ 1 h 535"/>
                <a:gd name="T42" fmla="*/ 8 w 551"/>
                <a:gd name="T43" fmla="*/ 1 h 535"/>
                <a:gd name="T44" fmla="*/ 8 w 551"/>
                <a:gd name="T45" fmla="*/ 0 h 535"/>
                <a:gd name="T46" fmla="*/ 7 w 551"/>
                <a:gd name="T47" fmla="*/ 0 h 535"/>
                <a:gd name="T48" fmla="*/ 7 w 551"/>
                <a:gd name="T49" fmla="*/ 0 h 535"/>
                <a:gd name="T50" fmla="*/ 6 w 551"/>
                <a:gd name="T51" fmla="*/ 0 h 535"/>
                <a:gd name="T52" fmla="*/ 6 w 551"/>
                <a:gd name="T53" fmla="*/ 1 h 535"/>
                <a:gd name="T54" fmla="*/ 6 w 551"/>
                <a:gd name="T55" fmla="*/ 1 h 535"/>
                <a:gd name="T56" fmla="*/ 6 w 551"/>
                <a:gd name="T57" fmla="*/ 2 h 535"/>
                <a:gd name="T58" fmla="*/ 4 w 551"/>
                <a:gd name="T59" fmla="*/ 13 h 535"/>
                <a:gd name="T60" fmla="*/ 4 w 551"/>
                <a:gd name="T61" fmla="*/ 14 h 535"/>
                <a:gd name="T62" fmla="*/ 4 w 551"/>
                <a:gd name="T63" fmla="*/ 14 h 535"/>
                <a:gd name="T64" fmla="*/ 3 w 551"/>
                <a:gd name="T65" fmla="*/ 15 h 535"/>
                <a:gd name="T66" fmla="*/ 3 w 551"/>
                <a:gd name="T67" fmla="*/ 15 h 535"/>
                <a:gd name="T68" fmla="*/ 2 w 551"/>
                <a:gd name="T69" fmla="*/ 14 h 535"/>
                <a:gd name="T70" fmla="*/ 2 w 551"/>
                <a:gd name="T71" fmla="*/ 14 h 535"/>
                <a:gd name="T72" fmla="*/ 2 w 551"/>
                <a:gd name="T73" fmla="*/ 13 h 535"/>
                <a:gd name="T74" fmla="*/ 0 w 551"/>
                <a:gd name="T75" fmla="*/ 3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5" name="Freeform 64"/>
            <p:cNvSpPr>
              <a:spLocks noChangeArrowheads="1"/>
            </p:cNvSpPr>
            <p:nvPr/>
          </p:nvSpPr>
          <p:spPr bwMode="auto">
            <a:xfrm>
              <a:off x="2562" y="3965"/>
              <a:ext cx="157" cy="254"/>
            </a:xfrm>
            <a:custGeom>
              <a:avLst/>
              <a:gdLst>
                <a:gd name="T0" fmla="*/ 26 w 943"/>
                <a:gd name="T1" fmla="*/ 17 h 1524"/>
                <a:gd name="T2" fmla="*/ 25 w 943"/>
                <a:gd name="T3" fmla="*/ 9 h 1524"/>
                <a:gd name="T4" fmla="*/ 25 w 943"/>
                <a:gd name="T5" fmla="*/ 9 h 1524"/>
                <a:gd name="T6" fmla="*/ 24 w 943"/>
                <a:gd name="T7" fmla="*/ 8 h 1524"/>
                <a:gd name="T8" fmla="*/ 24 w 943"/>
                <a:gd name="T9" fmla="*/ 8 h 1524"/>
                <a:gd name="T10" fmla="*/ 23 w 943"/>
                <a:gd name="T11" fmla="*/ 8 h 1524"/>
                <a:gd name="T12" fmla="*/ 23 w 943"/>
                <a:gd name="T13" fmla="*/ 9 h 1524"/>
                <a:gd name="T14" fmla="*/ 23 w 943"/>
                <a:gd name="T15" fmla="*/ 9 h 1524"/>
                <a:gd name="T16" fmla="*/ 20 w 943"/>
                <a:gd name="T17" fmla="*/ 32 h 1524"/>
                <a:gd name="T18" fmla="*/ 19 w 943"/>
                <a:gd name="T19" fmla="*/ 34 h 1524"/>
                <a:gd name="T20" fmla="*/ 19 w 943"/>
                <a:gd name="T21" fmla="*/ 34 h 1524"/>
                <a:gd name="T22" fmla="*/ 18 w 943"/>
                <a:gd name="T23" fmla="*/ 34 h 1524"/>
                <a:gd name="T24" fmla="*/ 18 w 943"/>
                <a:gd name="T25" fmla="*/ 34 h 1524"/>
                <a:gd name="T26" fmla="*/ 17 w 943"/>
                <a:gd name="T27" fmla="*/ 34 h 1524"/>
                <a:gd name="T28" fmla="*/ 17 w 943"/>
                <a:gd name="T29" fmla="*/ 34 h 1524"/>
                <a:gd name="T30" fmla="*/ 17 w 943"/>
                <a:gd name="T31" fmla="*/ 32 h 1524"/>
                <a:gd name="T32" fmla="*/ 14 w 943"/>
                <a:gd name="T33" fmla="*/ 6 h 1524"/>
                <a:gd name="T34" fmla="*/ 13 w 943"/>
                <a:gd name="T35" fmla="*/ 4 h 1524"/>
                <a:gd name="T36" fmla="*/ 13 w 943"/>
                <a:gd name="T37" fmla="*/ 4 h 1524"/>
                <a:gd name="T38" fmla="*/ 13 w 943"/>
                <a:gd name="T39" fmla="*/ 4 h 1524"/>
                <a:gd name="T40" fmla="*/ 13 w 943"/>
                <a:gd name="T41" fmla="*/ 3 h 1524"/>
                <a:gd name="T42" fmla="*/ 12 w 943"/>
                <a:gd name="T43" fmla="*/ 3 h 1524"/>
                <a:gd name="T44" fmla="*/ 12 w 943"/>
                <a:gd name="T45" fmla="*/ 3 h 1524"/>
                <a:gd name="T46" fmla="*/ 11 w 943"/>
                <a:gd name="T47" fmla="*/ 4 h 1524"/>
                <a:gd name="T48" fmla="*/ 11 w 943"/>
                <a:gd name="T49" fmla="*/ 4 h 1524"/>
                <a:gd name="T50" fmla="*/ 11 w 943"/>
                <a:gd name="T51" fmla="*/ 4 h 1524"/>
                <a:gd name="T52" fmla="*/ 11 w 943"/>
                <a:gd name="T53" fmla="*/ 6 h 1524"/>
                <a:gd name="T54" fmla="*/ 8 w 943"/>
                <a:gd name="T55" fmla="*/ 40 h 1524"/>
                <a:gd name="T56" fmla="*/ 8 w 943"/>
                <a:gd name="T57" fmla="*/ 41 h 1524"/>
                <a:gd name="T58" fmla="*/ 7 w 943"/>
                <a:gd name="T59" fmla="*/ 42 h 1524"/>
                <a:gd name="T60" fmla="*/ 7 w 943"/>
                <a:gd name="T61" fmla="*/ 42 h 1524"/>
                <a:gd name="T62" fmla="*/ 6 w 943"/>
                <a:gd name="T63" fmla="*/ 42 h 1524"/>
                <a:gd name="T64" fmla="*/ 6 w 943"/>
                <a:gd name="T65" fmla="*/ 42 h 1524"/>
                <a:gd name="T66" fmla="*/ 6 w 943"/>
                <a:gd name="T67" fmla="*/ 42 h 1524"/>
                <a:gd name="T68" fmla="*/ 5 w 943"/>
                <a:gd name="T69" fmla="*/ 41 h 1524"/>
                <a:gd name="T70" fmla="*/ 5 w 943"/>
                <a:gd name="T71" fmla="*/ 40 h 1524"/>
                <a:gd name="T72" fmla="*/ 2 w 943"/>
                <a:gd name="T73" fmla="*/ 3 h 1524"/>
                <a:gd name="T74" fmla="*/ 1 w 943"/>
                <a:gd name="T75" fmla="*/ 2 h 1524"/>
                <a:gd name="T76" fmla="*/ 1 w 943"/>
                <a:gd name="T77" fmla="*/ 1 h 1524"/>
                <a:gd name="T78" fmla="*/ 1 w 943"/>
                <a:gd name="T79" fmla="*/ 1 h 1524"/>
                <a:gd name="T80" fmla="*/ 1 w 943"/>
                <a:gd name="T81" fmla="*/ 0 h 1524"/>
                <a:gd name="T82" fmla="*/ 0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 name="Group 113"/>
          <p:cNvGrpSpPr>
            <a:grpSpLocks/>
          </p:cNvGrpSpPr>
          <p:nvPr/>
        </p:nvGrpSpPr>
        <p:grpSpPr bwMode="auto">
          <a:xfrm>
            <a:off x="574618" y="2000250"/>
            <a:ext cx="8833148" cy="363538"/>
            <a:chOff x="317" y="1260"/>
            <a:chExt cx="4873" cy="229"/>
          </a:xfrm>
        </p:grpSpPr>
        <p:sp>
          <p:nvSpPr>
            <p:cNvPr id="7220" name="Line 65"/>
            <p:cNvSpPr>
              <a:spLocks noChangeShapeType="1"/>
            </p:cNvSpPr>
            <p:nvPr/>
          </p:nvSpPr>
          <p:spPr bwMode="auto">
            <a:xfrm>
              <a:off x="317" y="1373"/>
              <a:ext cx="4873"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21" name="Rectangle 66"/>
            <p:cNvSpPr>
              <a:spLocks noChangeArrowheads="1"/>
            </p:cNvSpPr>
            <p:nvPr/>
          </p:nvSpPr>
          <p:spPr bwMode="auto">
            <a:xfrm>
              <a:off x="2294" y="1260"/>
              <a:ext cx="994"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chemeClr val="hlink"/>
                  </a:solidFill>
                  <a:latin typeface="Arial" pitchFamily="34" charset="0"/>
                  <a:ea typeface="黑体" pitchFamily="49" charset="-122"/>
                </a:rPr>
                <a:t>数据通信系统</a:t>
              </a:r>
            </a:p>
          </p:txBody>
        </p:sp>
      </p:grpSp>
      <p:grpSp>
        <p:nvGrpSpPr>
          <p:cNvPr id="16" name="Group 99"/>
          <p:cNvGrpSpPr>
            <a:grpSpLocks/>
          </p:cNvGrpSpPr>
          <p:nvPr/>
        </p:nvGrpSpPr>
        <p:grpSpPr bwMode="auto">
          <a:xfrm>
            <a:off x="494860" y="3319464"/>
            <a:ext cx="3241057" cy="1660525"/>
            <a:chOff x="273" y="2091"/>
            <a:chExt cx="1788" cy="1046"/>
          </a:xfrm>
        </p:grpSpPr>
        <p:sp>
          <p:nvSpPr>
            <p:cNvPr id="7216" name="Line 68"/>
            <p:cNvSpPr>
              <a:spLocks noChangeShapeType="1"/>
            </p:cNvSpPr>
            <p:nvPr/>
          </p:nvSpPr>
          <p:spPr bwMode="auto">
            <a:xfrm>
              <a:off x="2061" y="2091"/>
              <a:ext cx="0" cy="1046"/>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7217" name="Group 98"/>
            <p:cNvGrpSpPr>
              <a:grpSpLocks/>
            </p:cNvGrpSpPr>
            <p:nvPr/>
          </p:nvGrpSpPr>
          <p:grpSpPr bwMode="auto">
            <a:xfrm>
              <a:off x="273" y="2523"/>
              <a:ext cx="1788" cy="237"/>
              <a:chOff x="273" y="2523"/>
              <a:chExt cx="1788" cy="237"/>
            </a:xfrm>
          </p:grpSpPr>
          <p:sp>
            <p:nvSpPr>
              <p:cNvPr id="7218"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19" name="Rectangle 71"/>
              <p:cNvSpPr>
                <a:spLocks noChangeArrowheads="1"/>
              </p:cNvSpPr>
              <p:nvPr/>
            </p:nvSpPr>
            <p:spPr bwMode="auto">
              <a:xfrm>
                <a:off x="854" y="2523"/>
                <a:ext cx="620" cy="237"/>
              </a:xfrm>
              <a:prstGeom prst="rect">
                <a:avLst/>
              </a:prstGeom>
              <a:solidFill>
                <a:srgbClr val="FFFF66"/>
              </a:solidFill>
              <a:ln w="12700">
                <a:solidFill>
                  <a:srgbClr val="333399"/>
                </a:solidFill>
                <a:miter lim="800000"/>
                <a:headEnd/>
                <a:tailEnd/>
              </a:ln>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源系统</a:t>
                </a:r>
              </a:p>
            </p:txBody>
          </p:sp>
        </p:grpSp>
      </p:grpSp>
      <p:grpSp>
        <p:nvGrpSpPr>
          <p:cNvPr id="18" name="Group 101"/>
          <p:cNvGrpSpPr>
            <a:grpSpLocks/>
          </p:cNvGrpSpPr>
          <p:nvPr/>
        </p:nvGrpSpPr>
        <p:grpSpPr bwMode="auto">
          <a:xfrm>
            <a:off x="6328037" y="4021139"/>
            <a:ext cx="3242869" cy="376237"/>
            <a:chOff x="3491" y="2533"/>
            <a:chExt cx="1789" cy="237"/>
          </a:xfrm>
        </p:grpSpPr>
        <p:sp>
          <p:nvSpPr>
            <p:cNvPr id="7214"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15" name="Rectangle 73"/>
            <p:cNvSpPr>
              <a:spLocks noChangeArrowheads="1"/>
            </p:cNvSpPr>
            <p:nvPr/>
          </p:nvSpPr>
          <p:spPr bwMode="auto">
            <a:xfrm>
              <a:off x="4028" y="2533"/>
              <a:ext cx="712" cy="237"/>
            </a:xfrm>
            <a:prstGeom prst="rect">
              <a:avLst/>
            </a:prstGeom>
            <a:solidFill>
              <a:srgbClr val="FFCCFF"/>
            </a:solidFill>
            <a:ln w="12700">
              <a:solidFill>
                <a:srgbClr val="333399"/>
              </a:solidFill>
              <a:miter lim="800000"/>
              <a:headEnd/>
              <a:tailEnd/>
            </a:ln>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目的系统</a:t>
              </a:r>
            </a:p>
          </p:txBody>
        </p:sp>
      </p:grpSp>
      <p:grpSp>
        <p:nvGrpSpPr>
          <p:cNvPr id="19" name="Group 100"/>
          <p:cNvGrpSpPr>
            <a:grpSpLocks/>
          </p:cNvGrpSpPr>
          <p:nvPr/>
        </p:nvGrpSpPr>
        <p:grpSpPr bwMode="auto">
          <a:xfrm>
            <a:off x="3735917" y="3290888"/>
            <a:ext cx="2592120" cy="1725612"/>
            <a:chOff x="2061" y="2073"/>
            <a:chExt cx="1430" cy="1087"/>
          </a:xfrm>
        </p:grpSpPr>
        <p:sp>
          <p:nvSpPr>
            <p:cNvPr id="7211"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12" name="Rectangle 72"/>
            <p:cNvSpPr>
              <a:spLocks noChangeArrowheads="1"/>
            </p:cNvSpPr>
            <p:nvPr/>
          </p:nvSpPr>
          <p:spPr bwMode="auto">
            <a:xfrm>
              <a:off x="2418" y="2533"/>
              <a:ext cx="734" cy="237"/>
            </a:xfrm>
            <a:prstGeom prst="rect">
              <a:avLst/>
            </a:prstGeom>
            <a:solidFill>
              <a:srgbClr val="CCFFFF"/>
            </a:solidFill>
            <a:ln w="12700">
              <a:solidFill>
                <a:srgbClr val="333399"/>
              </a:solidFill>
              <a:miter lim="800000"/>
              <a:headEnd/>
              <a:tailEnd/>
            </a:ln>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传输系统</a:t>
              </a:r>
            </a:p>
          </p:txBody>
        </p:sp>
        <p:sp>
          <p:nvSpPr>
            <p:cNvPr id="7213" name="Line 74"/>
            <p:cNvSpPr>
              <a:spLocks noChangeShapeType="1"/>
            </p:cNvSpPr>
            <p:nvPr/>
          </p:nvSpPr>
          <p:spPr bwMode="auto">
            <a:xfrm flipH="1">
              <a:off x="3486" y="2073"/>
              <a:ext cx="5" cy="1087"/>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pic>
        <p:nvPicPr>
          <p:cNvPr id="7205"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076" y="3052764"/>
            <a:ext cx="973404"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6"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6174" y="2855914"/>
            <a:ext cx="81026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0" name="Group 112"/>
          <p:cNvGrpSpPr>
            <a:grpSpLocks/>
          </p:cNvGrpSpPr>
          <p:nvPr/>
        </p:nvGrpSpPr>
        <p:grpSpPr bwMode="auto">
          <a:xfrm>
            <a:off x="9367886" y="5016503"/>
            <a:ext cx="703317" cy="719138"/>
            <a:chOff x="5168" y="3160"/>
            <a:chExt cx="388" cy="453"/>
          </a:xfrm>
        </p:grpSpPr>
        <p:sp>
          <p:nvSpPr>
            <p:cNvPr id="7209" name="Rectangle 6"/>
            <p:cNvSpPr>
              <a:spLocks noChangeArrowheads="1"/>
            </p:cNvSpPr>
            <p:nvPr/>
          </p:nvSpPr>
          <p:spPr bwMode="auto">
            <a:xfrm>
              <a:off x="5199" y="3207"/>
              <a:ext cx="35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zh-CN" altLang="en-US" sz="1800">
                  <a:solidFill>
                    <a:srgbClr val="333399"/>
                  </a:solidFill>
                  <a:latin typeface="Times New Roman" pitchFamily="18" charset="0"/>
                  <a:ea typeface="黑体" pitchFamily="49" charset="-122"/>
                </a:rPr>
                <a:t>输出信息</a:t>
              </a:r>
            </a:p>
          </p:txBody>
        </p:sp>
        <p:sp>
          <p:nvSpPr>
            <p:cNvPr id="721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7208" name="Rectangle 79"/>
          <p:cNvSpPr>
            <a:spLocks noChangeArrowheads="1"/>
          </p:cNvSpPr>
          <p:nvPr/>
        </p:nvSpPr>
        <p:spPr bwMode="auto">
          <a:xfrm>
            <a:off x="8399921" y="3527425"/>
            <a:ext cx="93171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eaLnBrk="0" hangingPunct="0"/>
            <a:r>
              <a:rPr lang="en-US" altLang="zh-CN" sz="1800">
                <a:solidFill>
                  <a:srgbClr val="333399"/>
                </a:solidFill>
                <a:latin typeface="Arial" pitchFamily="34" charset="0"/>
                <a:ea typeface="黑体" pitchFamily="49" charset="-122"/>
              </a:rPr>
              <a:t>PC </a:t>
            </a:r>
            <a:r>
              <a:rPr lang="zh-CN" altLang="en-US" sz="1800">
                <a:solidFill>
                  <a:srgbClr val="333399"/>
                </a:solidFill>
                <a:latin typeface="Arial" pitchFamily="34" charset="0"/>
                <a:ea typeface="黑体" pitchFamily="49" charset="-122"/>
              </a:rPr>
              <a:t>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3"/>
                            </p:stCondLst>
                            <p:childTnLst>
                              <p:par>
                                <p:cTn id="8" presetID="35" presetClass="emph" presetSubtype="0" repeatCount="3000" fill="hold" nodeType="afterEffect">
                                  <p:stCondLst>
                                    <p:cond delay="0"/>
                                  </p:stCondLst>
                                  <p:childTnLst>
                                    <p:anim calcmode="discrete" valueType="str">
                                      <p:cBhvr>
                                        <p:cTn id="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nodeType="afterGroup">
                            <p:stCondLst>
                              <p:cond delay="1"/>
                            </p:stCondLst>
                            <p:childTnLst>
                              <p:par>
                                <p:cTn id="15" presetID="35" presetClass="emph" presetSubtype="0" repeatCount="3000" fill="hold" nodeType="afterEffect">
                                  <p:stCondLst>
                                    <p:cond delay="0"/>
                                  </p:stCondLst>
                                  <p:childTnLst>
                                    <p:anim calcmode="discrete" valueType="str">
                                      <p:cBhvr>
                                        <p:cTn id="16"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nodeType="afterGroup">
                            <p:stCondLst>
                              <p:cond delay="1"/>
                            </p:stCondLst>
                            <p:childTnLst>
                              <p:par>
                                <p:cTn id="22" presetID="35" presetClass="emph" presetSubtype="0" repeatCount="3000" fill="hold" nodeType="afterEffect">
                                  <p:stCondLst>
                                    <p:cond delay="0"/>
                                  </p:stCondLst>
                                  <p:childTnLst>
                                    <p:anim calcmode="discrete" valueType="str">
                                      <p:cBhvr>
                                        <p:cTn id="23"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nodeType="afterGroup">
                            <p:stCondLst>
                              <p:cond delay="1"/>
                            </p:stCondLst>
                            <p:childTnLst>
                              <p:par>
                                <p:cTn id="29" presetID="35" presetClass="emph" presetSubtype="0" repeatCount="3000" fill="hold" nodeType="afterEffect">
                                  <p:stCondLst>
                                    <p:cond delay="0"/>
                                  </p:stCondLst>
                                  <p:childTnLst>
                                    <p:anim calcmode="discrete" valueType="str">
                                      <p:cBhvr>
                                        <p:cTn id="30"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nodeType="afterGroup">
                            <p:stCondLst>
                              <p:cond delay="1"/>
                            </p:stCondLst>
                            <p:childTnLst>
                              <p:par>
                                <p:cTn id="36" presetID="1" presetClass="entr" presetSubtype="0" fill="hold" nodeType="afterEffect">
                                  <p:stCondLst>
                                    <p:cond delay="500"/>
                                  </p:stCondLst>
                                  <p:childTnLst>
                                    <p:set>
                                      <p:cBhvr>
                                        <p:cTn id="37" dur="1" fill="hold">
                                          <p:stCondLst>
                                            <p:cond delay="0"/>
                                          </p:stCondLst>
                                        </p:cTn>
                                        <p:tgtEl>
                                          <p:spTgt spid="8"/>
                                        </p:tgtEl>
                                        <p:attrNameLst>
                                          <p:attrName>style.visibility</p:attrName>
                                        </p:attrNameLst>
                                      </p:cBhvr>
                                      <p:to>
                                        <p:strVal val="visible"/>
                                      </p:to>
                                    </p:set>
                                  </p:childTnLst>
                                </p:cTn>
                              </p:par>
                            </p:childTnLst>
                          </p:cTn>
                        </p:par>
                        <p:par>
                          <p:cTn id="38" fill="hold" nodeType="afterGroup">
                            <p:stCondLst>
                              <p:cond delay="502"/>
                            </p:stCondLst>
                            <p:childTnLst>
                              <p:par>
                                <p:cTn id="39" presetID="1" presetClass="entr" presetSubtype="0" fill="hold" nodeType="afterEffect">
                                  <p:stCondLst>
                                    <p:cond delay="1000"/>
                                  </p:stCondLst>
                                  <p:childTnLst>
                                    <p:set>
                                      <p:cBhvr>
                                        <p:cTn id="40" dur="1" fill="hold">
                                          <p:stCondLst>
                                            <p:cond delay="0"/>
                                          </p:stCondLst>
                                        </p:cTn>
                                        <p:tgtEl>
                                          <p:spTgt spid="4"/>
                                        </p:tgtEl>
                                        <p:attrNameLst>
                                          <p:attrName>style.visibility</p:attrName>
                                        </p:attrNameLst>
                                      </p:cBhvr>
                                      <p:to>
                                        <p:strVal val="visible"/>
                                      </p:to>
                                    </p:set>
                                  </p:childTnLst>
                                </p:cTn>
                              </p:par>
                            </p:childTnLst>
                          </p:cTn>
                        </p:par>
                        <p:par>
                          <p:cTn id="41" fill="hold" nodeType="afterGroup">
                            <p:stCondLst>
                              <p:cond delay="1503"/>
                            </p:stCondLst>
                            <p:childTnLst>
                              <p:par>
                                <p:cTn id="42" presetID="1" presetClass="entr" presetSubtype="0" fill="hold" nodeType="afterEffect">
                                  <p:stCondLst>
                                    <p:cond delay="1000"/>
                                  </p:stCondLst>
                                  <p:childTnLst>
                                    <p:set>
                                      <p:cBhvr>
                                        <p:cTn id="43" dur="1" fill="hold">
                                          <p:stCondLst>
                                            <p:cond delay="0"/>
                                          </p:stCondLst>
                                        </p:cTn>
                                        <p:tgtEl>
                                          <p:spTgt spid="10"/>
                                        </p:tgtEl>
                                        <p:attrNameLst>
                                          <p:attrName>style.visibility</p:attrName>
                                        </p:attrNameLst>
                                      </p:cBhvr>
                                      <p:to>
                                        <p:strVal val="visible"/>
                                      </p:to>
                                    </p:set>
                                  </p:childTnLst>
                                </p:cTn>
                              </p:par>
                            </p:childTnLst>
                          </p:cTn>
                        </p:par>
                        <p:par>
                          <p:cTn id="44" fill="hold" nodeType="afterGroup">
                            <p:stCondLst>
                              <p:cond delay="2504"/>
                            </p:stCondLst>
                            <p:childTnLst>
                              <p:par>
                                <p:cTn id="45" presetID="1" presetClass="entr" presetSubtype="0" fill="hold" nodeType="afterEffect">
                                  <p:stCondLst>
                                    <p:cond delay="100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nodeType="afterGroup">
                            <p:stCondLst>
                              <p:cond delay="3505"/>
                            </p:stCondLst>
                            <p:childTnLst>
                              <p:par>
                                <p:cTn id="48" presetID="1" presetClass="entr" presetSubtype="0" fill="hold" nodeType="afterEffect">
                                  <p:stCondLst>
                                    <p:cond delay="1000"/>
                                  </p:stCondLst>
                                  <p:childTnLst>
                                    <p:set>
                                      <p:cBhvr>
                                        <p:cTn id="49" dur="1" fill="hold">
                                          <p:stCondLst>
                                            <p:cond delay="0"/>
                                          </p:stCondLst>
                                        </p:cTn>
                                        <p:tgtEl>
                                          <p:spTgt spid="2"/>
                                        </p:tgtEl>
                                        <p:attrNameLst>
                                          <p:attrName>style.visibility</p:attrName>
                                        </p:attrNameLst>
                                      </p:cBhvr>
                                      <p:to>
                                        <p:strVal val="visible"/>
                                      </p:to>
                                    </p:set>
                                  </p:childTnLst>
                                </p:cTn>
                              </p:par>
                            </p:childTnLst>
                          </p:cTn>
                        </p:par>
                        <p:par>
                          <p:cTn id="50" fill="hold" nodeType="afterGroup">
                            <p:stCondLst>
                              <p:cond delay="4506"/>
                            </p:stCondLst>
                            <p:childTnLst>
                              <p:par>
                                <p:cTn id="51" presetID="1" presetClass="entr" presetSubtype="0" fill="hold" nodeType="afterEffect">
                                  <p:stCondLst>
                                    <p:cond delay="1000"/>
                                  </p:stCondLst>
                                  <p:childTnLst>
                                    <p:set>
                                      <p:cBhvr>
                                        <p:cTn id="52" dur="1" fill="hold">
                                          <p:stCondLst>
                                            <p:cond delay="0"/>
                                          </p:stCondLst>
                                        </p:cTn>
                                        <p:tgtEl>
                                          <p:spTgt spid="6"/>
                                        </p:tgtEl>
                                        <p:attrNameLst>
                                          <p:attrName>style.visibility</p:attrName>
                                        </p:attrNameLst>
                                      </p:cBhvr>
                                      <p:to>
                                        <p:strVal val="visible"/>
                                      </p:to>
                                    </p:set>
                                  </p:childTnLst>
                                </p:cTn>
                              </p:par>
                            </p:childTnLst>
                          </p:cTn>
                        </p:par>
                        <p:par>
                          <p:cTn id="53" fill="hold" nodeType="afterGroup">
                            <p:stCondLst>
                              <p:cond delay="5507"/>
                            </p:stCondLst>
                            <p:childTnLst>
                              <p:par>
                                <p:cTn id="54" presetID="1" presetClass="entr" presetSubtype="0" fill="hold" nodeType="afterEffect">
                                  <p:stCondLst>
                                    <p:cond delay="1000"/>
                                  </p:stCondLst>
                                  <p:childTnLst>
                                    <p:set>
                                      <p:cBhvr>
                                        <p:cTn id="55" dur="1" fill="hold">
                                          <p:stCondLst>
                                            <p:cond delay="0"/>
                                          </p:stCondLst>
                                        </p:cTn>
                                        <p:tgtEl>
                                          <p:spTgt spid="11"/>
                                        </p:tgtEl>
                                        <p:attrNameLst>
                                          <p:attrName>style.visibility</p:attrName>
                                        </p:attrNameLst>
                                      </p:cBhvr>
                                      <p:to>
                                        <p:strVal val="visible"/>
                                      </p:to>
                                    </p:set>
                                  </p:childTnLst>
                                </p:cTn>
                              </p:par>
                            </p:childTnLst>
                          </p:cTn>
                        </p:par>
                        <p:par>
                          <p:cTn id="56" fill="hold" nodeType="afterGroup">
                            <p:stCondLst>
                              <p:cond delay="6508"/>
                            </p:stCondLst>
                            <p:childTnLst>
                              <p:par>
                                <p:cTn id="57" presetID="1" presetClass="entr" presetSubtype="0" fill="hold" nodeType="afterEffect">
                                  <p:stCondLst>
                                    <p:cond delay="1000"/>
                                  </p:stCondLst>
                                  <p:childTnLst>
                                    <p:set>
                                      <p:cBhvr>
                                        <p:cTn id="58" dur="1" fill="hold">
                                          <p:stCondLst>
                                            <p:cond delay="0"/>
                                          </p:stCondLst>
                                        </p:cTn>
                                        <p:tgtEl>
                                          <p:spTgt spid="7"/>
                                        </p:tgtEl>
                                        <p:attrNameLst>
                                          <p:attrName>style.visibility</p:attrName>
                                        </p:attrNameLst>
                                      </p:cBhvr>
                                      <p:to>
                                        <p:strVal val="visible"/>
                                      </p:to>
                                    </p:set>
                                  </p:childTnLst>
                                </p:cTn>
                              </p:par>
                            </p:childTnLst>
                          </p:cTn>
                        </p:par>
                        <p:par>
                          <p:cTn id="59" fill="hold" nodeType="afterGroup">
                            <p:stCondLst>
                              <p:cond delay="7509"/>
                            </p:stCondLst>
                            <p:childTnLst>
                              <p:par>
                                <p:cTn id="60" presetID="1" presetClass="entr" presetSubtype="0" fill="hold" nodeType="afterEffect">
                                  <p:stCondLst>
                                    <p:cond delay="1000"/>
                                  </p:stCondLst>
                                  <p:childTnLst>
                                    <p:set>
                                      <p:cBhvr>
                                        <p:cTn id="61" dur="1" fill="hold">
                                          <p:stCondLst>
                                            <p:cond delay="0"/>
                                          </p:stCondLst>
                                        </p:cTn>
                                        <p:tgtEl>
                                          <p:spTgt spid="9"/>
                                        </p:tgtEl>
                                        <p:attrNameLst>
                                          <p:attrName>style.visibility</p:attrName>
                                        </p:attrNameLst>
                                      </p:cBhvr>
                                      <p:to>
                                        <p:strVal val="visible"/>
                                      </p:to>
                                    </p:set>
                                  </p:childTnLst>
                                </p:cTn>
                              </p:par>
                            </p:childTnLst>
                          </p:cTn>
                        </p:par>
                        <p:par>
                          <p:cTn id="62" fill="hold" nodeType="afterGroup">
                            <p:stCondLst>
                              <p:cond delay="8510"/>
                            </p:stCondLst>
                            <p:childTnLst>
                              <p:par>
                                <p:cTn id="63" presetID="1" presetClass="entr" presetSubtype="0" fill="hold" nodeType="afterEffect">
                                  <p:stCondLst>
                                    <p:cond delay="100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蜂窝无线通信</a:t>
            </a:r>
          </a:p>
        </p:txBody>
      </p:sp>
      <p:pic>
        <p:nvPicPr>
          <p:cNvPr id="6" name="Picture 1"/>
          <p:cNvPicPr>
            <a:picLocks noChangeAspect="1" noChangeArrowheads="1"/>
          </p:cNvPicPr>
          <p:nvPr/>
        </p:nvPicPr>
        <p:blipFill>
          <a:blip r:embed="rId2"/>
          <a:srcRect/>
          <a:stretch>
            <a:fillRect/>
          </a:stretch>
        </p:blipFill>
        <p:spPr bwMode="auto">
          <a:xfrm>
            <a:off x="1355878" y="1890714"/>
            <a:ext cx="7317756" cy="4967287"/>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卫星</a:t>
            </a:r>
          </a:p>
        </p:txBody>
      </p:sp>
      <p:sp>
        <p:nvSpPr>
          <p:cNvPr id="54275" name="Rectangle 3"/>
          <p:cNvSpPr>
            <a:spLocks noGrp="1" noChangeArrowheads="1"/>
          </p:cNvSpPr>
          <p:nvPr>
            <p:ph idx="1"/>
          </p:nvPr>
        </p:nvSpPr>
        <p:spPr>
          <a:xfrm>
            <a:off x="745009" y="1916113"/>
            <a:ext cx="9695979" cy="4824412"/>
          </a:xfrm>
        </p:spPr>
        <p:txBody>
          <a:bodyPr/>
          <a:lstStyle/>
          <a:p>
            <a:pPr eaLnBrk="1" hangingPunct="1"/>
            <a:r>
              <a:rPr lang="zh-CN" altLang="en-US" smtClean="0"/>
              <a:t>通信距离远，覆盖大，</a:t>
            </a:r>
            <a:r>
              <a:rPr lang="en-US" altLang="zh-CN" smtClean="0"/>
              <a:t>3</a:t>
            </a:r>
            <a:r>
              <a:rPr lang="zh-CN" altLang="en-US" smtClean="0"/>
              <a:t>颗卫星即可覆盖全球</a:t>
            </a:r>
          </a:p>
          <a:p>
            <a:pPr eaLnBrk="1" hangingPunct="1"/>
            <a:r>
              <a:rPr lang="zh-CN" altLang="en-US" smtClean="0"/>
              <a:t>传播延时长</a:t>
            </a:r>
          </a:p>
          <a:p>
            <a:pPr eaLnBrk="1" hangingPunct="1"/>
            <a:r>
              <a:rPr lang="zh-CN" altLang="en-US" smtClean="0"/>
              <a:t>应用领域：</a:t>
            </a:r>
          </a:p>
          <a:p>
            <a:pPr eaLnBrk="1" hangingPunct="1"/>
            <a:r>
              <a:rPr lang="zh-CN" altLang="en-US" smtClean="0"/>
              <a:t>电视传输</a:t>
            </a:r>
          </a:p>
          <a:p>
            <a:pPr eaLnBrk="1" hangingPunct="1"/>
            <a:r>
              <a:rPr lang="zh-CN" altLang="en-US" smtClean="0"/>
              <a:t>长途电话</a:t>
            </a:r>
          </a:p>
          <a:p>
            <a:pPr eaLnBrk="1" hangingPunct="1"/>
            <a:r>
              <a:rPr lang="zh-CN" altLang="en-US" smtClean="0"/>
              <a:t>专用网络</a:t>
            </a:r>
          </a:p>
          <a:p>
            <a:pPr eaLnBrk="1" hangingPunct="1"/>
            <a:r>
              <a:rPr lang="zh-CN" altLang="en-US" smtClean="0"/>
              <a:t>广域网</a:t>
            </a:r>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018" y="2924176"/>
            <a:ext cx="628997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0"/>
          <p:cNvSpPr>
            <a:spLocks noChangeShapeType="1"/>
          </p:cNvSpPr>
          <p:nvPr/>
        </p:nvSpPr>
        <p:spPr bwMode="auto">
          <a:xfrm>
            <a:off x="5954626" y="4038600"/>
            <a:ext cx="37268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299" name="Text Box 31"/>
          <p:cNvSpPr txBox="1">
            <a:spLocks noChangeArrowheads="1"/>
          </p:cNvSpPr>
          <p:nvPr/>
        </p:nvSpPr>
        <p:spPr bwMode="auto">
          <a:xfrm>
            <a:off x="7033165" y="3578225"/>
            <a:ext cx="131318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200">
                <a:solidFill>
                  <a:schemeClr val="folHlink"/>
                </a:solidFill>
                <a:latin typeface="Arial" pitchFamily="34" charset="0"/>
                <a:ea typeface="黑体" pitchFamily="49" charset="-122"/>
              </a:rPr>
              <a:t>共享信道</a:t>
            </a:r>
          </a:p>
        </p:txBody>
      </p:sp>
      <p:sp>
        <p:nvSpPr>
          <p:cNvPr id="55300" name="Rectangle 2"/>
          <p:cNvSpPr>
            <a:spLocks noGrp="1" noChangeArrowheads="1"/>
          </p:cNvSpPr>
          <p:nvPr>
            <p:ph type="title"/>
          </p:nvPr>
        </p:nvSpPr>
        <p:spPr>
          <a:xfrm>
            <a:off x="967967" y="214314"/>
            <a:ext cx="9596283" cy="1462087"/>
          </a:xfrm>
        </p:spPr>
        <p:txBody>
          <a:bodyPr/>
          <a:lstStyle/>
          <a:p>
            <a:pPr algn="ctr" eaLnBrk="1" hangingPunct="1"/>
            <a:r>
              <a:rPr lang="en-US" altLang="zh-CN" sz="4000" dirty="0" smtClean="0"/>
              <a:t>2.4  </a:t>
            </a:r>
            <a:r>
              <a:rPr lang="zh-CN" altLang="en-US" sz="4000" dirty="0" smtClean="0"/>
              <a:t>信道复用技术</a:t>
            </a:r>
            <a:br>
              <a:rPr lang="zh-CN" altLang="en-US" sz="4000" dirty="0" smtClean="0"/>
            </a:br>
            <a:r>
              <a:rPr lang="en-US" altLang="zh-CN" sz="3200" dirty="0" smtClean="0"/>
              <a:t>2.4.1  </a:t>
            </a:r>
            <a:r>
              <a:rPr lang="zh-CN" altLang="en-US" sz="3200" dirty="0" smtClean="0"/>
              <a:t>频分复用、时分复用和统计时分复用</a:t>
            </a:r>
            <a:r>
              <a:rPr lang="zh-CN" altLang="en-US" sz="4000" dirty="0" smtClean="0"/>
              <a:t> </a:t>
            </a:r>
          </a:p>
        </p:txBody>
      </p:sp>
      <p:sp>
        <p:nvSpPr>
          <p:cNvPr id="55301" name="Rectangle 3"/>
          <p:cNvSpPr>
            <a:spLocks noGrp="1" noChangeArrowheads="1"/>
          </p:cNvSpPr>
          <p:nvPr>
            <p:ph idx="1"/>
          </p:nvPr>
        </p:nvSpPr>
        <p:spPr>
          <a:xfrm>
            <a:off x="944403" y="1773238"/>
            <a:ext cx="9121363" cy="4114800"/>
          </a:xfrm>
        </p:spPr>
        <p:txBody>
          <a:bodyPr/>
          <a:lstStyle/>
          <a:p>
            <a:pPr eaLnBrk="1" hangingPunct="1"/>
            <a:r>
              <a:rPr lang="zh-CN" altLang="en-US" smtClean="0">
                <a:solidFill>
                  <a:schemeClr val="hlink"/>
                </a:solidFill>
              </a:rPr>
              <a:t>复用</a:t>
            </a:r>
            <a:r>
              <a:rPr lang="en-US" altLang="zh-CN" smtClean="0"/>
              <a:t>(multiplexing)</a:t>
            </a:r>
            <a:r>
              <a:rPr lang="zh-CN" altLang="en-US" smtClean="0"/>
              <a:t>是通信技术中的基本概念。 </a:t>
            </a:r>
          </a:p>
        </p:txBody>
      </p:sp>
      <p:grpSp>
        <p:nvGrpSpPr>
          <p:cNvPr id="55302" name="Group 9"/>
          <p:cNvGrpSpPr>
            <a:grpSpLocks/>
          </p:cNvGrpSpPr>
          <p:nvPr/>
        </p:nvGrpSpPr>
        <p:grpSpPr bwMode="auto">
          <a:xfrm>
            <a:off x="674315" y="3438525"/>
            <a:ext cx="3891806" cy="1200150"/>
            <a:chOff x="657" y="1230"/>
            <a:chExt cx="1180" cy="590"/>
          </a:xfrm>
        </p:grpSpPr>
        <p:sp>
          <p:nvSpPr>
            <p:cNvPr id="55327" name="Line 10"/>
            <p:cNvSpPr>
              <a:spLocks noChangeShapeType="1"/>
            </p:cNvSpPr>
            <p:nvPr/>
          </p:nvSpPr>
          <p:spPr bwMode="auto">
            <a:xfrm>
              <a:off x="657" y="1230"/>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11"/>
            <p:cNvSpPr>
              <a:spLocks noChangeShapeType="1"/>
            </p:cNvSpPr>
            <p:nvPr/>
          </p:nvSpPr>
          <p:spPr bwMode="auto">
            <a:xfrm>
              <a:off x="657" y="1525"/>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12"/>
            <p:cNvSpPr>
              <a:spLocks noChangeShapeType="1"/>
            </p:cNvSpPr>
            <p:nvPr/>
          </p:nvSpPr>
          <p:spPr bwMode="auto">
            <a:xfrm>
              <a:off x="657" y="1820"/>
              <a:ext cx="11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03" name="Text Box 13"/>
          <p:cNvSpPr txBox="1">
            <a:spLocks noChangeArrowheads="1"/>
          </p:cNvSpPr>
          <p:nvPr/>
        </p:nvSpPr>
        <p:spPr bwMode="auto">
          <a:xfrm>
            <a:off x="2106324" y="3001964"/>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200">
                <a:solidFill>
                  <a:schemeClr val="folHlink"/>
                </a:solidFill>
                <a:latin typeface="黑体" pitchFamily="49" charset="-122"/>
                <a:ea typeface="黑体" pitchFamily="49" charset="-122"/>
              </a:rPr>
              <a:t>信道</a:t>
            </a:r>
          </a:p>
        </p:txBody>
      </p:sp>
      <p:sp>
        <p:nvSpPr>
          <p:cNvPr id="55304" name="Oval 14"/>
          <p:cNvSpPr>
            <a:spLocks noChangeArrowheads="1"/>
          </p:cNvSpPr>
          <p:nvPr/>
        </p:nvSpPr>
        <p:spPr bwMode="auto">
          <a:xfrm>
            <a:off x="163141" y="3208339"/>
            <a:ext cx="511173"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A</a:t>
            </a:r>
            <a:r>
              <a:rPr lang="en-US" altLang="zh-CN" sz="2200" baseline="-25000">
                <a:solidFill>
                  <a:schemeClr val="folHlink"/>
                </a:solidFill>
                <a:latin typeface="Arial" pitchFamily="34" charset="0"/>
                <a:ea typeface="黑体" pitchFamily="49" charset="-122"/>
              </a:rPr>
              <a:t>1</a:t>
            </a:r>
          </a:p>
        </p:txBody>
      </p:sp>
      <p:sp>
        <p:nvSpPr>
          <p:cNvPr id="55305" name="Oval 15"/>
          <p:cNvSpPr>
            <a:spLocks noChangeArrowheads="1"/>
          </p:cNvSpPr>
          <p:nvPr/>
        </p:nvSpPr>
        <p:spPr bwMode="auto">
          <a:xfrm>
            <a:off x="4464611" y="3208339"/>
            <a:ext cx="509360"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A</a:t>
            </a:r>
            <a:r>
              <a:rPr lang="en-US" altLang="zh-CN" sz="2200" baseline="-25000">
                <a:solidFill>
                  <a:schemeClr val="folHlink"/>
                </a:solidFill>
                <a:latin typeface="Arial" pitchFamily="34" charset="0"/>
                <a:ea typeface="黑体" pitchFamily="49" charset="-122"/>
              </a:rPr>
              <a:t>2</a:t>
            </a:r>
          </a:p>
        </p:txBody>
      </p:sp>
      <p:sp>
        <p:nvSpPr>
          <p:cNvPr id="55306" name="Oval 16"/>
          <p:cNvSpPr>
            <a:spLocks noChangeArrowheads="1"/>
          </p:cNvSpPr>
          <p:nvPr/>
        </p:nvSpPr>
        <p:spPr bwMode="auto">
          <a:xfrm>
            <a:off x="163141" y="3808414"/>
            <a:ext cx="511173"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B</a:t>
            </a:r>
            <a:r>
              <a:rPr lang="en-US" altLang="zh-CN" sz="2200" baseline="-25000">
                <a:solidFill>
                  <a:schemeClr val="folHlink"/>
                </a:solidFill>
                <a:latin typeface="Arial" pitchFamily="34" charset="0"/>
                <a:ea typeface="黑体" pitchFamily="49" charset="-122"/>
              </a:rPr>
              <a:t>1</a:t>
            </a:r>
          </a:p>
        </p:txBody>
      </p:sp>
      <p:sp>
        <p:nvSpPr>
          <p:cNvPr id="55307" name="Oval 17"/>
          <p:cNvSpPr>
            <a:spLocks noChangeArrowheads="1"/>
          </p:cNvSpPr>
          <p:nvPr/>
        </p:nvSpPr>
        <p:spPr bwMode="auto">
          <a:xfrm>
            <a:off x="4464611" y="3808414"/>
            <a:ext cx="509360"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B</a:t>
            </a:r>
            <a:r>
              <a:rPr lang="en-US" altLang="zh-CN" sz="2200" baseline="-25000">
                <a:solidFill>
                  <a:schemeClr val="folHlink"/>
                </a:solidFill>
                <a:latin typeface="Arial" pitchFamily="34" charset="0"/>
                <a:ea typeface="黑体" pitchFamily="49" charset="-122"/>
              </a:rPr>
              <a:t>2</a:t>
            </a:r>
          </a:p>
        </p:txBody>
      </p:sp>
      <p:sp>
        <p:nvSpPr>
          <p:cNvPr id="55308" name="Oval 18"/>
          <p:cNvSpPr>
            <a:spLocks noChangeArrowheads="1"/>
          </p:cNvSpPr>
          <p:nvPr/>
        </p:nvSpPr>
        <p:spPr bwMode="auto">
          <a:xfrm>
            <a:off x="163141" y="4408489"/>
            <a:ext cx="511173"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C</a:t>
            </a:r>
            <a:r>
              <a:rPr lang="en-US" altLang="zh-CN" sz="2200" baseline="-25000">
                <a:solidFill>
                  <a:schemeClr val="folHlink"/>
                </a:solidFill>
                <a:latin typeface="Arial" pitchFamily="34" charset="0"/>
                <a:ea typeface="黑体" pitchFamily="49" charset="-122"/>
              </a:rPr>
              <a:t>1</a:t>
            </a:r>
          </a:p>
        </p:txBody>
      </p:sp>
      <p:sp>
        <p:nvSpPr>
          <p:cNvPr id="55309" name="Oval 19"/>
          <p:cNvSpPr>
            <a:spLocks noChangeArrowheads="1"/>
          </p:cNvSpPr>
          <p:nvPr/>
        </p:nvSpPr>
        <p:spPr bwMode="auto">
          <a:xfrm>
            <a:off x="4464611" y="4408489"/>
            <a:ext cx="509360"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C</a:t>
            </a:r>
            <a:r>
              <a:rPr lang="en-US" altLang="zh-CN" sz="2200" baseline="-25000">
                <a:solidFill>
                  <a:schemeClr val="folHlink"/>
                </a:solidFill>
                <a:latin typeface="Arial" pitchFamily="34" charset="0"/>
                <a:ea typeface="黑体" pitchFamily="49" charset="-122"/>
              </a:rPr>
              <a:t>2</a:t>
            </a:r>
          </a:p>
        </p:txBody>
      </p:sp>
      <p:sp>
        <p:nvSpPr>
          <p:cNvPr id="55310" name="Text Box 29"/>
          <p:cNvSpPr txBox="1">
            <a:spLocks noChangeArrowheads="1"/>
          </p:cNvSpPr>
          <p:nvPr/>
        </p:nvSpPr>
        <p:spPr bwMode="auto">
          <a:xfrm>
            <a:off x="2106324" y="3644900"/>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200">
                <a:solidFill>
                  <a:schemeClr val="folHlink"/>
                </a:solidFill>
                <a:latin typeface="黑体" pitchFamily="49" charset="-122"/>
                <a:ea typeface="黑体" pitchFamily="49" charset="-122"/>
              </a:rPr>
              <a:t>信道</a:t>
            </a:r>
          </a:p>
        </p:txBody>
      </p:sp>
      <p:sp>
        <p:nvSpPr>
          <p:cNvPr id="55311" name="Text Box 30"/>
          <p:cNvSpPr txBox="1">
            <a:spLocks noChangeArrowheads="1"/>
          </p:cNvSpPr>
          <p:nvPr/>
        </p:nvSpPr>
        <p:spPr bwMode="auto">
          <a:xfrm>
            <a:off x="2106324" y="4260850"/>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200">
                <a:solidFill>
                  <a:schemeClr val="folHlink"/>
                </a:solidFill>
                <a:latin typeface="黑体" pitchFamily="49" charset="-122"/>
                <a:ea typeface="黑体" pitchFamily="49" charset="-122"/>
              </a:rPr>
              <a:t>信道</a:t>
            </a:r>
          </a:p>
        </p:txBody>
      </p:sp>
      <p:sp>
        <p:nvSpPr>
          <p:cNvPr id="55312" name="Line 4"/>
          <p:cNvSpPr>
            <a:spLocks noChangeShapeType="1"/>
          </p:cNvSpPr>
          <p:nvPr/>
        </p:nvSpPr>
        <p:spPr bwMode="auto">
          <a:xfrm>
            <a:off x="6837397" y="4038600"/>
            <a:ext cx="1761917"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5"/>
          <p:cNvSpPr>
            <a:spLocks noChangeShapeType="1"/>
          </p:cNvSpPr>
          <p:nvPr/>
        </p:nvSpPr>
        <p:spPr bwMode="auto">
          <a:xfrm>
            <a:off x="9188433" y="4130676"/>
            <a:ext cx="589118"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4" name="Line 6"/>
          <p:cNvSpPr>
            <a:spLocks noChangeShapeType="1"/>
          </p:cNvSpPr>
          <p:nvPr/>
        </p:nvSpPr>
        <p:spPr bwMode="auto">
          <a:xfrm flipH="1">
            <a:off x="9188433" y="3484563"/>
            <a:ext cx="589118"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7"/>
          <p:cNvSpPr>
            <a:spLocks noChangeShapeType="1"/>
          </p:cNvSpPr>
          <p:nvPr/>
        </p:nvSpPr>
        <p:spPr bwMode="auto">
          <a:xfrm flipV="1">
            <a:off x="5854929" y="4130676"/>
            <a:ext cx="491235"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Line 8"/>
          <p:cNvSpPr>
            <a:spLocks noChangeShapeType="1"/>
          </p:cNvSpPr>
          <p:nvPr/>
        </p:nvSpPr>
        <p:spPr bwMode="auto">
          <a:xfrm>
            <a:off x="5854929" y="3484563"/>
            <a:ext cx="491235" cy="368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Oval 21"/>
          <p:cNvSpPr>
            <a:spLocks noChangeArrowheads="1"/>
          </p:cNvSpPr>
          <p:nvPr/>
        </p:nvSpPr>
        <p:spPr bwMode="auto">
          <a:xfrm>
            <a:off x="5467017" y="3208339"/>
            <a:ext cx="487609"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A</a:t>
            </a:r>
            <a:r>
              <a:rPr lang="en-US" altLang="zh-CN" sz="2200" baseline="-25000">
                <a:solidFill>
                  <a:schemeClr val="folHlink"/>
                </a:solidFill>
                <a:latin typeface="Arial" pitchFamily="34" charset="0"/>
                <a:ea typeface="黑体" pitchFamily="49" charset="-122"/>
              </a:rPr>
              <a:t>1</a:t>
            </a:r>
          </a:p>
        </p:txBody>
      </p:sp>
      <p:sp>
        <p:nvSpPr>
          <p:cNvPr id="55318" name="Oval 22"/>
          <p:cNvSpPr>
            <a:spLocks noChangeArrowheads="1"/>
          </p:cNvSpPr>
          <p:nvPr/>
        </p:nvSpPr>
        <p:spPr bwMode="auto">
          <a:xfrm>
            <a:off x="9581782" y="3208339"/>
            <a:ext cx="489421"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A</a:t>
            </a:r>
            <a:r>
              <a:rPr lang="en-US" altLang="zh-CN" sz="2200" baseline="-25000">
                <a:solidFill>
                  <a:schemeClr val="folHlink"/>
                </a:solidFill>
                <a:latin typeface="Arial" pitchFamily="34" charset="0"/>
                <a:ea typeface="黑体" pitchFamily="49" charset="-122"/>
              </a:rPr>
              <a:t>2</a:t>
            </a:r>
          </a:p>
        </p:txBody>
      </p:sp>
      <p:sp>
        <p:nvSpPr>
          <p:cNvPr id="55319" name="Oval 23"/>
          <p:cNvSpPr>
            <a:spLocks noChangeArrowheads="1"/>
          </p:cNvSpPr>
          <p:nvPr/>
        </p:nvSpPr>
        <p:spPr bwMode="auto">
          <a:xfrm>
            <a:off x="5467017" y="3794126"/>
            <a:ext cx="487609"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B</a:t>
            </a:r>
            <a:r>
              <a:rPr lang="en-US" altLang="zh-CN" sz="2200" baseline="-25000">
                <a:solidFill>
                  <a:schemeClr val="folHlink"/>
                </a:solidFill>
                <a:latin typeface="Arial" pitchFamily="34" charset="0"/>
                <a:ea typeface="黑体" pitchFamily="49" charset="-122"/>
              </a:rPr>
              <a:t>1</a:t>
            </a:r>
          </a:p>
        </p:txBody>
      </p:sp>
      <p:sp>
        <p:nvSpPr>
          <p:cNvPr id="55320" name="Oval 24"/>
          <p:cNvSpPr>
            <a:spLocks noChangeArrowheads="1"/>
          </p:cNvSpPr>
          <p:nvPr/>
        </p:nvSpPr>
        <p:spPr bwMode="auto">
          <a:xfrm>
            <a:off x="9581782" y="3794126"/>
            <a:ext cx="489421"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B</a:t>
            </a:r>
            <a:r>
              <a:rPr lang="en-US" altLang="zh-CN" sz="2200" baseline="-25000">
                <a:solidFill>
                  <a:schemeClr val="folHlink"/>
                </a:solidFill>
                <a:latin typeface="Arial" pitchFamily="34" charset="0"/>
                <a:ea typeface="黑体" pitchFamily="49" charset="-122"/>
              </a:rPr>
              <a:t>2</a:t>
            </a:r>
          </a:p>
        </p:txBody>
      </p:sp>
      <p:sp>
        <p:nvSpPr>
          <p:cNvPr id="55321" name="Oval 25"/>
          <p:cNvSpPr>
            <a:spLocks noChangeArrowheads="1"/>
          </p:cNvSpPr>
          <p:nvPr/>
        </p:nvSpPr>
        <p:spPr bwMode="auto">
          <a:xfrm>
            <a:off x="5467017" y="4408489"/>
            <a:ext cx="487609"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C</a:t>
            </a:r>
            <a:r>
              <a:rPr lang="en-US" altLang="zh-CN" sz="2200" baseline="-25000">
                <a:solidFill>
                  <a:schemeClr val="folHlink"/>
                </a:solidFill>
                <a:latin typeface="Arial" pitchFamily="34" charset="0"/>
                <a:ea typeface="黑体" pitchFamily="49" charset="-122"/>
              </a:rPr>
              <a:t>1</a:t>
            </a:r>
          </a:p>
        </p:txBody>
      </p:sp>
      <p:sp>
        <p:nvSpPr>
          <p:cNvPr id="55322" name="Oval 26"/>
          <p:cNvSpPr>
            <a:spLocks noChangeArrowheads="1"/>
          </p:cNvSpPr>
          <p:nvPr/>
        </p:nvSpPr>
        <p:spPr bwMode="auto">
          <a:xfrm>
            <a:off x="9581782" y="4408489"/>
            <a:ext cx="489421" cy="4603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200">
                <a:solidFill>
                  <a:schemeClr val="folHlink"/>
                </a:solidFill>
                <a:latin typeface="Arial" pitchFamily="34" charset="0"/>
                <a:ea typeface="黑体" pitchFamily="49" charset="-122"/>
              </a:rPr>
              <a:t>C</a:t>
            </a:r>
            <a:r>
              <a:rPr lang="en-US" altLang="zh-CN" sz="2200" baseline="-25000">
                <a:solidFill>
                  <a:schemeClr val="folHlink"/>
                </a:solidFill>
                <a:latin typeface="Arial" pitchFamily="34" charset="0"/>
                <a:ea typeface="黑体" pitchFamily="49" charset="-122"/>
              </a:rPr>
              <a:t>2</a:t>
            </a:r>
          </a:p>
        </p:txBody>
      </p:sp>
      <p:sp>
        <p:nvSpPr>
          <p:cNvPr id="55323" name="Rectangle 27"/>
          <p:cNvSpPr>
            <a:spLocks noChangeArrowheads="1"/>
          </p:cNvSpPr>
          <p:nvPr/>
        </p:nvSpPr>
        <p:spPr bwMode="auto">
          <a:xfrm>
            <a:off x="6250092" y="3792538"/>
            <a:ext cx="687003" cy="4619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r>
              <a:rPr lang="zh-CN" altLang="en-US" sz="2200">
                <a:solidFill>
                  <a:schemeClr val="folHlink"/>
                </a:solidFill>
                <a:latin typeface="Arial" pitchFamily="34" charset="0"/>
                <a:ea typeface="黑体" pitchFamily="49" charset="-122"/>
                <a:sym typeface="+mn-ea"/>
              </a:rPr>
              <a:t>复用</a:t>
            </a:r>
          </a:p>
        </p:txBody>
      </p:sp>
      <p:sp>
        <p:nvSpPr>
          <p:cNvPr id="55324" name="Rectangle 28"/>
          <p:cNvSpPr>
            <a:spLocks noChangeArrowheads="1"/>
          </p:cNvSpPr>
          <p:nvPr/>
        </p:nvSpPr>
        <p:spPr bwMode="auto">
          <a:xfrm>
            <a:off x="8599314" y="3792538"/>
            <a:ext cx="687003" cy="4619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r>
              <a:rPr lang="zh-CN" altLang="en-US" sz="2200">
                <a:solidFill>
                  <a:schemeClr val="folHlink"/>
                </a:solidFill>
                <a:latin typeface="Arial" pitchFamily="34" charset="0"/>
                <a:ea typeface="黑体" pitchFamily="49" charset="-122"/>
                <a:sym typeface="+mn-ea"/>
              </a:rPr>
              <a:t>分用</a:t>
            </a:r>
          </a:p>
        </p:txBody>
      </p:sp>
      <p:sp>
        <p:nvSpPr>
          <p:cNvPr id="55325" name="Text Box 32"/>
          <p:cNvSpPr txBox="1">
            <a:spLocks noChangeArrowheads="1"/>
          </p:cNvSpPr>
          <p:nvPr/>
        </p:nvSpPr>
        <p:spPr bwMode="auto">
          <a:xfrm>
            <a:off x="781262" y="5214938"/>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黑体" pitchFamily="49" charset="-122"/>
                <a:ea typeface="黑体" pitchFamily="49" charset="-122"/>
              </a:rPr>
              <a:t>(a) </a:t>
            </a:r>
            <a:r>
              <a:rPr lang="zh-CN" altLang="en-US">
                <a:solidFill>
                  <a:schemeClr val="folHlink"/>
                </a:solidFill>
                <a:latin typeface="黑体" pitchFamily="49" charset="-122"/>
                <a:ea typeface="黑体" pitchFamily="49" charset="-122"/>
              </a:rPr>
              <a:t>不使用复用技术</a:t>
            </a:r>
          </a:p>
        </p:txBody>
      </p:sp>
      <p:sp>
        <p:nvSpPr>
          <p:cNvPr id="55326" name="Text Box 33"/>
          <p:cNvSpPr txBox="1">
            <a:spLocks noChangeArrowheads="1"/>
          </p:cNvSpPr>
          <p:nvPr/>
        </p:nvSpPr>
        <p:spPr bwMode="auto">
          <a:xfrm>
            <a:off x="6371541" y="5221288"/>
            <a:ext cx="2492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a:solidFill>
                  <a:schemeClr val="folHlink"/>
                </a:solidFill>
                <a:latin typeface="Arial" pitchFamily="34" charset="0"/>
                <a:ea typeface="黑体" pitchFamily="49" charset="-122"/>
              </a:rPr>
              <a:t>(b) </a:t>
            </a:r>
            <a:r>
              <a:rPr lang="zh-CN" altLang="en-US">
                <a:solidFill>
                  <a:schemeClr val="folHlink"/>
                </a:solidFill>
                <a:latin typeface="Arial" pitchFamily="34" charset="0"/>
                <a:ea typeface="黑体" pitchFamily="49" charset="-122"/>
              </a:rPr>
              <a:t>使用复用技术</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复用方法</a:t>
            </a:r>
          </a:p>
        </p:txBody>
      </p:sp>
      <p:sp>
        <p:nvSpPr>
          <p:cNvPr id="56323" name="Rectangle 3"/>
          <p:cNvSpPr>
            <a:spLocks noGrp="1" noChangeArrowheads="1"/>
          </p:cNvSpPr>
          <p:nvPr>
            <p:ph idx="1"/>
          </p:nvPr>
        </p:nvSpPr>
        <p:spPr>
          <a:xfrm>
            <a:off x="1190926" y="1773238"/>
            <a:ext cx="8874840" cy="5084762"/>
          </a:xfrm>
        </p:spPr>
        <p:txBody>
          <a:bodyPr/>
          <a:lstStyle/>
          <a:p>
            <a:pPr eaLnBrk="1" hangingPunct="1">
              <a:lnSpc>
                <a:spcPct val="90000"/>
              </a:lnSpc>
            </a:pPr>
            <a:r>
              <a:rPr lang="zh-CN" altLang="en-US" smtClean="0">
                <a:solidFill>
                  <a:srgbClr val="FF0000"/>
                </a:solidFill>
              </a:rPr>
              <a:t>频分复用</a:t>
            </a:r>
            <a:r>
              <a:rPr lang="en-US" altLang="zh-CN" smtClean="0"/>
              <a:t>FDM(Frequency Division Multiplexing)</a:t>
            </a:r>
            <a:r>
              <a:rPr lang="zh-CN" altLang="en-US" smtClean="0"/>
              <a:t>，按频率划分不同的信道，如</a:t>
            </a:r>
            <a:r>
              <a:rPr lang="en-US" altLang="zh-CN" smtClean="0"/>
              <a:t>CATV</a:t>
            </a:r>
            <a:r>
              <a:rPr lang="zh-CN" altLang="en-US" smtClean="0"/>
              <a:t>有线电视网。</a:t>
            </a:r>
          </a:p>
          <a:p>
            <a:pPr eaLnBrk="1" hangingPunct="1">
              <a:lnSpc>
                <a:spcPct val="90000"/>
              </a:lnSpc>
            </a:pPr>
            <a:r>
              <a:rPr lang="zh-CN" altLang="en-US" smtClean="0">
                <a:solidFill>
                  <a:srgbClr val="FF0000"/>
                </a:solidFill>
              </a:rPr>
              <a:t>时分复用</a:t>
            </a:r>
            <a:r>
              <a:rPr lang="en-US" altLang="zh-CN" smtClean="0"/>
              <a:t>TDM(Time Division Multiplexing)</a:t>
            </a:r>
            <a:r>
              <a:rPr lang="zh-CN" altLang="en-US" smtClean="0"/>
              <a:t>，按时间划分不同的信道</a:t>
            </a:r>
            <a:endParaRPr lang="en-US" altLang="zh-CN" smtClean="0"/>
          </a:p>
          <a:p>
            <a:pPr eaLnBrk="1" hangingPunct="1">
              <a:lnSpc>
                <a:spcPct val="90000"/>
              </a:lnSpc>
            </a:pPr>
            <a:r>
              <a:rPr lang="zh-CN" altLang="en-US" smtClean="0">
                <a:solidFill>
                  <a:srgbClr val="FF0000"/>
                </a:solidFill>
              </a:rPr>
              <a:t>波分复用</a:t>
            </a:r>
            <a:r>
              <a:rPr lang="en-US" altLang="zh-CN" smtClean="0"/>
              <a:t>WDM(Wave Division Multiplexing)</a:t>
            </a:r>
            <a:r>
              <a:rPr lang="zh-CN" altLang="en-US" smtClean="0"/>
              <a:t>，按波长划分不同的信道，用于光纤传输。</a:t>
            </a:r>
          </a:p>
          <a:p>
            <a:pPr eaLnBrk="1" hangingPunct="1">
              <a:lnSpc>
                <a:spcPct val="90000"/>
              </a:lnSpc>
            </a:pPr>
            <a:r>
              <a:rPr lang="zh-CN" altLang="en-US" smtClean="0">
                <a:solidFill>
                  <a:srgbClr val="FF0000"/>
                </a:solidFill>
              </a:rPr>
              <a:t>码分复用</a:t>
            </a:r>
            <a:r>
              <a:rPr lang="en-US" altLang="zh-CN" smtClean="0"/>
              <a:t>CDM(Code Division Multiplexing)</a:t>
            </a:r>
            <a:r>
              <a:rPr lang="zh-CN" altLang="en-US" smtClean="0"/>
              <a:t>，按地址码划分不同的信道</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zh-CN" altLang="en-US" sz="4000" smtClean="0"/>
              <a:t>频分复用 </a:t>
            </a:r>
            <a:r>
              <a:rPr lang="en-US" altLang="zh-CN" sz="4000" smtClean="0"/>
              <a:t>FDM</a:t>
            </a:r>
            <a:br>
              <a:rPr lang="en-US" altLang="zh-CN" sz="4000" smtClean="0"/>
            </a:br>
            <a:r>
              <a:rPr lang="en-US" altLang="zh-CN" sz="4000" smtClean="0"/>
              <a:t>(Frequency Division Multiplexing) </a:t>
            </a:r>
          </a:p>
        </p:txBody>
      </p:sp>
      <p:sp>
        <p:nvSpPr>
          <p:cNvPr id="57347" name="Rectangle 3"/>
          <p:cNvSpPr>
            <a:spLocks noGrp="1" noChangeArrowheads="1"/>
          </p:cNvSpPr>
          <p:nvPr>
            <p:ph idx="1"/>
          </p:nvPr>
        </p:nvSpPr>
        <p:spPr>
          <a:xfrm>
            <a:off x="1027786" y="1773239"/>
            <a:ext cx="9037980" cy="1800225"/>
          </a:xfrm>
        </p:spPr>
        <p:txBody>
          <a:bodyPr/>
          <a:lstStyle/>
          <a:p>
            <a:pPr eaLnBrk="1" hangingPunct="1"/>
            <a:r>
              <a:rPr lang="zh-CN" altLang="en-US" sz="2200" smtClean="0"/>
              <a:t>用户在分配到一定的频带后，在通信过程中自始至终都占用这个频带。</a:t>
            </a:r>
          </a:p>
          <a:p>
            <a:pPr eaLnBrk="1" hangingPunct="1"/>
            <a:r>
              <a:rPr lang="zh-CN" altLang="en-US" sz="2200" smtClean="0">
                <a:solidFill>
                  <a:schemeClr val="hlink"/>
                </a:solidFill>
              </a:rPr>
              <a:t>频分复用</a:t>
            </a:r>
            <a:r>
              <a:rPr lang="zh-CN" altLang="en-US" sz="2200" smtClean="0"/>
              <a:t>的所有用户在同样的时间占用不同的带宽资源（请注意，这里的“带宽”是频率带宽而不是数据的发送速率）。 </a:t>
            </a:r>
          </a:p>
        </p:txBody>
      </p:sp>
      <p:grpSp>
        <p:nvGrpSpPr>
          <p:cNvPr id="57348" name="Group 42"/>
          <p:cNvGrpSpPr>
            <a:grpSpLocks/>
          </p:cNvGrpSpPr>
          <p:nvPr/>
        </p:nvGrpSpPr>
        <p:grpSpPr bwMode="auto">
          <a:xfrm>
            <a:off x="1589714" y="3357563"/>
            <a:ext cx="8472426" cy="2992274"/>
            <a:chOff x="494" y="2310"/>
            <a:chExt cx="4674" cy="2101"/>
          </a:xfrm>
        </p:grpSpPr>
        <p:sp>
          <p:nvSpPr>
            <p:cNvPr id="57349" name="Line 28"/>
            <p:cNvSpPr>
              <a:spLocks noChangeShapeType="1"/>
            </p:cNvSpPr>
            <p:nvPr/>
          </p:nvSpPr>
          <p:spPr bwMode="auto">
            <a:xfrm flipV="1">
              <a:off x="930" y="4284"/>
              <a:ext cx="3853" cy="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0" name="Text Box 29"/>
            <p:cNvSpPr txBox="1">
              <a:spLocks noChangeArrowheads="1"/>
            </p:cNvSpPr>
            <p:nvPr/>
          </p:nvSpPr>
          <p:spPr bwMode="auto">
            <a:xfrm>
              <a:off x="494" y="2310"/>
              <a:ext cx="38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频率</a:t>
              </a:r>
            </a:p>
          </p:txBody>
        </p:sp>
        <p:sp>
          <p:nvSpPr>
            <p:cNvPr id="57351" name="Text Box 30"/>
            <p:cNvSpPr txBox="1">
              <a:spLocks noChangeArrowheads="1"/>
            </p:cNvSpPr>
            <p:nvPr/>
          </p:nvSpPr>
          <p:spPr bwMode="auto">
            <a:xfrm>
              <a:off x="4783" y="4152"/>
              <a:ext cx="38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时间</a:t>
              </a:r>
            </a:p>
          </p:txBody>
        </p:sp>
        <p:sp>
          <p:nvSpPr>
            <p:cNvPr id="57352" name="Rectangle 31"/>
            <p:cNvSpPr>
              <a:spLocks noChangeArrowheads="1"/>
            </p:cNvSpPr>
            <p:nvPr/>
          </p:nvSpPr>
          <p:spPr bwMode="auto">
            <a:xfrm>
              <a:off x="930" y="2567"/>
              <a:ext cx="3492" cy="2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7353" name="Rectangle 32"/>
            <p:cNvSpPr>
              <a:spLocks noChangeArrowheads="1"/>
            </p:cNvSpPr>
            <p:nvPr/>
          </p:nvSpPr>
          <p:spPr bwMode="auto">
            <a:xfrm>
              <a:off x="930" y="2839"/>
              <a:ext cx="3492" cy="27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7354" name="Rectangle 33"/>
            <p:cNvSpPr>
              <a:spLocks noChangeArrowheads="1"/>
            </p:cNvSpPr>
            <p:nvPr/>
          </p:nvSpPr>
          <p:spPr bwMode="auto">
            <a:xfrm>
              <a:off x="930" y="3111"/>
              <a:ext cx="3492" cy="27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7355" name="Rectangle 34"/>
            <p:cNvSpPr>
              <a:spLocks noChangeArrowheads="1"/>
            </p:cNvSpPr>
            <p:nvPr/>
          </p:nvSpPr>
          <p:spPr bwMode="auto">
            <a:xfrm>
              <a:off x="930" y="3383"/>
              <a:ext cx="3492" cy="27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7356" name="Rectangle 35"/>
            <p:cNvSpPr>
              <a:spLocks noChangeArrowheads="1"/>
            </p:cNvSpPr>
            <p:nvPr/>
          </p:nvSpPr>
          <p:spPr bwMode="auto">
            <a:xfrm>
              <a:off x="930" y="3655"/>
              <a:ext cx="3492" cy="27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7357" name="Text Box 36"/>
            <p:cNvSpPr txBox="1">
              <a:spLocks noChangeArrowheads="1"/>
            </p:cNvSpPr>
            <p:nvPr/>
          </p:nvSpPr>
          <p:spPr bwMode="auto">
            <a:xfrm>
              <a:off x="2426" y="3696"/>
              <a:ext cx="5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频率 </a:t>
              </a:r>
              <a:r>
                <a:rPr lang="en-US" altLang="zh-CN" sz="2000">
                  <a:solidFill>
                    <a:srgbClr val="333399"/>
                  </a:solidFill>
                  <a:latin typeface="Arial" pitchFamily="34" charset="0"/>
                  <a:ea typeface="黑体" pitchFamily="49" charset="-122"/>
                </a:rPr>
                <a:t>1</a:t>
              </a:r>
            </a:p>
          </p:txBody>
        </p:sp>
        <p:sp>
          <p:nvSpPr>
            <p:cNvPr id="57358" name="Text Box 37"/>
            <p:cNvSpPr txBox="1">
              <a:spLocks noChangeArrowheads="1"/>
            </p:cNvSpPr>
            <p:nvPr/>
          </p:nvSpPr>
          <p:spPr bwMode="auto">
            <a:xfrm>
              <a:off x="2426" y="3422"/>
              <a:ext cx="5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频率 </a:t>
              </a:r>
              <a:r>
                <a:rPr lang="en-US" altLang="zh-CN" sz="2000">
                  <a:solidFill>
                    <a:srgbClr val="333399"/>
                  </a:solidFill>
                  <a:latin typeface="Arial" pitchFamily="34" charset="0"/>
                  <a:ea typeface="黑体" pitchFamily="49" charset="-122"/>
                </a:rPr>
                <a:t>2</a:t>
              </a:r>
            </a:p>
          </p:txBody>
        </p:sp>
        <p:sp>
          <p:nvSpPr>
            <p:cNvPr id="57359" name="Text Box 38"/>
            <p:cNvSpPr txBox="1">
              <a:spLocks noChangeArrowheads="1"/>
            </p:cNvSpPr>
            <p:nvPr/>
          </p:nvSpPr>
          <p:spPr bwMode="auto">
            <a:xfrm>
              <a:off x="2426" y="3147"/>
              <a:ext cx="5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频率 </a:t>
              </a:r>
              <a:r>
                <a:rPr lang="en-US" altLang="zh-CN" sz="2000">
                  <a:solidFill>
                    <a:srgbClr val="333399"/>
                  </a:solidFill>
                  <a:latin typeface="Arial" pitchFamily="34" charset="0"/>
                  <a:ea typeface="黑体" pitchFamily="49" charset="-122"/>
                </a:rPr>
                <a:t>3</a:t>
              </a:r>
            </a:p>
          </p:txBody>
        </p:sp>
        <p:sp>
          <p:nvSpPr>
            <p:cNvPr id="57360" name="Text Box 39"/>
            <p:cNvSpPr txBox="1">
              <a:spLocks noChangeArrowheads="1"/>
            </p:cNvSpPr>
            <p:nvPr/>
          </p:nvSpPr>
          <p:spPr bwMode="auto">
            <a:xfrm>
              <a:off x="2426" y="2872"/>
              <a:ext cx="5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频率 </a:t>
              </a:r>
              <a:r>
                <a:rPr lang="en-US" altLang="zh-CN" sz="2000">
                  <a:solidFill>
                    <a:srgbClr val="333399"/>
                  </a:solidFill>
                  <a:latin typeface="Arial" pitchFamily="34" charset="0"/>
                  <a:ea typeface="黑体" pitchFamily="49" charset="-122"/>
                </a:rPr>
                <a:t>4</a:t>
              </a:r>
            </a:p>
          </p:txBody>
        </p:sp>
        <p:sp>
          <p:nvSpPr>
            <p:cNvPr id="57361" name="Text Box 40"/>
            <p:cNvSpPr txBox="1">
              <a:spLocks noChangeArrowheads="1"/>
            </p:cNvSpPr>
            <p:nvPr/>
          </p:nvSpPr>
          <p:spPr bwMode="auto">
            <a:xfrm>
              <a:off x="2426" y="2598"/>
              <a:ext cx="5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频率 </a:t>
              </a:r>
              <a:r>
                <a:rPr lang="en-US" altLang="zh-CN" sz="2000">
                  <a:solidFill>
                    <a:srgbClr val="333399"/>
                  </a:solidFill>
                  <a:latin typeface="Arial" pitchFamily="34" charset="0"/>
                  <a:ea typeface="黑体" pitchFamily="49" charset="-122"/>
                </a:rPr>
                <a:t>5</a:t>
              </a:r>
            </a:p>
          </p:txBody>
        </p:sp>
        <p:sp>
          <p:nvSpPr>
            <p:cNvPr id="57362" name="Line 41"/>
            <p:cNvSpPr>
              <a:spLocks noChangeShapeType="1"/>
            </p:cNvSpPr>
            <p:nvPr/>
          </p:nvSpPr>
          <p:spPr bwMode="auto">
            <a:xfrm rot="-5400000">
              <a:off x="-5" y="3353"/>
              <a:ext cx="187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zh-CN" altLang="zh-CN" smtClean="0"/>
          </a:p>
        </p:txBody>
      </p:sp>
      <p:sp>
        <p:nvSpPr>
          <p:cNvPr id="58371" name="Rectangle 3"/>
          <p:cNvSpPr>
            <a:spLocks noGrp="1" noChangeArrowheads="1"/>
          </p:cNvSpPr>
          <p:nvPr>
            <p:ph idx="1"/>
          </p:nvPr>
        </p:nvSpPr>
        <p:spPr/>
        <p:txBody>
          <a:bodyPr/>
          <a:lstStyle/>
          <a:p>
            <a:pPr eaLnBrk="1" hangingPunct="1"/>
            <a:r>
              <a:rPr lang="zh-CN" altLang="en-US" smtClean="0"/>
              <a:t>频分多路复用允许多对发送器和接收器在一个共享介质上同时通信。每对装置的载波使用唯一的并且互不干扰的频率。</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14188" y="214314"/>
            <a:ext cx="8675446" cy="1462087"/>
          </a:xfrm>
        </p:spPr>
        <p:txBody>
          <a:bodyPr/>
          <a:lstStyle/>
          <a:p>
            <a:pPr algn="ctr" eaLnBrk="1" hangingPunct="1"/>
            <a:r>
              <a:rPr lang="zh-CN" altLang="en-US" smtClean="0"/>
              <a:t>时分复用</a:t>
            </a:r>
            <a:r>
              <a:rPr lang="en-US" altLang="zh-CN" smtClean="0"/>
              <a:t>TDM</a:t>
            </a:r>
            <a:br>
              <a:rPr lang="en-US" altLang="zh-CN" smtClean="0"/>
            </a:br>
            <a:r>
              <a:rPr lang="en-US" altLang="zh-CN" smtClean="0"/>
              <a:t>(Time Division Multiplexing) </a:t>
            </a:r>
          </a:p>
        </p:txBody>
      </p:sp>
      <p:sp>
        <p:nvSpPr>
          <p:cNvPr id="59395" name="Rectangle 3"/>
          <p:cNvSpPr>
            <a:spLocks noGrp="1" noChangeArrowheads="1"/>
          </p:cNvSpPr>
          <p:nvPr>
            <p:ph idx="1"/>
          </p:nvPr>
        </p:nvSpPr>
        <p:spPr>
          <a:xfrm>
            <a:off x="1190926" y="1917700"/>
            <a:ext cx="8874840" cy="4248150"/>
          </a:xfrm>
        </p:spPr>
        <p:txBody>
          <a:bodyPr/>
          <a:lstStyle/>
          <a:p>
            <a:pPr eaLnBrk="1" hangingPunct="1"/>
            <a:r>
              <a:rPr lang="zh-CN" altLang="en-US" sz="2600" smtClean="0">
                <a:solidFill>
                  <a:schemeClr val="hlink"/>
                </a:solidFill>
              </a:rPr>
              <a:t>时分复用</a:t>
            </a:r>
            <a:r>
              <a:rPr lang="zh-CN" altLang="en-US" sz="2600" smtClean="0"/>
              <a:t>则是将时间划分为一段段等长的</a:t>
            </a:r>
            <a:r>
              <a:rPr lang="zh-CN" altLang="en-US" sz="2600" smtClean="0">
                <a:solidFill>
                  <a:schemeClr val="hlink"/>
                </a:solidFill>
              </a:rPr>
              <a:t>时分复用帧</a:t>
            </a:r>
            <a:r>
              <a:rPr lang="zh-CN" altLang="en-US" sz="2600" smtClean="0"/>
              <a:t>（</a:t>
            </a:r>
            <a:r>
              <a:rPr lang="en-US" altLang="zh-CN" sz="2600" smtClean="0"/>
              <a:t>TDM </a:t>
            </a:r>
            <a:r>
              <a:rPr lang="zh-CN" altLang="en-US" sz="2600" smtClean="0"/>
              <a:t>帧）。每一个时分复用的用户在每一个 </a:t>
            </a:r>
            <a:r>
              <a:rPr lang="en-US" altLang="zh-CN" sz="2600" smtClean="0"/>
              <a:t>TDM </a:t>
            </a:r>
            <a:r>
              <a:rPr lang="zh-CN" altLang="en-US" sz="2600" smtClean="0"/>
              <a:t>帧中占用固定序号的时隙。</a:t>
            </a:r>
          </a:p>
          <a:p>
            <a:pPr eaLnBrk="1" hangingPunct="1"/>
            <a:r>
              <a:rPr lang="zh-CN" altLang="en-US" sz="2600" smtClean="0"/>
              <a:t>每一个用户所占用的时隙是</a:t>
            </a:r>
            <a:r>
              <a:rPr lang="zh-CN" altLang="en-US" sz="2600" smtClean="0">
                <a:solidFill>
                  <a:schemeClr val="hlink"/>
                </a:solidFill>
              </a:rPr>
              <a:t>周期性地出现</a:t>
            </a:r>
            <a:r>
              <a:rPr lang="zh-CN" altLang="en-US" sz="2600" smtClean="0"/>
              <a:t>（其周期就是 </a:t>
            </a:r>
            <a:r>
              <a:rPr lang="en-US" altLang="zh-CN" sz="2600" smtClean="0"/>
              <a:t>TDM  </a:t>
            </a:r>
            <a:r>
              <a:rPr lang="zh-CN" altLang="en-US" sz="2600" smtClean="0"/>
              <a:t>帧的长度）。</a:t>
            </a:r>
          </a:p>
          <a:p>
            <a:pPr eaLnBrk="1" hangingPunct="1"/>
            <a:r>
              <a:rPr lang="en-US" altLang="zh-CN" sz="2600" smtClean="0"/>
              <a:t>TDM </a:t>
            </a:r>
            <a:r>
              <a:rPr lang="zh-CN" altLang="en-US" sz="2600" smtClean="0"/>
              <a:t>信号也称为</a:t>
            </a:r>
            <a:r>
              <a:rPr lang="zh-CN" altLang="en-US" sz="2600" smtClean="0">
                <a:solidFill>
                  <a:schemeClr val="hlink"/>
                </a:solidFill>
              </a:rPr>
              <a:t>等时</a:t>
            </a:r>
            <a:r>
              <a:rPr lang="en-US" altLang="zh-CN" sz="2600" smtClean="0"/>
              <a:t>(isochronous)</a:t>
            </a:r>
            <a:r>
              <a:rPr lang="zh-CN" altLang="en-US" sz="2600" smtClean="0"/>
              <a:t>信号。</a:t>
            </a:r>
          </a:p>
          <a:p>
            <a:pPr eaLnBrk="1" hangingPunct="1"/>
            <a:r>
              <a:rPr lang="zh-CN" altLang="en-US" sz="2600" smtClean="0"/>
              <a:t>时分复用的所有用户是在不同的时间占用</a:t>
            </a:r>
            <a:r>
              <a:rPr lang="zh-CN" altLang="en-US" sz="2600" smtClean="0">
                <a:solidFill>
                  <a:schemeClr val="hlink"/>
                </a:solidFill>
              </a:rPr>
              <a:t>同样的</a:t>
            </a:r>
            <a:r>
              <a:rPr lang="zh-CN" altLang="en-US" sz="2600" smtClean="0"/>
              <a:t>频带宽度。</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smtClean="0"/>
          </a:p>
        </p:txBody>
      </p:sp>
      <p:sp>
        <p:nvSpPr>
          <p:cNvPr id="60419" name="Rectangle 3"/>
          <p:cNvSpPr>
            <a:spLocks noGrp="1" noChangeArrowheads="1"/>
          </p:cNvSpPr>
          <p:nvPr>
            <p:ph idx="1"/>
          </p:nvPr>
        </p:nvSpPr>
        <p:spPr/>
        <p:txBody>
          <a:bodyPr/>
          <a:lstStyle/>
          <a:p>
            <a:pPr eaLnBrk="1" hangingPunct="1"/>
            <a:r>
              <a:rPr lang="zh-CN" altLang="en-US" smtClean="0"/>
              <a:t>原理：把时间分割成小的时间片，每个时间片分为若干个时隙，每路数据占用一个时隙进行传输。在通信网络中应用极为广泛。</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926" y="3935414"/>
            <a:ext cx="8222278"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eaLnBrk="1" hangingPunct="1"/>
            <a:r>
              <a:rPr lang="zh-CN" altLang="en-US" smtClean="0"/>
              <a:t>时分复用 </a:t>
            </a:r>
          </a:p>
        </p:txBody>
      </p:sp>
      <p:sp>
        <p:nvSpPr>
          <p:cNvPr id="61443" name="Line 3"/>
          <p:cNvSpPr>
            <a:spLocks noChangeShapeType="1"/>
          </p:cNvSpPr>
          <p:nvPr/>
        </p:nvSpPr>
        <p:spPr bwMode="auto">
          <a:xfrm flipV="1">
            <a:off x="1685785" y="5146676"/>
            <a:ext cx="6984224"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1444" name="Text Box 4"/>
          <p:cNvSpPr txBox="1">
            <a:spLocks noChangeArrowheads="1"/>
          </p:cNvSpPr>
          <p:nvPr/>
        </p:nvSpPr>
        <p:spPr bwMode="auto">
          <a:xfrm>
            <a:off x="895460" y="2012951"/>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频率</a:t>
            </a:r>
          </a:p>
        </p:txBody>
      </p:sp>
      <p:sp>
        <p:nvSpPr>
          <p:cNvPr id="61445" name="Text Box 5"/>
          <p:cNvSpPr txBox="1">
            <a:spLocks noChangeArrowheads="1"/>
          </p:cNvSpPr>
          <p:nvPr/>
        </p:nvSpPr>
        <p:spPr bwMode="auto">
          <a:xfrm>
            <a:off x="8670008" y="493712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时间</a:t>
            </a:r>
          </a:p>
        </p:txBody>
      </p:sp>
      <p:sp>
        <p:nvSpPr>
          <p:cNvPr id="61446" name="Rectangle 6"/>
          <p:cNvSpPr>
            <a:spLocks noChangeArrowheads="1"/>
          </p:cNvSpPr>
          <p:nvPr/>
        </p:nvSpPr>
        <p:spPr bwMode="auto">
          <a:xfrm>
            <a:off x="2013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1447" name="Rectangle 7"/>
          <p:cNvSpPr>
            <a:spLocks noChangeArrowheads="1"/>
          </p:cNvSpPr>
          <p:nvPr/>
        </p:nvSpPr>
        <p:spPr bwMode="auto">
          <a:xfrm>
            <a:off x="2343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1448" name="Rectangle 8"/>
          <p:cNvSpPr>
            <a:spLocks noChangeArrowheads="1"/>
          </p:cNvSpPr>
          <p:nvPr/>
        </p:nvSpPr>
        <p:spPr bwMode="auto">
          <a:xfrm>
            <a:off x="2671878"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1449" name="Rectangle 9"/>
          <p:cNvSpPr>
            <a:spLocks noChangeArrowheads="1"/>
          </p:cNvSpPr>
          <p:nvPr/>
        </p:nvSpPr>
        <p:spPr bwMode="auto">
          <a:xfrm>
            <a:off x="3329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1450" name="Rectangle 10"/>
          <p:cNvSpPr>
            <a:spLocks noChangeArrowheads="1"/>
          </p:cNvSpPr>
          <p:nvPr/>
        </p:nvSpPr>
        <p:spPr bwMode="auto">
          <a:xfrm>
            <a:off x="3659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1451" name="Rectangle 11"/>
          <p:cNvSpPr>
            <a:spLocks noChangeArrowheads="1"/>
          </p:cNvSpPr>
          <p:nvPr/>
        </p:nvSpPr>
        <p:spPr bwMode="auto">
          <a:xfrm>
            <a:off x="3987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1452" name="Rectangle 12"/>
          <p:cNvSpPr>
            <a:spLocks noChangeArrowheads="1"/>
          </p:cNvSpPr>
          <p:nvPr/>
        </p:nvSpPr>
        <p:spPr bwMode="auto">
          <a:xfrm>
            <a:off x="4645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1453" name="Rectangle 13"/>
          <p:cNvSpPr>
            <a:spLocks noChangeArrowheads="1"/>
          </p:cNvSpPr>
          <p:nvPr/>
        </p:nvSpPr>
        <p:spPr bwMode="auto">
          <a:xfrm>
            <a:off x="4975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1454" name="Rectangle 14"/>
          <p:cNvSpPr>
            <a:spLocks noChangeArrowheads="1"/>
          </p:cNvSpPr>
          <p:nvPr/>
        </p:nvSpPr>
        <p:spPr bwMode="auto">
          <a:xfrm>
            <a:off x="5303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1455" name="Rectangle 15"/>
          <p:cNvSpPr>
            <a:spLocks noChangeArrowheads="1"/>
          </p:cNvSpPr>
          <p:nvPr/>
        </p:nvSpPr>
        <p:spPr bwMode="auto">
          <a:xfrm>
            <a:off x="5961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1456" name="Rectangle 16"/>
          <p:cNvSpPr>
            <a:spLocks noChangeArrowheads="1"/>
          </p:cNvSpPr>
          <p:nvPr/>
        </p:nvSpPr>
        <p:spPr bwMode="auto">
          <a:xfrm>
            <a:off x="6291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1457" name="Rectangle 17"/>
          <p:cNvSpPr>
            <a:spLocks noChangeArrowheads="1"/>
          </p:cNvSpPr>
          <p:nvPr/>
        </p:nvSpPr>
        <p:spPr bwMode="auto">
          <a:xfrm>
            <a:off x="6619876"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grpSp>
        <p:nvGrpSpPr>
          <p:cNvPr id="2" name="Group 18"/>
          <p:cNvGrpSpPr>
            <a:grpSpLocks/>
          </p:cNvGrpSpPr>
          <p:nvPr/>
        </p:nvGrpSpPr>
        <p:grpSpPr bwMode="auto">
          <a:xfrm>
            <a:off x="1685785" y="2636838"/>
            <a:ext cx="4276093" cy="1871662"/>
            <a:chOff x="930" y="1661"/>
            <a:chExt cx="2359" cy="1179"/>
          </a:xfrm>
        </p:grpSpPr>
        <p:sp>
          <p:nvSpPr>
            <p:cNvPr id="61488" name="Rectangle 19"/>
            <p:cNvSpPr>
              <a:spLocks noChangeArrowheads="1"/>
            </p:cNvSpPr>
            <p:nvPr/>
          </p:nvSpPr>
          <p:spPr bwMode="auto">
            <a:xfrm>
              <a:off x="930"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1489" name="Rectangle 20"/>
            <p:cNvSpPr>
              <a:spLocks noChangeArrowheads="1"/>
            </p:cNvSpPr>
            <p:nvPr/>
          </p:nvSpPr>
          <p:spPr bwMode="auto">
            <a:xfrm>
              <a:off x="1656"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1490" name="Rectangle 21"/>
            <p:cNvSpPr>
              <a:spLocks noChangeArrowheads="1"/>
            </p:cNvSpPr>
            <p:nvPr/>
          </p:nvSpPr>
          <p:spPr bwMode="auto">
            <a:xfrm>
              <a:off x="2382"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1491" name="Rectangle 22"/>
            <p:cNvSpPr>
              <a:spLocks noChangeArrowheads="1"/>
            </p:cNvSpPr>
            <p:nvPr/>
          </p:nvSpPr>
          <p:spPr bwMode="auto">
            <a:xfrm>
              <a:off x="3108"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grpSp>
      <p:sp>
        <p:nvSpPr>
          <p:cNvPr id="61459" name="Text Box 24"/>
          <p:cNvSpPr txBox="1">
            <a:spLocks noChangeArrowheads="1"/>
          </p:cNvSpPr>
          <p:nvPr/>
        </p:nvSpPr>
        <p:spPr bwMode="auto">
          <a:xfrm>
            <a:off x="6043447" y="2133600"/>
            <a:ext cx="332625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a:solidFill>
                  <a:srgbClr val="333399"/>
                </a:solidFill>
                <a:latin typeface="Arial" pitchFamily="34" charset="0"/>
                <a:ea typeface="黑体" pitchFamily="49" charset="-122"/>
              </a:rPr>
              <a:t>A </a:t>
            </a:r>
            <a:r>
              <a:rPr lang="zh-CN" altLang="en-US" sz="2000">
                <a:solidFill>
                  <a:srgbClr val="333399"/>
                </a:solidFill>
                <a:latin typeface="Arial" pitchFamily="34" charset="0"/>
                <a:ea typeface="黑体" pitchFamily="49" charset="-122"/>
              </a:rPr>
              <a:t>在</a:t>
            </a:r>
            <a:r>
              <a:rPr lang="zh-CN" altLang="en-US" sz="1400">
                <a:solidFill>
                  <a:srgbClr val="333399"/>
                </a:solidFill>
                <a:latin typeface="Arial" pitchFamily="34" charset="0"/>
                <a:ea typeface="黑体" pitchFamily="49" charset="-122"/>
              </a:rPr>
              <a:t> </a:t>
            </a:r>
            <a:r>
              <a:rPr lang="en-US" altLang="zh-CN" sz="2000">
                <a:solidFill>
                  <a:srgbClr val="333399"/>
                </a:solidFill>
                <a:latin typeface="Arial" pitchFamily="34" charset="0"/>
                <a:ea typeface="黑体" pitchFamily="49" charset="-122"/>
              </a:rPr>
              <a:t>TDM</a:t>
            </a:r>
            <a:r>
              <a:rPr lang="en-US" altLang="zh-CN" sz="14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帧中</a:t>
            </a:r>
          </a:p>
          <a:p>
            <a:pPr algn="ctr" eaLnBrk="1" hangingPunct="1">
              <a:lnSpc>
                <a:spcPct val="90000"/>
              </a:lnSpc>
            </a:pPr>
            <a:r>
              <a:rPr lang="zh-CN" altLang="en-US" sz="2000">
                <a:solidFill>
                  <a:srgbClr val="333399"/>
                </a:solidFill>
                <a:latin typeface="Arial" pitchFamily="34" charset="0"/>
                <a:ea typeface="黑体" pitchFamily="49" charset="-122"/>
              </a:rPr>
              <a:t>的位置不变</a:t>
            </a:r>
          </a:p>
        </p:txBody>
      </p:sp>
      <p:sp>
        <p:nvSpPr>
          <p:cNvPr id="61460" name="Line 25"/>
          <p:cNvSpPr>
            <a:spLocks noChangeShapeType="1"/>
          </p:cNvSpPr>
          <p:nvPr/>
        </p:nvSpPr>
        <p:spPr bwMode="auto">
          <a:xfrm>
            <a:off x="1848925" y="2276475"/>
            <a:ext cx="468031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26"/>
          <p:cNvSpPr>
            <a:spLocks noChangeShapeType="1"/>
          </p:cNvSpPr>
          <p:nvPr/>
        </p:nvSpPr>
        <p:spPr bwMode="auto">
          <a:xfrm>
            <a:off x="1848925"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2" name="Line 27"/>
          <p:cNvSpPr>
            <a:spLocks noChangeShapeType="1"/>
          </p:cNvSpPr>
          <p:nvPr/>
        </p:nvSpPr>
        <p:spPr bwMode="auto">
          <a:xfrm>
            <a:off x="3157674"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3" name="Line 28"/>
          <p:cNvSpPr>
            <a:spLocks noChangeShapeType="1"/>
          </p:cNvSpPr>
          <p:nvPr/>
        </p:nvSpPr>
        <p:spPr bwMode="auto">
          <a:xfrm>
            <a:off x="4468236"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4" name="Line 29"/>
          <p:cNvSpPr>
            <a:spLocks noChangeShapeType="1"/>
          </p:cNvSpPr>
          <p:nvPr/>
        </p:nvSpPr>
        <p:spPr bwMode="auto">
          <a:xfrm>
            <a:off x="5776985"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30"/>
          <p:cNvGrpSpPr>
            <a:grpSpLocks/>
          </p:cNvGrpSpPr>
          <p:nvPr/>
        </p:nvGrpSpPr>
        <p:grpSpPr bwMode="auto">
          <a:xfrm>
            <a:off x="1683972" y="4579942"/>
            <a:ext cx="1314187" cy="514351"/>
            <a:chOff x="929" y="2885"/>
            <a:chExt cx="725" cy="324"/>
          </a:xfrm>
        </p:grpSpPr>
        <p:sp>
          <p:nvSpPr>
            <p:cNvPr id="61486" name="Text Box 31"/>
            <p:cNvSpPr txBox="1">
              <a:spLocks noChangeArrowheads="1"/>
            </p:cNvSpPr>
            <p:nvPr/>
          </p:nvSpPr>
          <p:spPr bwMode="auto">
            <a:xfrm>
              <a:off x="975"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1487" name="AutoShape 32"/>
            <p:cNvSpPr>
              <a:spLocks/>
            </p:cNvSpPr>
            <p:nvPr/>
          </p:nvSpPr>
          <p:spPr bwMode="auto">
            <a:xfrm rot="16200000" flipV="1">
              <a:off x="124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4" name="Group 33"/>
          <p:cNvGrpSpPr>
            <a:grpSpLocks/>
          </p:cNvGrpSpPr>
          <p:nvPr/>
        </p:nvGrpSpPr>
        <p:grpSpPr bwMode="auto">
          <a:xfrm>
            <a:off x="2998160" y="4579942"/>
            <a:ext cx="1314186" cy="514351"/>
            <a:chOff x="1654" y="2885"/>
            <a:chExt cx="725" cy="324"/>
          </a:xfrm>
        </p:grpSpPr>
        <p:sp>
          <p:nvSpPr>
            <p:cNvPr id="61484" name="Text Box 34"/>
            <p:cNvSpPr txBox="1">
              <a:spLocks noChangeArrowheads="1"/>
            </p:cNvSpPr>
            <p:nvPr/>
          </p:nvSpPr>
          <p:spPr bwMode="auto">
            <a:xfrm>
              <a:off x="1700"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1485" name="AutoShape 35"/>
            <p:cNvSpPr>
              <a:spLocks/>
            </p:cNvSpPr>
            <p:nvPr/>
          </p:nvSpPr>
          <p:spPr bwMode="auto">
            <a:xfrm rot="16200000" flipV="1">
              <a:off x="197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5" name="Group 36"/>
          <p:cNvGrpSpPr>
            <a:grpSpLocks/>
          </p:cNvGrpSpPr>
          <p:nvPr/>
        </p:nvGrpSpPr>
        <p:grpSpPr bwMode="auto">
          <a:xfrm>
            <a:off x="4312345" y="4579942"/>
            <a:ext cx="1314187" cy="514351"/>
            <a:chOff x="2379" y="2885"/>
            <a:chExt cx="725" cy="324"/>
          </a:xfrm>
        </p:grpSpPr>
        <p:sp>
          <p:nvSpPr>
            <p:cNvPr id="61482" name="Text Box 37"/>
            <p:cNvSpPr txBox="1">
              <a:spLocks noChangeArrowheads="1"/>
            </p:cNvSpPr>
            <p:nvPr/>
          </p:nvSpPr>
          <p:spPr bwMode="auto">
            <a:xfrm>
              <a:off x="2426"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1483" name="AutoShape 38"/>
            <p:cNvSpPr>
              <a:spLocks/>
            </p:cNvSpPr>
            <p:nvPr/>
          </p:nvSpPr>
          <p:spPr bwMode="auto">
            <a:xfrm rot="16200000" flipV="1">
              <a:off x="269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 name="Group 39"/>
          <p:cNvGrpSpPr>
            <a:grpSpLocks/>
          </p:cNvGrpSpPr>
          <p:nvPr/>
        </p:nvGrpSpPr>
        <p:grpSpPr bwMode="auto">
          <a:xfrm>
            <a:off x="5626533" y="4579942"/>
            <a:ext cx="1314186" cy="514351"/>
            <a:chOff x="3104" y="2885"/>
            <a:chExt cx="725" cy="324"/>
          </a:xfrm>
        </p:grpSpPr>
        <p:sp>
          <p:nvSpPr>
            <p:cNvPr id="61480" name="Text Box 40"/>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1481" name="AutoShape 41"/>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sp>
        <p:nvSpPr>
          <p:cNvPr id="61469" name="Rectangle 42"/>
          <p:cNvSpPr>
            <a:spLocks noChangeArrowheads="1"/>
          </p:cNvSpPr>
          <p:nvPr/>
        </p:nvSpPr>
        <p:spPr bwMode="auto">
          <a:xfrm>
            <a:off x="7355822" y="3322638"/>
            <a:ext cx="43922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000" b="1">
                <a:solidFill>
                  <a:srgbClr val="333399"/>
                </a:solidFill>
                <a:latin typeface="Times New Roman" pitchFamily="18" charset="0"/>
              </a:rPr>
              <a:t>…</a:t>
            </a:r>
          </a:p>
        </p:txBody>
      </p:sp>
      <p:sp>
        <p:nvSpPr>
          <p:cNvPr id="61470" name="Line 43"/>
          <p:cNvSpPr>
            <a:spLocks noChangeShapeType="1"/>
          </p:cNvSpPr>
          <p:nvPr/>
        </p:nvSpPr>
        <p:spPr bwMode="auto">
          <a:xfrm rot="-5400000">
            <a:off x="201472"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44"/>
          <p:cNvGrpSpPr>
            <a:grpSpLocks/>
          </p:cNvGrpSpPr>
          <p:nvPr/>
        </p:nvGrpSpPr>
        <p:grpSpPr bwMode="auto">
          <a:xfrm>
            <a:off x="6946158" y="4579942"/>
            <a:ext cx="1314186" cy="514351"/>
            <a:chOff x="3104" y="2885"/>
            <a:chExt cx="725" cy="324"/>
          </a:xfrm>
        </p:grpSpPr>
        <p:sp>
          <p:nvSpPr>
            <p:cNvPr id="61478" name="Text Box 45"/>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1479" name="AutoShape 46"/>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1472" name="Group 52"/>
          <p:cNvGrpSpPr>
            <a:grpSpLocks/>
          </p:cNvGrpSpPr>
          <p:nvPr/>
        </p:nvGrpSpPr>
        <p:grpSpPr bwMode="auto">
          <a:xfrm>
            <a:off x="2999972" y="2492375"/>
            <a:ext cx="5263998" cy="2376488"/>
            <a:chOff x="1655" y="1570"/>
            <a:chExt cx="2904" cy="1497"/>
          </a:xfrm>
        </p:grpSpPr>
        <p:sp>
          <p:nvSpPr>
            <p:cNvPr id="61473" name="Line 47"/>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48"/>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49"/>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50"/>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Line 51"/>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nodeType="afterGroup">
                            <p:stCondLst>
                              <p:cond delay="502"/>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nodeType="afterGroup">
                            <p:stCondLst>
                              <p:cond delay="1003"/>
                            </p:stCondLst>
                            <p:childTnLst>
                              <p:par>
                                <p:cTn id="14" presetID="1"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nodeType="afterGroup">
                            <p:stCondLst>
                              <p:cond delay="1504"/>
                            </p:stCondLst>
                            <p:childTnLst>
                              <p:par>
                                <p:cTn id="17" presetID="1" presetClass="entr" presetSubtype="0"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nodeType="afterGroup">
                            <p:stCondLst>
                              <p:cond delay="2005"/>
                            </p:stCondLst>
                            <p:childTnLst>
                              <p:par>
                                <p:cTn id="20" presetID="35" presetClass="emph" presetSubtype="0" repeatCount="4000" fill="hold" nodeType="afterEffect">
                                  <p:stCondLst>
                                    <p:cond delay="0"/>
                                  </p:stCondLst>
                                  <p:childTnLst>
                                    <p:anim calcmode="discrete" valueType="str">
                                      <p:cBhvr>
                                        <p:cTn id="21" dur="500" fill="hold"/>
                                        <p:tgtEl>
                                          <p:spTgt spid="2"/>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5"/>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eaLnBrk="1" hangingPunct="1"/>
            <a:r>
              <a:rPr lang="zh-CN" altLang="en-US" smtClean="0"/>
              <a:t>时分复用 </a:t>
            </a:r>
          </a:p>
        </p:txBody>
      </p:sp>
      <p:sp>
        <p:nvSpPr>
          <p:cNvPr id="62467" name="Line 3"/>
          <p:cNvSpPr>
            <a:spLocks noChangeShapeType="1"/>
          </p:cNvSpPr>
          <p:nvPr/>
        </p:nvSpPr>
        <p:spPr bwMode="auto">
          <a:xfrm flipV="1">
            <a:off x="1685785" y="5146676"/>
            <a:ext cx="6984224"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468" name="Text Box 4"/>
          <p:cNvSpPr txBox="1">
            <a:spLocks noChangeArrowheads="1"/>
          </p:cNvSpPr>
          <p:nvPr/>
        </p:nvSpPr>
        <p:spPr bwMode="auto">
          <a:xfrm>
            <a:off x="895460" y="2012951"/>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频率</a:t>
            </a:r>
          </a:p>
        </p:txBody>
      </p:sp>
      <p:sp>
        <p:nvSpPr>
          <p:cNvPr id="62469" name="Text Box 5"/>
          <p:cNvSpPr txBox="1">
            <a:spLocks noChangeArrowheads="1"/>
          </p:cNvSpPr>
          <p:nvPr/>
        </p:nvSpPr>
        <p:spPr bwMode="auto">
          <a:xfrm>
            <a:off x="8670008" y="493712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时间</a:t>
            </a:r>
          </a:p>
        </p:txBody>
      </p:sp>
      <p:sp>
        <p:nvSpPr>
          <p:cNvPr id="62470" name="Rectangle 6"/>
          <p:cNvSpPr>
            <a:spLocks noChangeArrowheads="1"/>
          </p:cNvSpPr>
          <p:nvPr/>
        </p:nvSpPr>
        <p:spPr bwMode="auto">
          <a:xfrm>
            <a:off x="2343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2471" name="Rectangle 7"/>
          <p:cNvSpPr>
            <a:spLocks noChangeArrowheads="1"/>
          </p:cNvSpPr>
          <p:nvPr/>
        </p:nvSpPr>
        <p:spPr bwMode="auto">
          <a:xfrm>
            <a:off x="2671878"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2472" name="Rectangle 8"/>
          <p:cNvSpPr>
            <a:spLocks noChangeArrowheads="1"/>
          </p:cNvSpPr>
          <p:nvPr/>
        </p:nvSpPr>
        <p:spPr bwMode="auto">
          <a:xfrm>
            <a:off x="3659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2473" name="Rectangle 9"/>
          <p:cNvSpPr>
            <a:spLocks noChangeArrowheads="1"/>
          </p:cNvSpPr>
          <p:nvPr/>
        </p:nvSpPr>
        <p:spPr bwMode="auto">
          <a:xfrm>
            <a:off x="3987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2474" name="Rectangle 10"/>
          <p:cNvSpPr>
            <a:spLocks noChangeArrowheads="1"/>
          </p:cNvSpPr>
          <p:nvPr/>
        </p:nvSpPr>
        <p:spPr bwMode="auto">
          <a:xfrm>
            <a:off x="4975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2475" name="Rectangle 11"/>
          <p:cNvSpPr>
            <a:spLocks noChangeArrowheads="1"/>
          </p:cNvSpPr>
          <p:nvPr/>
        </p:nvSpPr>
        <p:spPr bwMode="auto">
          <a:xfrm>
            <a:off x="5303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2476" name="Rectangle 12"/>
          <p:cNvSpPr>
            <a:spLocks noChangeArrowheads="1"/>
          </p:cNvSpPr>
          <p:nvPr/>
        </p:nvSpPr>
        <p:spPr bwMode="auto">
          <a:xfrm>
            <a:off x="1685785"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2477" name="Rectangle 13"/>
          <p:cNvSpPr>
            <a:spLocks noChangeArrowheads="1"/>
          </p:cNvSpPr>
          <p:nvPr/>
        </p:nvSpPr>
        <p:spPr bwMode="auto">
          <a:xfrm>
            <a:off x="3001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2478" name="Rectangle 14"/>
          <p:cNvSpPr>
            <a:spLocks noChangeArrowheads="1"/>
          </p:cNvSpPr>
          <p:nvPr/>
        </p:nvSpPr>
        <p:spPr bwMode="auto">
          <a:xfrm>
            <a:off x="4317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2479" name="Rectangle 15"/>
          <p:cNvSpPr>
            <a:spLocks noChangeArrowheads="1"/>
          </p:cNvSpPr>
          <p:nvPr/>
        </p:nvSpPr>
        <p:spPr bwMode="auto">
          <a:xfrm>
            <a:off x="5633783"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grpSp>
        <p:nvGrpSpPr>
          <p:cNvPr id="2" name="Group 16"/>
          <p:cNvGrpSpPr>
            <a:grpSpLocks/>
          </p:cNvGrpSpPr>
          <p:nvPr/>
        </p:nvGrpSpPr>
        <p:grpSpPr bwMode="auto">
          <a:xfrm>
            <a:off x="2013878" y="2636838"/>
            <a:ext cx="4276092" cy="1871662"/>
            <a:chOff x="1111" y="1661"/>
            <a:chExt cx="2359" cy="1179"/>
          </a:xfrm>
        </p:grpSpPr>
        <p:sp>
          <p:nvSpPr>
            <p:cNvPr id="62512" name="Rectangle 17"/>
            <p:cNvSpPr>
              <a:spLocks noChangeArrowheads="1"/>
            </p:cNvSpPr>
            <p:nvPr/>
          </p:nvSpPr>
          <p:spPr bwMode="auto">
            <a:xfrm>
              <a:off x="1111"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2513" name="Rectangle 18"/>
            <p:cNvSpPr>
              <a:spLocks noChangeArrowheads="1"/>
            </p:cNvSpPr>
            <p:nvPr/>
          </p:nvSpPr>
          <p:spPr bwMode="auto">
            <a:xfrm>
              <a:off x="1837"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2514" name="Rectangle 19"/>
            <p:cNvSpPr>
              <a:spLocks noChangeArrowheads="1"/>
            </p:cNvSpPr>
            <p:nvPr/>
          </p:nvSpPr>
          <p:spPr bwMode="auto">
            <a:xfrm>
              <a:off x="2563"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2515" name="Rectangle 20"/>
            <p:cNvSpPr>
              <a:spLocks noChangeArrowheads="1"/>
            </p:cNvSpPr>
            <p:nvPr/>
          </p:nvSpPr>
          <p:spPr bwMode="auto">
            <a:xfrm>
              <a:off x="3289" y="1661"/>
              <a:ext cx="181" cy="117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grpSp>
      <p:sp>
        <p:nvSpPr>
          <p:cNvPr id="62481" name="Rectangle 21"/>
          <p:cNvSpPr>
            <a:spLocks noChangeArrowheads="1"/>
          </p:cNvSpPr>
          <p:nvPr/>
        </p:nvSpPr>
        <p:spPr bwMode="auto">
          <a:xfrm>
            <a:off x="6291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2482" name="Rectangle 22"/>
          <p:cNvSpPr>
            <a:spLocks noChangeArrowheads="1"/>
          </p:cNvSpPr>
          <p:nvPr/>
        </p:nvSpPr>
        <p:spPr bwMode="auto">
          <a:xfrm>
            <a:off x="6619876"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2483" name="Text Box 24"/>
          <p:cNvSpPr txBox="1">
            <a:spLocks noChangeArrowheads="1"/>
          </p:cNvSpPr>
          <p:nvPr/>
        </p:nvSpPr>
        <p:spPr bwMode="auto">
          <a:xfrm>
            <a:off x="7008169" y="2133600"/>
            <a:ext cx="18517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a:solidFill>
                  <a:srgbClr val="333399"/>
                </a:solidFill>
                <a:latin typeface="Arial" pitchFamily="34" charset="0"/>
                <a:ea typeface="黑体" pitchFamily="49" charset="-122"/>
              </a:rPr>
              <a:t>B </a:t>
            </a:r>
            <a:r>
              <a:rPr lang="zh-CN" altLang="en-US" sz="2000">
                <a:solidFill>
                  <a:srgbClr val="333399"/>
                </a:solidFill>
                <a:latin typeface="Arial" pitchFamily="34" charset="0"/>
                <a:ea typeface="黑体" pitchFamily="49" charset="-122"/>
              </a:rPr>
              <a:t>在</a:t>
            </a:r>
            <a:r>
              <a:rPr lang="zh-CN" altLang="en-US" sz="1400">
                <a:solidFill>
                  <a:srgbClr val="333399"/>
                </a:solidFill>
                <a:latin typeface="Arial" pitchFamily="34" charset="0"/>
                <a:ea typeface="黑体" pitchFamily="49" charset="-122"/>
              </a:rPr>
              <a:t> </a:t>
            </a:r>
            <a:r>
              <a:rPr lang="en-US" altLang="zh-CN" sz="2000">
                <a:solidFill>
                  <a:srgbClr val="333399"/>
                </a:solidFill>
                <a:latin typeface="Arial" pitchFamily="34" charset="0"/>
                <a:ea typeface="黑体" pitchFamily="49" charset="-122"/>
              </a:rPr>
              <a:t>TDM</a:t>
            </a:r>
            <a:r>
              <a:rPr lang="en-US" altLang="zh-CN" sz="14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帧中</a:t>
            </a:r>
          </a:p>
          <a:p>
            <a:pPr algn="ctr" eaLnBrk="1" hangingPunct="1">
              <a:lnSpc>
                <a:spcPct val="90000"/>
              </a:lnSpc>
            </a:pPr>
            <a:r>
              <a:rPr lang="zh-CN" altLang="en-US" sz="2000">
                <a:solidFill>
                  <a:srgbClr val="333399"/>
                </a:solidFill>
                <a:latin typeface="Arial" pitchFamily="34" charset="0"/>
                <a:ea typeface="黑体" pitchFamily="49" charset="-122"/>
              </a:rPr>
              <a:t>的位置不变</a:t>
            </a:r>
          </a:p>
        </p:txBody>
      </p:sp>
      <p:sp>
        <p:nvSpPr>
          <p:cNvPr id="62484" name="Line 25"/>
          <p:cNvSpPr>
            <a:spLocks noChangeShapeType="1"/>
          </p:cNvSpPr>
          <p:nvPr/>
        </p:nvSpPr>
        <p:spPr bwMode="auto">
          <a:xfrm>
            <a:off x="2171581" y="2276475"/>
            <a:ext cx="470569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Line 26"/>
          <p:cNvSpPr>
            <a:spLocks noChangeShapeType="1"/>
          </p:cNvSpPr>
          <p:nvPr/>
        </p:nvSpPr>
        <p:spPr bwMode="auto">
          <a:xfrm>
            <a:off x="2171580"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6" name="Line 27"/>
          <p:cNvSpPr>
            <a:spLocks noChangeShapeType="1"/>
          </p:cNvSpPr>
          <p:nvPr/>
        </p:nvSpPr>
        <p:spPr bwMode="auto">
          <a:xfrm>
            <a:off x="3487580"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7" name="Line 28"/>
          <p:cNvSpPr>
            <a:spLocks noChangeShapeType="1"/>
          </p:cNvSpPr>
          <p:nvPr/>
        </p:nvSpPr>
        <p:spPr bwMode="auto">
          <a:xfrm>
            <a:off x="4803580"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8" name="Line 29"/>
          <p:cNvSpPr>
            <a:spLocks noChangeShapeType="1"/>
          </p:cNvSpPr>
          <p:nvPr/>
        </p:nvSpPr>
        <p:spPr bwMode="auto">
          <a:xfrm>
            <a:off x="6121392"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2489" name="Group 30"/>
          <p:cNvGrpSpPr>
            <a:grpSpLocks/>
          </p:cNvGrpSpPr>
          <p:nvPr/>
        </p:nvGrpSpPr>
        <p:grpSpPr bwMode="auto">
          <a:xfrm>
            <a:off x="1683972" y="4579942"/>
            <a:ext cx="1314187" cy="514351"/>
            <a:chOff x="929" y="2885"/>
            <a:chExt cx="725" cy="324"/>
          </a:xfrm>
        </p:grpSpPr>
        <p:sp>
          <p:nvSpPr>
            <p:cNvPr id="62510" name="Text Box 31"/>
            <p:cNvSpPr txBox="1">
              <a:spLocks noChangeArrowheads="1"/>
            </p:cNvSpPr>
            <p:nvPr/>
          </p:nvSpPr>
          <p:spPr bwMode="auto">
            <a:xfrm>
              <a:off x="975"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2511" name="AutoShape 32"/>
            <p:cNvSpPr>
              <a:spLocks/>
            </p:cNvSpPr>
            <p:nvPr/>
          </p:nvSpPr>
          <p:spPr bwMode="auto">
            <a:xfrm rot="16200000" flipV="1">
              <a:off x="124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2490" name="Group 33"/>
          <p:cNvGrpSpPr>
            <a:grpSpLocks/>
          </p:cNvGrpSpPr>
          <p:nvPr/>
        </p:nvGrpSpPr>
        <p:grpSpPr bwMode="auto">
          <a:xfrm>
            <a:off x="2998160" y="4579942"/>
            <a:ext cx="1314186" cy="514351"/>
            <a:chOff x="1654" y="2885"/>
            <a:chExt cx="725" cy="324"/>
          </a:xfrm>
        </p:grpSpPr>
        <p:sp>
          <p:nvSpPr>
            <p:cNvPr id="62508" name="Text Box 34"/>
            <p:cNvSpPr txBox="1">
              <a:spLocks noChangeArrowheads="1"/>
            </p:cNvSpPr>
            <p:nvPr/>
          </p:nvSpPr>
          <p:spPr bwMode="auto">
            <a:xfrm>
              <a:off x="1700"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2509" name="AutoShape 35"/>
            <p:cNvSpPr>
              <a:spLocks/>
            </p:cNvSpPr>
            <p:nvPr/>
          </p:nvSpPr>
          <p:spPr bwMode="auto">
            <a:xfrm rot="16200000" flipV="1">
              <a:off x="197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2491" name="Group 36"/>
          <p:cNvGrpSpPr>
            <a:grpSpLocks/>
          </p:cNvGrpSpPr>
          <p:nvPr/>
        </p:nvGrpSpPr>
        <p:grpSpPr bwMode="auto">
          <a:xfrm>
            <a:off x="4312345" y="4579942"/>
            <a:ext cx="1314187" cy="514351"/>
            <a:chOff x="2379" y="2885"/>
            <a:chExt cx="725" cy="324"/>
          </a:xfrm>
        </p:grpSpPr>
        <p:sp>
          <p:nvSpPr>
            <p:cNvPr id="62506" name="Text Box 37"/>
            <p:cNvSpPr txBox="1">
              <a:spLocks noChangeArrowheads="1"/>
            </p:cNvSpPr>
            <p:nvPr/>
          </p:nvSpPr>
          <p:spPr bwMode="auto">
            <a:xfrm>
              <a:off x="2426"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2507" name="AutoShape 38"/>
            <p:cNvSpPr>
              <a:spLocks/>
            </p:cNvSpPr>
            <p:nvPr/>
          </p:nvSpPr>
          <p:spPr bwMode="auto">
            <a:xfrm rot="16200000" flipV="1">
              <a:off x="269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2492" name="Group 39"/>
          <p:cNvGrpSpPr>
            <a:grpSpLocks/>
          </p:cNvGrpSpPr>
          <p:nvPr/>
        </p:nvGrpSpPr>
        <p:grpSpPr bwMode="auto">
          <a:xfrm>
            <a:off x="5626533" y="4579942"/>
            <a:ext cx="1314186" cy="514351"/>
            <a:chOff x="3104" y="2885"/>
            <a:chExt cx="725" cy="324"/>
          </a:xfrm>
        </p:grpSpPr>
        <p:sp>
          <p:nvSpPr>
            <p:cNvPr id="62504" name="Text Box 40"/>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2505" name="AutoShape 41"/>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sp>
        <p:nvSpPr>
          <p:cNvPr id="62493" name="Rectangle 42"/>
          <p:cNvSpPr>
            <a:spLocks noChangeArrowheads="1"/>
          </p:cNvSpPr>
          <p:nvPr/>
        </p:nvSpPr>
        <p:spPr bwMode="auto">
          <a:xfrm>
            <a:off x="7437392" y="3322638"/>
            <a:ext cx="43922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000" b="1">
                <a:solidFill>
                  <a:srgbClr val="333399"/>
                </a:solidFill>
                <a:latin typeface="Times New Roman" pitchFamily="18" charset="0"/>
              </a:rPr>
              <a:t>…</a:t>
            </a:r>
          </a:p>
        </p:txBody>
      </p:sp>
      <p:sp>
        <p:nvSpPr>
          <p:cNvPr id="62494" name="Line 43"/>
          <p:cNvSpPr>
            <a:spLocks noChangeShapeType="1"/>
          </p:cNvSpPr>
          <p:nvPr/>
        </p:nvSpPr>
        <p:spPr bwMode="auto">
          <a:xfrm rot="-5400000">
            <a:off x="201472"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2495" name="Group 44"/>
          <p:cNvGrpSpPr>
            <a:grpSpLocks/>
          </p:cNvGrpSpPr>
          <p:nvPr/>
        </p:nvGrpSpPr>
        <p:grpSpPr bwMode="auto">
          <a:xfrm>
            <a:off x="6946158" y="4579942"/>
            <a:ext cx="1314186" cy="514351"/>
            <a:chOff x="3104" y="2885"/>
            <a:chExt cx="725" cy="324"/>
          </a:xfrm>
        </p:grpSpPr>
        <p:sp>
          <p:nvSpPr>
            <p:cNvPr id="62502" name="Text Box 45"/>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2503" name="AutoShape 46"/>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2496" name="Group 47"/>
          <p:cNvGrpSpPr>
            <a:grpSpLocks/>
          </p:cNvGrpSpPr>
          <p:nvPr/>
        </p:nvGrpSpPr>
        <p:grpSpPr bwMode="auto">
          <a:xfrm>
            <a:off x="2999972" y="2492375"/>
            <a:ext cx="5263998" cy="2376488"/>
            <a:chOff x="1655" y="1570"/>
            <a:chExt cx="2904" cy="1497"/>
          </a:xfrm>
        </p:grpSpPr>
        <p:sp>
          <p:nvSpPr>
            <p:cNvPr id="62497" name="Line 48"/>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Line 49"/>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9" name="Line 50"/>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Line 51"/>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1" name="Line 52"/>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smtClean="0"/>
              <a:t>源系统</a:t>
            </a:r>
          </a:p>
        </p:txBody>
      </p:sp>
      <p:sp>
        <p:nvSpPr>
          <p:cNvPr id="8195" name="内容占位符 2"/>
          <p:cNvSpPr>
            <a:spLocks noGrp="1" noChangeArrowheads="1"/>
          </p:cNvSpPr>
          <p:nvPr>
            <p:ph idx="1"/>
          </p:nvPr>
        </p:nvSpPr>
        <p:spPr>
          <a:xfrm>
            <a:off x="1190926" y="2122488"/>
            <a:ext cx="8874840" cy="4114800"/>
          </a:xfrm>
        </p:spPr>
        <p:txBody>
          <a:bodyPr/>
          <a:lstStyle/>
          <a:p>
            <a:r>
              <a:rPr lang="zh-CN" altLang="en-US" smtClean="0">
                <a:solidFill>
                  <a:srgbClr val="FF0000"/>
                </a:solidFill>
              </a:rPr>
              <a:t>源点（</a:t>
            </a:r>
            <a:r>
              <a:rPr lang="en-US" altLang="zh-CN" smtClean="0">
                <a:solidFill>
                  <a:srgbClr val="FF0000"/>
                </a:solidFill>
              </a:rPr>
              <a:t>source</a:t>
            </a:r>
            <a:r>
              <a:rPr lang="zh-CN" altLang="en-US" smtClean="0">
                <a:solidFill>
                  <a:srgbClr val="FF0000"/>
                </a:solidFill>
              </a:rPr>
              <a:t>）</a:t>
            </a:r>
            <a:r>
              <a:rPr lang="zh-CN" altLang="en-US" smtClean="0"/>
              <a:t>：源点设备产生要传输的数据，例如，从</a:t>
            </a:r>
            <a:r>
              <a:rPr lang="en-US" altLang="zh-CN" smtClean="0"/>
              <a:t>PC</a:t>
            </a:r>
            <a:r>
              <a:rPr lang="zh-CN" altLang="en-US" smtClean="0"/>
              <a:t>键盘输入汉字，</a:t>
            </a:r>
            <a:r>
              <a:rPr lang="en-US" altLang="zh-CN" smtClean="0"/>
              <a:t>PC</a:t>
            </a:r>
            <a:r>
              <a:rPr lang="zh-CN" altLang="en-US" smtClean="0"/>
              <a:t>机产生输出的数字比特流，源点又称为源站，或信源。</a:t>
            </a:r>
            <a:endParaRPr lang="en-US" altLang="zh-CN" smtClean="0"/>
          </a:p>
          <a:p>
            <a:r>
              <a:rPr lang="zh-CN" altLang="en-US" smtClean="0">
                <a:solidFill>
                  <a:srgbClr val="FF0000"/>
                </a:solidFill>
              </a:rPr>
              <a:t>发送器：</a:t>
            </a:r>
            <a:r>
              <a:rPr lang="zh-CN" altLang="en-US" smtClean="0"/>
              <a:t>（典型代表：调制器）通常源点生成的数字比特流要通过发送器编码后才能在传输系统中进行传输。</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r>
              <a:rPr lang="zh-CN" altLang="en-US" smtClean="0"/>
              <a:t>时分复用 </a:t>
            </a:r>
          </a:p>
        </p:txBody>
      </p:sp>
      <p:sp>
        <p:nvSpPr>
          <p:cNvPr id="63491" name="Line 3"/>
          <p:cNvSpPr>
            <a:spLocks noChangeShapeType="1"/>
          </p:cNvSpPr>
          <p:nvPr/>
        </p:nvSpPr>
        <p:spPr bwMode="auto">
          <a:xfrm flipV="1">
            <a:off x="1685785" y="5146676"/>
            <a:ext cx="6984224"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3492" name="Text Box 4"/>
          <p:cNvSpPr txBox="1">
            <a:spLocks noChangeArrowheads="1"/>
          </p:cNvSpPr>
          <p:nvPr/>
        </p:nvSpPr>
        <p:spPr bwMode="auto">
          <a:xfrm>
            <a:off x="895460" y="2012951"/>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频率</a:t>
            </a:r>
          </a:p>
        </p:txBody>
      </p:sp>
      <p:sp>
        <p:nvSpPr>
          <p:cNvPr id="63493" name="Text Box 5"/>
          <p:cNvSpPr txBox="1">
            <a:spLocks noChangeArrowheads="1"/>
          </p:cNvSpPr>
          <p:nvPr/>
        </p:nvSpPr>
        <p:spPr bwMode="auto">
          <a:xfrm>
            <a:off x="8670008" y="493712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时间</a:t>
            </a:r>
          </a:p>
        </p:txBody>
      </p:sp>
      <p:sp>
        <p:nvSpPr>
          <p:cNvPr id="63494" name="Rectangle 6"/>
          <p:cNvSpPr>
            <a:spLocks noChangeArrowheads="1"/>
          </p:cNvSpPr>
          <p:nvPr/>
        </p:nvSpPr>
        <p:spPr bwMode="auto">
          <a:xfrm>
            <a:off x="2013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3495" name="Rectangle 7"/>
          <p:cNvSpPr>
            <a:spLocks noChangeArrowheads="1"/>
          </p:cNvSpPr>
          <p:nvPr/>
        </p:nvSpPr>
        <p:spPr bwMode="auto">
          <a:xfrm>
            <a:off x="2671878"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3496" name="Rectangle 8"/>
          <p:cNvSpPr>
            <a:spLocks noChangeArrowheads="1"/>
          </p:cNvSpPr>
          <p:nvPr/>
        </p:nvSpPr>
        <p:spPr bwMode="auto">
          <a:xfrm>
            <a:off x="3329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3497" name="Rectangle 9"/>
          <p:cNvSpPr>
            <a:spLocks noChangeArrowheads="1"/>
          </p:cNvSpPr>
          <p:nvPr/>
        </p:nvSpPr>
        <p:spPr bwMode="auto">
          <a:xfrm>
            <a:off x="3987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3498" name="Rectangle 10"/>
          <p:cNvSpPr>
            <a:spLocks noChangeArrowheads="1"/>
          </p:cNvSpPr>
          <p:nvPr/>
        </p:nvSpPr>
        <p:spPr bwMode="auto">
          <a:xfrm>
            <a:off x="4645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3499" name="Rectangle 11"/>
          <p:cNvSpPr>
            <a:spLocks noChangeArrowheads="1"/>
          </p:cNvSpPr>
          <p:nvPr/>
        </p:nvSpPr>
        <p:spPr bwMode="auto">
          <a:xfrm>
            <a:off x="5303877"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3500" name="Rectangle 12"/>
          <p:cNvSpPr>
            <a:spLocks noChangeArrowheads="1"/>
          </p:cNvSpPr>
          <p:nvPr/>
        </p:nvSpPr>
        <p:spPr bwMode="auto">
          <a:xfrm>
            <a:off x="1685785"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3501" name="Rectangle 13"/>
          <p:cNvSpPr>
            <a:spLocks noChangeArrowheads="1"/>
          </p:cNvSpPr>
          <p:nvPr/>
        </p:nvSpPr>
        <p:spPr bwMode="auto">
          <a:xfrm>
            <a:off x="3001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3502" name="Rectangle 14"/>
          <p:cNvSpPr>
            <a:spLocks noChangeArrowheads="1"/>
          </p:cNvSpPr>
          <p:nvPr/>
        </p:nvSpPr>
        <p:spPr bwMode="auto">
          <a:xfrm>
            <a:off x="4317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3503" name="Rectangle 15"/>
          <p:cNvSpPr>
            <a:spLocks noChangeArrowheads="1"/>
          </p:cNvSpPr>
          <p:nvPr/>
        </p:nvSpPr>
        <p:spPr bwMode="auto">
          <a:xfrm>
            <a:off x="5633783"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3504" name="Rectangle 16"/>
          <p:cNvSpPr>
            <a:spLocks noChangeArrowheads="1"/>
          </p:cNvSpPr>
          <p:nvPr/>
        </p:nvSpPr>
        <p:spPr bwMode="auto">
          <a:xfrm>
            <a:off x="5961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grpSp>
        <p:nvGrpSpPr>
          <p:cNvPr id="2" name="Group 17"/>
          <p:cNvGrpSpPr>
            <a:grpSpLocks/>
          </p:cNvGrpSpPr>
          <p:nvPr/>
        </p:nvGrpSpPr>
        <p:grpSpPr bwMode="auto">
          <a:xfrm>
            <a:off x="2343785" y="2636838"/>
            <a:ext cx="4276092" cy="1871662"/>
            <a:chOff x="1293" y="1661"/>
            <a:chExt cx="2359" cy="1179"/>
          </a:xfrm>
        </p:grpSpPr>
        <p:sp>
          <p:nvSpPr>
            <p:cNvPr id="63536" name="Rectangle 18"/>
            <p:cNvSpPr>
              <a:spLocks noChangeArrowheads="1"/>
            </p:cNvSpPr>
            <p:nvPr/>
          </p:nvSpPr>
          <p:spPr bwMode="auto">
            <a:xfrm>
              <a:off x="1293"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3537" name="Rectangle 19"/>
            <p:cNvSpPr>
              <a:spLocks noChangeArrowheads="1"/>
            </p:cNvSpPr>
            <p:nvPr/>
          </p:nvSpPr>
          <p:spPr bwMode="auto">
            <a:xfrm>
              <a:off x="2019"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3538" name="Rectangle 20"/>
            <p:cNvSpPr>
              <a:spLocks noChangeArrowheads="1"/>
            </p:cNvSpPr>
            <p:nvPr/>
          </p:nvSpPr>
          <p:spPr bwMode="auto">
            <a:xfrm>
              <a:off x="2745"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3539" name="Rectangle 21"/>
            <p:cNvSpPr>
              <a:spLocks noChangeArrowheads="1"/>
            </p:cNvSpPr>
            <p:nvPr/>
          </p:nvSpPr>
          <p:spPr bwMode="auto">
            <a:xfrm>
              <a:off x="3471" y="1661"/>
              <a:ext cx="181" cy="1179"/>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grpSp>
      <p:sp>
        <p:nvSpPr>
          <p:cNvPr id="63506" name="Rectangle 22"/>
          <p:cNvSpPr>
            <a:spLocks noChangeArrowheads="1"/>
          </p:cNvSpPr>
          <p:nvPr/>
        </p:nvSpPr>
        <p:spPr bwMode="auto">
          <a:xfrm>
            <a:off x="6619876" y="2636838"/>
            <a:ext cx="328094"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3507" name="Text Box 24"/>
          <p:cNvSpPr txBox="1">
            <a:spLocks noChangeArrowheads="1"/>
          </p:cNvSpPr>
          <p:nvPr/>
        </p:nvSpPr>
        <p:spPr bwMode="auto">
          <a:xfrm>
            <a:off x="7300952" y="2133600"/>
            <a:ext cx="18662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a:solidFill>
                  <a:srgbClr val="333399"/>
                </a:solidFill>
                <a:latin typeface="Arial" pitchFamily="34" charset="0"/>
                <a:ea typeface="黑体" pitchFamily="49" charset="-122"/>
              </a:rPr>
              <a:t>C </a:t>
            </a:r>
            <a:r>
              <a:rPr lang="zh-CN" altLang="en-US" sz="2000">
                <a:solidFill>
                  <a:srgbClr val="333399"/>
                </a:solidFill>
                <a:latin typeface="Arial" pitchFamily="34" charset="0"/>
                <a:ea typeface="黑体" pitchFamily="49" charset="-122"/>
              </a:rPr>
              <a:t>在</a:t>
            </a:r>
            <a:r>
              <a:rPr lang="zh-CN" altLang="en-US" sz="1400">
                <a:solidFill>
                  <a:srgbClr val="333399"/>
                </a:solidFill>
                <a:latin typeface="Arial" pitchFamily="34" charset="0"/>
                <a:ea typeface="黑体" pitchFamily="49" charset="-122"/>
              </a:rPr>
              <a:t> </a:t>
            </a:r>
            <a:r>
              <a:rPr lang="en-US" altLang="zh-CN" sz="2000">
                <a:solidFill>
                  <a:srgbClr val="333399"/>
                </a:solidFill>
                <a:latin typeface="Arial" pitchFamily="34" charset="0"/>
                <a:ea typeface="黑体" pitchFamily="49" charset="-122"/>
              </a:rPr>
              <a:t>TDM</a:t>
            </a:r>
            <a:r>
              <a:rPr lang="en-US" altLang="zh-CN" sz="14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帧中</a:t>
            </a:r>
          </a:p>
          <a:p>
            <a:pPr algn="ctr" eaLnBrk="1" hangingPunct="1">
              <a:lnSpc>
                <a:spcPct val="90000"/>
              </a:lnSpc>
            </a:pPr>
            <a:r>
              <a:rPr lang="zh-CN" altLang="en-US" sz="2000">
                <a:solidFill>
                  <a:srgbClr val="333399"/>
                </a:solidFill>
                <a:latin typeface="Arial" pitchFamily="34" charset="0"/>
                <a:ea typeface="黑体" pitchFamily="49" charset="-122"/>
              </a:rPr>
              <a:t>的位置不变</a:t>
            </a:r>
          </a:p>
        </p:txBody>
      </p:sp>
      <p:sp>
        <p:nvSpPr>
          <p:cNvPr id="63508" name="Line 25"/>
          <p:cNvSpPr>
            <a:spLocks noChangeShapeType="1"/>
          </p:cNvSpPr>
          <p:nvPr/>
        </p:nvSpPr>
        <p:spPr bwMode="auto">
          <a:xfrm>
            <a:off x="2490611" y="2276475"/>
            <a:ext cx="468756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9" name="Line 26"/>
          <p:cNvSpPr>
            <a:spLocks noChangeShapeType="1"/>
          </p:cNvSpPr>
          <p:nvPr/>
        </p:nvSpPr>
        <p:spPr bwMode="auto">
          <a:xfrm>
            <a:off x="2490611"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0" name="Line 27"/>
          <p:cNvSpPr>
            <a:spLocks noChangeShapeType="1"/>
          </p:cNvSpPr>
          <p:nvPr/>
        </p:nvSpPr>
        <p:spPr bwMode="auto">
          <a:xfrm>
            <a:off x="3801173"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1" name="Line 28"/>
          <p:cNvSpPr>
            <a:spLocks noChangeShapeType="1"/>
          </p:cNvSpPr>
          <p:nvPr/>
        </p:nvSpPr>
        <p:spPr bwMode="auto">
          <a:xfrm>
            <a:off x="5113547"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2" name="Line 29"/>
          <p:cNvSpPr>
            <a:spLocks noChangeShapeType="1"/>
          </p:cNvSpPr>
          <p:nvPr/>
        </p:nvSpPr>
        <p:spPr bwMode="auto">
          <a:xfrm>
            <a:off x="6425921"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3513" name="Group 30"/>
          <p:cNvGrpSpPr>
            <a:grpSpLocks/>
          </p:cNvGrpSpPr>
          <p:nvPr/>
        </p:nvGrpSpPr>
        <p:grpSpPr bwMode="auto">
          <a:xfrm>
            <a:off x="1683972" y="4579942"/>
            <a:ext cx="1314187" cy="514351"/>
            <a:chOff x="929" y="2885"/>
            <a:chExt cx="725" cy="324"/>
          </a:xfrm>
        </p:grpSpPr>
        <p:sp>
          <p:nvSpPr>
            <p:cNvPr id="63534" name="Text Box 31"/>
            <p:cNvSpPr txBox="1">
              <a:spLocks noChangeArrowheads="1"/>
            </p:cNvSpPr>
            <p:nvPr/>
          </p:nvSpPr>
          <p:spPr bwMode="auto">
            <a:xfrm>
              <a:off x="975"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3535" name="AutoShape 32"/>
            <p:cNvSpPr>
              <a:spLocks/>
            </p:cNvSpPr>
            <p:nvPr/>
          </p:nvSpPr>
          <p:spPr bwMode="auto">
            <a:xfrm rot="16200000" flipV="1">
              <a:off x="124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3514" name="Group 33"/>
          <p:cNvGrpSpPr>
            <a:grpSpLocks/>
          </p:cNvGrpSpPr>
          <p:nvPr/>
        </p:nvGrpSpPr>
        <p:grpSpPr bwMode="auto">
          <a:xfrm>
            <a:off x="2998160" y="4579942"/>
            <a:ext cx="1314186" cy="514351"/>
            <a:chOff x="1654" y="2885"/>
            <a:chExt cx="725" cy="324"/>
          </a:xfrm>
        </p:grpSpPr>
        <p:sp>
          <p:nvSpPr>
            <p:cNvPr id="63532" name="Text Box 34"/>
            <p:cNvSpPr txBox="1">
              <a:spLocks noChangeArrowheads="1"/>
            </p:cNvSpPr>
            <p:nvPr/>
          </p:nvSpPr>
          <p:spPr bwMode="auto">
            <a:xfrm>
              <a:off x="1700"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3533" name="AutoShape 35"/>
            <p:cNvSpPr>
              <a:spLocks/>
            </p:cNvSpPr>
            <p:nvPr/>
          </p:nvSpPr>
          <p:spPr bwMode="auto">
            <a:xfrm rot="16200000" flipV="1">
              <a:off x="197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3515" name="Group 36"/>
          <p:cNvGrpSpPr>
            <a:grpSpLocks/>
          </p:cNvGrpSpPr>
          <p:nvPr/>
        </p:nvGrpSpPr>
        <p:grpSpPr bwMode="auto">
          <a:xfrm>
            <a:off x="4312345" y="4579942"/>
            <a:ext cx="1314187" cy="514351"/>
            <a:chOff x="2379" y="2885"/>
            <a:chExt cx="725" cy="324"/>
          </a:xfrm>
        </p:grpSpPr>
        <p:sp>
          <p:nvSpPr>
            <p:cNvPr id="63530" name="Text Box 37"/>
            <p:cNvSpPr txBox="1">
              <a:spLocks noChangeArrowheads="1"/>
            </p:cNvSpPr>
            <p:nvPr/>
          </p:nvSpPr>
          <p:spPr bwMode="auto">
            <a:xfrm>
              <a:off x="2426"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3531" name="AutoShape 38"/>
            <p:cNvSpPr>
              <a:spLocks/>
            </p:cNvSpPr>
            <p:nvPr/>
          </p:nvSpPr>
          <p:spPr bwMode="auto">
            <a:xfrm rot="16200000" flipV="1">
              <a:off x="269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3516" name="Group 39"/>
          <p:cNvGrpSpPr>
            <a:grpSpLocks/>
          </p:cNvGrpSpPr>
          <p:nvPr/>
        </p:nvGrpSpPr>
        <p:grpSpPr bwMode="auto">
          <a:xfrm>
            <a:off x="5626533" y="4579942"/>
            <a:ext cx="1314186" cy="514351"/>
            <a:chOff x="3104" y="2885"/>
            <a:chExt cx="725" cy="324"/>
          </a:xfrm>
        </p:grpSpPr>
        <p:sp>
          <p:nvSpPr>
            <p:cNvPr id="63528" name="Text Box 40"/>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3529" name="AutoShape 41"/>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sp>
        <p:nvSpPr>
          <p:cNvPr id="63517" name="Rectangle 42"/>
          <p:cNvSpPr>
            <a:spLocks noChangeArrowheads="1"/>
          </p:cNvSpPr>
          <p:nvPr/>
        </p:nvSpPr>
        <p:spPr bwMode="auto">
          <a:xfrm>
            <a:off x="7357635" y="3322638"/>
            <a:ext cx="43922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000" b="1">
                <a:solidFill>
                  <a:srgbClr val="333399"/>
                </a:solidFill>
                <a:latin typeface="Times New Roman" pitchFamily="18" charset="0"/>
              </a:rPr>
              <a:t>…</a:t>
            </a:r>
          </a:p>
        </p:txBody>
      </p:sp>
      <p:sp>
        <p:nvSpPr>
          <p:cNvPr id="63518" name="Line 43"/>
          <p:cNvSpPr>
            <a:spLocks noChangeShapeType="1"/>
          </p:cNvSpPr>
          <p:nvPr/>
        </p:nvSpPr>
        <p:spPr bwMode="auto">
          <a:xfrm rot="-5400000">
            <a:off x="201472"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3519" name="Group 44"/>
          <p:cNvGrpSpPr>
            <a:grpSpLocks/>
          </p:cNvGrpSpPr>
          <p:nvPr/>
        </p:nvGrpSpPr>
        <p:grpSpPr bwMode="auto">
          <a:xfrm>
            <a:off x="6946158" y="4579942"/>
            <a:ext cx="1314186" cy="514351"/>
            <a:chOff x="3104" y="2885"/>
            <a:chExt cx="725" cy="324"/>
          </a:xfrm>
        </p:grpSpPr>
        <p:sp>
          <p:nvSpPr>
            <p:cNvPr id="63526" name="Text Box 45"/>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3527" name="AutoShape 46"/>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3520" name="Group 47"/>
          <p:cNvGrpSpPr>
            <a:grpSpLocks/>
          </p:cNvGrpSpPr>
          <p:nvPr/>
        </p:nvGrpSpPr>
        <p:grpSpPr bwMode="auto">
          <a:xfrm>
            <a:off x="2999972" y="2492375"/>
            <a:ext cx="5263998" cy="2376488"/>
            <a:chOff x="1655" y="1570"/>
            <a:chExt cx="2904" cy="1497"/>
          </a:xfrm>
        </p:grpSpPr>
        <p:sp>
          <p:nvSpPr>
            <p:cNvPr id="63521" name="Line 48"/>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49"/>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Line 50"/>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Line 51"/>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Line 52"/>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ctr" eaLnBrk="1" hangingPunct="1"/>
            <a:r>
              <a:rPr lang="zh-CN" altLang="en-US" smtClean="0"/>
              <a:t>时分复用 </a:t>
            </a:r>
          </a:p>
        </p:txBody>
      </p:sp>
      <p:sp>
        <p:nvSpPr>
          <p:cNvPr id="64515" name="Line 3"/>
          <p:cNvSpPr>
            <a:spLocks noChangeShapeType="1"/>
          </p:cNvSpPr>
          <p:nvPr/>
        </p:nvSpPr>
        <p:spPr bwMode="auto">
          <a:xfrm flipV="1">
            <a:off x="1685785" y="5146676"/>
            <a:ext cx="6984224"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4516" name="Text Box 4"/>
          <p:cNvSpPr txBox="1">
            <a:spLocks noChangeArrowheads="1"/>
          </p:cNvSpPr>
          <p:nvPr/>
        </p:nvSpPr>
        <p:spPr bwMode="auto">
          <a:xfrm>
            <a:off x="895460" y="2012951"/>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频率</a:t>
            </a:r>
          </a:p>
        </p:txBody>
      </p:sp>
      <p:sp>
        <p:nvSpPr>
          <p:cNvPr id="64517" name="Text Box 5"/>
          <p:cNvSpPr txBox="1">
            <a:spLocks noChangeArrowheads="1"/>
          </p:cNvSpPr>
          <p:nvPr/>
        </p:nvSpPr>
        <p:spPr bwMode="auto">
          <a:xfrm>
            <a:off x="8670008" y="493712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Times New Roman" pitchFamily="18" charset="0"/>
                <a:ea typeface="黑体" pitchFamily="49" charset="-122"/>
              </a:rPr>
              <a:t>时间</a:t>
            </a:r>
          </a:p>
        </p:txBody>
      </p:sp>
      <p:sp>
        <p:nvSpPr>
          <p:cNvPr id="64518" name="Rectangle 6"/>
          <p:cNvSpPr>
            <a:spLocks noChangeArrowheads="1"/>
          </p:cNvSpPr>
          <p:nvPr/>
        </p:nvSpPr>
        <p:spPr bwMode="auto">
          <a:xfrm>
            <a:off x="2013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4519" name="Rectangle 7"/>
          <p:cNvSpPr>
            <a:spLocks noChangeArrowheads="1"/>
          </p:cNvSpPr>
          <p:nvPr/>
        </p:nvSpPr>
        <p:spPr bwMode="auto">
          <a:xfrm>
            <a:off x="2343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4520" name="Rectangle 8"/>
          <p:cNvSpPr>
            <a:spLocks noChangeArrowheads="1"/>
          </p:cNvSpPr>
          <p:nvPr/>
        </p:nvSpPr>
        <p:spPr bwMode="auto">
          <a:xfrm>
            <a:off x="3329879"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4521" name="Rectangle 9"/>
          <p:cNvSpPr>
            <a:spLocks noChangeArrowheads="1"/>
          </p:cNvSpPr>
          <p:nvPr/>
        </p:nvSpPr>
        <p:spPr bwMode="auto">
          <a:xfrm>
            <a:off x="3659785"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4522" name="Rectangle 10"/>
          <p:cNvSpPr>
            <a:spLocks noChangeArrowheads="1"/>
          </p:cNvSpPr>
          <p:nvPr/>
        </p:nvSpPr>
        <p:spPr bwMode="auto">
          <a:xfrm>
            <a:off x="4645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4523" name="Rectangle 11"/>
          <p:cNvSpPr>
            <a:spLocks noChangeArrowheads="1"/>
          </p:cNvSpPr>
          <p:nvPr/>
        </p:nvSpPr>
        <p:spPr bwMode="auto">
          <a:xfrm>
            <a:off x="4975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sp>
        <p:nvSpPr>
          <p:cNvPr id="64524" name="Rectangle 12"/>
          <p:cNvSpPr>
            <a:spLocks noChangeArrowheads="1"/>
          </p:cNvSpPr>
          <p:nvPr/>
        </p:nvSpPr>
        <p:spPr bwMode="auto">
          <a:xfrm>
            <a:off x="1685785"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4525" name="Rectangle 13"/>
          <p:cNvSpPr>
            <a:spLocks noChangeArrowheads="1"/>
          </p:cNvSpPr>
          <p:nvPr/>
        </p:nvSpPr>
        <p:spPr bwMode="auto">
          <a:xfrm>
            <a:off x="3001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4526" name="Rectangle 14"/>
          <p:cNvSpPr>
            <a:spLocks noChangeArrowheads="1"/>
          </p:cNvSpPr>
          <p:nvPr/>
        </p:nvSpPr>
        <p:spPr bwMode="auto">
          <a:xfrm>
            <a:off x="4317784"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4527" name="Rectangle 15"/>
          <p:cNvSpPr>
            <a:spLocks noChangeArrowheads="1"/>
          </p:cNvSpPr>
          <p:nvPr/>
        </p:nvSpPr>
        <p:spPr bwMode="auto">
          <a:xfrm>
            <a:off x="5633783" y="2636838"/>
            <a:ext cx="328094"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A</a:t>
            </a:r>
          </a:p>
        </p:txBody>
      </p:sp>
      <p:sp>
        <p:nvSpPr>
          <p:cNvPr id="64528" name="Rectangle 16"/>
          <p:cNvSpPr>
            <a:spLocks noChangeArrowheads="1"/>
          </p:cNvSpPr>
          <p:nvPr/>
        </p:nvSpPr>
        <p:spPr bwMode="auto">
          <a:xfrm>
            <a:off x="5961878" y="2636838"/>
            <a:ext cx="328093"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B</a:t>
            </a:r>
          </a:p>
        </p:txBody>
      </p:sp>
      <p:sp>
        <p:nvSpPr>
          <p:cNvPr id="64529" name="Rectangle 17"/>
          <p:cNvSpPr>
            <a:spLocks noChangeArrowheads="1"/>
          </p:cNvSpPr>
          <p:nvPr/>
        </p:nvSpPr>
        <p:spPr bwMode="auto">
          <a:xfrm>
            <a:off x="6291784" y="2636838"/>
            <a:ext cx="328093"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C</a:t>
            </a:r>
          </a:p>
        </p:txBody>
      </p:sp>
      <p:grpSp>
        <p:nvGrpSpPr>
          <p:cNvPr id="2" name="Group 18"/>
          <p:cNvGrpSpPr>
            <a:grpSpLocks/>
          </p:cNvGrpSpPr>
          <p:nvPr/>
        </p:nvGrpSpPr>
        <p:grpSpPr bwMode="auto">
          <a:xfrm>
            <a:off x="2671878" y="2636838"/>
            <a:ext cx="4276093" cy="1871662"/>
            <a:chOff x="1474" y="1661"/>
            <a:chExt cx="2359" cy="1179"/>
          </a:xfrm>
        </p:grpSpPr>
        <p:sp>
          <p:nvSpPr>
            <p:cNvPr id="64560" name="Rectangle 19"/>
            <p:cNvSpPr>
              <a:spLocks noChangeArrowheads="1"/>
            </p:cNvSpPr>
            <p:nvPr/>
          </p:nvSpPr>
          <p:spPr bwMode="auto">
            <a:xfrm>
              <a:off x="1474"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4561" name="Rectangle 20"/>
            <p:cNvSpPr>
              <a:spLocks noChangeArrowheads="1"/>
            </p:cNvSpPr>
            <p:nvPr/>
          </p:nvSpPr>
          <p:spPr bwMode="auto">
            <a:xfrm>
              <a:off x="2200"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4562" name="Rectangle 21"/>
            <p:cNvSpPr>
              <a:spLocks noChangeArrowheads="1"/>
            </p:cNvSpPr>
            <p:nvPr/>
          </p:nvSpPr>
          <p:spPr bwMode="auto">
            <a:xfrm>
              <a:off x="2926"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sp>
          <p:nvSpPr>
            <p:cNvPr id="64563" name="Rectangle 22"/>
            <p:cNvSpPr>
              <a:spLocks noChangeArrowheads="1"/>
            </p:cNvSpPr>
            <p:nvPr/>
          </p:nvSpPr>
          <p:spPr bwMode="auto">
            <a:xfrm>
              <a:off x="3652"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rgbClr val="333399"/>
                  </a:solidFill>
                  <a:latin typeface="Arial" pitchFamily="34" charset="0"/>
                </a:rPr>
                <a:t>D</a:t>
              </a:r>
            </a:p>
          </p:txBody>
        </p:sp>
      </p:grpSp>
      <p:sp>
        <p:nvSpPr>
          <p:cNvPr id="64531" name="Text Box 24"/>
          <p:cNvSpPr txBox="1">
            <a:spLocks noChangeArrowheads="1"/>
          </p:cNvSpPr>
          <p:nvPr/>
        </p:nvSpPr>
        <p:spPr bwMode="auto">
          <a:xfrm>
            <a:off x="7692085" y="2133600"/>
            <a:ext cx="19032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lnSpc>
                <a:spcPct val="90000"/>
              </a:lnSpc>
            </a:pPr>
            <a:r>
              <a:rPr lang="en-US" altLang="zh-CN" sz="2000">
                <a:solidFill>
                  <a:srgbClr val="333399"/>
                </a:solidFill>
                <a:latin typeface="Arial" pitchFamily="34" charset="0"/>
                <a:ea typeface="黑体" pitchFamily="49" charset="-122"/>
              </a:rPr>
              <a:t>D </a:t>
            </a:r>
            <a:r>
              <a:rPr lang="zh-CN" altLang="en-US" sz="2000">
                <a:solidFill>
                  <a:srgbClr val="333399"/>
                </a:solidFill>
                <a:latin typeface="Arial" pitchFamily="34" charset="0"/>
                <a:ea typeface="黑体" pitchFamily="49" charset="-122"/>
              </a:rPr>
              <a:t>在 </a:t>
            </a: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帧中</a:t>
            </a:r>
          </a:p>
          <a:p>
            <a:pPr algn="ctr" eaLnBrk="1" hangingPunct="1">
              <a:lnSpc>
                <a:spcPct val="90000"/>
              </a:lnSpc>
            </a:pPr>
            <a:r>
              <a:rPr lang="zh-CN" altLang="en-US" sz="2000">
                <a:solidFill>
                  <a:srgbClr val="333399"/>
                </a:solidFill>
                <a:latin typeface="Arial" pitchFamily="34" charset="0"/>
                <a:ea typeface="黑体" pitchFamily="49" charset="-122"/>
              </a:rPr>
              <a:t>的位置不变</a:t>
            </a:r>
          </a:p>
        </p:txBody>
      </p:sp>
      <p:sp>
        <p:nvSpPr>
          <p:cNvPr id="64532" name="Line 25"/>
          <p:cNvSpPr>
            <a:spLocks noChangeShapeType="1"/>
          </p:cNvSpPr>
          <p:nvPr/>
        </p:nvSpPr>
        <p:spPr bwMode="auto">
          <a:xfrm>
            <a:off x="2836832" y="2276475"/>
            <a:ext cx="472563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Line 26"/>
          <p:cNvSpPr>
            <a:spLocks noChangeShapeType="1"/>
          </p:cNvSpPr>
          <p:nvPr/>
        </p:nvSpPr>
        <p:spPr bwMode="auto">
          <a:xfrm>
            <a:off x="2836832"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Line 27"/>
          <p:cNvSpPr>
            <a:spLocks noChangeShapeType="1"/>
          </p:cNvSpPr>
          <p:nvPr/>
        </p:nvSpPr>
        <p:spPr bwMode="auto">
          <a:xfrm>
            <a:off x="4158268"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5" name="Line 28"/>
          <p:cNvSpPr>
            <a:spLocks noChangeShapeType="1"/>
          </p:cNvSpPr>
          <p:nvPr/>
        </p:nvSpPr>
        <p:spPr bwMode="auto">
          <a:xfrm>
            <a:off x="5481519"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6" name="Line 29"/>
          <p:cNvSpPr>
            <a:spLocks noChangeShapeType="1"/>
          </p:cNvSpPr>
          <p:nvPr/>
        </p:nvSpPr>
        <p:spPr bwMode="auto">
          <a:xfrm>
            <a:off x="6802957" y="2276476"/>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4537" name="Group 30"/>
          <p:cNvGrpSpPr>
            <a:grpSpLocks/>
          </p:cNvGrpSpPr>
          <p:nvPr/>
        </p:nvGrpSpPr>
        <p:grpSpPr bwMode="auto">
          <a:xfrm>
            <a:off x="1683972" y="4579942"/>
            <a:ext cx="1314187" cy="514351"/>
            <a:chOff x="929" y="2885"/>
            <a:chExt cx="725" cy="324"/>
          </a:xfrm>
        </p:grpSpPr>
        <p:sp>
          <p:nvSpPr>
            <p:cNvPr id="64558" name="Text Box 31"/>
            <p:cNvSpPr txBox="1">
              <a:spLocks noChangeArrowheads="1"/>
            </p:cNvSpPr>
            <p:nvPr/>
          </p:nvSpPr>
          <p:spPr bwMode="auto">
            <a:xfrm>
              <a:off x="975"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4559" name="AutoShape 32"/>
            <p:cNvSpPr>
              <a:spLocks/>
            </p:cNvSpPr>
            <p:nvPr/>
          </p:nvSpPr>
          <p:spPr bwMode="auto">
            <a:xfrm rot="16200000" flipV="1">
              <a:off x="124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4538" name="Group 33"/>
          <p:cNvGrpSpPr>
            <a:grpSpLocks/>
          </p:cNvGrpSpPr>
          <p:nvPr/>
        </p:nvGrpSpPr>
        <p:grpSpPr bwMode="auto">
          <a:xfrm>
            <a:off x="2998160" y="4579942"/>
            <a:ext cx="1314186" cy="514351"/>
            <a:chOff x="1654" y="2885"/>
            <a:chExt cx="725" cy="324"/>
          </a:xfrm>
        </p:grpSpPr>
        <p:sp>
          <p:nvSpPr>
            <p:cNvPr id="64556" name="Text Box 34"/>
            <p:cNvSpPr txBox="1">
              <a:spLocks noChangeArrowheads="1"/>
            </p:cNvSpPr>
            <p:nvPr/>
          </p:nvSpPr>
          <p:spPr bwMode="auto">
            <a:xfrm>
              <a:off x="1700"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4557" name="AutoShape 35"/>
            <p:cNvSpPr>
              <a:spLocks/>
            </p:cNvSpPr>
            <p:nvPr/>
          </p:nvSpPr>
          <p:spPr bwMode="auto">
            <a:xfrm rot="16200000" flipV="1">
              <a:off x="197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4539" name="Group 36"/>
          <p:cNvGrpSpPr>
            <a:grpSpLocks/>
          </p:cNvGrpSpPr>
          <p:nvPr/>
        </p:nvGrpSpPr>
        <p:grpSpPr bwMode="auto">
          <a:xfrm>
            <a:off x="4312345" y="4579942"/>
            <a:ext cx="1314187" cy="514351"/>
            <a:chOff x="2379" y="2885"/>
            <a:chExt cx="725" cy="324"/>
          </a:xfrm>
        </p:grpSpPr>
        <p:sp>
          <p:nvSpPr>
            <p:cNvPr id="64554" name="Text Box 37"/>
            <p:cNvSpPr txBox="1">
              <a:spLocks noChangeArrowheads="1"/>
            </p:cNvSpPr>
            <p:nvPr/>
          </p:nvSpPr>
          <p:spPr bwMode="auto">
            <a:xfrm>
              <a:off x="2426"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4555" name="AutoShape 38"/>
            <p:cNvSpPr>
              <a:spLocks/>
            </p:cNvSpPr>
            <p:nvPr/>
          </p:nvSpPr>
          <p:spPr bwMode="auto">
            <a:xfrm rot="16200000" flipV="1">
              <a:off x="2697"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4540" name="Group 39"/>
          <p:cNvGrpSpPr>
            <a:grpSpLocks/>
          </p:cNvGrpSpPr>
          <p:nvPr/>
        </p:nvGrpSpPr>
        <p:grpSpPr bwMode="auto">
          <a:xfrm>
            <a:off x="5626533" y="4579942"/>
            <a:ext cx="1314186" cy="514351"/>
            <a:chOff x="3104" y="2885"/>
            <a:chExt cx="725" cy="324"/>
          </a:xfrm>
        </p:grpSpPr>
        <p:sp>
          <p:nvSpPr>
            <p:cNvPr id="64552" name="Text Box 40"/>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4553" name="AutoShape 41"/>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sp>
        <p:nvSpPr>
          <p:cNvPr id="64541" name="Rectangle 42"/>
          <p:cNvSpPr>
            <a:spLocks noChangeArrowheads="1"/>
          </p:cNvSpPr>
          <p:nvPr/>
        </p:nvSpPr>
        <p:spPr bwMode="auto">
          <a:xfrm>
            <a:off x="7355822" y="3322638"/>
            <a:ext cx="43922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000" b="1">
                <a:solidFill>
                  <a:srgbClr val="333399"/>
                </a:solidFill>
                <a:latin typeface="Times New Roman" pitchFamily="18" charset="0"/>
              </a:rPr>
              <a:t>…</a:t>
            </a:r>
          </a:p>
        </p:txBody>
      </p:sp>
      <p:sp>
        <p:nvSpPr>
          <p:cNvPr id="64542" name="Line 43"/>
          <p:cNvSpPr>
            <a:spLocks noChangeShapeType="1"/>
          </p:cNvSpPr>
          <p:nvPr/>
        </p:nvSpPr>
        <p:spPr bwMode="auto">
          <a:xfrm rot="-5400000">
            <a:off x="201472"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4543" name="Group 44"/>
          <p:cNvGrpSpPr>
            <a:grpSpLocks/>
          </p:cNvGrpSpPr>
          <p:nvPr/>
        </p:nvGrpSpPr>
        <p:grpSpPr bwMode="auto">
          <a:xfrm>
            <a:off x="6946158" y="4579942"/>
            <a:ext cx="1314186" cy="514351"/>
            <a:chOff x="3104" y="2885"/>
            <a:chExt cx="725" cy="324"/>
          </a:xfrm>
        </p:grpSpPr>
        <p:sp>
          <p:nvSpPr>
            <p:cNvPr id="64550" name="Text Box 45"/>
            <p:cNvSpPr txBox="1">
              <a:spLocks noChangeArrowheads="1"/>
            </p:cNvSpPr>
            <p:nvPr/>
          </p:nvSpPr>
          <p:spPr bwMode="auto">
            <a:xfrm>
              <a:off x="3152" y="2976"/>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en-US" altLang="zh-CN" sz="2000">
                  <a:solidFill>
                    <a:srgbClr val="333399"/>
                  </a:solidFill>
                  <a:latin typeface="Arial" pitchFamily="34" charset="0"/>
                  <a:ea typeface="黑体" pitchFamily="49" charset="-122"/>
                </a:rPr>
                <a:t>TDM </a:t>
              </a:r>
              <a:r>
                <a:rPr lang="zh-CN" altLang="en-US" sz="2000">
                  <a:solidFill>
                    <a:srgbClr val="333399"/>
                  </a:solidFill>
                  <a:latin typeface="Arial" pitchFamily="34" charset="0"/>
                  <a:ea typeface="黑体" pitchFamily="49" charset="-122"/>
                </a:rPr>
                <a:t>帧</a:t>
              </a:r>
            </a:p>
          </p:txBody>
        </p:sp>
        <p:sp>
          <p:nvSpPr>
            <p:cNvPr id="64551" name="AutoShape 46"/>
            <p:cNvSpPr>
              <a:spLocks/>
            </p:cNvSpPr>
            <p:nvPr/>
          </p:nvSpPr>
          <p:spPr bwMode="auto">
            <a:xfrm rot="16200000" flipV="1">
              <a:off x="3422" y="2567"/>
              <a:ext cx="90" cy="725"/>
            </a:xfrm>
            <a:prstGeom prst="leftBrace">
              <a:avLst>
                <a:gd name="adj1" fmla="val 67092"/>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nvGrpSpPr>
          <p:cNvPr id="64544" name="Group 47"/>
          <p:cNvGrpSpPr>
            <a:grpSpLocks/>
          </p:cNvGrpSpPr>
          <p:nvPr/>
        </p:nvGrpSpPr>
        <p:grpSpPr bwMode="auto">
          <a:xfrm>
            <a:off x="2999972" y="2492375"/>
            <a:ext cx="5263998" cy="2376488"/>
            <a:chOff x="1655" y="1570"/>
            <a:chExt cx="2904" cy="1497"/>
          </a:xfrm>
        </p:grpSpPr>
        <p:sp>
          <p:nvSpPr>
            <p:cNvPr id="64545" name="Line 48"/>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6" name="Line 49"/>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7" name="Line 50"/>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8" name="Line 51"/>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Line 52"/>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eaLnBrk="1" hangingPunct="1"/>
            <a:r>
              <a:rPr lang="zh-CN" altLang="en-US" smtClean="0"/>
              <a:t>时分复用可能会造成</a:t>
            </a:r>
            <a:br>
              <a:rPr lang="zh-CN" altLang="en-US" smtClean="0"/>
            </a:br>
            <a:r>
              <a:rPr lang="zh-CN" altLang="en-US" smtClean="0"/>
              <a:t>线路资源的浪费 </a:t>
            </a:r>
          </a:p>
        </p:txBody>
      </p:sp>
      <p:sp>
        <p:nvSpPr>
          <p:cNvPr id="65539" name="Freeform 3"/>
          <p:cNvSpPr>
            <a:spLocks noChangeArrowheads="1"/>
          </p:cNvSpPr>
          <p:nvPr/>
        </p:nvSpPr>
        <p:spPr bwMode="auto">
          <a:xfrm>
            <a:off x="6864588" y="4700588"/>
            <a:ext cx="275526" cy="374650"/>
          </a:xfrm>
          <a:custGeom>
            <a:avLst/>
            <a:gdLst>
              <a:gd name="T0" fmla="*/ 0 w 96"/>
              <a:gd name="T1" fmla="*/ 731055326 h 192"/>
              <a:gd name="T2" fmla="*/ 0 w 96"/>
              <a:gd name="T3" fmla="*/ 0 h 192"/>
              <a:gd name="T4" fmla="*/ 606517604 w 96"/>
              <a:gd name="T5" fmla="*/ 0 h 192"/>
              <a:gd name="T6" fmla="*/ 606517604 w 96"/>
              <a:gd name="T7" fmla="*/ 73105532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65540" name="Freeform 4"/>
          <p:cNvSpPr>
            <a:spLocks noChangeArrowheads="1"/>
          </p:cNvSpPr>
          <p:nvPr/>
        </p:nvSpPr>
        <p:spPr bwMode="auto">
          <a:xfrm>
            <a:off x="7964879" y="4700588"/>
            <a:ext cx="273714"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65541" name="Freeform 5"/>
          <p:cNvSpPr>
            <a:spLocks noChangeArrowheads="1"/>
          </p:cNvSpPr>
          <p:nvPr/>
        </p:nvSpPr>
        <p:spPr bwMode="auto">
          <a:xfrm>
            <a:off x="8514119" y="4700588"/>
            <a:ext cx="275526" cy="374650"/>
          </a:xfrm>
          <a:custGeom>
            <a:avLst/>
            <a:gdLst>
              <a:gd name="T0" fmla="*/ 0 w 96"/>
              <a:gd name="T1" fmla="*/ 731055326 h 192"/>
              <a:gd name="T2" fmla="*/ 0 w 96"/>
              <a:gd name="T3" fmla="*/ 0 h 192"/>
              <a:gd name="T4" fmla="*/ 606517604 w 96"/>
              <a:gd name="T5" fmla="*/ 0 h 192"/>
              <a:gd name="T6" fmla="*/ 606517604 w 96"/>
              <a:gd name="T7" fmla="*/ 73105532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65542" name="Freeform 6"/>
          <p:cNvSpPr>
            <a:spLocks noChangeArrowheads="1"/>
          </p:cNvSpPr>
          <p:nvPr/>
        </p:nvSpPr>
        <p:spPr bwMode="auto">
          <a:xfrm>
            <a:off x="9338884" y="4700588"/>
            <a:ext cx="273714"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65543" name="Freeform 7"/>
          <p:cNvSpPr>
            <a:spLocks noChangeArrowheads="1"/>
          </p:cNvSpPr>
          <p:nvPr/>
        </p:nvSpPr>
        <p:spPr bwMode="auto">
          <a:xfrm>
            <a:off x="6590874" y="4700588"/>
            <a:ext cx="273714" cy="374650"/>
          </a:xfrm>
          <a:custGeom>
            <a:avLst/>
            <a:gdLst>
              <a:gd name="T0" fmla="*/ 0 w 96"/>
              <a:gd name="T1" fmla="*/ 731055326 h 192"/>
              <a:gd name="T2" fmla="*/ 0 w 96"/>
              <a:gd name="T3" fmla="*/ 0 h 192"/>
              <a:gd name="T4" fmla="*/ 598565858 w 96"/>
              <a:gd name="T5" fmla="*/ 0 h 192"/>
              <a:gd name="T6" fmla="*/ 598565858 w 96"/>
              <a:gd name="T7" fmla="*/ 73105532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65544" name="Freeform 8"/>
          <p:cNvSpPr>
            <a:spLocks noChangeArrowheads="1"/>
          </p:cNvSpPr>
          <p:nvPr/>
        </p:nvSpPr>
        <p:spPr bwMode="auto">
          <a:xfrm>
            <a:off x="5490583" y="4703764"/>
            <a:ext cx="275526" cy="376237"/>
          </a:xfrm>
          <a:custGeom>
            <a:avLst/>
            <a:gdLst>
              <a:gd name="T0" fmla="*/ 0 w 96"/>
              <a:gd name="T1" fmla="*/ 737261876 h 192"/>
              <a:gd name="T2" fmla="*/ 0 w 96"/>
              <a:gd name="T3" fmla="*/ 0 h 192"/>
              <a:gd name="T4" fmla="*/ 606517604 w 96"/>
              <a:gd name="T5" fmla="*/ 0 h 192"/>
              <a:gd name="T6" fmla="*/ 606517604 w 96"/>
              <a:gd name="T7" fmla="*/ 73726187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65545" name="Freeform 9"/>
          <p:cNvSpPr>
            <a:spLocks noChangeArrowheads="1"/>
          </p:cNvSpPr>
          <p:nvPr/>
        </p:nvSpPr>
        <p:spPr bwMode="auto">
          <a:xfrm>
            <a:off x="5216869" y="4703764"/>
            <a:ext cx="273714" cy="376237"/>
          </a:xfrm>
          <a:custGeom>
            <a:avLst/>
            <a:gdLst>
              <a:gd name="T0" fmla="*/ 0 w 96"/>
              <a:gd name="T1" fmla="*/ 737261876 h 192"/>
              <a:gd name="T2" fmla="*/ 0 w 96"/>
              <a:gd name="T3" fmla="*/ 0 h 192"/>
              <a:gd name="T4" fmla="*/ 598565858 w 96"/>
              <a:gd name="T5" fmla="*/ 0 h 192"/>
              <a:gd name="T6" fmla="*/ 598565858 w 96"/>
              <a:gd name="T7" fmla="*/ 73726187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65546" name="Freeform 10"/>
          <p:cNvSpPr>
            <a:spLocks noChangeArrowheads="1"/>
          </p:cNvSpPr>
          <p:nvPr/>
        </p:nvSpPr>
        <p:spPr bwMode="auto">
          <a:xfrm>
            <a:off x="2650126" y="3571875"/>
            <a:ext cx="641686" cy="376238"/>
          </a:xfrm>
          <a:custGeom>
            <a:avLst/>
            <a:gdLst>
              <a:gd name="T0" fmla="*/ 0 w 1008"/>
              <a:gd name="T1" fmla="*/ 737265795 h 192"/>
              <a:gd name="T2" fmla="*/ 0 w 1008"/>
              <a:gd name="T3" fmla="*/ 0 h 192"/>
              <a:gd name="T4" fmla="*/ 313309425 w 1008"/>
              <a:gd name="T5" fmla="*/ 0 h 192"/>
              <a:gd name="T6" fmla="*/ 313309425 w 1008"/>
              <a:gd name="T7" fmla="*/ 737265795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65547" name="Freeform 11"/>
          <p:cNvSpPr>
            <a:spLocks noChangeArrowheads="1"/>
          </p:cNvSpPr>
          <p:nvPr/>
        </p:nvSpPr>
        <p:spPr bwMode="auto">
          <a:xfrm>
            <a:off x="726882" y="4324350"/>
            <a:ext cx="1283371" cy="376238"/>
          </a:xfrm>
          <a:custGeom>
            <a:avLst/>
            <a:gdLst>
              <a:gd name="T0" fmla="*/ 0 w 1008"/>
              <a:gd name="T1" fmla="*/ 737265795 h 192"/>
              <a:gd name="T2" fmla="*/ 0 w 1008"/>
              <a:gd name="T3" fmla="*/ 0 h 192"/>
              <a:gd name="T4" fmla="*/ 1253237701 w 1008"/>
              <a:gd name="T5" fmla="*/ 0 h 192"/>
              <a:gd name="T6" fmla="*/ 1253237701 w 1008"/>
              <a:gd name="T7" fmla="*/ 737265795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65548" name="Freeform 12"/>
          <p:cNvSpPr>
            <a:spLocks noChangeArrowheads="1"/>
          </p:cNvSpPr>
          <p:nvPr/>
        </p:nvSpPr>
        <p:spPr bwMode="auto">
          <a:xfrm>
            <a:off x="1368568" y="5075239"/>
            <a:ext cx="1281558" cy="376237"/>
          </a:xfrm>
          <a:custGeom>
            <a:avLst/>
            <a:gdLst>
              <a:gd name="T0" fmla="*/ 0 w 1008"/>
              <a:gd name="T1" fmla="*/ 737261876 h 192"/>
              <a:gd name="T2" fmla="*/ 0 w 1008"/>
              <a:gd name="T3" fmla="*/ 0 h 192"/>
              <a:gd name="T4" fmla="*/ 1249698868 w 1008"/>
              <a:gd name="T5" fmla="*/ 0 h 192"/>
              <a:gd name="T6" fmla="*/ 1249698868 w 1008"/>
              <a:gd name="T7" fmla="*/ 73726187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65549" name="Freeform 13"/>
          <p:cNvSpPr>
            <a:spLocks noChangeArrowheads="1"/>
          </p:cNvSpPr>
          <p:nvPr/>
        </p:nvSpPr>
        <p:spPr bwMode="auto">
          <a:xfrm>
            <a:off x="2650126" y="5827714"/>
            <a:ext cx="641686" cy="376237"/>
          </a:xfrm>
          <a:custGeom>
            <a:avLst/>
            <a:gdLst>
              <a:gd name="T0" fmla="*/ 0 w 1008"/>
              <a:gd name="T1" fmla="*/ 737261876 h 192"/>
              <a:gd name="T2" fmla="*/ 0 w 1008"/>
              <a:gd name="T3" fmla="*/ 0 h 192"/>
              <a:gd name="T4" fmla="*/ 313309425 w 1008"/>
              <a:gd name="T5" fmla="*/ 0 h 192"/>
              <a:gd name="T6" fmla="*/ 313309425 w 1008"/>
              <a:gd name="T7" fmla="*/ 737261876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65550" name="Text Box 14"/>
          <p:cNvSpPr txBox="1">
            <a:spLocks noChangeArrowheads="1"/>
          </p:cNvSpPr>
          <p:nvPr/>
        </p:nvSpPr>
        <p:spPr bwMode="auto">
          <a:xfrm>
            <a:off x="239273" y="3549651"/>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5551" name="Text Box 15"/>
          <p:cNvSpPr txBox="1">
            <a:spLocks noChangeArrowheads="1"/>
          </p:cNvSpPr>
          <p:nvPr/>
        </p:nvSpPr>
        <p:spPr bwMode="auto">
          <a:xfrm>
            <a:off x="239273" y="4302126"/>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5552" name="Text Box 16"/>
          <p:cNvSpPr txBox="1">
            <a:spLocks noChangeArrowheads="1"/>
          </p:cNvSpPr>
          <p:nvPr/>
        </p:nvSpPr>
        <p:spPr bwMode="auto">
          <a:xfrm>
            <a:off x="239273" y="5054601"/>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5553" name="Text Box 17"/>
          <p:cNvSpPr txBox="1">
            <a:spLocks noChangeArrowheads="1"/>
          </p:cNvSpPr>
          <p:nvPr/>
        </p:nvSpPr>
        <p:spPr bwMode="auto">
          <a:xfrm>
            <a:off x="239273" y="580707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5554" name="Line 18"/>
          <p:cNvSpPr>
            <a:spLocks noChangeShapeType="1"/>
          </p:cNvSpPr>
          <p:nvPr/>
        </p:nvSpPr>
        <p:spPr bwMode="auto">
          <a:xfrm>
            <a:off x="5031977" y="5075238"/>
            <a:ext cx="485614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55" name="Line 19"/>
          <p:cNvSpPr>
            <a:spLocks noChangeShapeType="1"/>
          </p:cNvSpPr>
          <p:nvPr/>
        </p:nvSpPr>
        <p:spPr bwMode="auto">
          <a:xfrm>
            <a:off x="5766109"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Text Box 20"/>
          <p:cNvSpPr txBox="1">
            <a:spLocks noChangeArrowheads="1"/>
          </p:cNvSpPr>
          <p:nvPr/>
        </p:nvSpPr>
        <p:spPr bwMode="auto">
          <a:xfrm>
            <a:off x="2787889" y="353377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5557" name="Text Box 21"/>
          <p:cNvSpPr txBox="1">
            <a:spLocks noChangeArrowheads="1"/>
          </p:cNvSpPr>
          <p:nvPr/>
        </p:nvSpPr>
        <p:spPr bwMode="auto">
          <a:xfrm>
            <a:off x="8479678" y="46863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5558" name="Text Box 22"/>
          <p:cNvSpPr txBox="1">
            <a:spLocks noChangeArrowheads="1"/>
          </p:cNvSpPr>
          <p:nvPr/>
        </p:nvSpPr>
        <p:spPr bwMode="auto">
          <a:xfrm>
            <a:off x="5445265" y="46863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5559" name="Text Box 23"/>
          <p:cNvSpPr txBox="1">
            <a:spLocks noChangeArrowheads="1"/>
          </p:cNvSpPr>
          <p:nvPr/>
        </p:nvSpPr>
        <p:spPr bwMode="auto">
          <a:xfrm>
            <a:off x="844705" y="432117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5560" name="Text Box 24"/>
          <p:cNvSpPr txBox="1">
            <a:spLocks noChangeArrowheads="1"/>
          </p:cNvSpPr>
          <p:nvPr/>
        </p:nvSpPr>
        <p:spPr bwMode="auto">
          <a:xfrm>
            <a:off x="2162518" y="504507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5561" name="Text Box 25"/>
          <p:cNvSpPr txBox="1">
            <a:spLocks noChangeArrowheads="1"/>
          </p:cNvSpPr>
          <p:nvPr/>
        </p:nvSpPr>
        <p:spPr bwMode="auto">
          <a:xfrm>
            <a:off x="2749824" y="580231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5562" name="Text Box 26"/>
          <p:cNvSpPr txBox="1">
            <a:spLocks noChangeArrowheads="1"/>
          </p:cNvSpPr>
          <p:nvPr/>
        </p:nvSpPr>
        <p:spPr bwMode="auto">
          <a:xfrm>
            <a:off x="6552809" y="46863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5563" name="Text Box 27"/>
          <p:cNvSpPr txBox="1">
            <a:spLocks noChangeArrowheads="1"/>
          </p:cNvSpPr>
          <p:nvPr/>
        </p:nvSpPr>
        <p:spPr bwMode="auto">
          <a:xfrm>
            <a:off x="6819270" y="468630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5564" name="Text Box 28"/>
          <p:cNvSpPr txBox="1">
            <a:spLocks noChangeArrowheads="1"/>
          </p:cNvSpPr>
          <p:nvPr/>
        </p:nvSpPr>
        <p:spPr bwMode="auto">
          <a:xfrm>
            <a:off x="5186054" y="46863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5565" name="Text Box 29"/>
          <p:cNvSpPr txBox="1">
            <a:spLocks noChangeArrowheads="1"/>
          </p:cNvSpPr>
          <p:nvPr/>
        </p:nvSpPr>
        <p:spPr bwMode="auto">
          <a:xfrm>
            <a:off x="3543774" y="3549651"/>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5566" name="Text Box 30"/>
          <p:cNvSpPr txBox="1">
            <a:spLocks noChangeArrowheads="1"/>
          </p:cNvSpPr>
          <p:nvPr/>
        </p:nvSpPr>
        <p:spPr bwMode="auto">
          <a:xfrm>
            <a:off x="3543774" y="4319589"/>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5567" name="Text Box 31"/>
          <p:cNvSpPr txBox="1">
            <a:spLocks noChangeArrowheads="1"/>
          </p:cNvSpPr>
          <p:nvPr/>
        </p:nvSpPr>
        <p:spPr bwMode="auto">
          <a:xfrm>
            <a:off x="3543774" y="508952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5568" name="Text Box 32"/>
          <p:cNvSpPr txBox="1">
            <a:spLocks noChangeArrowheads="1"/>
          </p:cNvSpPr>
          <p:nvPr/>
        </p:nvSpPr>
        <p:spPr bwMode="auto">
          <a:xfrm>
            <a:off x="3543774" y="585946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5569" name="Text Box 33"/>
          <p:cNvSpPr txBox="1">
            <a:spLocks noChangeArrowheads="1"/>
          </p:cNvSpPr>
          <p:nvPr/>
        </p:nvSpPr>
        <p:spPr bwMode="auto">
          <a:xfrm>
            <a:off x="9864559" y="467836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5570" name="Line 34"/>
          <p:cNvSpPr>
            <a:spLocks noChangeShapeType="1"/>
          </p:cNvSpPr>
          <p:nvPr/>
        </p:nvSpPr>
        <p:spPr bwMode="auto">
          <a:xfrm>
            <a:off x="7689353"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1" name="Line 35"/>
          <p:cNvSpPr>
            <a:spLocks noChangeShapeType="1"/>
          </p:cNvSpPr>
          <p:nvPr/>
        </p:nvSpPr>
        <p:spPr bwMode="auto">
          <a:xfrm>
            <a:off x="1368568"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2" name="Line 36"/>
          <p:cNvSpPr>
            <a:spLocks noChangeShapeType="1"/>
          </p:cNvSpPr>
          <p:nvPr/>
        </p:nvSpPr>
        <p:spPr bwMode="auto">
          <a:xfrm>
            <a:off x="2010253"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3" name="Line 37"/>
          <p:cNvSpPr>
            <a:spLocks noChangeShapeType="1"/>
          </p:cNvSpPr>
          <p:nvPr/>
        </p:nvSpPr>
        <p:spPr bwMode="auto">
          <a:xfrm>
            <a:off x="2650126"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Line 38"/>
          <p:cNvSpPr>
            <a:spLocks noChangeShapeType="1"/>
          </p:cNvSpPr>
          <p:nvPr/>
        </p:nvSpPr>
        <p:spPr bwMode="auto">
          <a:xfrm>
            <a:off x="1368568"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5" name="Line 39"/>
          <p:cNvSpPr>
            <a:spLocks noChangeShapeType="1"/>
          </p:cNvSpPr>
          <p:nvPr/>
        </p:nvSpPr>
        <p:spPr bwMode="auto">
          <a:xfrm>
            <a:off x="3291811"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6" name="Line 40"/>
          <p:cNvSpPr>
            <a:spLocks noChangeShapeType="1"/>
          </p:cNvSpPr>
          <p:nvPr/>
        </p:nvSpPr>
        <p:spPr bwMode="auto">
          <a:xfrm>
            <a:off x="2650126"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Line 41"/>
          <p:cNvSpPr>
            <a:spLocks noChangeShapeType="1"/>
          </p:cNvSpPr>
          <p:nvPr/>
        </p:nvSpPr>
        <p:spPr bwMode="auto">
          <a:xfrm>
            <a:off x="5216869" y="5170489"/>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42"/>
          <p:cNvSpPr>
            <a:spLocks noChangeShapeType="1"/>
          </p:cNvSpPr>
          <p:nvPr/>
        </p:nvSpPr>
        <p:spPr bwMode="auto">
          <a:xfrm>
            <a:off x="6315348" y="5170489"/>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9" name="Line 43"/>
          <p:cNvSpPr>
            <a:spLocks noChangeShapeType="1"/>
          </p:cNvSpPr>
          <p:nvPr/>
        </p:nvSpPr>
        <p:spPr bwMode="auto">
          <a:xfrm>
            <a:off x="7413827" y="5170489"/>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0" name="Line 44"/>
          <p:cNvSpPr>
            <a:spLocks noChangeShapeType="1"/>
          </p:cNvSpPr>
          <p:nvPr/>
        </p:nvSpPr>
        <p:spPr bwMode="auto">
          <a:xfrm>
            <a:off x="8514119" y="5170489"/>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45"/>
          <p:cNvSpPr>
            <a:spLocks noChangeShapeType="1"/>
          </p:cNvSpPr>
          <p:nvPr/>
        </p:nvSpPr>
        <p:spPr bwMode="auto">
          <a:xfrm>
            <a:off x="5216869" y="5264150"/>
            <a:ext cx="109847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2" name="Line 46"/>
          <p:cNvSpPr>
            <a:spLocks noChangeShapeType="1"/>
          </p:cNvSpPr>
          <p:nvPr/>
        </p:nvSpPr>
        <p:spPr bwMode="auto">
          <a:xfrm>
            <a:off x="6315348" y="5264150"/>
            <a:ext cx="109847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3" name="Line 47"/>
          <p:cNvSpPr>
            <a:spLocks noChangeShapeType="1"/>
          </p:cNvSpPr>
          <p:nvPr/>
        </p:nvSpPr>
        <p:spPr bwMode="auto">
          <a:xfrm>
            <a:off x="7413827" y="5264150"/>
            <a:ext cx="1100292"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4" name="Text Box 48"/>
          <p:cNvSpPr txBox="1">
            <a:spLocks noChangeArrowheads="1"/>
          </p:cNvSpPr>
          <p:nvPr/>
        </p:nvSpPr>
        <p:spPr bwMode="auto">
          <a:xfrm>
            <a:off x="6590874" y="5984876"/>
            <a:ext cx="19367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4 </a:t>
            </a:r>
            <a:r>
              <a:rPr lang="zh-CN" altLang="en-US" sz="2000">
                <a:solidFill>
                  <a:srgbClr val="333399"/>
                </a:solidFill>
                <a:latin typeface="Arial" pitchFamily="34" charset="0"/>
                <a:ea typeface="黑体" pitchFamily="49" charset="-122"/>
              </a:rPr>
              <a:t>个时分复用帧</a:t>
            </a:r>
          </a:p>
        </p:txBody>
      </p:sp>
      <p:sp>
        <p:nvSpPr>
          <p:cNvPr id="65585" name="Text Box 49"/>
          <p:cNvSpPr txBox="1">
            <a:spLocks noChangeArrowheads="1"/>
          </p:cNvSpPr>
          <p:nvPr/>
        </p:nvSpPr>
        <p:spPr bwMode="auto">
          <a:xfrm>
            <a:off x="5490583" y="521335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#1</a:t>
            </a:r>
          </a:p>
        </p:txBody>
      </p:sp>
      <p:sp>
        <p:nvSpPr>
          <p:cNvPr id="65586" name="Line 50"/>
          <p:cNvSpPr>
            <a:spLocks noChangeShapeType="1"/>
          </p:cNvSpPr>
          <p:nvPr/>
        </p:nvSpPr>
        <p:spPr bwMode="auto">
          <a:xfrm>
            <a:off x="3741354" y="4002088"/>
            <a:ext cx="1199989" cy="698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7" name="Line 51"/>
          <p:cNvSpPr>
            <a:spLocks noChangeShapeType="1"/>
          </p:cNvSpPr>
          <p:nvPr/>
        </p:nvSpPr>
        <p:spPr bwMode="auto">
          <a:xfrm>
            <a:off x="3741355" y="4722813"/>
            <a:ext cx="1107543" cy="1651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8" name="Line 52"/>
          <p:cNvSpPr>
            <a:spLocks noChangeShapeType="1"/>
          </p:cNvSpPr>
          <p:nvPr/>
        </p:nvSpPr>
        <p:spPr bwMode="auto">
          <a:xfrm flipV="1">
            <a:off x="3822925" y="5075238"/>
            <a:ext cx="1025972" cy="3667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89" name="Line 53"/>
          <p:cNvSpPr>
            <a:spLocks noChangeShapeType="1"/>
          </p:cNvSpPr>
          <p:nvPr/>
        </p:nvSpPr>
        <p:spPr bwMode="auto">
          <a:xfrm flipV="1">
            <a:off x="3841052" y="5264150"/>
            <a:ext cx="1100291" cy="8461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590" name="Text Box 54"/>
          <p:cNvSpPr txBox="1">
            <a:spLocks noChangeArrowheads="1"/>
          </p:cNvSpPr>
          <p:nvPr/>
        </p:nvSpPr>
        <p:spPr bwMode="auto">
          <a:xfrm>
            <a:off x="3822925" y="551497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④</a:t>
            </a:r>
          </a:p>
        </p:txBody>
      </p:sp>
      <p:sp>
        <p:nvSpPr>
          <p:cNvPr id="65591" name="Text Box 55"/>
          <p:cNvSpPr txBox="1">
            <a:spLocks noChangeArrowheads="1"/>
          </p:cNvSpPr>
          <p:nvPr/>
        </p:nvSpPr>
        <p:spPr bwMode="auto">
          <a:xfrm>
            <a:off x="3741354" y="501015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③</a:t>
            </a:r>
          </a:p>
        </p:txBody>
      </p:sp>
      <p:sp>
        <p:nvSpPr>
          <p:cNvPr id="65592" name="Text Box 56"/>
          <p:cNvSpPr txBox="1">
            <a:spLocks noChangeArrowheads="1"/>
          </p:cNvSpPr>
          <p:nvPr/>
        </p:nvSpPr>
        <p:spPr bwMode="auto">
          <a:xfrm>
            <a:off x="3741354" y="436245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②</a:t>
            </a:r>
          </a:p>
        </p:txBody>
      </p:sp>
      <p:sp>
        <p:nvSpPr>
          <p:cNvPr id="65593" name="Text Box 57"/>
          <p:cNvSpPr txBox="1">
            <a:spLocks noChangeArrowheads="1"/>
          </p:cNvSpPr>
          <p:nvPr/>
        </p:nvSpPr>
        <p:spPr bwMode="auto">
          <a:xfrm>
            <a:off x="3904495" y="37861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①</a:t>
            </a:r>
          </a:p>
        </p:txBody>
      </p:sp>
      <p:sp>
        <p:nvSpPr>
          <p:cNvPr id="65594" name="Freeform 58"/>
          <p:cNvSpPr>
            <a:spLocks noChangeArrowheads="1"/>
          </p:cNvSpPr>
          <p:nvPr/>
        </p:nvSpPr>
        <p:spPr bwMode="auto">
          <a:xfrm>
            <a:off x="726882" y="3571875"/>
            <a:ext cx="641686" cy="376238"/>
          </a:xfrm>
          <a:custGeom>
            <a:avLst/>
            <a:gdLst>
              <a:gd name="T0" fmla="*/ 0 w 1008"/>
              <a:gd name="T1" fmla="*/ 737265795 h 192"/>
              <a:gd name="T2" fmla="*/ 0 w 1008"/>
              <a:gd name="T3" fmla="*/ 0 h 192"/>
              <a:gd name="T4" fmla="*/ 313309425 w 1008"/>
              <a:gd name="T5" fmla="*/ 0 h 192"/>
              <a:gd name="T6" fmla="*/ 313309425 w 1008"/>
              <a:gd name="T7" fmla="*/ 737265795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65595" name="Line 59"/>
          <p:cNvSpPr>
            <a:spLocks noChangeShapeType="1"/>
          </p:cNvSpPr>
          <p:nvPr/>
        </p:nvSpPr>
        <p:spPr bwMode="auto">
          <a:xfrm>
            <a:off x="3291811"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6" name="Line 60"/>
          <p:cNvSpPr>
            <a:spLocks noChangeShapeType="1"/>
          </p:cNvSpPr>
          <p:nvPr/>
        </p:nvSpPr>
        <p:spPr bwMode="auto">
          <a:xfrm>
            <a:off x="726882" y="609123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7" name="Text Box 61"/>
          <p:cNvSpPr txBox="1">
            <a:spLocks noChangeArrowheads="1"/>
          </p:cNvSpPr>
          <p:nvPr/>
        </p:nvSpPr>
        <p:spPr bwMode="auto">
          <a:xfrm>
            <a:off x="844705" y="353060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5598" name="Text Box 62"/>
          <p:cNvSpPr txBox="1">
            <a:spLocks noChangeArrowheads="1"/>
          </p:cNvSpPr>
          <p:nvPr/>
        </p:nvSpPr>
        <p:spPr bwMode="auto">
          <a:xfrm>
            <a:off x="1517206" y="503237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5599" name="Text Box 63"/>
          <p:cNvSpPr txBox="1">
            <a:spLocks noChangeArrowheads="1"/>
          </p:cNvSpPr>
          <p:nvPr/>
        </p:nvSpPr>
        <p:spPr bwMode="auto">
          <a:xfrm>
            <a:off x="1548022" y="432435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5600" name="Line 64"/>
          <p:cNvSpPr>
            <a:spLocks noChangeShapeType="1"/>
          </p:cNvSpPr>
          <p:nvPr/>
        </p:nvSpPr>
        <p:spPr bwMode="auto">
          <a:xfrm>
            <a:off x="6039822"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65"/>
          <p:cNvSpPr>
            <a:spLocks noChangeShapeType="1"/>
          </p:cNvSpPr>
          <p:nvPr/>
        </p:nvSpPr>
        <p:spPr bwMode="auto">
          <a:xfrm>
            <a:off x="6315348"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Line 66"/>
          <p:cNvSpPr>
            <a:spLocks noChangeShapeType="1"/>
          </p:cNvSpPr>
          <p:nvPr/>
        </p:nvSpPr>
        <p:spPr bwMode="auto">
          <a:xfrm>
            <a:off x="8514119" y="5264150"/>
            <a:ext cx="109847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603" name="Line 67"/>
          <p:cNvSpPr>
            <a:spLocks noChangeShapeType="1"/>
          </p:cNvSpPr>
          <p:nvPr/>
        </p:nvSpPr>
        <p:spPr bwMode="auto">
          <a:xfrm>
            <a:off x="9612598" y="5170489"/>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4" name="Line 68"/>
          <p:cNvSpPr>
            <a:spLocks noChangeShapeType="1"/>
          </p:cNvSpPr>
          <p:nvPr/>
        </p:nvSpPr>
        <p:spPr bwMode="auto">
          <a:xfrm>
            <a:off x="9063358"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5" name="Line 69"/>
          <p:cNvSpPr>
            <a:spLocks noChangeShapeType="1"/>
          </p:cNvSpPr>
          <p:nvPr/>
        </p:nvSpPr>
        <p:spPr bwMode="auto">
          <a:xfrm>
            <a:off x="7413827" y="4981576"/>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6" name="Text Box 70"/>
          <p:cNvSpPr txBox="1">
            <a:spLocks noChangeArrowheads="1"/>
          </p:cNvSpPr>
          <p:nvPr/>
        </p:nvSpPr>
        <p:spPr bwMode="auto">
          <a:xfrm>
            <a:off x="7941314" y="468630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5607" name="Text Box 71"/>
          <p:cNvSpPr txBox="1">
            <a:spLocks noChangeArrowheads="1"/>
          </p:cNvSpPr>
          <p:nvPr/>
        </p:nvSpPr>
        <p:spPr bwMode="auto">
          <a:xfrm>
            <a:off x="9293568" y="46863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5608" name="Text Box 72"/>
          <p:cNvSpPr txBox="1">
            <a:spLocks noChangeArrowheads="1"/>
          </p:cNvSpPr>
          <p:nvPr/>
        </p:nvSpPr>
        <p:spPr bwMode="auto">
          <a:xfrm>
            <a:off x="4116577" y="32512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时分复用</a:t>
            </a:r>
          </a:p>
        </p:txBody>
      </p:sp>
      <p:sp>
        <p:nvSpPr>
          <p:cNvPr id="65609" name="Text Box 73"/>
          <p:cNvSpPr txBox="1">
            <a:spLocks noChangeArrowheads="1"/>
          </p:cNvSpPr>
          <p:nvPr/>
        </p:nvSpPr>
        <p:spPr bwMode="auto">
          <a:xfrm>
            <a:off x="6590874" y="521335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#2</a:t>
            </a:r>
          </a:p>
        </p:txBody>
      </p:sp>
      <p:sp>
        <p:nvSpPr>
          <p:cNvPr id="65610" name="Text Box 74"/>
          <p:cNvSpPr txBox="1">
            <a:spLocks noChangeArrowheads="1"/>
          </p:cNvSpPr>
          <p:nvPr/>
        </p:nvSpPr>
        <p:spPr bwMode="auto">
          <a:xfrm>
            <a:off x="7743734" y="521335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#3</a:t>
            </a:r>
          </a:p>
        </p:txBody>
      </p:sp>
      <p:sp>
        <p:nvSpPr>
          <p:cNvPr id="65611" name="Text Box 75"/>
          <p:cNvSpPr txBox="1">
            <a:spLocks noChangeArrowheads="1"/>
          </p:cNvSpPr>
          <p:nvPr/>
        </p:nvSpPr>
        <p:spPr bwMode="auto">
          <a:xfrm>
            <a:off x="8842212" y="5213351"/>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#4</a:t>
            </a:r>
          </a:p>
        </p:txBody>
      </p:sp>
      <p:sp>
        <p:nvSpPr>
          <p:cNvPr id="65612" name="Line 76"/>
          <p:cNvSpPr>
            <a:spLocks noChangeShapeType="1"/>
          </p:cNvSpPr>
          <p:nvPr/>
        </p:nvSpPr>
        <p:spPr bwMode="auto">
          <a:xfrm>
            <a:off x="5856743" y="5610225"/>
            <a:ext cx="137400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3" name="Line 77"/>
          <p:cNvSpPr>
            <a:spLocks noChangeShapeType="1"/>
          </p:cNvSpPr>
          <p:nvPr/>
        </p:nvSpPr>
        <p:spPr bwMode="auto">
          <a:xfrm>
            <a:off x="6864588" y="5610225"/>
            <a:ext cx="549239"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4" name="Line 78"/>
          <p:cNvSpPr>
            <a:spLocks noChangeShapeType="1"/>
          </p:cNvSpPr>
          <p:nvPr/>
        </p:nvSpPr>
        <p:spPr bwMode="auto">
          <a:xfrm flipH="1">
            <a:off x="7506274" y="5610225"/>
            <a:ext cx="45860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5" name="Line 79"/>
          <p:cNvSpPr>
            <a:spLocks noChangeShapeType="1"/>
          </p:cNvSpPr>
          <p:nvPr/>
        </p:nvSpPr>
        <p:spPr bwMode="auto">
          <a:xfrm flipV="1">
            <a:off x="7689353" y="5610225"/>
            <a:ext cx="137400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6" name="Text Box 80"/>
          <p:cNvSpPr txBox="1">
            <a:spLocks noChangeArrowheads="1"/>
          </p:cNvSpPr>
          <p:nvPr/>
        </p:nvSpPr>
        <p:spPr bwMode="auto">
          <a:xfrm>
            <a:off x="106948" y="297656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用户</a:t>
            </a:r>
          </a:p>
        </p:txBody>
      </p:sp>
      <p:sp>
        <p:nvSpPr>
          <p:cNvPr id="65617" name="Line 81"/>
          <p:cNvSpPr>
            <a:spLocks noChangeShapeType="1"/>
          </p:cNvSpPr>
          <p:nvPr/>
        </p:nvSpPr>
        <p:spPr bwMode="auto">
          <a:xfrm>
            <a:off x="636248" y="3948113"/>
            <a:ext cx="302172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618" name="Line 82"/>
          <p:cNvSpPr>
            <a:spLocks noChangeShapeType="1"/>
          </p:cNvSpPr>
          <p:nvPr/>
        </p:nvSpPr>
        <p:spPr bwMode="auto">
          <a:xfrm>
            <a:off x="636248" y="4700588"/>
            <a:ext cx="302172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619" name="Line 83"/>
          <p:cNvSpPr>
            <a:spLocks noChangeShapeType="1"/>
          </p:cNvSpPr>
          <p:nvPr/>
        </p:nvSpPr>
        <p:spPr bwMode="auto">
          <a:xfrm>
            <a:off x="636248" y="5451475"/>
            <a:ext cx="302172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620" name="Line 84"/>
          <p:cNvSpPr>
            <a:spLocks noChangeShapeType="1"/>
          </p:cNvSpPr>
          <p:nvPr/>
        </p:nvSpPr>
        <p:spPr bwMode="auto">
          <a:xfrm>
            <a:off x="636248" y="6203950"/>
            <a:ext cx="302172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5621" name="Group 85"/>
          <p:cNvGrpSpPr>
            <a:grpSpLocks/>
          </p:cNvGrpSpPr>
          <p:nvPr/>
        </p:nvGrpSpPr>
        <p:grpSpPr bwMode="auto">
          <a:xfrm>
            <a:off x="5220494" y="4506913"/>
            <a:ext cx="4373977" cy="1079500"/>
            <a:chOff x="1655" y="1570"/>
            <a:chExt cx="2904" cy="1497"/>
          </a:xfrm>
        </p:grpSpPr>
        <p:sp>
          <p:nvSpPr>
            <p:cNvPr id="65623" name="Line 86"/>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24" name="Line 87"/>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25" name="Line 88"/>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26" name="Line 89"/>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27" name="Line 90"/>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622" name="Text Box 91"/>
          <p:cNvSpPr txBox="1">
            <a:spLocks noChangeArrowheads="1"/>
          </p:cNvSpPr>
          <p:nvPr/>
        </p:nvSpPr>
        <p:spPr bwMode="auto">
          <a:xfrm>
            <a:off x="2024755" y="1844675"/>
            <a:ext cx="58785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chemeClr val="folHlink"/>
                </a:solidFill>
                <a:latin typeface="黑体" pitchFamily="49" charset="-122"/>
                <a:ea typeface="黑体" pitchFamily="49" charset="-122"/>
              </a:rPr>
              <a:t>使用时分复用系统传送计算机数据时，</a:t>
            </a:r>
          </a:p>
          <a:p>
            <a:pPr eaLnBrk="1" hangingPunct="1"/>
            <a:r>
              <a:rPr lang="zh-CN" altLang="en-US">
                <a:solidFill>
                  <a:schemeClr val="folHlink"/>
                </a:solidFill>
                <a:latin typeface="黑体" pitchFamily="49" charset="-122"/>
                <a:ea typeface="黑体" pitchFamily="49" charset="-122"/>
              </a:rPr>
              <a:t>由于计算机数据的突发性质，用户对</a:t>
            </a:r>
          </a:p>
          <a:p>
            <a:pPr eaLnBrk="1" hangingPunct="1"/>
            <a:r>
              <a:rPr lang="zh-CN" altLang="en-US">
                <a:solidFill>
                  <a:schemeClr val="folHlink"/>
                </a:solidFill>
                <a:latin typeface="黑体" pitchFamily="49" charset="-122"/>
                <a:ea typeface="黑体" pitchFamily="49" charset="-122"/>
              </a:rPr>
              <a:t>分配到的子信道的利用率一般是不高的。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eaLnBrk="1" hangingPunct="1"/>
            <a:r>
              <a:rPr lang="zh-CN" altLang="en-US" smtClean="0"/>
              <a:t>统计时分复用</a:t>
            </a:r>
            <a:r>
              <a:rPr lang="zh-CN" altLang="en-US" sz="3200" smtClean="0"/>
              <a:t> </a:t>
            </a:r>
            <a:r>
              <a:rPr lang="en-US" altLang="zh-CN" smtClean="0"/>
              <a:t>STDM</a:t>
            </a:r>
            <a:br>
              <a:rPr lang="en-US" altLang="zh-CN" smtClean="0"/>
            </a:br>
            <a:r>
              <a:rPr lang="en-US" altLang="zh-CN" smtClean="0"/>
              <a:t>(Statistic TDM)</a:t>
            </a:r>
          </a:p>
        </p:txBody>
      </p:sp>
      <p:sp>
        <p:nvSpPr>
          <p:cNvPr id="66563" name="Rectangle 3"/>
          <p:cNvSpPr>
            <a:spLocks noGrp="1" noChangeArrowheads="1"/>
          </p:cNvSpPr>
          <p:nvPr>
            <p:ph idx="1"/>
          </p:nvPr>
        </p:nvSpPr>
        <p:spPr/>
        <p:txBody>
          <a:bodyPr/>
          <a:lstStyle/>
          <a:p>
            <a:pPr eaLnBrk="1" hangingPunct="1"/>
            <a:r>
              <a:rPr lang="zh-CN" altLang="en-US" smtClean="0"/>
              <a:t>用户不固定占用某个时隙，有空时隙就将数据放入</a:t>
            </a:r>
          </a:p>
          <a:p>
            <a:pPr eaLnBrk="1" hangingPunct="1"/>
            <a:r>
              <a:rPr lang="zh-CN" altLang="en-US" smtClean="0"/>
              <a:t>又称为异步时分复用，而普通的时分复用称为同步时分复用。</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eaLnBrk="1" hangingPunct="1"/>
            <a:endParaRPr lang="zh-CN" altLang="zh-CN" smtClean="0"/>
          </a:p>
        </p:txBody>
      </p:sp>
      <p:sp>
        <p:nvSpPr>
          <p:cNvPr id="67587" name="Freeform 85"/>
          <p:cNvSpPr>
            <a:spLocks noChangeArrowheads="1"/>
          </p:cNvSpPr>
          <p:nvPr/>
        </p:nvSpPr>
        <p:spPr bwMode="auto">
          <a:xfrm>
            <a:off x="7868808" y="4602164"/>
            <a:ext cx="308154"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67588" name="Freeform 86"/>
          <p:cNvSpPr>
            <a:spLocks noChangeArrowheads="1"/>
          </p:cNvSpPr>
          <p:nvPr/>
        </p:nvSpPr>
        <p:spPr bwMode="auto">
          <a:xfrm>
            <a:off x="9106862" y="4602164"/>
            <a:ext cx="308154"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67589" name="Freeform 87"/>
          <p:cNvSpPr>
            <a:spLocks noChangeArrowheads="1"/>
          </p:cNvSpPr>
          <p:nvPr/>
        </p:nvSpPr>
        <p:spPr bwMode="auto">
          <a:xfrm>
            <a:off x="8693573" y="4602164"/>
            <a:ext cx="309967" cy="403225"/>
          </a:xfrm>
          <a:custGeom>
            <a:avLst/>
            <a:gdLst>
              <a:gd name="T0" fmla="*/ 0 w 96"/>
              <a:gd name="T1" fmla="*/ 846825003 h 192"/>
              <a:gd name="T2" fmla="*/ 0 w 96"/>
              <a:gd name="T3" fmla="*/ 0 h 192"/>
              <a:gd name="T4" fmla="*/ 767626671 w 96"/>
              <a:gd name="T5" fmla="*/ 0 h 192"/>
              <a:gd name="T6" fmla="*/ 767626671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endParaRPr lang="zh-CN" altLang="en-US"/>
          </a:p>
        </p:txBody>
      </p:sp>
      <p:sp>
        <p:nvSpPr>
          <p:cNvPr id="67590" name="Freeform 88"/>
          <p:cNvSpPr>
            <a:spLocks noChangeArrowheads="1"/>
          </p:cNvSpPr>
          <p:nvPr/>
        </p:nvSpPr>
        <p:spPr bwMode="auto">
          <a:xfrm>
            <a:off x="8280284" y="4602164"/>
            <a:ext cx="309967" cy="403225"/>
          </a:xfrm>
          <a:custGeom>
            <a:avLst/>
            <a:gdLst>
              <a:gd name="T0" fmla="*/ 0 w 96"/>
              <a:gd name="T1" fmla="*/ 846825003 h 192"/>
              <a:gd name="T2" fmla="*/ 0 w 96"/>
              <a:gd name="T3" fmla="*/ 0 h 192"/>
              <a:gd name="T4" fmla="*/ 767626671 w 96"/>
              <a:gd name="T5" fmla="*/ 0 h 192"/>
              <a:gd name="T6" fmla="*/ 767626671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endParaRPr lang="zh-CN" altLang="en-US"/>
          </a:p>
        </p:txBody>
      </p:sp>
      <p:sp>
        <p:nvSpPr>
          <p:cNvPr id="67591" name="Freeform 89"/>
          <p:cNvSpPr>
            <a:spLocks noChangeArrowheads="1"/>
          </p:cNvSpPr>
          <p:nvPr/>
        </p:nvSpPr>
        <p:spPr bwMode="auto">
          <a:xfrm>
            <a:off x="7455519" y="4602164"/>
            <a:ext cx="309966" cy="403225"/>
          </a:xfrm>
          <a:custGeom>
            <a:avLst/>
            <a:gdLst>
              <a:gd name="T0" fmla="*/ 0 w 96"/>
              <a:gd name="T1" fmla="*/ 846825003 h 192"/>
              <a:gd name="T2" fmla="*/ 0 w 96"/>
              <a:gd name="T3" fmla="*/ 0 h 192"/>
              <a:gd name="T4" fmla="*/ 767621015 w 96"/>
              <a:gd name="T5" fmla="*/ 0 h 192"/>
              <a:gd name="T6" fmla="*/ 767621015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67592" name="Freeform 90"/>
          <p:cNvSpPr>
            <a:spLocks noChangeArrowheads="1"/>
          </p:cNvSpPr>
          <p:nvPr/>
        </p:nvSpPr>
        <p:spPr bwMode="auto">
          <a:xfrm>
            <a:off x="7042230" y="4602164"/>
            <a:ext cx="309966" cy="403225"/>
          </a:xfrm>
          <a:custGeom>
            <a:avLst/>
            <a:gdLst>
              <a:gd name="T0" fmla="*/ 0 w 96"/>
              <a:gd name="T1" fmla="*/ 846825003 h 192"/>
              <a:gd name="T2" fmla="*/ 0 w 96"/>
              <a:gd name="T3" fmla="*/ 0 h 192"/>
              <a:gd name="T4" fmla="*/ 767621015 w 96"/>
              <a:gd name="T5" fmla="*/ 0 h 192"/>
              <a:gd name="T6" fmla="*/ 767621015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endParaRPr lang="zh-CN" altLang="en-US"/>
          </a:p>
        </p:txBody>
      </p:sp>
      <p:sp>
        <p:nvSpPr>
          <p:cNvPr id="67593" name="Freeform 91"/>
          <p:cNvSpPr>
            <a:spLocks noChangeArrowheads="1"/>
          </p:cNvSpPr>
          <p:nvPr/>
        </p:nvSpPr>
        <p:spPr bwMode="auto">
          <a:xfrm>
            <a:off x="6630753" y="4602164"/>
            <a:ext cx="308154" cy="403225"/>
          </a:xfrm>
          <a:custGeom>
            <a:avLst/>
            <a:gdLst>
              <a:gd name="T0" fmla="*/ 0 w 96"/>
              <a:gd name="T1" fmla="*/ 846825003 h 192"/>
              <a:gd name="T2" fmla="*/ 0 w 96"/>
              <a:gd name="T3" fmla="*/ 0 h 192"/>
              <a:gd name="T4" fmla="*/ 758672038 w 96"/>
              <a:gd name="T5" fmla="*/ 0 h 192"/>
              <a:gd name="T6" fmla="*/ 758672038 w 96"/>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endParaRPr lang="zh-CN" altLang="en-US"/>
          </a:p>
        </p:txBody>
      </p:sp>
      <p:sp>
        <p:nvSpPr>
          <p:cNvPr id="67594" name="Text Box 92"/>
          <p:cNvSpPr txBox="1">
            <a:spLocks noChangeArrowheads="1"/>
          </p:cNvSpPr>
          <p:nvPr/>
        </p:nvSpPr>
        <p:spPr bwMode="auto">
          <a:xfrm>
            <a:off x="754071" y="2719389"/>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用户</a:t>
            </a:r>
          </a:p>
        </p:txBody>
      </p:sp>
      <p:sp>
        <p:nvSpPr>
          <p:cNvPr id="67595" name="Freeform 93"/>
          <p:cNvSpPr>
            <a:spLocks noChangeArrowheads="1"/>
          </p:cNvSpPr>
          <p:nvPr/>
        </p:nvSpPr>
        <p:spPr bwMode="auto">
          <a:xfrm>
            <a:off x="3638033" y="3394076"/>
            <a:ext cx="723255" cy="403225"/>
          </a:xfrm>
          <a:custGeom>
            <a:avLst/>
            <a:gdLst>
              <a:gd name="T0" fmla="*/ 0 w 1008"/>
              <a:gd name="T1" fmla="*/ 846825003 h 192"/>
              <a:gd name="T2" fmla="*/ 0 w 1008"/>
              <a:gd name="T3" fmla="*/ 0 h 192"/>
              <a:gd name="T4" fmla="*/ 398026549 w 1008"/>
              <a:gd name="T5" fmla="*/ 0 h 192"/>
              <a:gd name="T6" fmla="*/ 398026549 w 100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67596" name="Freeform 94"/>
          <p:cNvSpPr>
            <a:spLocks noChangeArrowheads="1"/>
          </p:cNvSpPr>
          <p:nvPr/>
        </p:nvSpPr>
        <p:spPr bwMode="auto">
          <a:xfrm>
            <a:off x="1471889" y="4200525"/>
            <a:ext cx="1444700" cy="401638"/>
          </a:xfrm>
          <a:custGeom>
            <a:avLst/>
            <a:gdLst>
              <a:gd name="T0" fmla="*/ 0 w 1008"/>
              <a:gd name="T1" fmla="*/ 840172308 h 192"/>
              <a:gd name="T2" fmla="*/ 0 w 1008"/>
              <a:gd name="T3" fmla="*/ 0 h 192"/>
              <a:gd name="T4" fmla="*/ 1588122219 w 1008"/>
              <a:gd name="T5" fmla="*/ 0 h 192"/>
              <a:gd name="T6" fmla="*/ 1588122219 w 1008"/>
              <a:gd name="T7" fmla="*/ 840172308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endParaRPr lang="zh-CN" altLang="en-US"/>
          </a:p>
        </p:txBody>
      </p:sp>
      <p:sp>
        <p:nvSpPr>
          <p:cNvPr id="67597" name="Freeform 95"/>
          <p:cNvSpPr>
            <a:spLocks noChangeArrowheads="1"/>
          </p:cNvSpPr>
          <p:nvPr/>
        </p:nvSpPr>
        <p:spPr bwMode="auto">
          <a:xfrm>
            <a:off x="2193332" y="5005389"/>
            <a:ext cx="1444700" cy="403225"/>
          </a:xfrm>
          <a:custGeom>
            <a:avLst/>
            <a:gdLst>
              <a:gd name="T0" fmla="*/ 0 w 1008"/>
              <a:gd name="T1" fmla="*/ 846825003 h 192"/>
              <a:gd name="T2" fmla="*/ 0 w 1008"/>
              <a:gd name="T3" fmla="*/ 0 h 192"/>
              <a:gd name="T4" fmla="*/ 1588122219 w 1008"/>
              <a:gd name="T5" fmla="*/ 0 h 192"/>
              <a:gd name="T6" fmla="*/ 1588122219 w 100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endParaRPr lang="zh-CN" altLang="en-US"/>
          </a:p>
        </p:txBody>
      </p:sp>
      <p:sp>
        <p:nvSpPr>
          <p:cNvPr id="67598" name="Freeform 96"/>
          <p:cNvSpPr>
            <a:spLocks noChangeArrowheads="1"/>
          </p:cNvSpPr>
          <p:nvPr/>
        </p:nvSpPr>
        <p:spPr bwMode="auto">
          <a:xfrm>
            <a:off x="2916590" y="5810251"/>
            <a:ext cx="721443" cy="403225"/>
          </a:xfrm>
          <a:custGeom>
            <a:avLst/>
            <a:gdLst>
              <a:gd name="T0" fmla="*/ 0 w 1008"/>
              <a:gd name="T1" fmla="*/ 846825003 h 192"/>
              <a:gd name="T2" fmla="*/ 0 w 1008"/>
              <a:gd name="T3" fmla="*/ 0 h 192"/>
              <a:gd name="T4" fmla="*/ 396034554 w 1008"/>
              <a:gd name="T5" fmla="*/ 0 h 192"/>
              <a:gd name="T6" fmla="*/ 396034554 w 100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endParaRPr lang="zh-CN" altLang="en-US"/>
          </a:p>
        </p:txBody>
      </p:sp>
      <p:sp>
        <p:nvSpPr>
          <p:cNvPr id="67599" name="Text Box 97"/>
          <p:cNvSpPr txBox="1">
            <a:spLocks noChangeArrowheads="1"/>
          </p:cNvSpPr>
          <p:nvPr/>
        </p:nvSpPr>
        <p:spPr bwMode="auto">
          <a:xfrm>
            <a:off x="862832" y="3357563"/>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7600" name="Text Box 98"/>
          <p:cNvSpPr txBox="1">
            <a:spLocks noChangeArrowheads="1"/>
          </p:cNvSpPr>
          <p:nvPr/>
        </p:nvSpPr>
        <p:spPr bwMode="auto">
          <a:xfrm>
            <a:off x="862832" y="4162426"/>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7601" name="Text Box 99"/>
          <p:cNvSpPr txBox="1">
            <a:spLocks noChangeArrowheads="1"/>
          </p:cNvSpPr>
          <p:nvPr/>
        </p:nvSpPr>
        <p:spPr bwMode="auto">
          <a:xfrm>
            <a:off x="862832" y="496887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7602" name="Text Box 100"/>
          <p:cNvSpPr txBox="1">
            <a:spLocks noChangeArrowheads="1"/>
          </p:cNvSpPr>
          <p:nvPr/>
        </p:nvSpPr>
        <p:spPr bwMode="auto">
          <a:xfrm>
            <a:off x="862832" y="5773739"/>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7603" name="Line 101"/>
          <p:cNvSpPr>
            <a:spLocks noChangeShapeType="1"/>
          </p:cNvSpPr>
          <p:nvPr/>
        </p:nvSpPr>
        <p:spPr bwMode="auto">
          <a:xfrm>
            <a:off x="6320787" y="5005388"/>
            <a:ext cx="3404197"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102"/>
          <p:cNvSpPr txBox="1">
            <a:spLocks noChangeArrowheads="1"/>
          </p:cNvSpPr>
          <p:nvPr/>
        </p:nvSpPr>
        <p:spPr bwMode="auto">
          <a:xfrm>
            <a:off x="3793923" y="337820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7605" name="Text Box 105"/>
          <p:cNvSpPr txBox="1">
            <a:spLocks noChangeArrowheads="1"/>
          </p:cNvSpPr>
          <p:nvPr/>
        </p:nvSpPr>
        <p:spPr bwMode="auto">
          <a:xfrm>
            <a:off x="1687598" y="418623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7606" name="Text Box 106"/>
          <p:cNvSpPr txBox="1">
            <a:spLocks noChangeArrowheads="1"/>
          </p:cNvSpPr>
          <p:nvPr/>
        </p:nvSpPr>
        <p:spPr bwMode="auto">
          <a:xfrm>
            <a:off x="3088792" y="498157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7607" name="Text Box 107"/>
          <p:cNvSpPr txBox="1">
            <a:spLocks noChangeArrowheads="1"/>
          </p:cNvSpPr>
          <p:nvPr/>
        </p:nvSpPr>
        <p:spPr bwMode="auto">
          <a:xfrm>
            <a:off x="3092418" y="5810251"/>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7608" name="Text Box 111"/>
          <p:cNvSpPr txBox="1">
            <a:spLocks noChangeArrowheads="1"/>
          </p:cNvSpPr>
          <p:nvPr/>
        </p:nvSpPr>
        <p:spPr bwMode="auto">
          <a:xfrm>
            <a:off x="4644065" y="343376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7609" name="Text Box 112"/>
          <p:cNvSpPr txBox="1">
            <a:spLocks noChangeArrowheads="1"/>
          </p:cNvSpPr>
          <p:nvPr/>
        </p:nvSpPr>
        <p:spPr bwMode="auto">
          <a:xfrm>
            <a:off x="4644065" y="425767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7610" name="Text Box 113"/>
          <p:cNvSpPr txBox="1">
            <a:spLocks noChangeArrowheads="1"/>
          </p:cNvSpPr>
          <p:nvPr/>
        </p:nvSpPr>
        <p:spPr bwMode="auto">
          <a:xfrm>
            <a:off x="4644065" y="508317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7611" name="Text Box 114"/>
          <p:cNvSpPr txBox="1">
            <a:spLocks noChangeArrowheads="1"/>
          </p:cNvSpPr>
          <p:nvPr/>
        </p:nvSpPr>
        <p:spPr bwMode="auto">
          <a:xfrm>
            <a:off x="4644065" y="5907089"/>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7612" name="Text Box 115"/>
          <p:cNvSpPr txBox="1">
            <a:spLocks noChangeArrowheads="1"/>
          </p:cNvSpPr>
          <p:nvPr/>
        </p:nvSpPr>
        <p:spPr bwMode="auto">
          <a:xfrm>
            <a:off x="9621661" y="458311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67613" name="Line 116"/>
          <p:cNvSpPr>
            <a:spLocks noChangeShapeType="1"/>
          </p:cNvSpPr>
          <p:nvPr/>
        </p:nvSpPr>
        <p:spPr bwMode="auto">
          <a:xfrm>
            <a:off x="2193333" y="450215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Line 117"/>
          <p:cNvSpPr>
            <a:spLocks noChangeShapeType="1"/>
          </p:cNvSpPr>
          <p:nvPr/>
        </p:nvSpPr>
        <p:spPr bwMode="auto">
          <a:xfrm>
            <a:off x="2916589" y="5307013"/>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5" name="Line 118"/>
          <p:cNvSpPr>
            <a:spLocks noChangeShapeType="1"/>
          </p:cNvSpPr>
          <p:nvPr/>
        </p:nvSpPr>
        <p:spPr bwMode="auto">
          <a:xfrm>
            <a:off x="3638032" y="450215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6" name="Line 119"/>
          <p:cNvSpPr>
            <a:spLocks noChangeShapeType="1"/>
          </p:cNvSpPr>
          <p:nvPr/>
        </p:nvSpPr>
        <p:spPr bwMode="auto">
          <a:xfrm>
            <a:off x="2193333" y="6113463"/>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7" name="Line 120"/>
          <p:cNvSpPr>
            <a:spLocks noChangeShapeType="1"/>
          </p:cNvSpPr>
          <p:nvPr/>
        </p:nvSpPr>
        <p:spPr bwMode="auto">
          <a:xfrm>
            <a:off x="4361288" y="5307013"/>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8" name="Line 121"/>
          <p:cNvSpPr>
            <a:spLocks noChangeShapeType="1"/>
          </p:cNvSpPr>
          <p:nvPr/>
        </p:nvSpPr>
        <p:spPr bwMode="auto">
          <a:xfrm>
            <a:off x="4361288" y="6113463"/>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9" name="Line 122"/>
          <p:cNvSpPr>
            <a:spLocks noChangeShapeType="1"/>
          </p:cNvSpPr>
          <p:nvPr/>
        </p:nvSpPr>
        <p:spPr bwMode="auto">
          <a:xfrm>
            <a:off x="6527431" y="5106989"/>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123"/>
          <p:cNvSpPr>
            <a:spLocks noChangeShapeType="1"/>
          </p:cNvSpPr>
          <p:nvPr/>
        </p:nvSpPr>
        <p:spPr bwMode="auto">
          <a:xfrm>
            <a:off x="7352196" y="5106989"/>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Line 124"/>
          <p:cNvSpPr>
            <a:spLocks noChangeShapeType="1"/>
          </p:cNvSpPr>
          <p:nvPr/>
        </p:nvSpPr>
        <p:spPr bwMode="auto">
          <a:xfrm>
            <a:off x="8176962" y="5106989"/>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2" name="Line 125"/>
          <p:cNvSpPr>
            <a:spLocks noChangeShapeType="1"/>
          </p:cNvSpPr>
          <p:nvPr/>
        </p:nvSpPr>
        <p:spPr bwMode="auto">
          <a:xfrm>
            <a:off x="6527431" y="5207000"/>
            <a:ext cx="82476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23" name="Line 126"/>
          <p:cNvSpPr>
            <a:spLocks noChangeShapeType="1"/>
          </p:cNvSpPr>
          <p:nvPr/>
        </p:nvSpPr>
        <p:spPr bwMode="auto">
          <a:xfrm>
            <a:off x="7352196" y="5207000"/>
            <a:ext cx="82476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24" name="Line 127"/>
          <p:cNvSpPr>
            <a:spLocks noChangeShapeType="1"/>
          </p:cNvSpPr>
          <p:nvPr/>
        </p:nvSpPr>
        <p:spPr bwMode="auto">
          <a:xfrm>
            <a:off x="8176962" y="5207000"/>
            <a:ext cx="82657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25" name="Text Box 128"/>
          <p:cNvSpPr txBox="1">
            <a:spLocks noChangeArrowheads="1"/>
          </p:cNvSpPr>
          <p:nvPr/>
        </p:nvSpPr>
        <p:spPr bwMode="auto">
          <a:xfrm>
            <a:off x="6938907" y="5911851"/>
            <a:ext cx="1779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3 </a:t>
            </a:r>
            <a:r>
              <a:rPr lang="zh-CN" altLang="en-US" sz="2000">
                <a:solidFill>
                  <a:srgbClr val="333399"/>
                </a:solidFill>
                <a:latin typeface="Arial" pitchFamily="34" charset="0"/>
                <a:ea typeface="黑体" pitchFamily="49" charset="-122"/>
              </a:rPr>
              <a:t>个 </a:t>
            </a:r>
            <a:r>
              <a:rPr lang="en-US" altLang="zh-CN" sz="2000">
                <a:solidFill>
                  <a:srgbClr val="333399"/>
                </a:solidFill>
                <a:latin typeface="Arial" pitchFamily="34" charset="0"/>
                <a:ea typeface="黑体" pitchFamily="49" charset="-122"/>
              </a:rPr>
              <a:t>STDM </a:t>
            </a:r>
            <a:r>
              <a:rPr lang="zh-CN" altLang="en-US" sz="2000">
                <a:solidFill>
                  <a:srgbClr val="333399"/>
                </a:solidFill>
                <a:latin typeface="Arial" pitchFamily="34" charset="0"/>
                <a:ea typeface="黑体" pitchFamily="49" charset="-122"/>
              </a:rPr>
              <a:t>帧</a:t>
            </a:r>
          </a:p>
        </p:txBody>
      </p:sp>
      <p:sp>
        <p:nvSpPr>
          <p:cNvPr id="67626" name="Text Box 129"/>
          <p:cNvSpPr txBox="1">
            <a:spLocks noChangeArrowheads="1"/>
          </p:cNvSpPr>
          <p:nvPr/>
        </p:nvSpPr>
        <p:spPr bwMode="auto">
          <a:xfrm>
            <a:off x="6652505" y="511492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#1</a:t>
            </a:r>
          </a:p>
        </p:txBody>
      </p:sp>
      <p:sp>
        <p:nvSpPr>
          <p:cNvPr id="67627" name="Line 130"/>
          <p:cNvSpPr>
            <a:spLocks noChangeShapeType="1"/>
          </p:cNvSpPr>
          <p:nvPr/>
        </p:nvSpPr>
        <p:spPr bwMode="auto">
          <a:xfrm>
            <a:off x="4892401" y="3794125"/>
            <a:ext cx="1325062" cy="8080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28" name="Line 131"/>
          <p:cNvSpPr>
            <a:spLocks noChangeShapeType="1"/>
          </p:cNvSpPr>
          <p:nvPr/>
        </p:nvSpPr>
        <p:spPr bwMode="auto">
          <a:xfrm>
            <a:off x="4973971" y="4586289"/>
            <a:ext cx="1140171" cy="21748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29" name="Line 132"/>
          <p:cNvSpPr>
            <a:spLocks noChangeShapeType="1"/>
          </p:cNvSpPr>
          <p:nvPr/>
        </p:nvSpPr>
        <p:spPr bwMode="auto">
          <a:xfrm flipV="1">
            <a:off x="4973971" y="5005388"/>
            <a:ext cx="1140171" cy="37306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30" name="Line 133"/>
          <p:cNvSpPr>
            <a:spLocks noChangeShapeType="1"/>
          </p:cNvSpPr>
          <p:nvPr/>
        </p:nvSpPr>
        <p:spPr bwMode="auto">
          <a:xfrm flipV="1">
            <a:off x="4892401" y="5207001"/>
            <a:ext cx="1325062" cy="9636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31" name="Text Box 134"/>
          <p:cNvSpPr txBox="1">
            <a:spLocks noChangeArrowheads="1"/>
          </p:cNvSpPr>
          <p:nvPr/>
        </p:nvSpPr>
        <p:spPr bwMode="auto">
          <a:xfrm>
            <a:off x="4973971" y="552291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④</a:t>
            </a:r>
          </a:p>
        </p:txBody>
      </p:sp>
      <p:sp>
        <p:nvSpPr>
          <p:cNvPr id="67632" name="Text Box 135"/>
          <p:cNvSpPr txBox="1">
            <a:spLocks noChangeArrowheads="1"/>
          </p:cNvSpPr>
          <p:nvPr/>
        </p:nvSpPr>
        <p:spPr bwMode="auto">
          <a:xfrm>
            <a:off x="4892401" y="487362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③</a:t>
            </a:r>
          </a:p>
        </p:txBody>
      </p:sp>
      <p:sp>
        <p:nvSpPr>
          <p:cNvPr id="67633" name="Text Box 136"/>
          <p:cNvSpPr txBox="1">
            <a:spLocks noChangeArrowheads="1"/>
          </p:cNvSpPr>
          <p:nvPr/>
        </p:nvSpPr>
        <p:spPr bwMode="auto">
          <a:xfrm>
            <a:off x="4892401" y="422592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②</a:t>
            </a:r>
          </a:p>
        </p:txBody>
      </p:sp>
      <p:sp>
        <p:nvSpPr>
          <p:cNvPr id="67634" name="Text Box 137"/>
          <p:cNvSpPr txBox="1">
            <a:spLocks noChangeArrowheads="1"/>
          </p:cNvSpPr>
          <p:nvPr/>
        </p:nvSpPr>
        <p:spPr bwMode="auto">
          <a:xfrm>
            <a:off x="5055542" y="3578226"/>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①</a:t>
            </a:r>
          </a:p>
        </p:txBody>
      </p:sp>
      <p:sp>
        <p:nvSpPr>
          <p:cNvPr id="67635" name="Freeform 138"/>
          <p:cNvSpPr>
            <a:spLocks noChangeArrowheads="1"/>
          </p:cNvSpPr>
          <p:nvPr/>
        </p:nvSpPr>
        <p:spPr bwMode="auto">
          <a:xfrm>
            <a:off x="1471890" y="3394076"/>
            <a:ext cx="721443" cy="403225"/>
          </a:xfrm>
          <a:custGeom>
            <a:avLst/>
            <a:gdLst>
              <a:gd name="T0" fmla="*/ 0 w 1008"/>
              <a:gd name="T1" fmla="*/ 846825003 h 192"/>
              <a:gd name="T2" fmla="*/ 0 w 1008"/>
              <a:gd name="T3" fmla="*/ 0 h 192"/>
              <a:gd name="T4" fmla="*/ 396034554 w 1008"/>
              <a:gd name="T5" fmla="*/ 0 h 192"/>
              <a:gd name="T6" fmla="*/ 396034554 w 100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endParaRPr lang="zh-CN" altLang="en-US"/>
          </a:p>
        </p:txBody>
      </p:sp>
      <p:sp>
        <p:nvSpPr>
          <p:cNvPr id="67636" name="Line 139"/>
          <p:cNvSpPr>
            <a:spLocks noChangeShapeType="1"/>
          </p:cNvSpPr>
          <p:nvPr/>
        </p:nvSpPr>
        <p:spPr bwMode="auto">
          <a:xfrm>
            <a:off x="4361288" y="450215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140"/>
          <p:cNvSpPr>
            <a:spLocks noChangeShapeType="1"/>
          </p:cNvSpPr>
          <p:nvPr/>
        </p:nvSpPr>
        <p:spPr bwMode="auto">
          <a:xfrm>
            <a:off x="1575212" y="6113463"/>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Text Box 141"/>
          <p:cNvSpPr txBox="1">
            <a:spLocks noChangeArrowheads="1"/>
          </p:cNvSpPr>
          <p:nvPr/>
        </p:nvSpPr>
        <p:spPr bwMode="auto">
          <a:xfrm>
            <a:off x="1653157" y="336232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7639" name="Text Box 142"/>
          <p:cNvSpPr txBox="1">
            <a:spLocks noChangeArrowheads="1"/>
          </p:cNvSpPr>
          <p:nvPr/>
        </p:nvSpPr>
        <p:spPr bwMode="auto">
          <a:xfrm>
            <a:off x="2361911" y="4968876"/>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7640" name="Text Box 143"/>
          <p:cNvSpPr txBox="1">
            <a:spLocks noChangeArrowheads="1"/>
          </p:cNvSpPr>
          <p:nvPr/>
        </p:nvSpPr>
        <p:spPr bwMode="auto">
          <a:xfrm>
            <a:off x="2396352" y="418941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7641" name="Line 144"/>
          <p:cNvSpPr>
            <a:spLocks noChangeShapeType="1"/>
          </p:cNvSpPr>
          <p:nvPr/>
        </p:nvSpPr>
        <p:spPr bwMode="auto">
          <a:xfrm>
            <a:off x="7455519" y="49053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145"/>
          <p:cNvSpPr>
            <a:spLocks noChangeShapeType="1"/>
          </p:cNvSpPr>
          <p:nvPr/>
        </p:nvSpPr>
        <p:spPr bwMode="auto">
          <a:xfrm>
            <a:off x="7765485" y="49053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Line 146"/>
          <p:cNvSpPr>
            <a:spLocks noChangeShapeType="1"/>
          </p:cNvSpPr>
          <p:nvPr/>
        </p:nvSpPr>
        <p:spPr bwMode="auto">
          <a:xfrm>
            <a:off x="9003540" y="5106989"/>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4" name="Line 147"/>
          <p:cNvSpPr>
            <a:spLocks noChangeShapeType="1"/>
          </p:cNvSpPr>
          <p:nvPr/>
        </p:nvSpPr>
        <p:spPr bwMode="auto">
          <a:xfrm>
            <a:off x="9003540" y="49053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Text Box 103"/>
          <p:cNvSpPr txBox="1">
            <a:spLocks noChangeArrowheads="1"/>
          </p:cNvSpPr>
          <p:nvPr/>
        </p:nvSpPr>
        <p:spPr bwMode="auto">
          <a:xfrm>
            <a:off x="9079673" y="458628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7646" name="Text Box 104"/>
          <p:cNvSpPr txBox="1">
            <a:spLocks noChangeArrowheads="1"/>
          </p:cNvSpPr>
          <p:nvPr/>
        </p:nvSpPr>
        <p:spPr bwMode="auto">
          <a:xfrm>
            <a:off x="7016853" y="458628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7647" name="Text Box 108"/>
          <p:cNvSpPr txBox="1">
            <a:spLocks noChangeArrowheads="1"/>
          </p:cNvSpPr>
          <p:nvPr/>
        </p:nvSpPr>
        <p:spPr bwMode="auto">
          <a:xfrm>
            <a:off x="7404764" y="458628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b</a:t>
            </a:r>
          </a:p>
        </p:txBody>
      </p:sp>
      <p:sp>
        <p:nvSpPr>
          <p:cNvPr id="67648" name="Text Box 109"/>
          <p:cNvSpPr txBox="1">
            <a:spLocks noChangeArrowheads="1"/>
          </p:cNvSpPr>
          <p:nvPr/>
        </p:nvSpPr>
        <p:spPr bwMode="auto">
          <a:xfrm>
            <a:off x="7816239" y="458628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7649" name="Text Box 110"/>
          <p:cNvSpPr txBox="1">
            <a:spLocks noChangeArrowheads="1"/>
          </p:cNvSpPr>
          <p:nvPr/>
        </p:nvSpPr>
        <p:spPr bwMode="auto">
          <a:xfrm>
            <a:off x="6596313" y="458628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a:t>
            </a:r>
          </a:p>
        </p:txBody>
      </p:sp>
      <p:sp>
        <p:nvSpPr>
          <p:cNvPr id="67650" name="Text Box 148"/>
          <p:cNvSpPr txBox="1">
            <a:spLocks noChangeArrowheads="1"/>
          </p:cNvSpPr>
          <p:nvPr/>
        </p:nvSpPr>
        <p:spPr bwMode="auto">
          <a:xfrm>
            <a:off x="8242218" y="458628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c</a:t>
            </a:r>
          </a:p>
        </p:txBody>
      </p:sp>
      <p:sp>
        <p:nvSpPr>
          <p:cNvPr id="67651" name="Text Box 149"/>
          <p:cNvSpPr txBox="1">
            <a:spLocks noChangeArrowheads="1"/>
          </p:cNvSpPr>
          <p:nvPr/>
        </p:nvSpPr>
        <p:spPr bwMode="auto">
          <a:xfrm>
            <a:off x="8642818" y="458628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d</a:t>
            </a:r>
          </a:p>
        </p:txBody>
      </p:sp>
      <p:sp>
        <p:nvSpPr>
          <p:cNvPr id="67652" name="Freeform 150"/>
          <p:cNvSpPr>
            <a:spLocks noChangeArrowheads="1"/>
          </p:cNvSpPr>
          <p:nvPr/>
        </p:nvSpPr>
        <p:spPr bwMode="auto">
          <a:xfrm>
            <a:off x="6527431" y="4602164"/>
            <a:ext cx="103322"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3" name="Freeform 151"/>
          <p:cNvSpPr>
            <a:spLocks noChangeArrowheads="1"/>
          </p:cNvSpPr>
          <p:nvPr/>
        </p:nvSpPr>
        <p:spPr bwMode="auto">
          <a:xfrm>
            <a:off x="6938907" y="4602164"/>
            <a:ext cx="103323"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4" name="Freeform 152"/>
          <p:cNvSpPr>
            <a:spLocks noChangeArrowheads="1"/>
          </p:cNvSpPr>
          <p:nvPr/>
        </p:nvSpPr>
        <p:spPr bwMode="auto">
          <a:xfrm>
            <a:off x="7352196" y="4602164"/>
            <a:ext cx="103323"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5" name="Freeform 153"/>
          <p:cNvSpPr>
            <a:spLocks noChangeArrowheads="1"/>
          </p:cNvSpPr>
          <p:nvPr/>
        </p:nvSpPr>
        <p:spPr bwMode="auto">
          <a:xfrm>
            <a:off x="7765485" y="4602164"/>
            <a:ext cx="103323" cy="403225"/>
          </a:xfrm>
          <a:custGeom>
            <a:avLst/>
            <a:gdLst>
              <a:gd name="T0" fmla="*/ 0 w 48"/>
              <a:gd name="T1" fmla="*/ 846825003 h 192"/>
              <a:gd name="T2" fmla="*/ 0 w 48"/>
              <a:gd name="T3" fmla="*/ 0 h 192"/>
              <a:gd name="T4" fmla="*/ 170584961 w 48"/>
              <a:gd name="T5" fmla="*/ 0 h 192"/>
              <a:gd name="T6" fmla="*/ 17058496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6" name="Freeform 154"/>
          <p:cNvSpPr>
            <a:spLocks noChangeArrowheads="1"/>
          </p:cNvSpPr>
          <p:nvPr/>
        </p:nvSpPr>
        <p:spPr bwMode="auto">
          <a:xfrm>
            <a:off x="8176962" y="4602164"/>
            <a:ext cx="103322"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7" name="Freeform 155"/>
          <p:cNvSpPr>
            <a:spLocks noChangeArrowheads="1"/>
          </p:cNvSpPr>
          <p:nvPr/>
        </p:nvSpPr>
        <p:spPr bwMode="auto">
          <a:xfrm>
            <a:off x="8590251" y="4602164"/>
            <a:ext cx="103322"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8" name="Freeform 156"/>
          <p:cNvSpPr>
            <a:spLocks noChangeArrowheads="1"/>
          </p:cNvSpPr>
          <p:nvPr/>
        </p:nvSpPr>
        <p:spPr bwMode="auto">
          <a:xfrm>
            <a:off x="9003540" y="4602164"/>
            <a:ext cx="103322" cy="403225"/>
          </a:xfrm>
          <a:custGeom>
            <a:avLst/>
            <a:gdLst>
              <a:gd name="T0" fmla="*/ 0 w 48"/>
              <a:gd name="T1" fmla="*/ 846825003 h 192"/>
              <a:gd name="T2" fmla="*/ 0 w 48"/>
              <a:gd name="T3" fmla="*/ 0 h 192"/>
              <a:gd name="T4" fmla="*/ 170581191 w 48"/>
              <a:gd name="T5" fmla="*/ 0 h 192"/>
              <a:gd name="T6" fmla="*/ 170581191 w 48"/>
              <a:gd name="T7" fmla="*/ 846825003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9" name="Text Box 157"/>
          <p:cNvSpPr txBox="1">
            <a:spLocks noChangeArrowheads="1"/>
          </p:cNvSpPr>
          <p:nvPr/>
        </p:nvSpPr>
        <p:spPr bwMode="auto">
          <a:xfrm>
            <a:off x="7455519" y="510222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#2</a:t>
            </a:r>
          </a:p>
        </p:txBody>
      </p:sp>
      <p:sp>
        <p:nvSpPr>
          <p:cNvPr id="67660" name="Text Box 158"/>
          <p:cNvSpPr txBox="1">
            <a:spLocks noChangeArrowheads="1"/>
          </p:cNvSpPr>
          <p:nvPr/>
        </p:nvSpPr>
        <p:spPr bwMode="auto">
          <a:xfrm>
            <a:off x="8258532" y="508952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#3</a:t>
            </a:r>
          </a:p>
        </p:txBody>
      </p:sp>
      <p:sp>
        <p:nvSpPr>
          <p:cNvPr id="67661" name="Text Box 159"/>
          <p:cNvSpPr txBox="1">
            <a:spLocks noChangeArrowheads="1"/>
          </p:cNvSpPr>
          <p:nvPr/>
        </p:nvSpPr>
        <p:spPr bwMode="auto">
          <a:xfrm>
            <a:off x="4876086" y="305435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统计时分复用</a:t>
            </a:r>
          </a:p>
        </p:txBody>
      </p:sp>
      <p:sp>
        <p:nvSpPr>
          <p:cNvPr id="67662" name="Line 160"/>
          <p:cNvSpPr>
            <a:spLocks noChangeShapeType="1"/>
          </p:cNvSpPr>
          <p:nvPr/>
        </p:nvSpPr>
        <p:spPr bwMode="auto">
          <a:xfrm>
            <a:off x="6938907" y="5508625"/>
            <a:ext cx="723257"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161"/>
          <p:cNvSpPr>
            <a:spLocks noChangeShapeType="1"/>
          </p:cNvSpPr>
          <p:nvPr/>
        </p:nvSpPr>
        <p:spPr bwMode="auto">
          <a:xfrm>
            <a:off x="7765485" y="5508625"/>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162"/>
          <p:cNvSpPr>
            <a:spLocks noChangeShapeType="1"/>
          </p:cNvSpPr>
          <p:nvPr/>
        </p:nvSpPr>
        <p:spPr bwMode="auto">
          <a:xfrm flipH="1">
            <a:off x="7972129" y="5508625"/>
            <a:ext cx="514799"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163"/>
          <p:cNvSpPr>
            <a:spLocks noChangeShapeType="1"/>
          </p:cNvSpPr>
          <p:nvPr/>
        </p:nvSpPr>
        <p:spPr bwMode="auto">
          <a:xfrm>
            <a:off x="1368568" y="3797300"/>
            <a:ext cx="3404197"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66" name="Line 164"/>
          <p:cNvSpPr>
            <a:spLocks noChangeShapeType="1"/>
          </p:cNvSpPr>
          <p:nvPr/>
        </p:nvSpPr>
        <p:spPr bwMode="auto">
          <a:xfrm>
            <a:off x="1368568" y="4602163"/>
            <a:ext cx="3404197"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67" name="Line 165"/>
          <p:cNvSpPr>
            <a:spLocks noChangeShapeType="1"/>
          </p:cNvSpPr>
          <p:nvPr/>
        </p:nvSpPr>
        <p:spPr bwMode="auto">
          <a:xfrm>
            <a:off x="1368568" y="5408613"/>
            <a:ext cx="3404197"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68" name="Line 166"/>
          <p:cNvSpPr>
            <a:spLocks noChangeShapeType="1"/>
          </p:cNvSpPr>
          <p:nvPr/>
        </p:nvSpPr>
        <p:spPr bwMode="auto">
          <a:xfrm>
            <a:off x="1368568" y="6213475"/>
            <a:ext cx="3404197"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7669" name="Line 170"/>
          <p:cNvSpPr>
            <a:spLocks noChangeShapeType="1"/>
          </p:cNvSpPr>
          <p:nvPr/>
        </p:nvSpPr>
        <p:spPr bwMode="auto">
          <a:xfrm>
            <a:off x="6520180" y="4297363"/>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171"/>
          <p:cNvSpPr>
            <a:spLocks noChangeShapeType="1"/>
          </p:cNvSpPr>
          <p:nvPr/>
        </p:nvSpPr>
        <p:spPr bwMode="auto">
          <a:xfrm>
            <a:off x="7346758" y="4297363"/>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Line 172"/>
          <p:cNvSpPr>
            <a:spLocks noChangeShapeType="1"/>
          </p:cNvSpPr>
          <p:nvPr/>
        </p:nvSpPr>
        <p:spPr bwMode="auto">
          <a:xfrm>
            <a:off x="8173336" y="4297363"/>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2" name="Line 173"/>
          <p:cNvSpPr>
            <a:spLocks noChangeShapeType="1"/>
          </p:cNvSpPr>
          <p:nvPr/>
        </p:nvSpPr>
        <p:spPr bwMode="auto">
          <a:xfrm>
            <a:off x="8998101" y="4297363"/>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3" name="TextBox 88"/>
          <p:cNvSpPr txBox="1">
            <a:spLocks noChangeArrowheads="1"/>
          </p:cNvSpPr>
          <p:nvPr/>
        </p:nvSpPr>
        <p:spPr bwMode="auto">
          <a:xfrm>
            <a:off x="576430" y="2052638"/>
            <a:ext cx="974129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spcBef>
                <a:spcPct val="20000"/>
              </a:spcBef>
              <a:buClr>
                <a:schemeClr val="folHlink"/>
              </a:buClr>
              <a:buSzPct val="60000"/>
              <a:buFont typeface="Wingdings" pitchFamily="2" charset="2"/>
              <a:buChar char="n"/>
            </a:pPr>
            <a:r>
              <a:rPr lang="zh-CN" altLang="en-US" sz="3200">
                <a:solidFill>
                  <a:srgbClr val="333399"/>
                </a:solidFill>
                <a:latin typeface="Arial" pitchFamily="34" charset="0"/>
                <a:ea typeface="黑体" pitchFamily="49" charset="-122"/>
              </a:rPr>
              <a:t>帧的数据放满了就发送出去，动态分配时隙。</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3599966"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925" y="0"/>
            <a:ext cx="6618063"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594" y="2819400"/>
            <a:ext cx="6808394"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flipH="1">
            <a:off x="7703855" y="3122614"/>
            <a:ext cx="2241319"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15000"/>
              </a:lnSpc>
            </a:pPr>
            <a:r>
              <a:rPr lang="en-US" altLang="zh-CN" sz="2000">
                <a:solidFill>
                  <a:srgbClr val="333399"/>
                </a:solidFill>
                <a:latin typeface="Arial" pitchFamily="34" charset="0"/>
              </a:rPr>
              <a:t> 1550 nm           0 </a:t>
            </a:r>
          </a:p>
          <a:p>
            <a:pPr eaLnBrk="1" hangingPunct="1">
              <a:lnSpc>
                <a:spcPct val="115000"/>
              </a:lnSpc>
            </a:pPr>
            <a:r>
              <a:rPr lang="en-US" altLang="zh-CN" sz="2000">
                <a:solidFill>
                  <a:srgbClr val="333399"/>
                </a:solidFill>
                <a:latin typeface="Arial" pitchFamily="34" charset="0"/>
              </a:rPr>
              <a:t> 1551 nm           1</a:t>
            </a:r>
          </a:p>
          <a:p>
            <a:pPr eaLnBrk="1" hangingPunct="1">
              <a:lnSpc>
                <a:spcPct val="115000"/>
              </a:lnSpc>
            </a:pPr>
            <a:r>
              <a:rPr lang="en-US" altLang="zh-CN" sz="2000">
                <a:solidFill>
                  <a:srgbClr val="333399"/>
                </a:solidFill>
                <a:latin typeface="Arial" pitchFamily="34" charset="0"/>
              </a:rPr>
              <a:t> 1552 nm           2</a:t>
            </a:r>
          </a:p>
          <a:p>
            <a:pPr eaLnBrk="1" hangingPunct="1">
              <a:lnSpc>
                <a:spcPct val="115000"/>
              </a:lnSpc>
            </a:pPr>
            <a:r>
              <a:rPr lang="en-US" altLang="zh-CN" sz="2000">
                <a:solidFill>
                  <a:srgbClr val="333399"/>
                </a:solidFill>
                <a:latin typeface="Arial" pitchFamily="34" charset="0"/>
              </a:rPr>
              <a:t> 1553 nm           3</a:t>
            </a:r>
          </a:p>
          <a:p>
            <a:pPr eaLnBrk="1" hangingPunct="1">
              <a:lnSpc>
                <a:spcPct val="115000"/>
              </a:lnSpc>
            </a:pPr>
            <a:r>
              <a:rPr lang="en-US" altLang="zh-CN" sz="2000">
                <a:solidFill>
                  <a:srgbClr val="333399"/>
                </a:solidFill>
                <a:latin typeface="Arial" pitchFamily="34" charset="0"/>
              </a:rPr>
              <a:t> 1554 nm           4</a:t>
            </a:r>
          </a:p>
          <a:p>
            <a:pPr eaLnBrk="1" hangingPunct="1">
              <a:lnSpc>
                <a:spcPct val="115000"/>
              </a:lnSpc>
            </a:pPr>
            <a:r>
              <a:rPr lang="en-US" altLang="zh-CN" sz="2000">
                <a:solidFill>
                  <a:srgbClr val="333399"/>
                </a:solidFill>
                <a:latin typeface="Arial" pitchFamily="34" charset="0"/>
              </a:rPr>
              <a:t> 1555 nm           5</a:t>
            </a:r>
          </a:p>
          <a:p>
            <a:pPr eaLnBrk="1" hangingPunct="1">
              <a:lnSpc>
                <a:spcPct val="115000"/>
              </a:lnSpc>
            </a:pPr>
            <a:r>
              <a:rPr lang="en-US" altLang="zh-CN" sz="2000">
                <a:solidFill>
                  <a:srgbClr val="333399"/>
                </a:solidFill>
                <a:latin typeface="Arial" pitchFamily="34" charset="0"/>
              </a:rPr>
              <a:t> 1556 nm           6</a:t>
            </a:r>
          </a:p>
          <a:p>
            <a:pPr eaLnBrk="1" hangingPunct="1">
              <a:lnSpc>
                <a:spcPct val="115000"/>
              </a:lnSpc>
            </a:pPr>
            <a:r>
              <a:rPr lang="en-US" altLang="zh-CN" sz="2000">
                <a:solidFill>
                  <a:srgbClr val="333399"/>
                </a:solidFill>
                <a:latin typeface="Arial" pitchFamily="34" charset="0"/>
              </a:rPr>
              <a:t> 1557 nm           7</a:t>
            </a:r>
          </a:p>
        </p:txBody>
      </p:sp>
      <p:sp>
        <p:nvSpPr>
          <p:cNvPr id="69635" name="Text Box 3"/>
          <p:cNvSpPr txBox="1">
            <a:spLocks noChangeArrowheads="1"/>
          </p:cNvSpPr>
          <p:nvPr/>
        </p:nvSpPr>
        <p:spPr bwMode="auto">
          <a:xfrm>
            <a:off x="204833" y="3159126"/>
            <a:ext cx="2311851"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115000"/>
              </a:lnSpc>
            </a:pPr>
            <a:r>
              <a:rPr lang="en-US" altLang="zh-CN" sz="2000">
                <a:solidFill>
                  <a:srgbClr val="333399"/>
                </a:solidFill>
                <a:latin typeface="Arial" pitchFamily="34" charset="0"/>
                <a:ea typeface="黑体" pitchFamily="49" charset="-122"/>
              </a:rPr>
              <a:t>0          1550 nm    </a:t>
            </a:r>
          </a:p>
          <a:p>
            <a:pPr eaLnBrk="1" hangingPunct="1">
              <a:lnSpc>
                <a:spcPct val="115000"/>
              </a:lnSpc>
            </a:pPr>
            <a:r>
              <a:rPr lang="en-US" altLang="zh-CN" sz="2000">
                <a:solidFill>
                  <a:srgbClr val="333399"/>
                </a:solidFill>
                <a:latin typeface="Arial" pitchFamily="34" charset="0"/>
                <a:ea typeface="黑体" pitchFamily="49" charset="-122"/>
              </a:rPr>
              <a:t>1          1551 nm  </a:t>
            </a:r>
          </a:p>
          <a:p>
            <a:pPr eaLnBrk="1" hangingPunct="1">
              <a:lnSpc>
                <a:spcPct val="115000"/>
              </a:lnSpc>
            </a:pPr>
            <a:r>
              <a:rPr lang="en-US" altLang="zh-CN" sz="2000">
                <a:solidFill>
                  <a:srgbClr val="333399"/>
                </a:solidFill>
                <a:latin typeface="Arial" pitchFamily="34" charset="0"/>
                <a:ea typeface="黑体" pitchFamily="49" charset="-122"/>
              </a:rPr>
              <a:t>2          1552 nm  </a:t>
            </a:r>
          </a:p>
          <a:p>
            <a:pPr eaLnBrk="1" hangingPunct="1">
              <a:lnSpc>
                <a:spcPct val="115000"/>
              </a:lnSpc>
            </a:pPr>
            <a:r>
              <a:rPr lang="en-US" altLang="zh-CN" sz="2000">
                <a:solidFill>
                  <a:srgbClr val="333399"/>
                </a:solidFill>
                <a:latin typeface="Arial" pitchFamily="34" charset="0"/>
                <a:ea typeface="黑体" pitchFamily="49" charset="-122"/>
              </a:rPr>
              <a:t>3          1553 nm  </a:t>
            </a:r>
          </a:p>
          <a:p>
            <a:pPr eaLnBrk="1" hangingPunct="1">
              <a:lnSpc>
                <a:spcPct val="115000"/>
              </a:lnSpc>
            </a:pPr>
            <a:r>
              <a:rPr lang="en-US" altLang="zh-CN" sz="2000">
                <a:solidFill>
                  <a:srgbClr val="333399"/>
                </a:solidFill>
                <a:latin typeface="Arial" pitchFamily="34" charset="0"/>
                <a:ea typeface="黑体" pitchFamily="49" charset="-122"/>
              </a:rPr>
              <a:t>4          1554 nm  </a:t>
            </a:r>
          </a:p>
          <a:p>
            <a:pPr eaLnBrk="1" hangingPunct="1">
              <a:lnSpc>
                <a:spcPct val="115000"/>
              </a:lnSpc>
            </a:pPr>
            <a:r>
              <a:rPr lang="en-US" altLang="zh-CN" sz="2000">
                <a:solidFill>
                  <a:srgbClr val="333399"/>
                </a:solidFill>
                <a:latin typeface="Arial" pitchFamily="34" charset="0"/>
                <a:ea typeface="黑体" pitchFamily="49" charset="-122"/>
              </a:rPr>
              <a:t>5          1555 nm  </a:t>
            </a:r>
          </a:p>
          <a:p>
            <a:pPr eaLnBrk="1" hangingPunct="1">
              <a:lnSpc>
                <a:spcPct val="115000"/>
              </a:lnSpc>
            </a:pPr>
            <a:r>
              <a:rPr lang="en-US" altLang="zh-CN" sz="2000">
                <a:solidFill>
                  <a:srgbClr val="333399"/>
                </a:solidFill>
                <a:latin typeface="Arial" pitchFamily="34" charset="0"/>
                <a:ea typeface="黑体" pitchFamily="49" charset="-122"/>
              </a:rPr>
              <a:t>6          1556 nm  </a:t>
            </a:r>
          </a:p>
          <a:p>
            <a:pPr eaLnBrk="1" hangingPunct="1">
              <a:lnSpc>
                <a:spcPct val="115000"/>
              </a:lnSpc>
            </a:pPr>
            <a:r>
              <a:rPr lang="en-US" altLang="zh-CN" sz="2000">
                <a:solidFill>
                  <a:srgbClr val="333399"/>
                </a:solidFill>
                <a:latin typeface="Arial" pitchFamily="34" charset="0"/>
                <a:ea typeface="黑体" pitchFamily="49" charset="-122"/>
              </a:rPr>
              <a:t>7          1557 nm  </a:t>
            </a:r>
          </a:p>
        </p:txBody>
      </p:sp>
      <p:sp>
        <p:nvSpPr>
          <p:cNvPr id="69636" name="Rectangle 4"/>
          <p:cNvSpPr>
            <a:spLocks noGrp="1" noChangeArrowheads="1"/>
          </p:cNvSpPr>
          <p:nvPr>
            <p:ph type="title"/>
          </p:nvPr>
        </p:nvSpPr>
        <p:spPr>
          <a:xfrm>
            <a:off x="1314188" y="260350"/>
            <a:ext cx="8898404" cy="1462088"/>
          </a:xfrm>
        </p:spPr>
        <p:txBody>
          <a:bodyPr/>
          <a:lstStyle/>
          <a:p>
            <a:pPr algn="ctr" eaLnBrk="1" hangingPunct="1"/>
            <a:r>
              <a:rPr lang="en-US" altLang="zh-CN" sz="3200" smtClean="0"/>
              <a:t>2.4.2   </a:t>
            </a:r>
            <a:r>
              <a:rPr lang="zh-CN" altLang="en-US" sz="3200" smtClean="0"/>
              <a:t>波分复用 </a:t>
            </a:r>
            <a:r>
              <a:rPr lang="en-US" altLang="zh-CN" sz="3200" smtClean="0"/>
              <a:t>WDM</a:t>
            </a:r>
            <a:br>
              <a:rPr lang="en-US" altLang="zh-CN" sz="3200" smtClean="0"/>
            </a:br>
            <a:r>
              <a:rPr lang="en-US" altLang="zh-CN" sz="3200" smtClean="0"/>
              <a:t>(Wavelength Division Multiplexing)</a:t>
            </a:r>
            <a:r>
              <a:rPr lang="en-US" altLang="zh-CN" sz="3600" smtClean="0"/>
              <a:t> </a:t>
            </a:r>
            <a:r>
              <a:rPr lang="en-US" altLang="zh-CN" sz="3200" smtClean="0"/>
              <a:t> </a:t>
            </a:r>
          </a:p>
        </p:txBody>
      </p:sp>
      <p:sp>
        <p:nvSpPr>
          <p:cNvPr id="150533" name="Rectangle 5"/>
          <p:cNvSpPr>
            <a:spLocks noGrp="1" noChangeArrowheads="1"/>
          </p:cNvSpPr>
          <p:nvPr>
            <p:ph idx="1"/>
          </p:nvPr>
        </p:nvSpPr>
        <p:spPr>
          <a:xfrm>
            <a:off x="781262" y="1917700"/>
            <a:ext cx="9454895" cy="4114800"/>
          </a:xfrm>
        </p:spPr>
        <p:txBody>
          <a:bodyPr/>
          <a:lstStyle/>
          <a:p>
            <a:pPr eaLnBrk="1" hangingPunct="1"/>
            <a:r>
              <a:rPr lang="zh-CN" altLang="en-US" smtClean="0"/>
              <a:t>波分复用就是光的频分复用。 </a:t>
            </a:r>
          </a:p>
        </p:txBody>
      </p:sp>
      <p:sp>
        <p:nvSpPr>
          <p:cNvPr id="69638" name="Line 7"/>
          <p:cNvSpPr>
            <a:spLocks noChangeShapeType="1"/>
          </p:cNvSpPr>
          <p:nvPr/>
        </p:nvSpPr>
        <p:spPr bwMode="auto">
          <a:xfrm>
            <a:off x="7848868" y="3533775"/>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39" name="Line 8"/>
          <p:cNvSpPr>
            <a:spLocks noChangeShapeType="1"/>
          </p:cNvSpPr>
          <p:nvPr/>
        </p:nvSpPr>
        <p:spPr bwMode="auto">
          <a:xfrm>
            <a:off x="7848868" y="3884613"/>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0" name="Line 9"/>
          <p:cNvSpPr>
            <a:spLocks noChangeShapeType="1"/>
          </p:cNvSpPr>
          <p:nvPr/>
        </p:nvSpPr>
        <p:spPr bwMode="auto">
          <a:xfrm>
            <a:off x="7848868" y="4233863"/>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1" name="Line 10"/>
          <p:cNvSpPr>
            <a:spLocks noChangeShapeType="1"/>
          </p:cNvSpPr>
          <p:nvPr/>
        </p:nvSpPr>
        <p:spPr bwMode="auto">
          <a:xfrm>
            <a:off x="7848868" y="4586288"/>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2" name="Line 11"/>
          <p:cNvSpPr>
            <a:spLocks noChangeShapeType="1"/>
          </p:cNvSpPr>
          <p:nvPr/>
        </p:nvSpPr>
        <p:spPr bwMode="auto">
          <a:xfrm>
            <a:off x="7848868" y="4935538"/>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3" name="Line 12"/>
          <p:cNvSpPr>
            <a:spLocks noChangeShapeType="1"/>
          </p:cNvSpPr>
          <p:nvPr/>
        </p:nvSpPr>
        <p:spPr bwMode="auto">
          <a:xfrm>
            <a:off x="7848868" y="5287963"/>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4" name="Line 13"/>
          <p:cNvSpPr>
            <a:spLocks noChangeShapeType="1"/>
          </p:cNvSpPr>
          <p:nvPr/>
        </p:nvSpPr>
        <p:spPr bwMode="auto">
          <a:xfrm>
            <a:off x="7848868" y="5637213"/>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5" name="Line 14"/>
          <p:cNvSpPr>
            <a:spLocks noChangeShapeType="1"/>
          </p:cNvSpPr>
          <p:nvPr/>
        </p:nvSpPr>
        <p:spPr bwMode="auto">
          <a:xfrm>
            <a:off x="7848868" y="5989638"/>
            <a:ext cx="2387289"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15"/>
          <p:cNvSpPr>
            <a:spLocks noChangeShapeType="1"/>
          </p:cNvSpPr>
          <p:nvPr/>
        </p:nvSpPr>
        <p:spPr bwMode="auto">
          <a:xfrm>
            <a:off x="204833" y="3533775"/>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7" name="Line 16"/>
          <p:cNvSpPr>
            <a:spLocks noChangeShapeType="1"/>
          </p:cNvSpPr>
          <p:nvPr/>
        </p:nvSpPr>
        <p:spPr bwMode="auto">
          <a:xfrm>
            <a:off x="204833" y="3884613"/>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8" name="Line 17"/>
          <p:cNvSpPr>
            <a:spLocks noChangeShapeType="1"/>
          </p:cNvSpPr>
          <p:nvPr/>
        </p:nvSpPr>
        <p:spPr bwMode="auto">
          <a:xfrm>
            <a:off x="204833" y="4233863"/>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49" name="Line 18"/>
          <p:cNvSpPr>
            <a:spLocks noChangeShapeType="1"/>
          </p:cNvSpPr>
          <p:nvPr/>
        </p:nvSpPr>
        <p:spPr bwMode="auto">
          <a:xfrm>
            <a:off x="204833" y="4586288"/>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50" name="Line 19"/>
          <p:cNvSpPr>
            <a:spLocks noChangeShapeType="1"/>
          </p:cNvSpPr>
          <p:nvPr/>
        </p:nvSpPr>
        <p:spPr bwMode="auto">
          <a:xfrm>
            <a:off x="204833" y="4935538"/>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51" name="Line 20"/>
          <p:cNvSpPr>
            <a:spLocks noChangeShapeType="1"/>
          </p:cNvSpPr>
          <p:nvPr/>
        </p:nvSpPr>
        <p:spPr bwMode="auto">
          <a:xfrm>
            <a:off x="204833" y="5287963"/>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52" name="Line 21"/>
          <p:cNvSpPr>
            <a:spLocks noChangeShapeType="1"/>
          </p:cNvSpPr>
          <p:nvPr/>
        </p:nvSpPr>
        <p:spPr bwMode="auto">
          <a:xfrm>
            <a:off x="204833" y="5637213"/>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53" name="Line 22"/>
          <p:cNvSpPr>
            <a:spLocks noChangeShapeType="1"/>
          </p:cNvSpPr>
          <p:nvPr/>
        </p:nvSpPr>
        <p:spPr bwMode="auto">
          <a:xfrm>
            <a:off x="204833" y="5989638"/>
            <a:ext cx="238728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9654" name="Line 23"/>
          <p:cNvSpPr>
            <a:spLocks noChangeShapeType="1"/>
          </p:cNvSpPr>
          <p:nvPr/>
        </p:nvSpPr>
        <p:spPr bwMode="auto">
          <a:xfrm>
            <a:off x="2648314" y="4756150"/>
            <a:ext cx="513711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AutoShape 24"/>
          <p:cNvSpPr>
            <a:spLocks noChangeArrowheads="1"/>
          </p:cNvSpPr>
          <p:nvPr/>
        </p:nvSpPr>
        <p:spPr bwMode="auto">
          <a:xfrm rot="5400000">
            <a:off x="3637761" y="4582698"/>
            <a:ext cx="354013" cy="338969"/>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56" name="Rectangle 25"/>
          <p:cNvSpPr>
            <a:spLocks noChangeArrowheads="1"/>
          </p:cNvSpPr>
          <p:nvPr/>
        </p:nvSpPr>
        <p:spPr bwMode="auto">
          <a:xfrm>
            <a:off x="723257" y="3436938"/>
            <a:ext cx="567366"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57" name="Rectangle 26"/>
          <p:cNvSpPr>
            <a:spLocks noChangeArrowheads="1"/>
          </p:cNvSpPr>
          <p:nvPr/>
        </p:nvSpPr>
        <p:spPr bwMode="auto">
          <a:xfrm>
            <a:off x="723257" y="3786188"/>
            <a:ext cx="567366"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58" name="Rectangle 27"/>
          <p:cNvSpPr>
            <a:spLocks noChangeArrowheads="1"/>
          </p:cNvSpPr>
          <p:nvPr/>
        </p:nvSpPr>
        <p:spPr bwMode="auto">
          <a:xfrm>
            <a:off x="723257" y="4137026"/>
            <a:ext cx="567366"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59" name="Rectangle 28"/>
          <p:cNvSpPr>
            <a:spLocks noChangeArrowheads="1"/>
          </p:cNvSpPr>
          <p:nvPr/>
        </p:nvSpPr>
        <p:spPr bwMode="auto">
          <a:xfrm>
            <a:off x="723257" y="4487863"/>
            <a:ext cx="567366"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0" name="Rectangle 29"/>
          <p:cNvSpPr>
            <a:spLocks noChangeArrowheads="1"/>
          </p:cNvSpPr>
          <p:nvPr/>
        </p:nvSpPr>
        <p:spPr bwMode="auto">
          <a:xfrm>
            <a:off x="723257" y="4838701"/>
            <a:ext cx="567366"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1" name="Rectangle 30"/>
          <p:cNvSpPr>
            <a:spLocks noChangeArrowheads="1"/>
          </p:cNvSpPr>
          <p:nvPr/>
        </p:nvSpPr>
        <p:spPr bwMode="auto">
          <a:xfrm>
            <a:off x="723257" y="5189538"/>
            <a:ext cx="567366"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2" name="Rectangle 31"/>
          <p:cNvSpPr>
            <a:spLocks noChangeArrowheads="1"/>
          </p:cNvSpPr>
          <p:nvPr/>
        </p:nvSpPr>
        <p:spPr bwMode="auto">
          <a:xfrm>
            <a:off x="723257" y="5540376"/>
            <a:ext cx="567366"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3" name="Rectangle 32"/>
          <p:cNvSpPr>
            <a:spLocks noChangeArrowheads="1"/>
          </p:cNvSpPr>
          <p:nvPr/>
        </p:nvSpPr>
        <p:spPr bwMode="auto">
          <a:xfrm>
            <a:off x="723257" y="5889625"/>
            <a:ext cx="567366"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4" name="Text Box 33"/>
          <p:cNvSpPr txBox="1">
            <a:spLocks noChangeArrowheads="1"/>
          </p:cNvSpPr>
          <p:nvPr/>
        </p:nvSpPr>
        <p:spPr bwMode="auto">
          <a:xfrm>
            <a:off x="3657972" y="3824289"/>
            <a:ext cx="10807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rPr>
              <a:t>20 Gb/s</a:t>
            </a:r>
          </a:p>
        </p:txBody>
      </p:sp>
      <p:sp>
        <p:nvSpPr>
          <p:cNvPr id="69665" name="AutoShape 34"/>
          <p:cNvSpPr>
            <a:spLocks noChangeArrowheads="1"/>
          </p:cNvSpPr>
          <p:nvPr/>
        </p:nvSpPr>
        <p:spPr bwMode="auto">
          <a:xfrm rot="-5400000">
            <a:off x="1142469" y="4477118"/>
            <a:ext cx="3240087" cy="56917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9666" name="AutoShape 35"/>
          <p:cNvSpPr>
            <a:spLocks noChangeArrowheads="1"/>
          </p:cNvSpPr>
          <p:nvPr/>
        </p:nvSpPr>
        <p:spPr bwMode="auto">
          <a:xfrm rot="5400000" flipH="1">
            <a:off x="5945142" y="4478024"/>
            <a:ext cx="3240087" cy="567366"/>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004 w 21600"/>
              <a:gd name="T13" fmla="*/ 3004 h 21600"/>
              <a:gd name="T14" fmla="*/ 18596 w 21600"/>
              <a:gd name="T15" fmla="*/ 18596 h 21600"/>
            </a:gdLst>
            <a:ahLst/>
            <a:cxnLst>
              <a:cxn ang="T8">
                <a:pos x="T0" y="T1"/>
              </a:cxn>
              <a:cxn ang="T9">
                <a:pos x="T2" y="T3"/>
              </a:cxn>
              <a:cxn ang="T10">
                <a:pos x="T4" y="T5"/>
              </a:cxn>
              <a:cxn ang="T11">
                <a:pos x="T6" y="T7"/>
              </a:cxn>
            </a:cxnLst>
            <a:rect l="T12" t="T13" r="T14" b="T15"/>
            <a:pathLst>
              <a:path w="21600" h="21600">
                <a:moveTo>
                  <a:pt x="0" y="0"/>
                </a:moveTo>
                <a:lnTo>
                  <a:pt x="2408" y="21600"/>
                </a:lnTo>
                <a:lnTo>
                  <a:pt x="19192" y="21600"/>
                </a:lnTo>
                <a:lnTo>
                  <a:pt x="21600" y="0"/>
                </a:lnTo>
                <a:lnTo>
                  <a:pt x="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9667" name="Rectangle 36"/>
          <p:cNvSpPr>
            <a:spLocks noChangeArrowheads="1"/>
          </p:cNvSpPr>
          <p:nvPr/>
        </p:nvSpPr>
        <p:spPr bwMode="auto">
          <a:xfrm>
            <a:off x="9117738" y="3436938"/>
            <a:ext cx="56736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8" name="Rectangle 37"/>
          <p:cNvSpPr>
            <a:spLocks noChangeArrowheads="1"/>
          </p:cNvSpPr>
          <p:nvPr/>
        </p:nvSpPr>
        <p:spPr bwMode="auto">
          <a:xfrm>
            <a:off x="9117738" y="3786188"/>
            <a:ext cx="56736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69" name="Rectangle 38"/>
          <p:cNvSpPr>
            <a:spLocks noChangeArrowheads="1"/>
          </p:cNvSpPr>
          <p:nvPr/>
        </p:nvSpPr>
        <p:spPr bwMode="auto">
          <a:xfrm>
            <a:off x="9117738" y="4137026"/>
            <a:ext cx="56736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0" name="Rectangle 39"/>
          <p:cNvSpPr>
            <a:spLocks noChangeArrowheads="1"/>
          </p:cNvSpPr>
          <p:nvPr/>
        </p:nvSpPr>
        <p:spPr bwMode="auto">
          <a:xfrm>
            <a:off x="9117738" y="4487863"/>
            <a:ext cx="56736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1" name="Rectangle 40"/>
          <p:cNvSpPr>
            <a:spLocks noChangeArrowheads="1"/>
          </p:cNvSpPr>
          <p:nvPr/>
        </p:nvSpPr>
        <p:spPr bwMode="auto">
          <a:xfrm>
            <a:off x="9117738" y="4838701"/>
            <a:ext cx="56736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2" name="Rectangle 41"/>
          <p:cNvSpPr>
            <a:spLocks noChangeArrowheads="1"/>
          </p:cNvSpPr>
          <p:nvPr/>
        </p:nvSpPr>
        <p:spPr bwMode="auto">
          <a:xfrm>
            <a:off x="9117738" y="5189538"/>
            <a:ext cx="56736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3" name="Rectangle 42"/>
          <p:cNvSpPr>
            <a:spLocks noChangeArrowheads="1"/>
          </p:cNvSpPr>
          <p:nvPr/>
        </p:nvSpPr>
        <p:spPr bwMode="auto">
          <a:xfrm>
            <a:off x="9117738" y="5540376"/>
            <a:ext cx="56736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4" name="Rectangle 43"/>
          <p:cNvSpPr>
            <a:spLocks noChangeArrowheads="1"/>
          </p:cNvSpPr>
          <p:nvPr/>
        </p:nvSpPr>
        <p:spPr bwMode="auto">
          <a:xfrm>
            <a:off x="9117738" y="5889625"/>
            <a:ext cx="56736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5" name="AutoShape 44"/>
          <p:cNvSpPr>
            <a:spLocks noChangeArrowheads="1"/>
          </p:cNvSpPr>
          <p:nvPr/>
        </p:nvSpPr>
        <p:spPr bwMode="auto">
          <a:xfrm rot="5400000">
            <a:off x="4980045" y="4583604"/>
            <a:ext cx="354013" cy="337157"/>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6" name="AutoShape 45"/>
          <p:cNvSpPr>
            <a:spLocks noChangeArrowheads="1"/>
          </p:cNvSpPr>
          <p:nvPr/>
        </p:nvSpPr>
        <p:spPr bwMode="auto">
          <a:xfrm rot="5400000">
            <a:off x="6364019" y="4582698"/>
            <a:ext cx="354013" cy="338969"/>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algn="ctr">
              <a:buFontTx/>
              <a:buNone/>
            </a:pPr>
            <a:endParaRPr lang="zh-CN" altLang="en-US"/>
          </a:p>
        </p:txBody>
      </p:sp>
      <p:sp>
        <p:nvSpPr>
          <p:cNvPr id="69677" name="Line 46"/>
          <p:cNvSpPr>
            <a:spLocks noChangeShapeType="1"/>
          </p:cNvSpPr>
          <p:nvPr/>
        </p:nvSpPr>
        <p:spPr bwMode="auto">
          <a:xfrm flipH="1">
            <a:off x="4292406" y="4124325"/>
            <a:ext cx="146827" cy="6223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9678" name="Text Box 47"/>
          <p:cNvSpPr txBox="1">
            <a:spLocks noChangeArrowheads="1"/>
          </p:cNvSpPr>
          <p:nvPr/>
        </p:nvSpPr>
        <p:spPr bwMode="auto">
          <a:xfrm>
            <a:off x="2506925" y="4049714"/>
            <a:ext cx="50029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Times New Roman" pitchFamily="18" charset="0"/>
                <a:ea typeface="黑体" pitchFamily="49" charset="-122"/>
              </a:rPr>
              <a:t>光复</a:t>
            </a:r>
          </a:p>
          <a:p>
            <a:pPr eaLnBrk="1" hangingPunct="1"/>
            <a:r>
              <a:rPr lang="zh-CN" altLang="en-US" sz="2000">
                <a:solidFill>
                  <a:srgbClr val="333399"/>
                </a:solidFill>
                <a:latin typeface="Times New Roman" pitchFamily="18" charset="0"/>
                <a:ea typeface="黑体" pitchFamily="49" charset="-122"/>
              </a:rPr>
              <a:t>用</a:t>
            </a:r>
          </a:p>
          <a:p>
            <a:pPr eaLnBrk="1" hangingPunct="1"/>
            <a:r>
              <a:rPr lang="zh-CN" altLang="en-US" sz="2000">
                <a:solidFill>
                  <a:srgbClr val="333399"/>
                </a:solidFill>
                <a:latin typeface="Times New Roman" pitchFamily="18" charset="0"/>
                <a:ea typeface="黑体" pitchFamily="49" charset="-122"/>
              </a:rPr>
              <a:t>器</a:t>
            </a:r>
          </a:p>
        </p:txBody>
      </p:sp>
      <p:sp>
        <p:nvSpPr>
          <p:cNvPr id="69679" name="Text Box 48"/>
          <p:cNvSpPr txBox="1">
            <a:spLocks noChangeArrowheads="1"/>
          </p:cNvSpPr>
          <p:nvPr/>
        </p:nvSpPr>
        <p:spPr bwMode="auto">
          <a:xfrm>
            <a:off x="7314131" y="4076701"/>
            <a:ext cx="44114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Times New Roman" pitchFamily="18" charset="0"/>
                <a:ea typeface="黑体" pitchFamily="49" charset="-122"/>
              </a:rPr>
              <a:t>光</a:t>
            </a:r>
            <a:endParaRPr lang="en-US" altLang="zh-CN" sz="2000">
              <a:solidFill>
                <a:srgbClr val="333399"/>
              </a:solidFill>
              <a:latin typeface="Times New Roman" pitchFamily="18" charset="0"/>
              <a:ea typeface="黑体" pitchFamily="49" charset="-122"/>
            </a:endParaRPr>
          </a:p>
          <a:p>
            <a:pPr eaLnBrk="1" hangingPunct="1"/>
            <a:r>
              <a:rPr lang="zh-CN" altLang="en-US" sz="2000">
                <a:solidFill>
                  <a:srgbClr val="333399"/>
                </a:solidFill>
                <a:latin typeface="Times New Roman" pitchFamily="18" charset="0"/>
                <a:ea typeface="黑体" pitchFamily="49" charset="-122"/>
              </a:rPr>
              <a:t>分</a:t>
            </a:r>
          </a:p>
          <a:p>
            <a:pPr eaLnBrk="1" hangingPunct="1"/>
            <a:r>
              <a:rPr lang="zh-CN" altLang="en-US" sz="2000">
                <a:solidFill>
                  <a:srgbClr val="333399"/>
                </a:solidFill>
                <a:latin typeface="Times New Roman" pitchFamily="18" charset="0"/>
                <a:ea typeface="黑体" pitchFamily="49" charset="-122"/>
              </a:rPr>
              <a:t>用</a:t>
            </a:r>
          </a:p>
          <a:p>
            <a:pPr eaLnBrk="1" hangingPunct="1"/>
            <a:r>
              <a:rPr lang="zh-CN" altLang="en-US" sz="2000">
                <a:solidFill>
                  <a:srgbClr val="333399"/>
                </a:solidFill>
                <a:latin typeface="Times New Roman" pitchFamily="18" charset="0"/>
                <a:ea typeface="黑体" pitchFamily="49" charset="-122"/>
              </a:rPr>
              <a:t>器</a:t>
            </a:r>
          </a:p>
        </p:txBody>
      </p:sp>
      <p:sp>
        <p:nvSpPr>
          <p:cNvPr id="69680" name="Text Box 49"/>
          <p:cNvSpPr txBox="1">
            <a:spLocks noChangeArrowheads="1"/>
          </p:cNvSpPr>
          <p:nvPr/>
        </p:nvSpPr>
        <p:spPr bwMode="auto">
          <a:xfrm>
            <a:off x="4867634" y="3584575"/>
            <a:ext cx="19800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rgbClr val="333399"/>
                </a:solidFill>
                <a:latin typeface="Arial" pitchFamily="34" charset="0"/>
              </a:rPr>
              <a:t>掺铒光纤放大器</a:t>
            </a:r>
            <a:endParaRPr lang="en-US" altLang="zh-CN" sz="2000">
              <a:solidFill>
                <a:srgbClr val="333399"/>
              </a:solidFill>
              <a:latin typeface="Arial" pitchFamily="34" charset="0"/>
            </a:endParaRPr>
          </a:p>
          <a:p>
            <a:pPr algn="ctr" eaLnBrk="1" hangingPunct="1"/>
            <a:r>
              <a:rPr lang="en-US" altLang="zh-CN" sz="2000">
                <a:solidFill>
                  <a:srgbClr val="333399"/>
                </a:solidFill>
                <a:latin typeface="Arial" pitchFamily="34" charset="0"/>
              </a:rPr>
              <a:t>EDFA</a:t>
            </a:r>
          </a:p>
        </p:txBody>
      </p:sp>
      <p:sp>
        <p:nvSpPr>
          <p:cNvPr id="69681" name="Line 50"/>
          <p:cNvSpPr>
            <a:spLocks noChangeShapeType="1"/>
          </p:cNvSpPr>
          <p:nvPr/>
        </p:nvSpPr>
        <p:spPr bwMode="auto">
          <a:xfrm flipH="1">
            <a:off x="5189679" y="4221163"/>
            <a:ext cx="500297" cy="4318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9682" name="Line 51"/>
          <p:cNvSpPr>
            <a:spLocks noChangeShapeType="1"/>
          </p:cNvSpPr>
          <p:nvPr/>
        </p:nvSpPr>
        <p:spPr bwMode="auto">
          <a:xfrm>
            <a:off x="3757669"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3" name="Line 52"/>
          <p:cNvSpPr>
            <a:spLocks noChangeShapeType="1"/>
          </p:cNvSpPr>
          <p:nvPr/>
        </p:nvSpPr>
        <p:spPr bwMode="auto">
          <a:xfrm>
            <a:off x="512079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4" name="Line 53"/>
          <p:cNvSpPr>
            <a:spLocks noChangeShapeType="1"/>
          </p:cNvSpPr>
          <p:nvPr/>
        </p:nvSpPr>
        <p:spPr bwMode="auto">
          <a:xfrm>
            <a:off x="3754044" y="5103813"/>
            <a:ext cx="1364941"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9685" name="Text Box 54"/>
          <p:cNvSpPr txBox="1">
            <a:spLocks noChangeArrowheads="1"/>
          </p:cNvSpPr>
          <p:nvPr/>
        </p:nvSpPr>
        <p:spPr bwMode="auto">
          <a:xfrm>
            <a:off x="3775795" y="5087939"/>
            <a:ext cx="1024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120 km</a:t>
            </a:r>
          </a:p>
        </p:txBody>
      </p:sp>
      <p:sp>
        <p:nvSpPr>
          <p:cNvPr id="69686" name="Text Box 55"/>
          <p:cNvSpPr txBox="1">
            <a:spLocks noChangeArrowheads="1"/>
          </p:cNvSpPr>
          <p:nvPr/>
        </p:nvSpPr>
        <p:spPr bwMode="auto">
          <a:xfrm>
            <a:off x="286402" y="249237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333399"/>
                </a:solidFill>
                <a:ea typeface="黑体" pitchFamily="49" charset="-122"/>
              </a:rPr>
              <a:t>光调制器</a:t>
            </a:r>
          </a:p>
        </p:txBody>
      </p:sp>
      <p:sp>
        <p:nvSpPr>
          <p:cNvPr id="69687" name="Line 56"/>
          <p:cNvSpPr>
            <a:spLocks noChangeShapeType="1"/>
          </p:cNvSpPr>
          <p:nvPr/>
        </p:nvSpPr>
        <p:spPr bwMode="auto">
          <a:xfrm>
            <a:off x="1027785" y="2924176"/>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88" name="Text Box 57"/>
          <p:cNvSpPr txBox="1">
            <a:spLocks noChangeArrowheads="1"/>
          </p:cNvSpPr>
          <p:nvPr/>
        </p:nvSpPr>
        <p:spPr bwMode="auto">
          <a:xfrm>
            <a:off x="8387232" y="249237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333399"/>
                </a:solidFill>
                <a:ea typeface="黑体" pitchFamily="49" charset="-122"/>
              </a:rPr>
              <a:t>光解调器</a:t>
            </a:r>
          </a:p>
        </p:txBody>
      </p:sp>
      <p:sp>
        <p:nvSpPr>
          <p:cNvPr id="69689" name="Line 58"/>
          <p:cNvSpPr>
            <a:spLocks noChangeShapeType="1"/>
          </p:cNvSpPr>
          <p:nvPr/>
        </p:nvSpPr>
        <p:spPr bwMode="auto">
          <a:xfrm>
            <a:off x="9413204" y="2924176"/>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314188" y="260350"/>
            <a:ext cx="8898404" cy="1462088"/>
          </a:xfrm>
        </p:spPr>
        <p:txBody>
          <a:bodyPr/>
          <a:lstStyle/>
          <a:p>
            <a:pPr algn="ctr" eaLnBrk="1" hangingPunct="1"/>
            <a:r>
              <a:rPr lang="en-US" altLang="zh-CN" sz="4000" smtClean="0"/>
              <a:t>2.4.3   </a:t>
            </a:r>
            <a:r>
              <a:rPr lang="zh-CN" altLang="en-US" sz="4000" smtClean="0"/>
              <a:t>码分复用 </a:t>
            </a:r>
            <a:r>
              <a:rPr lang="en-US" altLang="zh-CN" sz="4000" smtClean="0"/>
              <a:t>CDM</a:t>
            </a:r>
            <a:br>
              <a:rPr lang="en-US" altLang="zh-CN" sz="4000" smtClean="0"/>
            </a:br>
            <a:r>
              <a:rPr lang="en-US" altLang="zh-CN" sz="3600" smtClean="0"/>
              <a:t>(Code Division Multiplexing)</a:t>
            </a:r>
            <a:r>
              <a:rPr lang="en-US" altLang="zh-CN" smtClean="0"/>
              <a:t>  </a:t>
            </a:r>
          </a:p>
        </p:txBody>
      </p:sp>
      <p:sp>
        <p:nvSpPr>
          <p:cNvPr id="142339" name="Rectangle 3"/>
          <p:cNvSpPr>
            <a:spLocks noGrp="1" noChangeArrowheads="1"/>
          </p:cNvSpPr>
          <p:nvPr>
            <p:ph idx="1"/>
          </p:nvPr>
        </p:nvSpPr>
        <p:spPr>
          <a:xfrm>
            <a:off x="781262" y="1917700"/>
            <a:ext cx="9454895" cy="4940300"/>
          </a:xfrm>
        </p:spPr>
        <p:txBody>
          <a:bodyPr/>
          <a:lstStyle/>
          <a:p>
            <a:pPr eaLnBrk="1" hangingPunct="1"/>
            <a:r>
              <a:rPr lang="zh-CN" altLang="en-US" smtClean="0"/>
              <a:t>常用的名词是</a:t>
            </a:r>
            <a:r>
              <a:rPr lang="zh-CN" altLang="en-US" smtClean="0">
                <a:solidFill>
                  <a:schemeClr val="hlink"/>
                </a:solidFill>
              </a:rPr>
              <a:t>码分多址</a:t>
            </a:r>
            <a:r>
              <a:rPr lang="zh-CN" altLang="en-US" smtClean="0"/>
              <a:t> </a:t>
            </a:r>
            <a:r>
              <a:rPr lang="en-US" altLang="zh-CN" smtClean="0"/>
              <a:t>CDMA </a:t>
            </a:r>
          </a:p>
          <a:p>
            <a:pPr eaLnBrk="1" hangingPunct="1">
              <a:buFont typeface="Wingdings" pitchFamily="2" charset="2"/>
              <a:buNone/>
            </a:pPr>
            <a:r>
              <a:rPr lang="en-US" altLang="zh-CN" smtClean="0"/>
              <a:t>    (Code Division Multiple Access)</a:t>
            </a:r>
            <a:r>
              <a:rPr lang="zh-CN" altLang="en-US" smtClean="0"/>
              <a:t>。</a:t>
            </a:r>
          </a:p>
          <a:p>
            <a:pPr eaLnBrk="1" hangingPunct="1"/>
            <a:r>
              <a:rPr lang="zh-CN" altLang="en-US" smtClean="0"/>
              <a:t>各用户使用经过特殊挑选的不同码型，因此彼此不会造成干扰。</a:t>
            </a:r>
          </a:p>
          <a:p>
            <a:pPr eaLnBrk="1" hangingPunct="1"/>
            <a:r>
              <a:rPr lang="zh-CN" altLang="en-US" smtClean="0"/>
              <a:t>这种系统发送的信号有很强的抗干扰能力，其频谱类似于白噪声，不易被敌人发现。 </a:t>
            </a:r>
          </a:p>
          <a:p>
            <a:pPr eaLnBrk="1" hangingPunct="1"/>
            <a:r>
              <a:rPr lang="zh-CN" altLang="en-US" smtClean="0"/>
              <a:t>每一个比特时间划分为 </a:t>
            </a:r>
            <a:r>
              <a:rPr lang="en-US" altLang="zh-CN" i="1" smtClean="0"/>
              <a:t>m </a:t>
            </a:r>
            <a:r>
              <a:rPr lang="zh-CN" altLang="en-US" smtClean="0"/>
              <a:t>个短的间隔，称为</a:t>
            </a:r>
            <a:r>
              <a:rPr lang="zh-CN" altLang="en-US" smtClean="0">
                <a:solidFill>
                  <a:schemeClr val="hlink"/>
                </a:solidFill>
              </a:rPr>
              <a:t>码片</a:t>
            </a:r>
            <a:r>
              <a:rPr lang="en-US" altLang="zh-CN" smtClean="0"/>
              <a:t>(chip)</a:t>
            </a:r>
            <a:r>
              <a:rPr lang="zh-CN"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14188" y="260350"/>
            <a:ext cx="8898404" cy="1462088"/>
          </a:xfrm>
        </p:spPr>
        <p:txBody>
          <a:bodyPr/>
          <a:lstStyle/>
          <a:p>
            <a:pPr algn="ctr" eaLnBrk="1" hangingPunct="1"/>
            <a:r>
              <a:rPr lang="zh-CN" altLang="en-US" smtClean="0"/>
              <a:t>码片序列</a:t>
            </a:r>
            <a:r>
              <a:rPr lang="en-US" altLang="zh-CN" smtClean="0"/>
              <a:t>(chip sequence) </a:t>
            </a:r>
          </a:p>
        </p:txBody>
      </p:sp>
      <p:sp>
        <p:nvSpPr>
          <p:cNvPr id="151555" name="Rectangle 3"/>
          <p:cNvSpPr>
            <a:spLocks noGrp="1" noChangeArrowheads="1"/>
          </p:cNvSpPr>
          <p:nvPr>
            <p:ph idx="1"/>
          </p:nvPr>
        </p:nvSpPr>
        <p:spPr>
          <a:xfrm>
            <a:off x="616308" y="1917700"/>
            <a:ext cx="9659727" cy="4114800"/>
          </a:xfrm>
        </p:spPr>
        <p:txBody>
          <a:bodyPr/>
          <a:lstStyle/>
          <a:p>
            <a:pPr eaLnBrk="1" hangingPunct="1">
              <a:lnSpc>
                <a:spcPct val="90000"/>
              </a:lnSpc>
            </a:pPr>
            <a:r>
              <a:rPr lang="zh-CN" altLang="en-US" smtClean="0"/>
              <a:t>每个站被指派一个唯一的 </a:t>
            </a:r>
            <a:r>
              <a:rPr lang="en-US" altLang="zh-CN" i="1" smtClean="0"/>
              <a:t>m</a:t>
            </a:r>
            <a:r>
              <a:rPr lang="en-US" altLang="zh-CN" smtClean="0"/>
              <a:t> bit </a:t>
            </a:r>
            <a:r>
              <a:rPr lang="zh-CN" altLang="en-US" smtClean="0"/>
              <a:t>码片序列。</a:t>
            </a:r>
          </a:p>
          <a:p>
            <a:pPr lvl="1" eaLnBrk="1" hangingPunct="1">
              <a:lnSpc>
                <a:spcPct val="90000"/>
              </a:lnSpc>
            </a:pPr>
            <a:r>
              <a:rPr lang="zh-CN" altLang="en-US" smtClean="0">
                <a:solidFill>
                  <a:schemeClr val="hlink"/>
                </a:solidFill>
                <a:latin typeface="Arial" pitchFamily="34" charset="0"/>
                <a:ea typeface="黑体" pitchFamily="49" charset="-122"/>
              </a:rPr>
              <a:t>如发送比特 </a:t>
            </a:r>
            <a:r>
              <a:rPr lang="en-US" altLang="zh-CN" smtClean="0">
                <a:solidFill>
                  <a:schemeClr val="hlink"/>
                </a:solidFill>
                <a:latin typeface="Arial" pitchFamily="34" charset="0"/>
                <a:ea typeface="黑体" pitchFamily="49" charset="-122"/>
              </a:rPr>
              <a:t>1</a:t>
            </a:r>
            <a:r>
              <a:rPr lang="zh-CN" altLang="en-US" smtClean="0">
                <a:solidFill>
                  <a:schemeClr val="hlink"/>
                </a:solidFill>
                <a:latin typeface="Arial" pitchFamily="34" charset="0"/>
                <a:ea typeface="黑体" pitchFamily="49" charset="-122"/>
              </a:rPr>
              <a:t>，则发送自己的 </a:t>
            </a:r>
            <a:r>
              <a:rPr lang="en-US" altLang="zh-CN" i="1" smtClean="0">
                <a:solidFill>
                  <a:schemeClr val="hlink"/>
                </a:solidFill>
                <a:latin typeface="Arial" pitchFamily="34" charset="0"/>
                <a:ea typeface="黑体" pitchFamily="49" charset="-122"/>
              </a:rPr>
              <a:t>m</a:t>
            </a:r>
            <a:r>
              <a:rPr lang="en-US" altLang="zh-CN" smtClean="0">
                <a:solidFill>
                  <a:schemeClr val="hlink"/>
                </a:solidFill>
                <a:latin typeface="Arial" pitchFamily="34" charset="0"/>
                <a:ea typeface="黑体" pitchFamily="49" charset="-122"/>
              </a:rPr>
              <a:t> bit </a:t>
            </a:r>
            <a:r>
              <a:rPr lang="zh-CN" altLang="en-US" smtClean="0">
                <a:solidFill>
                  <a:schemeClr val="hlink"/>
                </a:solidFill>
                <a:latin typeface="Arial" pitchFamily="34" charset="0"/>
                <a:ea typeface="黑体" pitchFamily="49" charset="-122"/>
              </a:rPr>
              <a:t>码片序列。</a:t>
            </a:r>
          </a:p>
          <a:p>
            <a:pPr lvl="1" eaLnBrk="1" hangingPunct="1">
              <a:lnSpc>
                <a:spcPct val="90000"/>
              </a:lnSpc>
            </a:pPr>
            <a:r>
              <a:rPr lang="zh-CN" altLang="en-US" smtClean="0">
                <a:solidFill>
                  <a:schemeClr val="hlink"/>
                </a:solidFill>
                <a:latin typeface="Arial" pitchFamily="34" charset="0"/>
                <a:ea typeface="黑体" pitchFamily="49" charset="-122"/>
              </a:rPr>
              <a:t>如发送比特 </a:t>
            </a:r>
            <a:r>
              <a:rPr lang="en-US" altLang="zh-CN" smtClean="0">
                <a:solidFill>
                  <a:schemeClr val="hlink"/>
                </a:solidFill>
                <a:latin typeface="Arial" pitchFamily="34" charset="0"/>
                <a:ea typeface="黑体" pitchFamily="49" charset="-122"/>
              </a:rPr>
              <a:t>0</a:t>
            </a:r>
            <a:r>
              <a:rPr lang="zh-CN" altLang="en-US" smtClean="0">
                <a:solidFill>
                  <a:schemeClr val="hlink"/>
                </a:solidFill>
                <a:latin typeface="Arial" pitchFamily="34" charset="0"/>
                <a:ea typeface="黑体" pitchFamily="49" charset="-122"/>
              </a:rPr>
              <a:t>，则发送该码片序列的二进制反码。</a:t>
            </a:r>
            <a:r>
              <a:rPr lang="zh-CN" altLang="en-US" smtClean="0"/>
              <a:t> </a:t>
            </a:r>
          </a:p>
          <a:p>
            <a:pPr eaLnBrk="1" hangingPunct="1">
              <a:lnSpc>
                <a:spcPct val="90000"/>
              </a:lnSpc>
            </a:pPr>
            <a:r>
              <a:rPr lang="zh-CN" altLang="en-US" smtClean="0"/>
              <a:t>例如，</a:t>
            </a:r>
            <a:r>
              <a:rPr lang="en-US" altLang="zh-CN" smtClean="0"/>
              <a:t>S </a:t>
            </a:r>
            <a:r>
              <a:rPr lang="zh-CN" altLang="en-US" smtClean="0"/>
              <a:t>站的 </a:t>
            </a:r>
            <a:r>
              <a:rPr lang="en-US" altLang="zh-CN" smtClean="0"/>
              <a:t>8 bit </a:t>
            </a:r>
            <a:r>
              <a:rPr lang="zh-CN" altLang="en-US" smtClean="0"/>
              <a:t>码片序列是 </a:t>
            </a:r>
            <a:r>
              <a:rPr lang="en-US" altLang="zh-CN" smtClean="0"/>
              <a:t>00011011</a:t>
            </a:r>
            <a:r>
              <a:rPr lang="zh-CN" altLang="en-US" smtClean="0"/>
              <a:t>。</a:t>
            </a:r>
          </a:p>
          <a:p>
            <a:pPr lvl="1" eaLnBrk="1" hangingPunct="1">
              <a:lnSpc>
                <a:spcPct val="90000"/>
              </a:lnSpc>
            </a:pPr>
            <a:r>
              <a:rPr lang="zh-CN" altLang="en-US" smtClean="0">
                <a:solidFill>
                  <a:schemeClr val="hlink"/>
                </a:solidFill>
                <a:latin typeface="Arial" pitchFamily="34" charset="0"/>
                <a:ea typeface="黑体" pitchFamily="49" charset="-122"/>
              </a:rPr>
              <a:t>发送比特 </a:t>
            </a:r>
            <a:r>
              <a:rPr lang="en-US" altLang="zh-CN" smtClean="0">
                <a:solidFill>
                  <a:schemeClr val="hlink"/>
                </a:solidFill>
                <a:latin typeface="Arial" pitchFamily="34" charset="0"/>
                <a:ea typeface="黑体" pitchFamily="49" charset="-122"/>
              </a:rPr>
              <a:t>1 </a:t>
            </a:r>
            <a:r>
              <a:rPr lang="zh-CN" altLang="en-US" smtClean="0">
                <a:solidFill>
                  <a:schemeClr val="hlink"/>
                </a:solidFill>
                <a:latin typeface="Arial" pitchFamily="34" charset="0"/>
                <a:ea typeface="黑体" pitchFamily="49" charset="-122"/>
              </a:rPr>
              <a:t>时，就发送序列 </a:t>
            </a:r>
            <a:r>
              <a:rPr lang="en-US" altLang="zh-CN" smtClean="0">
                <a:solidFill>
                  <a:schemeClr val="hlink"/>
                </a:solidFill>
                <a:latin typeface="Arial" pitchFamily="34" charset="0"/>
                <a:ea typeface="黑体" pitchFamily="49" charset="-122"/>
              </a:rPr>
              <a:t>00011011</a:t>
            </a:r>
            <a:r>
              <a:rPr lang="zh-CN" altLang="en-US" smtClean="0">
                <a:solidFill>
                  <a:schemeClr val="hlink"/>
                </a:solidFill>
                <a:latin typeface="Arial" pitchFamily="34" charset="0"/>
                <a:ea typeface="黑体" pitchFamily="49" charset="-122"/>
              </a:rPr>
              <a:t>，</a:t>
            </a:r>
          </a:p>
          <a:p>
            <a:pPr lvl="1" eaLnBrk="1" hangingPunct="1">
              <a:lnSpc>
                <a:spcPct val="90000"/>
              </a:lnSpc>
            </a:pPr>
            <a:r>
              <a:rPr lang="zh-CN" altLang="en-US" smtClean="0">
                <a:solidFill>
                  <a:schemeClr val="hlink"/>
                </a:solidFill>
                <a:latin typeface="Arial" pitchFamily="34" charset="0"/>
                <a:ea typeface="黑体" pitchFamily="49" charset="-122"/>
              </a:rPr>
              <a:t>发送比特 </a:t>
            </a:r>
            <a:r>
              <a:rPr lang="en-US" altLang="zh-CN" smtClean="0">
                <a:solidFill>
                  <a:schemeClr val="hlink"/>
                </a:solidFill>
                <a:latin typeface="Arial" pitchFamily="34" charset="0"/>
                <a:ea typeface="黑体" pitchFamily="49" charset="-122"/>
              </a:rPr>
              <a:t>0 </a:t>
            </a:r>
            <a:r>
              <a:rPr lang="zh-CN" altLang="en-US" smtClean="0">
                <a:solidFill>
                  <a:schemeClr val="hlink"/>
                </a:solidFill>
                <a:latin typeface="Arial" pitchFamily="34" charset="0"/>
                <a:ea typeface="黑体" pitchFamily="49" charset="-122"/>
              </a:rPr>
              <a:t>时，就发送序列 </a:t>
            </a:r>
            <a:r>
              <a:rPr lang="en-US" altLang="zh-CN" smtClean="0">
                <a:solidFill>
                  <a:schemeClr val="hlink"/>
                </a:solidFill>
                <a:latin typeface="Arial" pitchFamily="34" charset="0"/>
                <a:ea typeface="黑体" pitchFamily="49" charset="-122"/>
              </a:rPr>
              <a:t>11100100</a:t>
            </a:r>
            <a:r>
              <a:rPr lang="zh-CN" altLang="en-US" smtClean="0">
                <a:solidFill>
                  <a:schemeClr val="hlink"/>
                </a:solidFill>
                <a:latin typeface="Arial" pitchFamily="34" charset="0"/>
                <a:ea typeface="黑体" pitchFamily="49" charset="-122"/>
              </a:rPr>
              <a:t>。</a:t>
            </a:r>
          </a:p>
          <a:p>
            <a:pPr eaLnBrk="1" hangingPunct="1">
              <a:lnSpc>
                <a:spcPct val="90000"/>
              </a:lnSpc>
            </a:pPr>
            <a:r>
              <a:rPr lang="en-US" altLang="zh-CN" smtClean="0"/>
              <a:t>S </a:t>
            </a:r>
            <a:r>
              <a:rPr lang="zh-CN" altLang="en-US" smtClean="0"/>
              <a:t>站的码片序列：</a:t>
            </a:r>
            <a:r>
              <a:rPr lang="en-US" altLang="zh-CN" smtClean="0"/>
              <a:t>(–1 –1 –1 +1 +1 –1 +1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314188" y="260350"/>
            <a:ext cx="8898404" cy="1462088"/>
          </a:xfrm>
        </p:spPr>
        <p:txBody>
          <a:bodyPr/>
          <a:lstStyle/>
          <a:p>
            <a:pPr algn="ctr" eaLnBrk="1" hangingPunct="1"/>
            <a:r>
              <a:rPr lang="en-US" altLang="zh-CN" smtClean="0"/>
              <a:t>CDMA </a:t>
            </a:r>
            <a:r>
              <a:rPr lang="zh-CN" altLang="en-US" smtClean="0"/>
              <a:t>的重要特点</a:t>
            </a:r>
          </a:p>
        </p:txBody>
      </p:sp>
      <p:sp>
        <p:nvSpPr>
          <p:cNvPr id="152579" name="Rectangle 3"/>
          <p:cNvSpPr>
            <a:spLocks noGrp="1" noChangeArrowheads="1"/>
          </p:cNvSpPr>
          <p:nvPr>
            <p:ph idx="1"/>
          </p:nvPr>
        </p:nvSpPr>
        <p:spPr>
          <a:xfrm>
            <a:off x="616308" y="1917700"/>
            <a:ext cx="9659727" cy="4114800"/>
          </a:xfrm>
        </p:spPr>
        <p:txBody>
          <a:bodyPr/>
          <a:lstStyle/>
          <a:p>
            <a:pPr eaLnBrk="1" hangingPunct="1"/>
            <a:r>
              <a:rPr lang="zh-CN" altLang="en-US" smtClean="0"/>
              <a:t>每个站分配的码片序列不仅必须各不相同，并且还必须互相</a:t>
            </a:r>
            <a:r>
              <a:rPr lang="zh-CN" altLang="en-US" smtClean="0">
                <a:solidFill>
                  <a:schemeClr val="hlink"/>
                </a:solidFill>
              </a:rPr>
              <a:t>正交</a:t>
            </a:r>
            <a:r>
              <a:rPr lang="en-US" altLang="zh-CN" smtClean="0"/>
              <a:t>(orthogonal)</a:t>
            </a:r>
            <a:r>
              <a:rPr lang="zh-CN" altLang="en-US" smtClean="0"/>
              <a:t>。</a:t>
            </a:r>
          </a:p>
          <a:p>
            <a:pPr eaLnBrk="1" hangingPunct="1"/>
            <a:r>
              <a:rPr lang="zh-CN" altLang="en-US" smtClean="0"/>
              <a:t>在实用的系统中是使用</a:t>
            </a:r>
            <a:r>
              <a:rPr lang="zh-CN" altLang="en-US" smtClean="0">
                <a:solidFill>
                  <a:schemeClr val="hlink"/>
                </a:solidFill>
              </a:rPr>
              <a:t>伪随机码序列</a:t>
            </a:r>
            <a:r>
              <a:rPr lang="en-US" altLang="zh-CN" smtClean="0">
                <a:solidFill>
                  <a:schemeClr val="hlink"/>
                </a:solidFill>
              </a:rPr>
              <a:t>(</a:t>
            </a:r>
            <a:r>
              <a:rPr lang="zh-CN" altLang="en-US" smtClean="0">
                <a:solidFill>
                  <a:schemeClr val="hlink"/>
                </a:solidFill>
              </a:rPr>
              <a:t>结构预定，序列随机</a:t>
            </a:r>
            <a:r>
              <a:rPr lang="en-US" altLang="zh-CN" smtClean="0">
                <a:solidFill>
                  <a:schemeClr val="hlink"/>
                </a:solidFill>
              </a:rPr>
              <a:t>)</a:t>
            </a:r>
            <a:r>
              <a:rPr lang="zh-CN" alt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smtClean="0"/>
              <a:t>目的系统</a:t>
            </a:r>
          </a:p>
        </p:txBody>
      </p:sp>
      <p:sp>
        <p:nvSpPr>
          <p:cNvPr id="9219" name="内容占位符 2"/>
          <p:cNvSpPr>
            <a:spLocks noGrp="1" noChangeArrowheads="1"/>
          </p:cNvSpPr>
          <p:nvPr>
            <p:ph idx="1"/>
          </p:nvPr>
        </p:nvSpPr>
        <p:spPr>
          <a:xfrm>
            <a:off x="1190926" y="2122488"/>
            <a:ext cx="8874840" cy="4114800"/>
          </a:xfrm>
        </p:spPr>
        <p:txBody>
          <a:bodyPr/>
          <a:lstStyle/>
          <a:p>
            <a:r>
              <a:rPr lang="zh-CN" altLang="en-US" smtClean="0">
                <a:solidFill>
                  <a:srgbClr val="FF0000"/>
                </a:solidFill>
              </a:rPr>
              <a:t>接收器：</a:t>
            </a:r>
            <a:r>
              <a:rPr lang="zh-CN" altLang="en-US" smtClean="0"/>
              <a:t>（典型代表：解调器）接收传输系统发送过来的信号，并把它转换为能够被目的设备处理的信息。还原发送端产生的数字比特流。</a:t>
            </a:r>
            <a:endParaRPr lang="en-US" altLang="zh-CN" smtClean="0"/>
          </a:p>
          <a:p>
            <a:r>
              <a:rPr lang="zh-CN" altLang="en-US" smtClean="0">
                <a:solidFill>
                  <a:srgbClr val="FF0000"/>
                </a:solidFill>
              </a:rPr>
              <a:t>终点（</a:t>
            </a:r>
            <a:r>
              <a:rPr lang="en-US" altLang="zh-CN" smtClean="0">
                <a:solidFill>
                  <a:srgbClr val="FF0000"/>
                </a:solidFill>
              </a:rPr>
              <a:t>destination</a:t>
            </a:r>
            <a:r>
              <a:rPr lang="zh-CN" altLang="en-US" smtClean="0">
                <a:solidFill>
                  <a:srgbClr val="FF0000"/>
                </a:solidFill>
              </a:rPr>
              <a:t>）</a:t>
            </a:r>
            <a:r>
              <a:rPr lang="zh-CN" altLang="en-US" smtClean="0"/>
              <a:t>：终点设备从接收器获取传送来的数字比特流，然后把信息输出（例如，把汉字在</a:t>
            </a:r>
            <a:r>
              <a:rPr lang="en-US" altLang="zh-CN" smtClean="0"/>
              <a:t>PC</a:t>
            </a:r>
            <a:r>
              <a:rPr lang="zh-CN" altLang="en-US" smtClean="0"/>
              <a:t>机屏幕上显示出来），又称目的站，或信宿。</a:t>
            </a:r>
            <a:endParaRPr lang="en-US" altLang="zh-CN"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14188" y="260350"/>
            <a:ext cx="8898404" cy="1462088"/>
          </a:xfrm>
        </p:spPr>
        <p:txBody>
          <a:bodyPr/>
          <a:lstStyle/>
          <a:p>
            <a:pPr algn="ctr" eaLnBrk="1" hangingPunct="1"/>
            <a:r>
              <a:rPr lang="zh-CN" altLang="en-US" smtClean="0"/>
              <a:t>码片序列的正交关系 </a:t>
            </a:r>
          </a:p>
        </p:txBody>
      </p:sp>
      <p:sp>
        <p:nvSpPr>
          <p:cNvPr id="73731" name="Rectangle 3"/>
          <p:cNvSpPr>
            <a:spLocks noGrp="1" noChangeArrowheads="1"/>
          </p:cNvSpPr>
          <p:nvPr>
            <p:ph idx="1"/>
          </p:nvPr>
        </p:nvSpPr>
        <p:spPr>
          <a:xfrm>
            <a:off x="616308" y="1917700"/>
            <a:ext cx="9659727" cy="2374900"/>
          </a:xfrm>
        </p:spPr>
        <p:txBody>
          <a:bodyPr/>
          <a:lstStyle/>
          <a:p>
            <a:pPr eaLnBrk="1" hangingPunct="1"/>
            <a:r>
              <a:rPr lang="zh-CN" altLang="en-US" smtClean="0"/>
              <a:t>令向量 </a:t>
            </a:r>
            <a:r>
              <a:rPr lang="en-US" altLang="zh-CN" b="1" smtClean="0"/>
              <a:t>S </a:t>
            </a:r>
            <a:r>
              <a:rPr lang="zh-CN" altLang="en-US" smtClean="0"/>
              <a:t>表示站 </a:t>
            </a:r>
            <a:r>
              <a:rPr lang="en-US" altLang="zh-CN" smtClean="0"/>
              <a:t>S </a:t>
            </a:r>
            <a:r>
              <a:rPr lang="zh-CN" altLang="en-US" smtClean="0"/>
              <a:t>的码片向量，令 </a:t>
            </a:r>
            <a:r>
              <a:rPr lang="en-US" altLang="zh-CN" b="1" smtClean="0"/>
              <a:t>T </a:t>
            </a:r>
            <a:r>
              <a:rPr lang="zh-CN" altLang="en-US" smtClean="0"/>
              <a:t>表示其他任何站的码片向量。 </a:t>
            </a:r>
          </a:p>
          <a:p>
            <a:pPr eaLnBrk="1" hangingPunct="1"/>
            <a:r>
              <a:rPr lang="zh-CN" altLang="en-US" smtClean="0"/>
              <a:t>两个不同站的码片序列正交，就是向量 </a:t>
            </a:r>
            <a:r>
              <a:rPr lang="en-US" altLang="zh-CN" b="1" smtClean="0"/>
              <a:t>S </a:t>
            </a:r>
            <a:r>
              <a:rPr lang="zh-CN" altLang="en-US" smtClean="0"/>
              <a:t>和</a:t>
            </a:r>
            <a:r>
              <a:rPr lang="en-US" altLang="zh-CN" b="1" smtClean="0"/>
              <a:t>T </a:t>
            </a:r>
            <a:r>
              <a:rPr lang="zh-CN" altLang="en-US" smtClean="0"/>
              <a:t>的规格化</a:t>
            </a:r>
            <a:r>
              <a:rPr lang="zh-CN" altLang="en-US" smtClean="0">
                <a:solidFill>
                  <a:schemeClr val="hlink"/>
                </a:solidFill>
              </a:rPr>
              <a:t>内积</a:t>
            </a:r>
            <a:r>
              <a:rPr lang="en-US" altLang="zh-CN" smtClean="0"/>
              <a:t>(inner product)</a:t>
            </a:r>
            <a:r>
              <a:rPr lang="zh-CN" altLang="en-US" smtClean="0"/>
              <a:t>都是 </a:t>
            </a:r>
            <a:r>
              <a:rPr lang="en-US" altLang="zh-CN" smtClean="0"/>
              <a:t>0</a:t>
            </a:r>
            <a:r>
              <a:rPr lang="zh-CN" altLang="en-US" smtClean="0"/>
              <a:t>： </a:t>
            </a:r>
          </a:p>
        </p:txBody>
      </p:sp>
      <p:sp>
        <p:nvSpPr>
          <p:cNvPr id="73732"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3733" name="Rectangle 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graphicFrame>
        <p:nvGraphicFramePr>
          <p:cNvPr id="73734" name="Object 7"/>
          <p:cNvGraphicFramePr>
            <a:graphicFrameLocks noChangeAspect="1"/>
          </p:cNvGraphicFramePr>
          <p:nvPr/>
        </p:nvGraphicFramePr>
        <p:xfrm>
          <a:off x="3534710" y="4105275"/>
          <a:ext cx="3329878" cy="979488"/>
        </p:xfrm>
        <a:graphic>
          <a:graphicData uri="http://schemas.openxmlformats.org/presentationml/2006/ole">
            <mc:AlternateContent xmlns:mc="http://schemas.openxmlformats.org/markup-compatibility/2006">
              <mc:Choice xmlns:v="urn:schemas-microsoft-com:vml" Requires="v">
                <p:oleObj spid="_x0000_s73740" name="公式" r:id="rId4" imgW="1282700" imgH="431800" progId="Equation.3">
                  <p:embed/>
                </p:oleObj>
              </mc:Choice>
              <mc:Fallback>
                <p:oleObj name="公式" r:id="rId4" imgW="12827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710" y="4105275"/>
                        <a:ext cx="332987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5" name="Text Box 8"/>
          <p:cNvSpPr txBox="1">
            <a:spLocks noChangeArrowheads="1"/>
          </p:cNvSpPr>
          <p:nvPr/>
        </p:nvSpPr>
        <p:spPr bwMode="auto">
          <a:xfrm>
            <a:off x="8486929" y="4332288"/>
            <a:ext cx="946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800">
                <a:latin typeface="Arial" pitchFamily="34" charset="0"/>
              </a:rPr>
              <a:t>(2-3)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14188" y="260350"/>
            <a:ext cx="8898404" cy="1462088"/>
          </a:xfrm>
        </p:spPr>
        <p:txBody>
          <a:bodyPr/>
          <a:lstStyle/>
          <a:p>
            <a:pPr algn="ctr" eaLnBrk="1" hangingPunct="1"/>
            <a:r>
              <a:rPr lang="zh-CN" altLang="en-US" smtClean="0"/>
              <a:t>码片序列的正交关系举例 </a:t>
            </a:r>
          </a:p>
        </p:txBody>
      </p:sp>
      <p:sp>
        <p:nvSpPr>
          <p:cNvPr id="153603" name="Rectangle 3"/>
          <p:cNvSpPr>
            <a:spLocks noGrp="1" noChangeArrowheads="1"/>
          </p:cNvSpPr>
          <p:nvPr>
            <p:ph idx="1"/>
          </p:nvPr>
        </p:nvSpPr>
        <p:spPr>
          <a:xfrm>
            <a:off x="616308" y="1917700"/>
            <a:ext cx="9659727" cy="2374900"/>
          </a:xfrm>
        </p:spPr>
        <p:txBody>
          <a:bodyPr/>
          <a:lstStyle/>
          <a:p>
            <a:pPr eaLnBrk="1" hangingPunct="1"/>
            <a:r>
              <a:rPr lang="zh-CN" altLang="en-US" smtClean="0"/>
              <a:t>令向量 </a:t>
            </a:r>
            <a:r>
              <a:rPr lang="en-US" altLang="zh-CN" b="1" smtClean="0"/>
              <a:t>S </a:t>
            </a:r>
            <a:r>
              <a:rPr lang="zh-CN" altLang="en-US" smtClean="0"/>
              <a:t>为</a:t>
            </a:r>
            <a:r>
              <a:rPr lang="en-US" altLang="zh-CN" smtClean="0"/>
              <a:t>(–1 –1 –1 +1 +1 –1 +1 +1)</a:t>
            </a:r>
            <a:r>
              <a:rPr lang="zh-CN" altLang="en-US" smtClean="0"/>
              <a:t>，向量 </a:t>
            </a:r>
            <a:r>
              <a:rPr lang="en-US" altLang="zh-CN" b="1" smtClean="0"/>
              <a:t>T </a:t>
            </a:r>
            <a:r>
              <a:rPr lang="zh-CN" altLang="en-US" smtClean="0"/>
              <a:t>为</a:t>
            </a:r>
            <a:r>
              <a:rPr lang="en-US" altLang="zh-CN" smtClean="0"/>
              <a:t>(–1 –1 +1 –1 +1 +1 +1 –1)</a:t>
            </a:r>
            <a:r>
              <a:rPr lang="zh-CN" altLang="en-US" smtClean="0"/>
              <a:t>。 </a:t>
            </a:r>
          </a:p>
          <a:p>
            <a:pPr eaLnBrk="1" hangingPunct="1"/>
            <a:r>
              <a:rPr lang="zh-CN" altLang="en-US" smtClean="0"/>
              <a:t>把向量 </a:t>
            </a:r>
            <a:r>
              <a:rPr lang="en-US" altLang="zh-CN" b="1" smtClean="0"/>
              <a:t>S </a:t>
            </a:r>
            <a:r>
              <a:rPr lang="zh-CN" altLang="en-US" smtClean="0"/>
              <a:t>和 </a:t>
            </a:r>
            <a:r>
              <a:rPr lang="en-US" altLang="zh-CN" b="1" smtClean="0"/>
              <a:t>T </a:t>
            </a:r>
            <a:r>
              <a:rPr lang="zh-CN" altLang="en-US" smtClean="0"/>
              <a:t>的各分量值代入</a:t>
            </a:r>
            <a:r>
              <a:rPr lang="en-US" altLang="zh-CN" smtClean="0"/>
              <a:t>(2-3)</a:t>
            </a:r>
            <a:r>
              <a:rPr lang="zh-CN" altLang="en-US" smtClean="0"/>
              <a:t>式就可看出这两个码片序列是正交的。 </a:t>
            </a:r>
          </a:p>
        </p:txBody>
      </p:sp>
      <p:sp>
        <p:nvSpPr>
          <p:cNvPr id="74756" name="Rectangle 12"/>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4757" name="Rectangle 1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616308" y="1917700"/>
            <a:ext cx="9659727" cy="3816350"/>
          </a:xfrm>
        </p:spPr>
        <p:txBody>
          <a:bodyPr/>
          <a:lstStyle/>
          <a:p>
            <a:pPr eaLnBrk="1" hangingPunct="1"/>
            <a:r>
              <a:rPr lang="zh-CN" altLang="en-US" smtClean="0"/>
              <a:t>任何一个码片向量和该码片向量自己的规格化内积都是</a:t>
            </a:r>
            <a:r>
              <a:rPr lang="en-US" altLang="zh-CN" smtClean="0"/>
              <a:t>1 </a:t>
            </a:r>
            <a:r>
              <a:rPr lang="zh-CN" altLang="en-US" smtClean="0"/>
              <a:t>。</a:t>
            </a:r>
          </a:p>
          <a:p>
            <a:pPr eaLnBrk="1" hangingPunct="1"/>
            <a:endParaRPr lang="zh-CN" altLang="en-US" smtClean="0"/>
          </a:p>
          <a:p>
            <a:pPr eaLnBrk="1" hangingPunct="1"/>
            <a:endParaRPr lang="en-US" altLang="zh-CN" smtClean="0"/>
          </a:p>
          <a:p>
            <a:pPr eaLnBrk="1" hangingPunct="1"/>
            <a:r>
              <a:rPr lang="zh-CN" altLang="en-US" smtClean="0"/>
              <a:t>任何一个码片向量和该码片反码的向量规格化内积都是</a:t>
            </a:r>
            <a:r>
              <a:rPr lang="en-US" altLang="zh-CN" smtClean="0"/>
              <a:t>-1 </a:t>
            </a:r>
            <a:r>
              <a:rPr lang="zh-CN" altLang="en-US" smtClean="0"/>
              <a:t>。</a:t>
            </a:r>
          </a:p>
          <a:p>
            <a:pPr eaLnBrk="1" hangingPunct="1"/>
            <a:endParaRPr lang="en-US" altLang="zh-CN" smtClean="0"/>
          </a:p>
        </p:txBody>
      </p:sp>
      <p:sp>
        <p:nvSpPr>
          <p:cNvPr id="75779" name="Rectangle 2"/>
          <p:cNvSpPr>
            <a:spLocks noGrp="1" noChangeArrowheads="1"/>
          </p:cNvSpPr>
          <p:nvPr>
            <p:ph type="title"/>
          </p:nvPr>
        </p:nvSpPr>
        <p:spPr>
          <a:xfrm>
            <a:off x="1314188" y="260350"/>
            <a:ext cx="8898404" cy="1462088"/>
          </a:xfrm>
        </p:spPr>
        <p:txBody>
          <a:bodyPr/>
          <a:lstStyle/>
          <a:p>
            <a:pPr algn="ctr" eaLnBrk="1" hangingPunct="1"/>
            <a:r>
              <a:rPr lang="zh-CN" altLang="en-US" smtClean="0"/>
              <a:t>正交关系的另一个重要特性 </a:t>
            </a:r>
          </a:p>
        </p:txBody>
      </p:sp>
      <p:sp>
        <p:nvSpPr>
          <p:cNvPr id="75780"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5781" name="Rectangle 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5782" name="Rectangle 8"/>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graphicFrame>
        <p:nvGraphicFramePr>
          <p:cNvPr id="75783" name="Object 7"/>
          <p:cNvGraphicFramePr>
            <a:graphicFrameLocks noChangeAspect="1"/>
          </p:cNvGraphicFramePr>
          <p:nvPr/>
        </p:nvGraphicFramePr>
        <p:xfrm>
          <a:off x="1151048" y="2997201"/>
          <a:ext cx="8427109" cy="1139825"/>
        </p:xfrm>
        <a:graphic>
          <a:graphicData uri="http://schemas.openxmlformats.org/presentationml/2006/ole">
            <mc:AlternateContent xmlns:mc="http://schemas.openxmlformats.org/markup-compatibility/2006">
              <mc:Choice xmlns:v="urn:schemas-microsoft-com:vml" Requires="v">
                <p:oleObj spid="_x0000_s75788" name="公式" r:id="rId4" imgW="2781300" imgH="431800" progId="Equation.3">
                  <p:embed/>
                </p:oleObj>
              </mc:Choice>
              <mc:Fallback>
                <p:oleObj name="公式" r:id="rId4" imgW="27813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048" y="2997201"/>
                        <a:ext cx="8427109"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CDMA </a:t>
            </a:r>
            <a:r>
              <a:rPr lang="zh-CN" altLang="en-US" smtClean="0"/>
              <a:t>的工作原理</a:t>
            </a:r>
          </a:p>
        </p:txBody>
      </p:sp>
      <p:sp>
        <p:nvSpPr>
          <p:cNvPr id="76803" name="Rectangle 3"/>
          <p:cNvSpPr>
            <a:spLocks noGrp="1" noChangeArrowheads="1"/>
          </p:cNvSpPr>
          <p:nvPr>
            <p:ph idx="1"/>
          </p:nvPr>
        </p:nvSpPr>
        <p:spPr>
          <a:xfrm>
            <a:off x="1190926" y="1773238"/>
            <a:ext cx="8874840" cy="5084762"/>
          </a:xfrm>
        </p:spPr>
        <p:txBody>
          <a:bodyPr/>
          <a:lstStyle/>
          <a:p>
            <a:pPr eaLnBrk="1" hangingPunct="1"/>
            <a:r>
              <a:rPr lang="zh-CN" altLang="en-US" sz="2800" smtClean="0"/>
              <a:t>设</a:t>
            </a:r>
            <a:r>
              <a:rPr lang="en-US" altLang="zh-CN" sz="2800" smtClean="0"/>
              <a:t>S</a:t>
            </a:r>
            <a:r>
              <a:rPr lang="zh-CN" altLang="en-US" sz="2800" smtClean="0"/>
              <a:t>站发送</a:t>
            </a:r>
            <a:r>
              <a:rPr lang="en-US" altLang="zh-CN" sz="2800" smtClean="0"/>
              <a:t>110</a:t>
            </a:r>
            <a:r>
              <a:rPr lang="zh-CN" altLang="en-US" sz="2800" smtClean="0"/>
              <a:t>三个码元，且将每个码元扩展为</a:t>
            </a:r>
            <a:r>
              <a:rPr lang="en-US" altLang="zh-CN" sz="2800" smtClean="0"/>
              <a:t>8</a:t>
            </a:r>
            <a:r>
              <a:rPr lang="zh-CN" altLang="en-US" sz="2800" smtClean="0"/>
              <a:t>个码片，那么</a:t>
            </a:r>
            <a:r>
              <a:rPr lang="en-US" altLang="zh-CN" sz="2800" smtClean="0"/>
              <a:t>S</a:t>
            </a:r>
            <a:r>
              <a:rPr lang="zh-CN" altLang="en-US" sz="2800" smtClean="0"/>
              <a:t>站码片序列为</a:t>
            </a:r>
            <a:r>
              <a:rPr lang="en-US" altLang="zh-CN" sz="2800" smtClean="0"/>
              <a:t>(-1,-1,-1,+1,+1,-1,+1,+1)</a:t>
            </a:r>
            <a:r>
              <a:rPr lang="zh-CN" altLang="en-US" sz="2800" smtClean="0"/>
              <a:t>，</a:t>
            </a:r>
            <a:r>
              <a:rPr lang="en-US" altLang="zh-CN" sz="2800" smtClean="0"/>
              <a:t>S</a:t>
            </a:r>
            <a:r>
              <a:rPr lang="zh-CN" altLang="en-US" sz="2800" smtClean="0"/>
              <a:t>站的扩频信号为</a:t>
            </a:r>
            <a:r>
              <a:rPr lang="en-US" altLang="zh-CN" sz="2800" smtClean="0"/>
              <a:t>S</a:t>
            </a:r>
            <a:r>
              <a:rPr lang="en-US" altLang="zh-CN" sz="2800" baseline="-25000" smtClean="0"/>
              <a:t>x</a:t>
            </a:r>
            <a:r>
              <a:rPr lang="zh-CN" altLang="en-US" sz="2800" smtClean="0"/>
              <a:t>，</a:t>
            </a:r>
            <a:r>
              <a:rPr lang="en-US" altLang="zh-CN" sz="2800" smtClean="0"/>
              <a:t>T</a:t>
            </a:r>
            <a:r>
              <a:rPr lang="zh-CN" altLang="en-US" sz="2800" smtClean="0"/>
              <a:t>站码片序列为</a:t>
            </a:r>
            <a:r>
              <a:rPr lang="en-US" altLang="zh-CN" sz="2800" smtClean="0"/>
              <a:t>(-1,-1,+1,-1,+1,+1,+1,-1)</a:t>
            </a:r>
            <a:r>
              <a:rPr lang="zh-CN" altLang="en-US" sz="2800" smtClean="0"/>
              <a:t>，</a:t>
            </a:r>
            <a:r>
              <a:rPr lang="en-US" altLang="zh-CN" sz="2800" smtClean="0"/>
              <a:t>T</a:t>
            </a:r>
            <a:r>
              <a:rPr lang="zh-CN" altLang="en-US" sz="2800" smtClean="0"/>
              <a:t>站也发送</a:t>
            </a:r>
            <a:r>
              <a:rPr lang="en-US" altLang="zh-CN" sz="2800" smtClean="0"/>
              <a:t>3</a:t>
            </a:r>
            <a:r>
              <a:rPr lang="zh-CN" altLang="en-US" sz="2800" smtClean="0"/>
              <a:t>个码元</a:t>
            </a:r>
            <a:r>
              <a:rPr lang="en-US" altLang="zh-CN" sz="2800" smtClean="0"/>
              <a:t>110</a:t>
            </a:r>
            <a:r>
              <a:rPr lang="zh-CN" altLang="en-US" sz="2800" smtClean="0"/>
              <a:t>，</a:t>
            </a:r>
            <a:r>
              <a:rPr lang="en-US" altLang="zh-CN" sz="2800" smtClean="0"/>
              <a:t>T</a:t>
            </a:r>
            <a:r>
              <a:rPr lang="zh-CN" altLang="en-US" sz="2800" smtClean="0"/>
              <a:t>的扩频信号为</a:t>
            </a:r>
            <a:r>
              <a:rPr lang="en-US" altLang="zh-CN" sz="2800" smtClean="0"/>
              <a:t>T</a:t>
            </a:r>
            <a:r>
              <a:rPr lang="en-US" altLang="zh-CN" sz="2800" baseline="-25000" smtClean="0"/>
              <a:t>x</a:t>
            </a:r>
            <a:r>
              <a:rPr lang="zh-CN" altLang="en-US" sz="2800" smtClean="0"/>
              <a:t>。所有的站接收的叠加信号为</a:t>
            </a:r>
            <a:r>
              <a:rPr lang="en-US" altLang="zh-CN" sz="2800" smtClean="0"/>
              <a:t>S</a:t>
            </a:r>
            <a:r>
              <a:rPr lang="en-US" altLang="zh-CN" sz="2800" baseline="-25000" smtClean="0"/>
              <a:t>x</a:t>
            </a:r>
            <a:r>
              <a:rPr lang="en-US" altLang="zh-CN" sz="2800" smtClean="0"/>
              <a:t>+T</a:t>
            </a:r>
            <a:r>
              <a:rPr lang="en-US" altLang="zh-CN" sz="2800" baseline="-25000" smtClean="0"/>
              <a:t>x</a:t>
            </a:r>
            <a:r>
              <a:rPr lang="zh-CN" altLang="en-US" sz="2800" smtClean="0"/>
              <a:t>。</a:t>
            </a:r>
          </a:p>
          <a:p>
            <a:pPr eaLnBrk="1" hangingPunct="1"/>
            <a:r>
              <a:rPr lang="zh-CN" altLang="en-US" sz="2800" smtClean="0"/>
              <a:t>当接收站打算接收</a:t>
            </a:r>
            <a:r>
              <a:rPr lang="en-US" altLang="zh-CN" sz="2800" smtClean="0"/>
              <a:t>S</a:t>
            </a:r>
            <a:r>
              <a:rPr lang="zh-CN" altLang="en-US" sz="2800" smtClean="0"/>
              <a:t>站信息，就用</a:t>
            </a:r>
            <a:r>
              <a:rPr lang="en-US" altLang="zh-CN" sz="2800" smtClean="0"/>
              <a:t>S</a:t>
            </a:r>
            <a:r>
              <a:rPr lang="zh-CN" altLang="en-US" sz="2800" smtClean="0"/>
              <a:t>站码片序列与收到的信号求规格化内积，相当于求</a:t>
            </a:r>
            <a:r>
              <a:rPr lang="en-US" altLang="zh-CN" sz="2800" smtClean="0"/>
              <a:t>S</a:t>
            </a:r>
            <a:r>
              <a:rPr lang="en-US" altLang="zh-CN" sz="1200" smtClean="0"/>
              <a:t>●</a:t>
            </a:r>
            <a:r>
              <a:rPr lang="en-US" altLang="zh-CN" sz="2800" smtClean="0"/>
              <a:t>S</a:t>
            </a:r>
            <a:r>
              <a:rPr lang="en-US" altLang="zh-CN" sz="2800" baseline="-25000" smtClean="0"/>
              <a:t>x</a:t>
            </a:r>
            <a:r>
              <a:rPr lang="zh-CN" altLang="en-US" sz="2800" smtClean="0"/>
              <a:t>， </a:t>
            </a:r>
            <a:r>
              <a:rPr lang="en-US" altLang="zh-CN" sz="2800" smtClean="0"/>
              <a:t>S</a:t>
            </a:r>
            <a:r>
              <a:rPr lang="en-US" altLang="zh-CN" sz="1200" smtClean="0"/>
              <a:t>●</a:t>
            </a:r>
            <a:r>
              <a:rPr lang="en-US" altLang="zh-CN" sz="2800" smtClean="0"/>
              <a:t>T</a:t>
            </a:r>
            <a:r>
              <a:rPr lang="en-US" altLang="zh-CN" sz="2800" baseline="-25000" smtClean="0"/>
              <a:t>x</a:t>
            </a:r>
            <a:r>
              <a:rPr lang="zh-CN" altLang="en-US" sz="2800" smtClean="0"/>
              <a:t>，显然，前者或者是</a:t>
            </a:r>
            <a:r>
              <a:rPr lang="en-US" altLang="zh-CN" sz="2800" smtClean="0"/>
              <a:t>+1</a:t>
            </a:r>
            <a:r>
              <a:rPr lang="zh-CN" altLang="en-US" sz="2800" smtClean="0"/>
              <a:t>，或者是</a:t>
            </a:r>
            <a:r>
              <a:rPr lang="en-US" altLang="zh-CN" sz="2800" smtClean="0"/>
              <a:t>-1</a:t>
            </a:r>
            <a:r>
              <a:rPr lang="zh-CN" altLang="en-US" sz="2800" smtClean="0"/>
              <a:t>，后者一定是</a:t>
            </a:r>
            <a:r>
              <a:rPr lang="en-US" altLang="zh-CN" sz="2800" smtClean="0"/>
              <a:t>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1314188" y="260350"/>
            <a:ext cx="8898404" cy="1462088"/>
          </a:xfrm>
        </p:spPr>
        <p:txBody>
          <a:bodyPr/>
          <a:lstStyle/>
          <a:p>
            <a:pPr algn="ctr" eaLnBrk="1" hangingPunct="1"/>
            <a:r>
              <a:rPr lang="en-US" altLang="zh-CN" smtClean="0"/>
              <a:t>CDMA </a:t>
            </a:r>
            <a:r>
              <a:rPr lang="zh-CN" altLang="en-US" smtClean="0"/>
              <a:t>的工作原理</a:t>
            </a:r>
            <a:endParaRPr lang="zh-CN" altLang="zh-CN" smtClean="0"/>
          </a:p>
        </p:txBody>
      </p:sp>
      <p:sp>
        <p:nvSpPr>
          <p:cNvPr id="77827"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7828" name="Rectangle 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7829" name="Rectangle 7"/>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7830" name="Line 10"/>
          <p:cNvSpPr>
            <a:spLocks noChangeShapeType="1"/>
          </p:cNvSpPr>
          <p:nvPr/>
        </p:nvSpPr>
        <p:spPr bwMode="auto">
          <a:xfrm>
            <a:off x="3812049" y="2643188"/>
            <a:ext cx="178910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31" name="Text Box 11"/>
          <p:cNvSpPr txBox="1">
            <a:spLocks noChangeArrowheads="1"/>
          </p:cNvSpPr>
          <p:nvPr/>
        </p:nvSpPr>
        <p:spPr bwMode="auto">
          <a:xfrm>
            <a:off x="1109356" y="2830514"/>
            <a:ext cx="220765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85000"/>
              </a:lnSpc>
            </a:pPr>
            <a:r>
              <a:rPr lang="en-US" altLang="zh-CN" sz="2000">
                <a:solidFill>
                  <a:srgbClr val="333399"/>
                </a:solidFill>
                <a:latin typeface="Arial" pitchFamily="34" charset="0"/>
                <a:ea typeface="黑体" pitchFamily="49" charset="-122"/>
              </a:rPr>
              <a:t>S </a:t>
            </a:r>
            <a:r>
              <a:rPr lang="zh-CN" altLang="en-US" sz="2000">
                <a:solidFill>
                  <a:srgbClr val="333399"/>
                </a:solidFill>
                <a:latin typeface="Arial" pitchFamily="34" charset="0"/>
                <a:ea typeface="黑体" pitchFamily="49" charset="-122"/>
              </a:rPr>
              <a:t>站的码片序列 </a:t>
            </a:r>
            <a:r>
              <a:rPr lang="en-US" altLang="zh-CN" sz="2000" b="1">
                <a:solidFill>
                  <a:srgbClr val="333399"/>
                </a:solidFill>
                <a:latin typeface="Arial" pitchFamily="34" charset="0"/>
                <a:ea typeface="黑体" pitchFamily="49" charset="-122"/>
              </a:rPr>
              <a:t>S</a:t>
            </a:r>
          </a:p>
        </p:txBody>
      </p:sp>
      <p:sp>
        <p:nvSpPr>
          <p:cNvPr id="77832" name="Line 12"/>
          <p:cNvSpPr>
            <a:spLocks noChangeShapeType="1"/>
          </p:cNvSpPr>
          <p:nvPr/>
        </p:nvSpPr>
        <p:spPr bwMode="auto">
          <a:xfrm>
            <a:off x="3813861" y="1943101"/>
            <a:ext cx="0" cy="3802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13"/>
          <p:cNvSpPr>
            <a:spLocks noChangeShapeType="1"/>
          </p:cNvSpPr>
          <p:nvPr/>
        </p:nvSpPr>
        <p:spPr bwMode="auto">
          <a:xfrm>
            <a:off x="5615656" y="1943101"/>
            <a:ext cx="0" cy="3781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14"/>
          <p:cNvSpPr>
            <a:spLocks noChangeShapeType="1"/>
          </p:cNvSpPr>
          <p:nvPr/>
        </p:nvSpPr>
        <p:spPr bwMode="auto">
          <a:xfrm>
            <a:off x="7417452" y="1943100"/>
            <a:ext cx="0" cy="3929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15"/>
          <p:cNvSpPr>
            <a:spLocks noChangeShapeType="1"/>
          </p:cNvSpPr>
          <p:nvPr/>
        </p:nvSpPr>
        <p:spPr bwMode="auto">
          <a:xfrm>
            <a:off x="9219247" y="1943100"/>
            <a:ext cx="0" cy="3790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Freeform 16"/>
          <p:cNvSpPr>
            <a:spLocks noChangeArrowheads="1"/>
          </p:cNvSpPr>
          <p:nvPr/>
        </p:nvSpPr>
        <p:spPr bwMode="auto">
          <a:xfrm>
            <a:off x="3813862" y="2874964"/>
            <a:ext cx="180179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7 w 768"/>
              <a:gd name="T13" fmla="*/ 508870505 h 196"/>
              <a:gd name="T14" fmla="*/ 2147483647 w 768"/>
              <a:gd name="T15" fmla="*/ 0 h 196"/>
              <a:gd name="T16" fmla="*/ 2147483647 w 768"/>
              <a:gd name="T17" fmla="*/ 0 h 196"/>
              <a:gd name="T18" fmla="*/ 2147483647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a:p>
        </p:txBody>
      </p:sp>
      <p:sp>
        <p:nvSpPr>
          <p:cNvPr id="77837" name="Freeform 17"/>
          <p:cNvSpPr>
            <a:spLocks noChangeArrowheads="1"/>
          </p:cNvSpPr>
          <p:nvPr/>
        </p:nvSpPr>
        <p:spPr bwMode="auto">
          <a:xfrm>
            <a:off x="5615657" y="2874964"/>
            <a:ext cx="180179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7 w 768"/>
              <a:gd name="T13" fmla="*/ 508870505 h 196"/>
              <a:gd name="T14" fmla="*/ 2147483647 w 768"/>
              <a:gd name="T15" fmla="*/ 0 h 196"/>
              <a:gd name="T16" fmla="*/ 2147483647 w 768"/>
              <a:gd name="T17" fmla="*/ 0 h 196"/>
              <a:gd name="T18" fmla="*/ 2147483647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a:p>
        </p:txBody>
      </p:sp>
      <p:sp>
        <p:nvSpPr>
          <p:cNvPr id="77838" name="Freeform 18"/>
          <p:cNvSpPr>
            <a:spLocks noChangeArrowheads="1"/>
          </p:cNvSpPr>
          <p:nvPr/>
        </p:nvSpPr>
        <p:spPr bwMode="auto">
          <a:xfrm>
            <a:off x="3813862" y="3965575"/>
            <a:ext cx="180179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7 w 768"/>
              <a:gd name="T17" fmla="*/ 0 h 192"/>
              <a:gd name="T18" fmla="*/ 2147483647 w 768"/>
              <a:gd name="T19" fmla="*/ 504241263 h 192"/>
              <a:gd name="T20" fmla="*/ 2147483647 w 768"/>
              <a:gd name="T21" fmla="*/ 504241263 h 192"/>
              <a:gd name="T22" fmla="*/ 2147483647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a:solidFill>
              <a:schemeClr val="tx1"/>
            </a:solidFill>
            <a:round/>
            <a:headEnd/>
            <a:tailEnd/>
          </a:ln>
        </p:spPr>
        <p:txBody>
          <a:bodyPr/>
          <a:lstStyle/>
          <a:p>
            <a:endParaRPr lang="zh-CN" altLang="en-US"/>
          </a:p>
        </p:txBody>
      </p:sp>
      <p:sp>
        <p:nvSpPr>
          <p:cNvPr id="77839" name="Freeform 19"/>
          <p:cNvSpPr>
            <a:spLocks noChangeArrowheads="1"/>
          </p:cNvSpPr>
          <p:nvPr/>
        </p:nvSpPr>
        <p:spPr bwMode="auto">
          <a:xfrm>
            <a:off x="5615657" y="3965575"/>
            <a:ext cx="180179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7 w 768"/>
              <a:gd name="T17" fmla="*/ 0 h 192"/>
              <a:gd name="T18" fmla="*/ 2147483647 w 768"/>
              <a:gd name="T19" fmla="*/ 504241263 h 192"/>
              <a:gd name="T20" fmla="*/ 2147483647 w 768"/>
              <a:gd name="T21" fmla="*/ 504241263 h 192"/>
              <a:gd name="T22" fmla="*/ 2147483647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a:solidFill>
              <a:schemeClr val="tx1"/>
            </a:solidFill>
            <a:round/>
            <a:headEnd/>
            <a:tailEnd/>
          </a:ln>
        </p:spPr>
        <p:txBody>
          <a:bodyPr/>
          <a:lstStyle/>
          <a:p>
            <a:endParaRPr lang="zh-CN" altLang="en-US"/>
          </a:p>
        </p:txBody>
      </p:sp>
      <p:sp>
        <p:nvSpPr>
          <p:cNvPr id="77840" name="Freeform 20"/>
          <p:cNvSpPr>
            <a:spLocks noChangeArrowheads="1"/>
          </p:cNvSpPr>
          <p:nvPr/>
        </p:nvSpPr>
        <p:spPr bwMode="auto">
          <a:xfrm flipV="1">
            <a:off x="7417453" y="3965575"/>
            <a:ext cx="1801795" cy="311150"/>
          </a:xfrm>
          <a:custGeom>
            <a:avLst/>
            <a:gdLst>
              <a:gd name="T0" fmla="*/ 0 w 768"/>
              <a:gd name="T1" fmla="*/ 252120632 h 192"/>
              <a:gd name="T2" fmla="*/ 0 w 768"/>
              <a:gd name="T3" fmla="*/ 504241263 h 192"/>
              <a:gd name="T4" fmla="*/ 810549049 w 768"/>
              <a:gd name="T5" fmla="*/ 504241263 h 192"/>
              <a:gd name="T6" fmla="*/ 810549049 w 768"/>
              <a:gd name="T7" fmla="*/ 0 h 192"/>
              <a:gd name="T8" fmla="*/ 1215823574 w 768"/>
              <a:gd name="T9" fmla="*/ 0 h 192"/>
              <a:gd name="T10" fmla="*/ 1215823574 w 768"/>
              <a:gd name="T11" fmla="*/ 504241263 h 192"/>
              <a:gd name="T12" fmla="*/ 1621098098 w 768"/>
              <a:gd name="T13" fmla="*/ 504241263 h 192"/>
              <a:gd name="T14" fmla="*/ 1621098098 w 768"/>
              <a:gd name="T15" fmla="*/ 0 h 192"/>
              <a:gd name="T16" fmla="*/ 2147483647 w 768"/>
              <a:gd name="T17" fmla="*/ 0 h 192"/>
              <a:gd name="T18" fmla="*/ 2147483647 w 768"/>
              <a:gd name="T19" fmla="*/ 504241263 h 192"/>
              <a:gd name="T20" fmla="*/ 2147483647 w 768"/>
              <a:gd name="T21" fmla="*/ 504241263 h 192"/>
              <a:gd name="T22" fmla="*/ 2147483647 w 768"/>
              <a:gd name="T23" fmla="*/ 252120632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a:solidFill>
              <a:schemeClr val="tx1"/>
            </a:solidFill>
            <a:round/>
            <a:headEnd/>
            <a:tailEnd/>
          </a:ln>
        </p:spPr>
        <p:txBody>
          <a:bodyPr/>
          <a:lstStyle/>
          <a:p>
            <a:endParaRPr lang="zh-CN" altLang="en-US"/>
          </a:p>
        </p:txBody>
      </p:sp>
      <p:sp>
        <p:nvSpPr>
          <p:cNvPr id="77841" name="Freeform 21"/>
          <p:cNvSpPr>
            <a:spLocks noChangeArrowheads="1"/>
          </p:cNvSpPr>
          <p:nvPr/>
        </p:nvSpPr>
        <p:spPr bwMode="auto">
          <a:xfrm>
            <a:off x="3813862" y="5738814"/>
            <a:ext cx="180179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7 w 768"/>
              <a:gd name="T17" fmla="*/ 509398079 h 192"/>
              <a:gd name="T18" fmla="*/ 2147483647 w 768"/>
              <a:gd name="T19" fmla="*/ 0 h 192"/>
              <a:gd name="T20" fmla="*/ 2147483647 w 768"/>
              <a:gd name="T21" fmla="*/ 0 h 192"/>
              <a:gd name="T22" fmla="*/ 2147483647 w 768"/>
              <a:gd name="T23" fmla="*/ 509398079 h 192"/>
              <a:gd name="T24" fmla="*/ 2147483647 w 768"/>
              <a:gd name="T25" fmla="*/ 509398079 h 192"/>
              <a:gd name="T26" fmla="*/ 2147483647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a:solidFill>
              <a:schemeClr val="tx1"/>
            </a:solidFill>
            <a:round/>
            <a:headEnd/>
            <a:tailEnd/>
          </a:ln>
        </p:spPr>
        <p:txBody>
          <a:bodyPr/>
          <a:lstStyle/>
          <a:p>
            <a:endParaRPr lang="zh-CN" altLang="en-US"/>
          </a:p>
        </p:txBody>
      </p:sp>
      <p:sp>
        <p:nvSpPr>
          <p:cNvPr id="77842" name="Freeform 22"/>
          <p:cNvSpPr>
            <a:spLocks noChangeArrowheads="1"/>
          </p:cNvSpPr>
          <p:nvPr/>
        </p:nvSpPr>
        <p:spPr bwMode="auto">
          <a:xfrm>
            <a:off x="5615657" y="5738814"/>
            <a:ext cx="180179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7 w 768"/>
              <a:gd name="T17" fmla="*/ 509398079 h 192"/>
              <a:gd name="T18" fmla="*/ 2147483647 w 768"/>
              <a:gd name="T19" fmla="*/ 0 h 192"/>
              <a:gd name="T20" fmla="*/ 2147483647 w 768"/>
              <a:gd name="T21" fmla="*/ 0 h 192"/>
              <a:gd name="T22" fmla="*/ 2147483647 w 768"/>
              <a:gd name="T23" fmla="*/ 509398079 h 192"/>
              <a:gd name="T24" fmla="*/ 2147483647 w 768"/>
              <a:gd name="T25" fmla="*/ 509398079 h 192"/>
              <a:gd name="T26" fmla="*/ 2147483647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a:solidFill>
              <a:schemeClr val="tx1"/>
            </a:solidFill>
            <a:round/>
            <a:headEnd/>
            <a:tailEnd/>
          </a:ln>
        </p:spPr>
        <p:txBody>
          <a:bodyPr/>
          <a:lstStyle/>
          <a:p>
            <a:endParaRPr lang="zh-CN" altLang="en-US"/>
          </a:p>
        </p:txBody>
      </p:sp>
      <p:sp>
        <p:nvSpPr>
          <p:cNvPr id="77843" name="Freeform 23"/>
          <p:cNvSpPr>
            <a:spLocks noChangeArrowheads="1"/>
          </p:cNvSpPr>
          <p:nvPr/>
        </p:nvSpPr>
        <p:spPr bwMode="auto">
          <a:xfrm flipV="1">
            <a:off x="7417453" y="5738814"/>
            <a:ext cx="1801795" cy="312737"/>
          </a:xfrm>
          <a:custGeom>
            <a:avLst/>
            <a:gdLst>
              <a:gd name="T0" fmla="*/ 0 w 768"/>
              <a:gd name="T1" fmla="*/ 254699854 h 192"/>
              <a:gd name="T2" fmla="*/ 0 w 768"/>
              <a:gd name="T3" fmla="*/ 0 h 192"/>
              <a:gd name="T4" fmla="*/ 810549049 w 768"/>
              <a:gd name="T5" fmla="*/ 0 h 192"/>
              <a:gd name="T6" fmla="*/ 810549049 w 768"/>
              <a:gd name="T7" fmla="*/ 509398079 h 192"/>
              <a:gd name="T8" fmla="*/ 1621098098 w 768"/>
              <a:gd name="T9" fmla="*/ 509398079 h 192"/>
              <a:gd name="T10" fmla="*/ 1621098098 w 768"/>
              <a:gd name="T11" fmla="*/ 0 h 192"/>
              <a:gd name="T12" fmla="*/ 2026370568 w 768"/>
              <a:gd name="T13" fmla="*/ 0 h 192"/>
              <a:gd name="T14" fmla="*/ 2026370568 w 768"/>
              <a:gd name="T15" fmla="*/ 509398079 h 192"/>
              <a:gd name="T16" fmla="*/ 2147483647 w 768"/>
              <a:gd name="T17" fmla="*/ 509398079 h 192"/>
              <a:gd name="T18" fmla="*/ 2147483647 w 768"/>
              <a:gd name="T19" fmla="*/ 0 h 192"/>
              <a:gd name="T20" fmla="*/ 2147483647 w 768"/>
              <a:gd name="T21" fmla="*/ 0 h 192"/>
              <a:gd name="T22" fmla="*/ 2147483647 w 768"/>
              <a:gd name="T23" fmla="*/ 509398079 h 192"/>
              <a:gd name="T24" fmla="*/ 2147483647 w 768"/>
              <a:gd name="T25" fmla="*/ 509398079 h 192"/>
              <a:gd name="T26" fmla="*/ 2147483647 w 768"/>
              <a:gd name="T27" fmla="*/ 246739720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a:solidFill>
              <a:schemeClr val="tx1"/>
            </a:solidFill>
            <a:round/>
            <a:headEnd/>
            <a:tailEnd/>
          </a:ln>
        </p:spPr>
        <p:txBody>
          <a:bodyPr/>
          <a:lstStyle/>
          <a:p>
            <a:endParaRPr lang="zh-CN" altLang="en-US"/>
          </a:p>
        </p:txBody>
      </p:sp>
      <p:sp>
        <p:nvSpPr>
          <p:cNvPr id="77844" name="Freeform 24"/>
          <p:cNvSpPr>
            <a:spLocks noChangeArrowheads="1"/>
          </p:cNvSpPr>
          <p:nvPr/>
        </p:nvSpPr>
        <p:spPr bwMode="auto">
          <a:xfrm>
            <a:off x="3813862" y="5210176"/>
            <a:ext cx="5405386" cy="314325"/>
          </a:xfrm>
          <a:custGeom>
            <a:avLst/>
            <a:gdLst>
              <a:gd name="T0" fmla="*/ 0 w 2827"/>
              <a:gd name="T1" fmla="*/ 252014119 h 194"/>
              <a:gd name="T2" fmla="*/ 0 w 2827"/>
              <a:gd name="T3" fmla="*/ 0 h 194"/>
              <a:gd name="T4" fmla="*/ 2147483647 w 2827"/>
              <a:gd name="T5" fmla="*/ 5249552 h 194"/>
              <a:gd name="T6" fmla="*/ 2147483647 w 2827"/>
              <a:gd name="T7" fmla="*/ 509279410 h 194"/>
              <a:gd name="T8" fmla="*/ 2147483647 w 2827"/>
              <a:gd name="T9" fmla="*/ 504029859 h 194"/>
              <a:gd name="T10" fmla="*/ 2147483647 w 2827"/>
              <a:gd name="T11" fmla="*/ 252014119 h 1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27" h="194">
                <a:moveTo>
                  <a:pt x="0" y="96"/>
                </a:moveTo>
                <a:lnTo>
                  <a:pt x="0" y="0"/>
                </a:lnTo>
                <a:lnTo>
                  <a:pt x="1886" y="2"/>
                </a:lnTo>
                <a:lnTo>
                  <a:pt x="1886" y="194"/>
                </a:lnTo>
                <a:lnTo>
                  <a:pt x="2826" y="192"/>
                </a:lnTo>
                <a:lnTo>
                  <a:pt x="2827" y="96"/>
                </a:lnTo>
              </a:path>
            </a:pathLst>
          </a:custGeom>
          <a:solidFill>
            <a:srgbClr val="FFFF66"/>
          </a:solidFill>
          <a:ln w="19050">
            <a:solidFill>
              <a:schemeClr val="tx1"/>
            </a:solidFill>
            <a:round/>
            <a:headEnd/>
            <a:tailEnd/>
          </a:ln>
        </p:spPr>
        <p:txBody>
          <a:bodyPr/>
          <a:lstStyle/>
          <a:p>
            <a:endParaRPr lang="zh-CN" altLang="en-US"/>
          </a:p>
        </p:txBody>
      </p:sp>
      <p:sp>
        <p:nvSpPr>
          <p:cNvPr id="77845" name="Freeform 25"/>
          <p:cNvSpPr>
            <a:spLocks noChangeArrowheads="1"/>
          </p:cNvSpPr>
          <p:nvPr/>
        </p:nvSpPr>
        <p:spPr bwMode="auto">
          <a:xfrm>
            <a:off x="3813862" y="2174875"/>
            <a:ext cx="5405386" cy="312738"/>
          </a:xfrm>
          <a:custGeom>
            <a:avLst/>
            <a:gdLst>
              <a:gd name="T0" fmla="*/ 0 w 2304"/>
              <a:gd name="T1" fmla="*/ 254700668 h 192"/>
              <a:gd name="T2" fmla="*/ 0 w 2304"/>
              <a:gd name="T3" fmla="*/ 0 h 192"/>
              <a:gd name="T4" fmla="*/ 2147483647 w 2304"/>
              <a:gd name="T5" fmla="*/ 0 h 192"/>
              <a:gd name="T6" fmla="*/ 2147483647 w 2304"/>
              <a:gd name="T7" fmla="*/ 509401337 h 192"/>
              <a:gd name="T8" fmla="*/ 2147483647 w 2304"/>
              <a:gd name="T9" fmla="*/ 509401337 h 192"/>
              <a:gd name="T10" fmla="*/ 2147483647 w 2304"/>
              <a:gd name="T11" fmla="*/ 254700668 h 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 h="192">
                <a:moveTo>
                  <a:pt x="0" y="96"/>
                </a:moveTo>
                <a:lnTo>
                  <a:pt x="0" y="0"/>
                </a:lnTo>
                <a:lnTo>
                  <a:pt x="1536" y="0"/>
                </a:lnTo>
                <a:lnTo>
                  <a:pt x="1536" y="192"/>
                </a:lnTo>
                <a:lnTo>
                  <a:pt x="2304" y="192"/>
                </a:lnTo>
                <a:lnTo>
                  <a:pt x="2304" y="96"/>
                </a:lnTo>
              </a:path>
            </a:pathLst>
          </a:custGeom>
          <a:solidFill>
            <a:srgbClr val="FFFF66"/>
          </a:solidFill>
          <a:ln w="19050">
            <a:solidFill>
              <a:schemeClr val="tx1"/>
            </a:solidFill>
            <a:round/>
            <a:headEnd/>
            <a:tailEnd/>
          </a:ln>
        </p:spPr>
        <p:txBody>
          <a:bodyPr/>
          <a:lstStyle/>
          <a:p>
            <a:endParaRPr lang="zh-CN" altLang="en-US"/>
          </a:p>
        </p:txBody>
      </p:sp>
      <p:sp>
        <p:nvSpPr>
          <p:cNvPr id="77846" name="Line 26"/>
          <p:cNvSpPr>
            <a:spLocks noChangeShapeType="1"/>
          </p:cNvSpPr>
          <p:nvPr/>
        </p:nvSpPr>
        <p:spPr bwMode="auto">
          <a:xfrm>
            <a:off x="5615656" y="2058989"/>
            <a:ext cx="0" cy="155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7" name="Text Box 27"/>
          <p:cNvSpPr txBox="1">
            <a:spLocks noChangeArrowheads="1"/>
          </p:cNvSpPr>
          <p:nvPr/>
        </p:nvSpPr>
        <p:spPr bwMode="auto">
          <a:xfrm>
            <a:off x="4491800" y="184467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1</a:t>
            </a:r>
          </a:p>
        </p:txBody>
      </p:sp>
      <p:sp>
        <p:nvSpPr>
          <p:cNvPr id="77848" name="Line 28"/>
          <p:cNvSpPr>
            <a:spLocks noChangeShapeType="1"/>
          </p:cNvSpPr>
          <p:nvPr/>
        </p:nvSpPr>
        <p:spPr bwMode="auto">
          <a:xfrm>
            <a:off x="3636219" y="4119563"/>
            <a:ext cx="6034384"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49" name="Line 29"/>
          <p:cNvSpPr>
            <a:spLocks noChangeShapeType="1"/>
          </p:cNvSpPr>
          <p:nvPr/>
        </p:nvSpPr>
        <p:spPr bwMode="auto">
          <a:xfrm>
            <a:off x="3636219" y="5365750"/>
            <a:ext cx="6034384"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50" name="Line 30"/>
          <p:cNvSpPr>
            <a:spLocks noChangeShapeType="1"/>
          </p:cNvSpPr>
          <p:nvPr/>
        </p:nvSpPr>
        <p:spPr bwMode="auto">
          <a:xfrm flipV="1">
            <a:off x="3636219" y="5895975"/>
            <a:ext cx="6034384" cy="1428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51" name="Freeform 31"/>
          <p:cNvSpPr>
            <a:spLocks noChangeArrowheads="1"/>
          </p:cNvSpPr>
          <p:nvPr/>
        </p:nvSpPr>
        <p:spPr bwMode="auto">
          <a:xfrm>
            <a:off x="3813862" y="4432300"/>
            <a:ext cx="180179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7 w 768"/>
              <a:gd name="T17" fmla="*/ 504241263 h 384"/>
              <a:gd name="T18" fmla="*/ 2147483647 w 768"/>
              <a:gd name="T19" fmla="*/ 0 h 384"/>
              <a:gd name="T20" fmla="*/ 2147483647 w 768"/>
              <a:gd name="T21" fmla="*/ 0 h 384"/>
              <a:gd name="T22" fmla="*/ 2147483647 w 768"/>
              <a:gd name="T23" fmla="*/ 504241263 h 384"/>
              <a:gd name="T24" fmla="*/ 2147483647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a:solidFill>
              <a:schemeClr val="tx1"/>
            </a:solidFill>
            <a:round/>
            <a:headEnd/>
            <a:tailEnd/>
          </a:ln>
        </p:spPr>
        <p:txBody>
          <a:bodyPr/>
          <a:lstStyle/>
          <a:p>
            <a:endParaRPr lang="zh-CN" altLang="en-US"/>
          </a:p>
        </p:txBody>
      </p:sp>
      <p:sp>
        <p:nvSpPr>
          <p:cNvPr id="77852" name="Freeform 32"/>
          <p:cNvSpPr>
            <a:spLocks noChangeArrowheads="1"/>
          </p:cNvSpPr>
          <p:nvPr/>
        </p:nvSpPr>
        <p:spPr bwMode="auto">
          <a:xfrm>
            <a:off x="5615657" y="4432300"/>
            <a:ext cx="180179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7 w 768"/>
              <a:gd name="T17" fmla="*/ 504241263 h 384"/>
              <a:gd name="T18" fmla="*/ 2147483647 w 768"/>
              <a:gd name="T19" fmla="*/ 0 h 384"/>
              <a:gd name="T20" fmla="*/ 2147483647 w 768"/>
              <a:gd name="T21" fmla="*/ 0 h 384"/>
              <a:gd name="T22" fmla="*/ 2147483647 w 768"/>
              <a:gd name="T23" fmla="*/ 504241263 h 384"/>
              <a:gd name="T24" fmla="*/ 2147483647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a:solidFill>
              <a:schemeClr val="tx1"/>
            </a:solidFill>
            <a:round/>
            <a:headEnd/>
            <a:tailEnd/>
          </a:ln>
        </p:spPr>
        <p:txBody>
          <a:bodyPr/>
          <a:lstStyle/>
          <a:p>
            <a:endParaRPr lang="zh-CN" altLang="en-US"/>
          </a:p>
        </p:txBody>
      </p:sp>
      <p:sp>
        <p:nvSpPr>
          <p:cNvPr id="77853" name="Freeform 33"/>
          <p:cNvSpPr>
            <a:spLocks noChangeArrowheads="1"/>
          </p:cNvSpPr>
          <p:nvPr/>
        </p:nvSpPr>
        <p:spPr bwMode="auto">
          <a:xfrm flipV="1">
            <a:off x="7417453" y="4432300"/>
            <a:ext cx="1801795" cy="622300"/>
          </a:xfrm>
          <a:custGeom>
            <a:avLst/>
            <a:gdLst>
              <a:gd name="T0" fmla="*/ 0 w 768"/>
              <a:gd name="T1" fmla="*/ 504241263 h 384"/>
              <a:gd name="T2" fmla="*/ 0 w 768"/>
              <a:gd name="T3" fmla="*/ 1008482526 h 384"/>
              <a:gd name="T4" fmla="*/ 810549049 w 768"/>
              <a:gd name="T5" fmla="*/ 1008482526 h 384"/>
              <a:gd name="T6" fmla="*/ 810549049 w 768"/>
              <a:gd name="T7" fmla="*/ 504241263 h 384"/>
              <a:gd name="T8" fmla="*/ 1621098098 w 768"/>
              <a:gd name="T9" fmla="*/ 504241263 h 384"/>
              <a:gd name="T10" fmla="*/ 1621098098 w 768"/>
              <a:gd name="T11" fmla="*/ 0 h 384"/>
              <a:gd name="T12" fmla="*/ 2026370568 w 768"/>
              <a:gd name="T13" fmla="*/ 0 h 384"/>
              <a:gd name="T14" fmla="*/ 2026370568 w 768"/>
              <a:gd name="T15" fmla="*/ 504241263 h 384"/>
              <a:gd name="T16" fmla="*/ 2147483647 w 768"/>
              <a:gd name="T17" fmla="*/ 504241263 h 384"/>
              <a:gd name="T18" fmla="*/ 2147483647 w 768"/>
              <a:gd name="T19" fmla="*/ 0 h 384"/>
              <a:gd name="T20" fmla="*/ 2147483647 w 768"/>
              <a:gd name="T21" fmla="*/ 0 h 384"/>
              <a:gd name="T22" fmla="*/ 2147483647 w 768"/>
              <a:gd name="T23" fmla="*/ 504241263 h 384"/>
              <a:gd name="T24" fmla="*/ 2147483647 w 768"/>
              <a:gd name="T25" fmla="*/ 504241263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a:solidFill>
              <a:schemeClr val="tx1"/>
            </a:solidFill>
            <a:round/>
            <a:headEnd/>
            <a:tailEnd/>
          </a:ln>
        </p:spPr>
        <p:txBody>
          <a:bodyPr/>
          <a:lstStyle/>
          <a:p>
            <a:endParaRPr lang="zh-CN" altLang="en-US"/>
          </a:p>
        </p:txBody>
      </p:sp>
      <p:sp>
        <p:nvSpPr>
          <p:cNvPr id="77854" name="Line 34"/>
          <p:cNvSpPr>
            <a:spLocks noChangeShapeType="1"/>
          </p:cNvSpPr>
          <p:nvPr/>
        </p:nvSpPr>
        <p:spPr bwMode="auto">
          <a:xfrm>
            <a:off x="3636219" y="4741863"/>
            <a:ext cx="6034384"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55" name="Line 35"/>
          <p:cNvSpPr>
            <a:spLocks noChangeShapeType="1"/>
          </p:cNvSpPr>
          <p:nvPr/>
        </p:nvSpPr>
        <p:spPr bwMode="auto">
          <a:xfrm>
            <a:off x="3659784" y="2332038"/>
            <a:ext cx="6010819"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56" name="Text Box 36"/>
          <p:cNvSpPr txBox="1">
            <a:spLocks noChangeArrowheads="1"/>
          </p:cNvSpPr>
          <p:nvPr/>
        </p:nvSpPr>
        <p:spPr bwMode="auto">
          <a:xfrm>
            <a:off x="6304472" y="184467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1</a:t>
            </a:r>
          </a:p>
        </p:txBody>
      </p:sp>
      <p:sp>
        <p:nvSpPr>
          <p:cNvPr id="77857" name="Text Box 37"/>
          <p:cNvSpPr txBox="1">
            <a:spLocks noChangeArrowheads="1"/>
          </p:cNvSpPr>
          <p:nvPr/>
        </p:nvSpPr>
        <p:spPr bwMode="auto">
          <a:xfrm>
            <a:off x="8111706" y="184467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0</a:t>
            </a:r>
          </a:p>
        </p:txBody>
      </p:sp>
      <p:sp>
        <p:nvSpPr>
          <p:cNvPr id="77858" name="Text Box 38"/>
          <p:cNvSpPr txBox="1">
            <a:spLocks noChangeArrowheads="1"/>
          </p:cNvSpPr>
          <p:nvPr/>
        </p:nvSpPr>
        <p:spPr bwMode="auto">
          <a:xfrm>
            <a:off x="9672415" y="207327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59" name="Text Box 39"/>
          <p:cNvSpPr txBox="1">
            <a:spLocks noChangeArrowheads="1"/>
          </p:cNvSpPr>
          <p:nvPr/>
        </p:nvSpPr>
        <p:spPr bwMode="auto">
          <a:xfrm>
            <a:off x="9672415" y="278606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60" name="Text Box 40"/>
          <p:cNvSpPr txBox="1">
            <a:spLocks noChangeArrowheads="1"/>
          </p:cNvSpPr>
          <p:nvPr/>
        </p:nvSpPr>
        <p:spPr bwMode="auto">
          <a:xfrm>
            <a:off x="9672415" y="389096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61" name="Text Box 41"/>
          <p:cNvSpPr txBox="1">
            <a:spLocks noChangeArrowheads="1"/>
          </p:cNvSpPr>
          <p:nvPr/>
        </p:nvSpPr>
        <p:spPr bwMode="auto">
          <a:xfrm>
            <a:off x="9672415" y="449897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62" name="Text Box 42"/>
          <p:cNvSpPr txBox="1">
            <a:spLocks noChangeArrowheads="1"/>
          </p:cNvSpPr>
          <p:nvPr/>
        </p:nvSpPr>
        <p:spPr bwMode="auto">
          <a:xfrm>
            <a:off x="9672415" y="5121276"/>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63" name="Text Box 43"/>
          <p:cNvSpPr txBox="1">
            <a:spLocks noChangeArrowheads="1"/>
          </p:cNvSpPr>
          <p:nvPr/>
        </p:nvSpPr>
        <p:spPr bwMode="auto">
          <a:xfrm>
            <a:off x="9672415" y="5649914"/>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64" name="Rectangle 44"/>
          <p:cNvSpPr>
            <a:spLocks noChangeArrowheads="1"/>
          </p:cNvSpPr>
          <p:nvPr/>
        </p:nvSpPr>
        <p:spPr bwMode="auto">
          <a:xfrm>
            <a:off x="4118390" y="2487613"/>
            <a:ext cx="1207239"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77865" name="Text Box 45"/>
          <p:cNvSpPr txBox="1">
            <a:spLocks noChangeArrowheads="1"/>
          </p:cNvSpPr>
          <p:nvPr/>
        </p:nvSpPr>
        <p:spPr bwMode="auto">
          <a:xfrm>
            <a:off x="4105702" y="2390776"/>
            <a:ext cx="1237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i="1">
                <a:solidFill>
                  <a:srgbClr val="333399"/>
                </a:solidFill>
                <a:latin typeface="Arial" pitchFamily="34" charset="0"/>
                <a:ea typeface="黑体" pitchFamily="49" charset="-122"/>
              </a:rPr>
              <a:t>m</a:t>
            </a:r>
            <a:r>
              <a:rPr lang="en-US" altLang="zh-CN" sz="20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个码片</a:t>
            </a:r>
          </a:p>
        </p:txBody>
      </p:sp>
      <p:sp>
        <p:nvSpPr>
          <p:cNvPr id="77866" name="Freeform 46"/>
          <p:cNvSpPr>
            <a:spLocks noChangeArrowheads="1"/>
          </p:cNvSpPr>
          <p:nvPr/>
        </p:nvSpPr>
        <p:spPr bwMode="auto">
          <a:xfrm>
            <a:off x="3813862" y="3414713"/>
            <a:ext cx="180179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7 w 768"/>
              <a:gd name="T13" fmla="*/ 503820663 h 196"/>
              <a:gd name="T14" fmla="*/ 2147483647 w 768"/>
              <a:gd name="T15" fmla="*/ 0 h 196"/>
              <a:gd name="T16" fmla="*/ 2147483647 w 768"/>
              <a:gd name="T17" fmla="*/ 0 h 196"/>
              <a:gd name="T18" fmla="*/ 2147483647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a:p>
        </p:txBody>
      </p:sp>
      <p:sp>
        <p:nvSpPr>
          <p:cNvPr id="77867" name="Freeform 47"/>
          <p:cNvSpPr>
            <a:spLocks noChangeArrowheads="1"/>
          </p:cNvSpPr>
          <p:nvPr/>
        </p:nvSpPr>
        <p:spPr bwMode="auto">
          <a:xfrm>
            <a:off x="5615657" y="3414713"/>
            <a:ext cx="180179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7 w 768"/>
              <a:gd name="T13" fmla="*/ 503820663 h 196"/>
              <a:gd name="T14" fmla="*/ 2147483647 w 768"/>
              <a:gd name="T15" fmla="*/ 0 h 196"/>
              <a:gd name="T16" fmla="*/ 2147483647 w 768"/>
              <a:gd name="T17" fmla="*/ 0 h 196"/>
              <a:gd name="T18" fmla="*/ 2147483647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a:p>
        </p:txBody>
      </p:sp>
      <p:sp>
        <p:nvSpPr>
          <p:cNvPr id="77868" name="Freeform 48"/>
          <p:cNvSpPr>
            <a:spLocks noChangeArrowheads="1"/>
          </p:cNvSpPr>
          <p:nvPr/>
        </p:nvSpPr>
        <p:spPr bwMode="auto">
          <a:xfrm flipV="1">
            <a:off x="7417453" y="3414713"/>
            <a:ext cx="1801795" cy="317500"/>
          </a:xfrm>
          <a:custGeom>
            <a:avLst/>
            <a:gdLst>
              <a:gd name="T0" fmla="*/ 0 w 768"/>
              <a:gd name="T1" fmla="*/ 251910332 h 196"/>
              <a:gd name="T2" fmla="*/ 0 w 768"/>
              <a:gd name="T3" fmla="*/ 514317602 h 196"/>
              <a:gd name="T4" fmla="*/ 1215823574 w 768"/>
              <a:gd name="T5" fmla="*/ 503820663 h 196"/>
              <a:gd name="T6" fmla="*/ 1215823574 w 768"/>
              <a:gd name="T7" fmla="*/ 0 h 196"/>
              <a:gd name="T8" fmla="*/ 2026370568 w 768"/>
              <a:gd name="T9" fmla="*/ 0 h 196"/>
              <a:gd name="T10" fmla="*/ 2026370568 w 768"/>
              <a:gd name="T11" fmla="*/ 503820663 h 196"/>
              <a:gd name="T12" fmla="*/ 2147483647 w 768"/>
              <a:gd name="T13" fmla="*/ 503820663 h 196"/>
              <a:gd name="T14" fmla="*/ 2147483647 w 768"/>
              <a:gd name="T15" fmla="*/ 0 h 196"/>
              <a:gd name="T16" fmla="*/ 2147483647 w 768"/>
              <a:gd name="T17" fmla="*/ 0 h 196"/>
              <a:gd name="T18" fmla="*/ 2147483647 w 768"/>
              <a:gd name="T19" fmla="*/ 251910332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a:solidFill>
              <a:schemeClr val="tx1"/>
            </a:solidFill>
            <a:round/>
            <a:headEnd/>
            <a:tailEnd/>
          </a:ln>
        </p:spPr>
        <p:txBody>
          <a:bodyPr/>
          <a:lstStyle/>
          <a:p>
            <a:endParaRPr lang="zh-CN" altLang="en-US"/>
          </a:p>
        </p:txBody>
      </p:sp>
      <p:sp>
        <p:nvSpPr>
          <p:cNvPr id="77869" name="Line 49"/>
          <p:cNvSpPr>
            <a:spLocks noChangeShapeType="1"/>
          </p:cNvSpPr>
          <p:nvPr/>
        </p:nvSpPr>
        <p:spPr bwMode="auto">
          <a:xfrm flipV="1">
            <a:off x="3636219" y="3570288"/>
            <a:ext cx="6034384" cy="63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70" name="Text Box 50"/>
          <p:cNvSpPr txBox="1">
            <a:spLocks noChangeArrowheads="1"/>
          </p:cNvSpPr>
          <p:nvPr/>
        </p:nvSpPr>
        <p:spPr bwMode="auto">
          <a:xfrm>
            <a:off x="9672415" y="3322638"/>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a:t>
            </a:r>
          </a:p>
        </p:txBody>
      </p:sp>
      <p:sp>
        <p:nvSpPr>
          <p:cNvPr id="77871" name="Freeform 51"/>
          <p:cNvSpPr>
            <a:spLocks noChangeArrowheads="1"/>
          </p:cNvSpPr>
          <p:nvPr/>
        </p:nvSpPr>
        <p:spPr bwMode="auto">
          <a:xfrm>
            <a:off x="7422891" y="2874964"/>
            <a:ext cx="1801795" cy="319087"/>
          </a:xfrm>
          <a:custGeom>
            <a:avLst/>
            <a:gdLst>
              <a:gd name="T0" fmla="*/ 0 w 768"/>
              <a:gd name="T1" fmla="*/ 254436067 h 196"/>
              <a:gd name="T2" fmla="*/ 0 w 768"/>
              <a:gd name="T3" fmla="*/ 519472008 h 196"/>
              <a:gd name="T4" fmla="*/ 1215823574 w 768"/>
              <a:gd name="T5" fmla="*/ 508870505 h 196"/>
              <a:gd name="T6" fmla="*/ 1215823574 w 768"/>
              <a:gd name="T7" fmla="*/ 0 h 196"/>
              <a:gd name="T8" fmla="*/ 2026370568 w 768"/>
              <a:gd name="T9" fmla="*/ 0 h 196"/>
              <a:gd name="T10" fmla="*/ 2026370568 w 768"/>
              <a:gd name="T11" fmla="*/ 508870505 h 196"/>
              <a:gd name="T12" fmla="*/ 2147483647 w 768"/>
              <a:gd name="T13" fmla="*/ 508870505 h 196"/>
              <a:gd name="T14" fmla="*/ 2147483647 w 768"/>
              <a:gd name="T15" fmla="*/ 0 h 196"/>
              <a:gd name="T16" fmla="*/ 2147483647 w 768"/>
              <a:gd name="T17" fmla="*/ 0 h 196"/>
              <a:gd name="T18" fmla="*/ 2147483647 w 768"/>
              <a:gd name="T19" fmla="*/ 25443606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a:solidFill>
              <a:schemeClr val="tx1"/>
            </a:solidFill>
            <a:round/>
            <a:headEnd/>
            <a:tailEnd/>
          </a:ln>
        </p:spPr>
        <p:txBody>
          <a:bodyPr/>
          <a:lstStyle/>
          <a:p>
            <a:endParaRPr lang="zh-CN" altLang="en-US"/>
          </a:p>
        </p:txBody>
      </p:sp>
      <p:sp>
        <p:nvSpPr>
          <p:cNvPr id="77872" name="Line 52"/>
          <p:cNvSpPr>
            <a:spLocks noChangeShapeType="1"/>
          </p:cNvSpPr>
          <p:nvPr/>
        </p:nvSpPr>
        <p:spPr bwMode="auto">
          <a:xfrm>
            <a:off x="3659784" y="3032125"/>
            <a:ext cx="6010819"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873" name="Text Box 53"/>
          <p:cNvSpPr txBox="1">
            <a:spLocks noChangeArrowheads="1"/>
          </p:cNvSpPr>
          <p:nvPr/>
        </p:nvSpPr>
        <p:spPr bwMode="auto">
          <a:xfrm>
            <a:off x="1109355" y="3309938"/>
            <a:ext cx="2302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S </a:t>
            </a:r>
            <a:r>
              <a:rPr lang="zh-CN" altLang="en-US" sz="2000">
                <a:solidFill>
                  <a:srgbClr val="333399"/>
                </a:solidFill>
                <a:latin typeface="Arial" pitchFamily="34" charset="0"/>
                <a:ea typeface="黑体" pitchFamily="49" charset="-122"/>
              </a:rPr>
              <a:t>站发送的信号 </a:t>
            </a:r>
            <a:r>
              <a:rPr lang="en-US" altLang="zh-CN" sz="2000" b="1">
                <a:solidFill>
                  <a:srgbClr val="333399"/>
                </a:solidFill>
                <a:latin typeface="Arial" pitchFamily="34" charset="0"/>
                <a:ea typeface="黑体" pitchFamily="49" charset="-122"/>
              </a:rPr>
              <a:t>S</a:t>
            </a:r>
            <a:r>
              <a:rPr lang="en-US" altLang="zh-CN" sz="2000" b="1" baseline="-25000">
                <a:solidFill>
                  <a:srgbClr val="333399"/>
                </a:solidFill>
                <a:latin typeface="Arial" pitchFamily="34" charset="0"/>
                <a:ea typeface="黑体" pitchFamily="49" charset="-122"/>
              </a:rPr>
              <a:t>x</a:t>
            </a:r>
          </a:p>
        </p:txBody>
      </p:sp>
      <p:sp>
        <p:nvSpPr>
          <p:cNvPr id="77874" name="Text Box 54"/>
          <p:cNvSpPr txBox="1">
            <a:spLocks noChangeArrowheads="1"/>
          </p:cNvSpPr>
          <p:nvPr/>
        </p:nvSpPr>
        <p:spPr bwMode="auto">
          <a:xfrm>
            <a:off x="1109356" y="3860800"/>
            <a:ext cx="2268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T </a:t>
            </a:r>
            <a:r>
              <a:rPr lang="zh-CN" altLang="en-US" sz="2000">
                <a:solidFill>
                  <a:srgbClr val="333399"/>
                </a:solidFill>
                <a:latin typeface="Arial" pitchFamily="34" charset="0"/>
                <a:ea typeface="黑体" pitchFamily="49" charset="-122"/>
              </a:rPr>
              <a:t>站发送的信号 </a:t>
            </a:r>
            <a:r>
              <a:rPr lang="en-US" altLang="zh-CN" sz="2000" b="1">
                <a:solidFill>
                  <a:srgbClr val="333399"/>
                </a:solidFill>
                <a:latin typeface="Arial" pitchFamily="34" charset="0"/>
                <a:ea typeface="黑体" pitchFamily="49" charset="-122"/>
              </a:rPr>
              <a:t>T</a:t>
            </a:r>
            <a:r>
              <a:rPr lang="en-US" altLang="zh-CN" sz="2000" b="1" baseline="-25000">
                <a:solidFill>
                  <a:srgbClr val="333399"/>
                </a:solidFill>
                <a:latin typeface="Arial" pitchFamily="34" charset="0"/>
                <a:ea typeface="黑体" pitchFamily="49" charset="-122"/>
              </a:rPr>
              <a:t>x</a:t>
            </a:r>
          </a:p>
        </p:txBody>
      </p:sp>
      <p:sp>
        <p:nvSpPr>
          <p:cNvPr id="77875" name="Text Box 55"/>
          <p:cNvSpPr txBox="1">
            <a:spLocks noChangeArrowheads="1"/>
          </p:cNvSpPr>
          <p:nvPr/>
        </p:nvSpPr>
        <p:spPr bwMode="auto">
          <a:xfrm>
            <a:off x="781263" y="4498976"/>
            <a:ext cx="2601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总的发送信号 </a:t>
            </a:r>
            <a:r>
              <a:rPr lang="en-US" altLang="zh-CN" sz="2000" b="1">
                <a:solidFill>
                  <a:srgbClr val="333399"/>
                </a:solidFill>
                <a:latin typeface="Arial" pitchFamily="34" charset="0"/>
                <a:ea typeface="黑体" pitchFamily="49" charset="-122"/>
              </a:rPr>
              <a:t>S</a:t>
            </a:r>
            <a:r>
              <a:rPr lang="en-US" altLang="zh-CN" sz="2000" b="1" baseline="-25000">
                <a:solidFill>
                  <a:srgbClr val="333399"/>
                </a:solidFill>
                <a:latin typeface="Arial" pitchFamily="34" charset="0"/>
                <a:ea typeface="黑体" pitchFamily="49" charset="-122"/>
              </a:rPr>
              <a:t>x</a:t>
            </a:r>
            <a:r>
              <a:rPr lang="en-US" altLang="zh-CN" sz="2000">
                <a:solidFill>
                  <a:srgbClr val="333399"/>
                </a:solidFill>
                <a:latin typeface="Arial" pitchFamily="34" charset="0"/>
                <a:ea typeface="黑体" pitchFamily="49" charset="-122"/>
              </a:rPr>
              <a:t> + </a:t>
            </a:r>
            <a:r>
              <a:rPr lang="en-US" altLang="zh-CN" sz="2000" b="1">
                <a:solidFill>
                  <a:srgbClr val="333399"/>
                </a:solidFill>
                <a:latin typeface="Arial" pitchFamily="34" charset="0"/>
                <a:ea typeface="黑体" pitchFamily="49" charset="-122"/>
              </a:rPr>
              <a:t>T</a:t>
            </a:r>
            <a:r>
              <a:rPr lang="en-US" altLang="zh-CN" sz="2000" b="1" baseline="-25000">
                <a:solidFill>
                  <a:srgbClr val="333399"/>
                </a:solidFill>
                <a:latin typeface="Arial" pitchFamily="34" charset="0"/>
                <a:ea typeface="黑体" pitchFamily="49" charset="-122"/>
              </a:rPr>
              <a:t>x</a:t>
            </a:r>
          </a:p>
        </p:txBody>
      </p:sp>
      <p:sp>
        <p:nvSpPr>
          <p:cNvPr id="77876" name="Text Box 56"/>
          <p:cNvSpPr txBox="1">
            <a:spLocks noChangeArrowheads="1"/>
          </p:cNvSpPr>
          <p:nvPr/>
        </p:nvSpPr>
        <p:spPr bwMode="auto">
          <a:xfrm>
            <a:off x="1190926" y="5119689"/>
            <a:ext cx="22333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规格化内积 </a:t>
            </a:r>
            <a:r>
              <a:rPr lang="en-US" altLang="zh-CN" sz="2000" b="1">
                <a:solidFill>
                  <a:srgbClr val="333399"/>
                </a:solidFill>
                <a:latin typeface="Arial" pitchFamily="34" charset="0"/>
                <a:ea typeface="黑体" pitchFamily="49" charset="-122"/>
              </a:rPr>
              <a:t>S</a:t>
            </a:r>
            <a:r>
              <a:rPr lang="en-US" altLang="zh-CN" sz="2000">
                <a:solidFill>
                  <a:srgbClr val="333399"/>
                </a:solidFill>
                <a:latin typeface="Arial" pitchFamily="34" charset="0"/>
                <a:ea typeface="黑体" pitchFamily="49" charset="-122"/>
                <a:sym typeface="Symbol" pitchFamily="18" charset="2"/>
              </a:rPr>
              <a:t> </a:t>
            </a:r>
            <a:r>
              <a:rPr lang="en-US" altLang="zh-CN" sz="2000">
                <a:solidFill>
                  <a:srgbClr val="333399"/>
                </a:solidFill>
                <a:latin typeface="Arial" pitchFamily="34" charset="0"/>
                <a:ea typeface="黑体" pitchFamily="49" charset="-122"/>
                <a:sym typeface="Wingdings" pitchFamily="2" charset="2"/>
              </a:rPr>
              <a:t> </a:t>
            </a:r>
            <a:r>
              <a:rPr lang="en-US" altLang="zh-CN" sz="2000" b="1">
                <a:solidFill>
                  <a:srgbClr val="333399"/>
                </a:solidFill>
                <a:latin typeface="Arial" pitchFamily="34" charset="0"/>
                <a:ea typeface="黑体" pitchFamily="49" charset="-122"/>
              </a:rPr>
              <a:t>S</a:t>
            </a:r>
            <a:r>
              <a:rPr lang="en-US" altLang="zh-CN" sz="2000" b="1" baseline="-25000">
                <a:solidFill>
                  <a:srgbClr val="333399"/>
                </a:solidFill>
                <a:latin typeface="Arial" pitchFamily="34" charset="0"/>
                <a:ea typeface="黑体" pitchFamily="49" charset="-122"/>
              </a:rPr>
              <a:t>x</a:t>
            </a:r>
          </a:p>
        </p:txBody>
      </p:sp>
      <p:sp>
        <p:nvSpPr>
          <p:cNvPr id="77877" name="Text Box 57"/>
          <p:cNvSpPr txBox="1">
            <a:spLocks noChangeArrowheads="1"/>
          </p:cNvSpPr>
          <p:nvPr/>
        </p:nvSpPr>
        <p:spPr bwMode="auto">
          <a:xfrm>
            <a:off x="1190926" y="5651501"/>
            <a:ext cx="22188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规格化内积 </a:t>
            </a:r>
            <a:r>
              <a:rPr lang="en-US" altLang="zh-CN" sz="2000" b="1">
                <a:solidFill>
                  <a:srgbClr val="333399"/>
                </a:solidFill>
                <a:latin typeface="Arial" pitchFamily="34" charset="0"/>
                <a:ea typeface="黑体" pitchFamily="49" charset="-122"/>
              </a:rPr>
              <a:t>S</a:t>
            </a:r>
            <a:r>
              <a:rPr lang="en-US" altLang="zh-CN" sz="2000">
                <a:solidFill>
                  <a:srgbClr val="333399"/>
                </a:solidFill>
                <a:latin typeface="Arial" pitchFamily="34" charset="0"/>
                <a:ea typeface="黑体" pitchFamily="49" charset="-122"/>
                <a:sym typeface="Symbol" pitchFamily="18" charset="2"/>
              </a:rPr>
              <a:t> </a:t>
            </a:r>
            <a:r>
              <a:rPr lang="en-US" altLang="zh-CN" sz="2000">
                <a:solidFill>
                  <a:srgbClr val="333399"/>
                </a:solidFill>
                <a:latin typeface="Arial" pitchFamily="34" charset="0"/>
                <a:ea typeface="黑体" pitchFamily="49" charset="-122"/>
                <a:sym typeface="Wingdings" pitchFamily="2" charset="2"/>
              </a:rPr>
              <a:t> </a:t>
            </a:r>
            <a:r>
              <a:rPr lang="en-US" altLang="zh-CN" sz="2000" b="1">
                <a:solidFill>
                  <a:srgbClr val="333399"/>
                </a:solidFill>
                <a:latin typeface="Arial" pitchFamily="34" charset="0"/>
                <a:ea typeface="黑体" pitchFamily="49" charset="-122"/>
              </a:rPr>
              <a:t>T</a:t>
            </a:r>
            <a:r>
              <a:rPr lang="en-US" altLang="zh-CN" sz="2000" b="1" baseline="-25000">
                <a:solidFill>
                  <a:srgbClr val="333399"/>
                </a:solidFill>
                <a:latin typeface="Arial" pitchFamily="34" charset="0"/>
                <a:ea typeface="黑体" pitchFamily="49" charset="-122"/>
              </a:rPr>
              <a:t>x</a:t>
            </a:r>
          </a:p>
        </p:txBody>
      </p:sp>
      <p:sp>
        <p:nvSpPr>
          <p:cNvPr id="77878" name="Line 58"/>
          <p:cNvSpPr>
            <a:spLocks noChangeShapeType="1"/>
          </p:cNvSpPr>
          <p:nvPr/>
        </p:nvSpPr>
        <p:spPr bwMode="auto">
          <a:xfrm>
            <a:off x="7147365" y="5365750"/>
            <a:ext cx="247792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9" name="Text Box 59"/>
          <p:cNvSpPr txBox="1">
            <a:spLocks noChangeArrowheads="1"/>
          </p:cNvSpPr>
          <p:nvPr/>
        </p:nvSpPr>
        <p:spPr bwMode="auto">
          <a:xfrm>
            <a:off x="1609652" y="19812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数据码元比特</a:t>
            </a:r>
          </a:p>
        </p:txBody>
      </p:sp>
      <p:sp>
        <p:nvSpPr>
          <p:cNvPr id="77880" name="Text Box 60"/>
          <p:cNvSpPr txBox="1">
            <a:spLocks noChangeArrowheads="1"/>
          </p:cNvSpPr>
          <p:nvPr/>
        </p:nvSpPr>
        <p:spPr bwMode="auto">
          <a:xfrm>
            <a:off x="280965" y="3068639"/>
            <a:ext cx="4411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发</a:t>
            </a:r>
          </a:p>
          <a:p>
            <a:pPr eaLnBrk="1" hangingPunct="1"/>
            <a:r>
              <a:rPr lang="zh-CN" altLang="en-US" sz="2000">
                <a:solidFill>
                  <a:srgbClr val="333399"/>
                </a:solidFill>
                <a:latin typeface="Arial" pitchFamily="34" charset="0"/>
                <a:ea typeface="黑体" pitchFamily="49" charset="-122"/>
              </a:rPr>
              <a:t>送</a:t>
            </a:r>
          </a:p>
          <a:p>
            <a:pPr eaLnBrk="1" hangingPunct="1"/>
            <a:r>
              <a:rPr lang="zh-CN" altLang="en-US" sz="2000">
                <a:solidFill>
                  <a:srgbClr val="333399"/>
                </a:solidFill>
                <a:latin typeface="Arial" pitchFamily="34" charset="0"/>
                <a:ea typeface="黑体" pitchFamily="49" charset="-122"/>
              </a:rPr>
              <a:t>端</a:t>
            </a:r>
          </a:p>
        </p:txBody>
      </p:sp>
      <p:sp>
        <p:nvSpPr>
          <p:cNvPr id="77881" name="Text Box 61"/>
          <p:cNvSpPr txBox="1">
            <a:spLocks noChangeArrowheads="1"/>
          </p:cNvSpPr>
          <p:nvPr/>
        </p:nvSpPr>
        <p:spPr bwMode="auto">
          <a:xfrm>
            <a:off x="444105" y="5084764"/>
            <a:ext cx="4411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olidFill>
                  <a:srgbClr val="333399"/>
                </a:solidFill>
                <a:latin typeface="Arial" pitchFamily="34" charset="0"/>
                <a:ea typeface="黑体" pitchFamily="49" charset="-122"/>
              </a:rPr>
              <a:t>接</a:t>
            </a:r>
          </a:p>
          <a:p>
            <a:r>
              <a:rPr lang="zh-CN" altLang="en-US" sz="2000">
                <a:solidFill>
                  <a:srgbClr val="333399"/>
                </a:solidFill>
                <a:latin typeface="Arial" pitchFamily="34" charset="0"/>
                <a:ea typeface="黑体" pitchFamily="49" charset="-122"/>
              </a:rPr>
              <a:t>收</a:t>
            </a:r>
          </a:p>
          <a:p>
            <a:r>
              <a:rPr lang="zh-CN" altLang="en-US" sz="2000">
                <a:solidFill>
                  <a:srgbClr val="333399"/>
                </a:solidFill>
                <a:latin typeface="Arial" pitchFamily="34" charset="0"/>
                <a:ea typeface="黑体" pitchFamily="49" charset="-122"/>
              </a:rPr>
              <a:t>端</a:t>
            </a:r>
          </a:p>
        </p:txBody>
      </p:sp>
      <p:sp>
        <p:nvSpPr>
          <p:cNvPr id="77882" name="AutoShape 62"/>
          <p:cNvSpPr>
            <a:spLocks/>
          </p:cNvSpPr>
          <p:nvPr/>
        </p:nvSpPr>
        <p:spPr bwMode="auto">
          <a:xfrm>
            <a:off x="781262" y="2060575"/>
            <a:ext cx="164953" cy="3024188"/>
          </a:xfrm>
          <a:prstGeom prst="leftBracket">
            <a:avLst>
              <a:gd name="adj" fmla="val 1743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7883" name="AutoShape 63"/>
          <p:cNvSpPr>
            <a:spLocks/>
          </p:cNvSpPr>
          <p:nvPr/>
        </p:nvSpPr>
        <p:spPr bwMode="auto">
          <a:xfrm>
            <a:off x="1027786" y="5229226"/>
            <a:ext cx="88820" cy="792163"/>
          </a:xfrm>
          <a:prstGeom prst="leftBracket">
            <a:avLst>
              <a:gd name="adj" fmla="val 848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xfrm>
            <a:off x="1314188" y="260350"/>
            <a:ext cx="8898404" cy="1462088"/>
          </a:xfrm>
        </p:spPr>
        <p:txBody>
          <a:bodyPr/>
          <a:lstStyle/>
          <a:p>
            <a:pPr algn="ctr" eaLnBrk="1" hangingPunct="1"/>
            <a:r>
              <a:rPr lang="en-US" altLang="zh-CN" smtClean="0"/>
              <a:t>CDMA </a:t>
            </a:r>
            <a:r>
              <a:rPr lang="zh-CN" altLang="en-US" smtClean="0"/>
              <a:t>的工作原理</a:t>
            </a:r>
            <a:endParaRPr lang="zh-CN" altLang="zh-CN" smtClean="0"/>
          </a:p>
        </p:txBody>
      </p:sp>
      <p:sp>
        <p:nvSpPr>
          <p:cNvPr id="78851"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8852" name="Rectangle 7"/>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8853" name="Rectangle 3"/>
          <p:cNvSpPr txBox="1">
            <a:spLocks noChangeArrowheads="1"/>
          </p:cNvSpPr>
          <p:nvPr/>
        </p:nvSpPr>
        <p:spPr bwMode="auto">
          <a:xfrm>
            <a:off x="123262" y="2133600"/>
            <a:ext cx="10194465"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en-US" altLang="zh-CN" sz="2800">
                <a:solidFill>
                  <a:srgbClr val="333399"/>
                </a:solidFill>
                <a:latin typeface="Arial" pitchFamily="34" charset="0"/>
                <a:ea typeface="黑体" pitchFamily="49" charset="-122"/>
              </a:rPr>
              <a:t>2-16 </a:t>
            </a:r>
            <a:r>
              <a:rPr lang="zh-CN" altLang="en-US" sz="2800">
                <a:solidFill>
                  <a:srgbClr val="333399"/>
                </a:solidFill>
                <a:latin typeface="Arial" pitchFamily="34" charset="0"/>
                <a:ea typeface="黑体" pitchFamily="49" charset="-122"/>
              </a:rPr>
              <a:t>共有</a:t>
            </a:r>
            <a:r>
              <a:rPr lang="en-US" altLang="zh-CN" sz="2800">
                <a:solidFill>
                  <a:srgbClr val="333399"/>
                </a:solidFill>
                <a:latin typeface="Arial" pitchFamily="34" charset="0"/>
                <a:ea typeface="黑体" pitchFamily="49" charset="-122"/>
              </a:rPr>
              <a:t>4</a:t>
            </a:r>
            <a:r>
              <a:rPr lang="zh-CN" altLang="en-US" sz="2800">
                <a:solidFill>
                  <a:srgbClr val="333399"/>
                </a:solidFill>
                <a:latin typeface="Arial" pitchFamily="34" charset="0"/>
                <a:ea typeface="黑体" pitchFamily="49" charset="-122"/>
              </a:rPr>
              <a:t>个站进行码分多址通信。</a:t>
            </a:r>
            <a:r>
              <a:rPr lang="en-US" altLang="zh-CN" sz="2800">
                <a:solidFill>
                  <a:srgbClr val="333399"/>
                </a:solidFill>
                <a:latin typeface="Arial" pitchFamily="34" charset="0"/>
                <a:ea typeface="黑体" pitchFamily="49" charset="-122"/>
              </a:rPr>
              <a:t>4</a:t>
            </a:r>
            <a:r>
              <a:rPr lang="zh-CN" altLang="en-US" sz="2800">
                <a:solidFill>
                  <a:srgbClr val="333399"/>
                </a:solidFill>
                <a:latin typeface="Arial" pitchFamily="34" charset="0"/>
                <a:ea typeface="黑体" pitchFamily="49" charset="-122"/>
              </a:rPr>
              <a:t>个站的码片序列为</a:t>
            </a:r>
          </a:p>
          <a:p>
            <a:r>
              <a:rPr lang="en-US" altLang="zh-CN" sz="2800">
                <a:solidFill>
                  <a:schemeClr val="tx2"/>
                </a:solidFill>
                <a:latin typeface="黑体" pitchFamily="49" charset="-122"/>
                <a:ea typeface="黑体" pitchFamily="49" charset="-122"/>
              </a:rPr>
              <a:t>A</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 </a:t>
            </a:r>
            <a:endParaRPr lang="en-US" altLang="zh-CN" sz="2800">
              <a:solidFill>
                <a:schemeClr val="tx2"/>
              </a:solidFill>
              <a:latin typeface="黑体" pitchFamily="49" charset="-122"/>
              <a:ea typeface="黑体" pitchFamily="49" charset="-122"/>
            </a:endParaRPr>
          </a:p>
          <a:p>
            <a:r>
              <a:rPr lang="en-US" altLang="zh-CN" sz="2800">
                <a:solidFill>
                  <a:schemeClr val="tx2"/>
                </a:solidFill>
                <a:latin typeface="黑体" pitchFamily="49" charset="-122"/>
                <a:ea typeface="黑体" pitchFamily="49" charset="-122"/>
              </a:rPr>
              <a:t>B</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p>
          <a:p>
            <a:r>
              <a:rPr lang="en-US" altLang="zh-CN" sz="2800">
                <a:solidFill>
                  <a:schemeClr val="tx2"/>
                </a:solidFill>
                <a:latin typeface="黑体" pitchFamily="49" charset="-122"/>
                <a:ea typeface="黑体" pitchFamily="49" charset="-122"/>
              </a:rPr>
              <a:t>C</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 </a:t>
            </a:r>
            <a:endParaRPr lang="en-US" altLang="zh-CN" sz="2800">
              <a:solidFill>
                <a:schemeClr val="tx2"/>
              </a:solidFill>
              <a:latin typeface="黑体" pitchFamily="49" charset="-122"/>
              <a:ea typeface="黑体" pitchFamily="49" charset="-122"/>
            </a:endParaRPr>
          </a:p>
          <a:p>
            <a:r>
              <a:rPr lang="en-US" altLang="zh-CN" sz="2800">
                <a:solidFill>
                  <a:schemeClr val="tx2"/>
                </a:solidFill>
                <a:latin typeface="黑体" pitchFamily="49" charset="-122"/>
                <a:ea typeface="黑体" pitchFamily="49" charset="-122"/>
              </a:rPr>
              <a:t>D</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p>
          <a:p>
            <a:r>
              <a:rPr lang="zh-CN" altLang="en-US" sz="2800">
                <a:solidFill>
                  <a:schemeClr val="tx2"/>
                </a:solidFill>
                <a:latin typeface="黑体" pitchFamily="49" charset="-122"/>
                <a:ea typeface="黑体" pitchFamily="49" charset="-122"/>
              </a:rPr>
              <a:t>现收到这样的码片序列</a:t>
            </a:r>
            <a:endParaRPr lang="en-US" altLang="zh-CN" sz="2800">
              <a:solidFill>
                <a:schemeClr val="tx2"/>
              </a:solidFill>
              <a:latin typeface="黑体" pitchFamily="49" charset="-122"/>
              <a:ea typeface="黑体" pitchFamily="49" charset="-122"/>
            </a:endParaRPr>
          </a:p>
          <a:p>
            <a:r>
              <a:rPr lang="en-US" altLang="zh-CN" sz="2800">
                <a:solidFill>
                  <a:schemeClr val="tx2"/>
                </a:solidFill>
                <a:latin typeface="黑体" pitchFamily="49" charset="-122"/>
                <a:ea typeface="黑体" pitchFamily="49" charset="-122"/>
              </a:rPr>
              <a:t>S</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3</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3</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endParaRPr lang="en-US" altLang="zh-CN" sz="2800">
              <a:solidFill>
                <a:schemeClr val="tx2"/>
              </a:solidFill>
              <a:latin typeface="黑体" pitchFamily="49" charset="-122"/>
              <a:ea typeface="黑体" pitchFamily="49" charset="-122"/>
            </a:endParaRPr>
          </a:p>
          <a:p>
            <a:r>
              <a:rPr lang="zh-CN" altLang="en-US" sz="2800">
                <a:solidFill>
                  <a:schemeClr val="tx2"/>
                </a:solidFill>
                <a:latin typeface="黑体" pitchFamily="49" charset="-122"/>
                <a:ea typeface="黑体" pitchFamily="49" charset="-122"/>
              </a:rPr>
              <a:t>问哪个站发送数据了？发送数据的站发送的是</a:t>
            </a:r>
            <a:r>
              <a:rPr lang="en-US" altLang="zh-CN" sz="2800">
                <a:solidFill>
                  <a:schemeClr val="tx2"/>
                </a:solidFill>
                <a:latin typeface="黑体" pitchFamily="49" charset="-122"/>
                <a:ea typeface="黑体" pitchFamily="49" charset="-122"/>
              </a:rPr>
              <a:t>0</a:t>
            </a:r>
            <a:r>
              <a:rPr lang="zh-CN" altLang="en-US" sz="2800">
                <a:solidFill>
                  <a:schemeClr val="tx2"/>
                </a:solidFill>
                <a:latin typeface="黑体" pitchFamily="49" charset="-122"/>
                <a:ea typeface="黑体" pitchFamily="49" charset="-122"/>
              </a:rPr>
              <a:t>还是</a:t>
            </a:r>
            <a:r>
              <a:rPr lang="en-US" altLang="zh-CN" sz="2800">
                <a:solidFill>
                  <a:schemeClr val="tx2"/>
                </a:solidFill>
                <a:latin typeface="黑体" pitchFamily="49" charset="-122"/>
                <a:ea typeface="黑体" pitchFamily="49" charset="-122"/>
              </a:rPr>
              <a:t>1</a:t>
            </a:r>
            <a:r>
              <a:rPr lang="zh-CN" altLang="en-US" sz="2800">
                <a:solidFill>
                  <a:schemeClr val="tx2"/>
                </a:solidFill>
                <a:latin typeface="黑体" pitchFamily="49" charset="-122"/>
                <a:ea typeface="黑体" pitchFamily="49"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14188" y="260350"/>
            <a:ext cx="8898404" cy="1462088"/>
          </a:xfrm>
        </p:spPr>
        <p:txBody>
          <a:bodyPr/>
          <a:lstStyle/>
          <a:p>
            <a:pPr algn="ctr" eaLnBrk="1" hangingPunct="1"/>
            <a:r>
              <a:rPr lang="en-US" altLang="zh-CN" dirty="0" smtClean="0"/>
              <a:t>2.5  </a:t>
            </a:r>
            <a:r>
              <a:rPr lang="zh-CN" altLang="en-US" dirty="0" smtClean="0"/>
              <a:t>数字传输系统</a:t>
            </a:r>
            <a:endParaRPr lang="en-US" altLang="zh-CN" dirty="0" smtClean="0"/>
          </a:p>
        </p:txBody>
      </p:sp>
      <p:sp>
        <p:nvSpPr>
          <p:cNvPr id="161795" name="Rectangle 3"/>
          <p:cNvSpPr>
            <a:spLocks noGrp="1" noChangeArrowheads="1"/>
          </p:cNvSpPr>
          <p:nvPr>
            <p:ph idx="1"/>
          </p:nvPr>
        </p:nvSpPr>
        <p:spPr>
          <a:xfrm>
            <a:off x="616308" y="1917700"/>
            <a:ext cx="9659727" cy="4535488"/>
          </a:xfrm>
        </p:spPr>
        <p:txBody>
          <a:bodyPr/>
          <a:lstStyle/>
          <a:p>
            <a:pPr eaLnBrk="1" hangingPunct="1"/>
            <a:r>
              <a:rPr lang="zh-CN" altLang="en-US" smtClean="0"/>
              <a:t>旧的数字传输系统</a:t>
            </a:r>
            <a:r>
              <a:rPr lang="en-US" altLang="zh-CN" smtClean="0"/>
              <a:t>PCM</a:t>
            </a:r>
            <a:r>
              <a:rPr lang="zh-CN" altLang="en-US" smtClean="0"/>
              <a:t>存在着许多缺点。其中最主要的是以下两个方面： </a:t>
            </a:r>
          </a:p>
          <a:p>
            <a:pPr eaLnBrk="1" hangingPunct="1"/>
            <a:r>
              <a:rPr lang="zh-CN" altLang="en-US" smtClean="0"/>
              <a:t>速率标准不统一。</a:t>
            </a:r>
          </a:p>
          <a:p>
            <a:pPr lvl="1" eaLnBrk="1" hangingPunct="1"/>
            <a:r>
              <a:rPr lang="zh-CN" altLang="en-US" smtClean="0">
                <a:solidFill>
                  <a:srgbClr val="333399"/>
                </a:solidFill>
                <a:ea typeface="黑体" pitchFamily="49" charset="-122"/>
              </a:rPr>
              <a:t>如果不对高次群的数字传输速率进行标准化，国际范围的高速数据传输就很难实现。</a:t>
            </a:r>
            <a:r>
              <a:rPr lang="zh-CN" altLang="en-US" smtClean="0"/>
              <a:t> </a:t>
            </a:r>
          </a:p>
          <a:p>
            <a:pPr eaLnBrk="1" hangingPunct="1"/>
            <a:r>
              <a:rPr lang="zh-CN" altLang="en-US" smtClean="0"/>
              <a:t>不是同步传输。</a:t>
            </a:r>
          </a:p>
          <a:p>
            <a:pPr lvl="1" eaLnBrk="1" hangingPunct="1"/>
            <a:r>
              <a:rPr lang="zh-CN" altLang="en-US" smtClean="0">
                <a:solidFill>
                  <a:srgbClr val="333399"/>
                </a:solidFill>
                <a:ea typeface="黑体" pitchFamily="49" charset="-122"/>
              </a:rPr>
              <a:t>在过去相当长的时间，为了节约经费，各国的数字网主要是采用</a:t>
            </a:r>
            <a:r>
              <a:rPr lang="zh-CN" altLang="en-US" smtClean="0">
                <a:solidFill>
                  <a:schemeClr val="hlink"/>
                </a:solidFill>
                <a:ea typeface="黑体" pitchFamily="49" charset="-122"/>
              </a:rPr>
              <a:t>准同步方式</a:t>
            </a:r>
            <a:r>
              <a:rPr lang="zh-CN" altLang="en-US" smtClean="0">
                <a:solidFill>
                  <a:srgbClr val="333399"/>
                </a:solidFill>
                <a:ea typeface="黑体" pitchFamily="49" charset="-122"/>
              </a:rPr>
              <a:t>。</a:t>
            </a:r>
            <a:r>
              <a:rPr lang="zh-CN" altLang="en-US" smtClean="0"/>
              <a:t>   </a:t>
            </a:r>
          </a:p>
        </p:txBody>
      </p:sp>
      <p:sp>
        <p:nvSpPr>
          <p:cNvPr id="79876"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79877" name="Rectangle 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14188" y="260350"/>
            <a:ext cx="8898404" cy="1462088"/>
          </a:xfrm>
        </p:spPr>
        <p:txBody>
          <a:bodyPr/>
          <a:lstStyle/>
          <a:p>
            <a:pPr algn="ctr" eaLnBrk="1" hangingPunct="1"/>
            <a:r>
              <a:rPr lang="zh-CN" altLang="en-US" smtClean="0"/>
              <a:t>同步光纤网 </a:t>
            </a:r>
            <a:r>
              <a:rPr lang="en-US" altLang="zh-CN" smtClean="0"/>
              <a:t>SONET</a:t>
            </a:r>
          </a:p>
        </p:txBody>
      </p:sp>
      <p:sp>
        <p:nvSpPr>
          <p:cNvPr id="160771" name="Rectangle 3"/>
          <p:cNvSpPr>
            <a:spLocks noGrp="1" noChangeArrowheads="1"/>
          </p:cNvSpPr>
          <p:nvPr>
            <p:ph idx="1"/>
          </p:nvPr>
        </p:nvSpPr>
        <p:spPr>
          <a:xfrm>
            <a:off x="451356" y="1917700"/>
            <a:ext cx="9824680" cy="4535488"/>
          </a:xfrm>
        </p:spPr>
        <p:txBody>
          <a:bodyPr/>
          <a:lstStyle/>
          <a:p>
            <a:pPr eaLnBrk="1" hangingPunct="1"/>
            <a:r>
              <a:rPr lang="zh-CN" altLang="en-US" smtClean="0">
                <a:solidFill>
                  <a:schemeClr val="hlink"/>
                </a:solidFill>
              </a:rPr>
              <a:t>同步光纤网</a:t>
            </a:r>
            <a:r>
              <a:rPr lang="zh-CN" altLang="en-US" smtClean="0"/>
              <a:t> </a:t>
            </a:r>
            <a:r>
              <a:rPr lang="en-US" altLang="zh-CN" smtClean="0"/>
              <a:t>SONET (Synchronous Optical Network) </a:t>
            </a:r>
            <a:r>
              <a:rPr lang="zh-CN" altLang="en-US" smtClean="0"/>
              <a:t>的各级时钟都来自一个非常精确的主时钟。传输速率是 </a:t>
            </a:r>
            <a:r>
              <a:rPr lang="en-US" altLang="zh-CN" smtClean="0"/>
              <a:t>51.84 Mb/s</a:t>
            </a:r>
            <a:r>
              <a:rPr lang="zh-CN" altLang="en-US" smtClean="0"/>
              <a:t>。</a:t>
            </a:r>
          </a:p>
          <a:p>
            <a:pPr eaLnBrk="1" hangingPunct="1"/>
            <a:r>
              <a:rPr lang="zh-CN" altLang="en-US" smtClean="0"/>
              <a:t>此速率对电信号称为第 </a:t>
            </a:r>
            <a:r>
              <a:rPr lang="en-US" altLang="zh-CN" smtClean="0"/>
              <a:t>1 </a:t>
            </a:r>
            <a:r>
              <a:rPr lang="zh-CN" altLang="en-US" smtClean="0"/>
              <a:t>级</a:t>
            </a:r>
            <a:r>
              <a:rPr lang="zh-CN" altLang="en-US" smtClean="0">
                <a:solidFill>
                  <a:schemeClr val="hlink"/>
                </a:solidFill>
              </a:rPr>
              <a:t>同步传送信号</a:t>
            </a:r>
            <a:r>
              <a:rPr lang="zh-CN" altLang="en-US" smtClean="0"/>
              <a:t> </a:t>
            </a:r>
            <a:r>
              <a:rPr lang="en-US" altLang="zh-CN" smtClean="0"/>
              <a:t>STS-1 (Synchronous Transport Signal)</a:t>
            </a:r>
          </a:p>
          <a:p>
            <a:pPr eaLnBrk="1" hangingPunct="1"/>
            <a:r>
              <a:rPr lang="zh-CN" altLang="en-US" smtClean="0"/>
              <a:t>对光信号则称为第 </a:t>
            </a:r>
            <a:r>
              <a:rPr lang="en-US" altLang="zh-CN" smtClean="0"/>
              <a:t>1 </a:t>
            </a:r>
            <a:r>
              <a:rPr lang="zh-CN" altLang="en-US" smtClean="0"/>
              <a:t>级</a:t>
            </a:r>
            <a:r>
              <a:rPr lang="zh-CN" altLang="en-US" smtClean="0">
                <a:solidFill>
                  <a:schemeClr val="hlink"/>
                </a:solidFill>
              </a:rPr>
              <a:t>光载波</a:t>
            </a:r>
            <a:r>
              <a:rPr lang="zh-CN" altLang="en-US" smtClean="0"/>
              <a:t> </a:t>
            </a:r>
            <a:r>
              <a:rPr lang="en-US" altLang="zh-CN" smtClean="0"/>
              <a:t>OC-1</a:t>
            </a:r>
            <a:r>
              <a:rPr lang="zh-CN" altLang="en-US" smtClean="0"/>
              <a:t>，</a:t>
            </a:r>
            <a:r>
              <a:rPr lang="en-US" altLang="zh-CN" smtClean="0"/>
              <a:t>OC </a:t>
            </a:r>
            <a:r>
              <a:rPr lang="zh-CN" altLang="en-US" smtClean="0"/>
              <a:t>表示</a:t>
            </a:r>
            <a:r>
              <a:rPr lang="en-US" altLang="zh-CN" smtClean="0"/>
              <a:t>Optical Carrier</a:t>
            </a:r>
            <a:r>
              <a:rPr lang="zh-CN" altLang="en-US" smtClean="0"/>
              <a:t>。  </a:t>
            </a:r>
          </a:p>
        </p:txBody>
      </p:sp>
      <p:sp>
        <p:nvSpPr>
          <p:cNvPr id="80900" name="Rectangle 4"/>
          <p:cNvSpPr>
            <a:spLocks noChangeArrowheads="1"/>
          </p:cNvSpPr>
          <p:nvPr/>
        </p:nvSpPr>
        <p:spPr bwMode="auto">
          <a:xfrm>
            <a:off x="5128129" y="-230832"/>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
        <p:nvSpPr>
          <p:cNvPr id="80901" name="Rectangle 6"/>
          <p:cNvSpPr>
            <a:spLocks noChangeArrowheads="1"/>
          </p:cNvSpPr>
          <p:nvPr/>
        </p:nvSpPr>
        <p:spPr bwMode="auto">
          <a:xfrm>
            <a:off x="5128129" y="3007668"/>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ctr" eaLnBrk="1" hangingPunct="1"/>
            <a:r>
              <a:rPr lang="en-US" altLang="zh-CN" smtClean="0"/>
              <a:t>2.6  </a:t>
            </a:r>
            <a:r>
              <a:rPr lang="zh-CN" altLang="en-US" smtClean="0"/>
              <a:t>宽带接入技术</a:t>
            </a:r>
            <a:br>
              <a:rPr lang="zh-CN" altLang="en-US" smtClean="0"/>
            </a:br>
            <a:r>
              <a:rPr lang="en-US" altLang="zh-CN" sz="4000" smtClean="0"/>
              <a:t>2.6.1  xDSL</a:t>
            </a:r>
            <a:r>
              <a:rPr lang="zh-CN" altLang="en-US" sz="4000" smtClean="0"/>
              <a:t>技术</a:t>
            </a:r>
          </a:p>
        </p:txBody>
      </p:sp>
      <p:sp>
        <p:nvSpPr>
          <p:cNvPr id="81923" name="Rectangle 3"/>
          <p:cNvSpPr>
            <a:spLocks noGrp="1" noChangeArrowheads="1"/>
          </p:cNvSpPr>
          <p:nvPr>
            <p:ph idx="1"/>
          </p:nvPr>
        </p:nvSpPr>
        <p:spPr>
          <a:xfrm>
            <a:off x="944403" y="1773239"/>
            <a:ext cx="9121363" cy="4751387"/>
          </a:xfrm>
        </p:spPr>
        <p:txBody>
          <a:bodyPr/>
          <a:lstStyle/>
          <a:p>
            <a:pPr eaLnBrk="1" hangingPunct="1"/>
            <a:r>
              <a:rPr lang="en-US" altLang="zh-CN" sz="2600" smtClean="0"/>
              <a:t>xDSL </a:t>
            </a:r>
            <a:r>
              <a:rPr lang="zh-CN" altLang="en-US" sz="2600" smtClean="0"/>
              <a:t>技术就是用数字技术对现有的模拟电话用户线进行改造，使它能够承载宽带业务。</a:t>
            </a:r>
          </a:p>
          <a:p>
            <a:pPr eaLnBrk="1" hangingPunct="1"/>
            <a:r>
              <a:rPr lang="zh-CN" altLang="en-US" sz="2600" smtClean="0"/>
              <a:t>虽然标准模拟电话信号的频带被限制在 </a:t>
            </a:r>
            <a:r>
              <a:rPr lang="en-US" altLang="zh-CN" sz="2600" smtClean="0"/>
              <a:t>300~3400 Hz </a:t>
            </a:r>
            <a:r>
              <a:rPr lang="zh-CN" altLang="en-US" sz="2600" smtClean="0"/>
              <a:t>的范围内，但用户线本身实际可通过的信号频率仍然超过 </a:t>
            </a:r>
            <a:r>
              <a:rPr lang="en-US" altLang="zh-CN" sz="2600" smtClean="0"/>
              <a:t>1 MHz</a:t>
            </a:r>
            <a:r>
              <a:rPr lang="zh-CN" altLang="en-US" sz="2600" smtClean="0"/>
              <a:t>。</a:t>
            </a:r>
          </a:p>
          <a:p>
            <a:pPr eaLnBrk="1" hangingPunct="1"/>
            <a:r>
              <a:rPr lang="en-US" altLang="zh-CN" sz="2600" smtClean="0"/>
              <a:t>xDSL </a:t>
            </a:r>
            <a:r>
              <a:rPr lang="zh-CN" altLang="en-US" sz="2600" smtClean="0"/>
              <a:t>技术就把 </a:t>
            </a:r>
            <a:r>
              <a:rPr lang="en-US" altLang="zh-CN" sz="2600" smtClean="0"/>
              <a:t>0~4 kHz </a:t>
            </a:r>
            <a:r>
              <a:rPr lang="zh-CN" altLang="en-US" sz="2600" smtClean="0"/>
              <a:t>低端频谱留给传统电话使用，而</a:t>
            </a:r>
            <a:r>
              <a:rPr lang="zh-CN" altLang="en-US" sz="2600" smtClean="0">
                <a:solidFill>
                  <a:schemeClr val="hlink"/>
                </a:solidFill>
              </a:rPr>
              <a:t>把原来没有被利用的高端频谱留给用户上网使用</a:t>
            </a:r>
            <a:r>
              <a:rPr lang="zh-CN" altLang="en-US" sz="2600" smtClean="0"/>
              <a:t>。</a:t>
            </a:r>
          </a:p>
          <a:p>
            <a:pPr eaLnBrk="1" hangingPunct="1"/>
            <a:r>
              <a:rPr lang="en-US" altLang="zh-CN" sz="2600" smtClean="0"/>
              <a:t>DSL </a:t>
            </a:r>
            <a:r>
              <a:rPr lang="zh-CN" altLang="en-US" sz="2600" smtClean="0"/>
              <a:t>就是</a:t>
            </a:r>
            <a:r>
              <a:rPr lang="zh-CN" altLang="en-US" sz="2600" smtClean="0">
                <a:solidFill>
                  <a:schemeClr val="hlink"/>
                </a:solidFill>
              </a:rPr>
              <a:t>数字用户线</a:t>
            </a:r>
            <a:r>
              <a:rPr lang="en-US" altLang="zh-CN" sz="2600" smtClean="0"/>
              <a:t>(Digital Subscriber Line)</a:t>
            </a:r>
            <a:r>
              <a:rPr lang="zh-CN" altLang="en-US" sz="2600" smtClean="0"/>
              <a:t>的缩写。而 </a:t>
            </a:r>
            <a:r>
              <a:rPr lang="en-US" altLang="zh-CN" sz="2600" smtClean="0"/>
              <a:t>DSL </a:t>
            </a:r>
            <a:r>
              <a:rPr lang="zh-CN" altLang="en-US" sz="2600" smtClean="0"/>
              <a:t>的前缀 </a:t>
            </a:r>
            <a:r>
              <a:rPr lang="en-US" altLang="zh-CN" sz="2600" smtClean="0"/>
              <a:t>x </a:t>
            </a:r>
            <a:r>
              <a:rPr lang="zh-CN" altLang="en-US" sz="2600" smtClean="0"/>
              <a:t>则表示在数字用户线上实现的不同宽带方案。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314188" y="214314"/>
            <a:ext cx="8428923" cy="1462087"/>
          </a:xfrm>
        </p:spPr>
        <p:txBody>
          <a:bodyPr/>
          <a:lstStyle/>
          <a:p>
            <a:pPr algn="ctr" eaLnBrk="1" hangingPunct="1"/>
            <a:r>
              <a:rPr lang="en-US" altLang="zh-CN" smtClean="0"/>
              <a:t>xDSL </a:t>
            </a:r>
            <a:r>
              <a:rPr lang="zh-CN" altLang="en-US" smtClean="0"/>
              <a:t>的几种类型 </a:t>
            </a:r>
          </a:p>
        </p:txBody>
      </p:sp>
      <p:sp>
        <p:nvSpPr>
          <p:cNvPr id="277507" name="Rectangle 3"/>
          <p:cNvSpPr>
            <a:spLocks noGrp="1" noChangeArrowheads="1"/>
          </p:cNvSpPr>
          <p:nvPr>
            <p:ph idx="1"/>
          </p:nvPr>
        </p:nvSpPr>
        <p:spPr>
          <a:xfrm>
            <a:off x="862832" y="1844675"/>
            <a:ext cx="9202934" cy="4775200"/>
          </a:xfrm>
        </p:spPr>
        <p:txBody>
          <a:bodyPr/>
          <a:lstStyle/>
          <a:p>
            <a:pPr eaLnBrk="1" hangingPunct="1">
              <a:lnSpc>
                <a:spcPct val="90000"/>
              </a:lnSpc>
            </a:pPr>
            <a:r>
              <a:rPr lang="en-US" altLang="zh-CN" sz="2800" smtClean="0"/>
              <a:t>ADSL (Asymmetric Digital Subscriber Line)</a:t>
            </a:r>
            <a:r>
              <a:rPr lang="zh-CN" altLang="en-US" sz="2800" smtClean="0"/>
              <a:t>：非对称数字用户线</a:t>
            </a:r>
          </a:p>
          <a:p>
            <a:pPr eaLnBrk="1" hangingPunct="1">
              <a:lnSpc>
                <a:spcPct val="90000"/>
              </a:lnSpc>
            </a:pPr>
            <a:r>
              <a:rPr lang="en-US" altLang="zh-CN" sz="2800" smtClean="0"/>
              <a:t>HDSL (High speed DSL)</a:t>
            </a:r>
            <a:r>
              <a:rPr lang="zh-CN" altLang="en-US" sz="2800" smtClean="0"/>
              <a:t>：高速数字用户线</a:t>
            </a:r>
          </a:p>
          <a:p>
            <a:pPr eaLnBrk="1" hangingPunct="1">
              <a:lnSpc>
                <a:spcPct val="90000"/>
              </a:lnSpc>
            </a:pPr>
            <a:r>
              <a:rPr lang="en-US" altLang="zh-CN" sz="2800" smtClean="0"/>
              <a:t>SDSL (Single-line DSL)</a:t>
            </a:r>
            <a:r>
              <a:rPr lang="zh-CN" altLang="en-US" sz="2800" smtClean="0"/>
              <a:t>：</a:t>
            </a:r>
            <a:r>
              <a:rPr lang="en-US" altLang="zh-CN" sz="2800" smtClean="0"/>
              <a:t>1 </a:t>
            </a:r>
            <a:r>
              <a:rPr lang="zh-CN" altLang="en-US" sz="2800" smtClean="0"/>
              <a:t>对线的数字用户线</a:t>
            </a:r>
          </a:p>
          <a:p>
            <a:pPr eaLnBrk="1" hangingPunct="1">
              <a:lnSpc>
                <a:spcPct val="90000"/>
              </a:lnSpc>
            </a:pPr>
            <a:r>
              <a:rPr lang="en-US" altLang="zh-CN" sz="2800" smtClean="0"/>
              <a:t>VDSL (Very high speed DSL)</a:t>
            </a:r>
            <a:r>
              <a:rPr lang="zh-CN" altLang="en-US" sz="2800" smtClean="0"/>
              <a:t>：甚高速数字用户线</a:t>
            </a:r>
          </a:p>
          <a:p>
            <a:pPr eaLnBrk="1" hangingPunct="1">
              <a:lnSpc>
                <a:spcPct val="90000"/>
              </a:lnSpc>
            </a:pPr>
            <a:r>
              <a:rPr lang="en-US" altLang="zh-CN" sz="2800" smtClean="0"/>
              <a:t>DSL </a:t>
            </a:r>
            <a:r>
              <a:rPr lang="zh-CN" altLang="en-US" sz="2800" smtClean="0"/>
              <a:t>：</a:t>
            </a:r>
            <a:r>
              <a:rPr lang="en-US" altLang="zh-CN" sz="2800" smtClean="0"/>
              <a:t>ISDN </a:t>
            </a:r>
            <a:r>
              <a:rPr lang="zh-CN" altLang="en-US" sz="2800" smtClean="0"/>
              <a:t>用户线。</a:t>
            </a:r>
          </a:p>
          <a:p>
            <a:pPr eaLnBrk="1" hangingPunct="1">
              <a:lnSpc>
                <a:spcPct val="90000"/>
              </a:lnSpc>
            </a:pPr>
            <a:r>
              <a:rPr lang="en-US" altLang="zh-CN" sz="2800" smtClean="0"/>
              <a:t>RADSL (Rate-Adaptive DSL)</a:t>
            </a:r>
            <a:r>
              <a:rPr lang="zh-CN" altLang="en-US" sz="2800" smtClean="0"/>
              <a:t>：速率自适应  </a:t>
            </a:r>
            <a:r>
              <a:rPr lang="en-US" altLang="zh-CN" sz="2800" smtClean="0"/>
              <a:t>DSL</a:t>
            </a:r>
            <a:r>
              <a:rPr lang="zh-CN" altLang="en-US" sz="2800" smtClean="0"/>
              <a:t>，是 </a:t>
            </a:r>
            <a:r>
              <a:rPr lang="en-US" altLang="zh-CN" sz="2800" smtClean="0"/>
              <a:t>ADSL </a:t>
            </a:r>
            <a:r>
              <a:rPr lang="zh-CN" altLang="en-US" sz="2800" smtClean="0"/>
              <a:t>的一个子集，可自动调节线路速率）。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14188" y="214314"/>
            <a:ext cx="7935876" cy="1462087"/>
          </a:xfrm>
        </p:spPr>
        <p:txBody>
          <a:bodyPr/>
          <a:lstStyle/>
          <a:p>
            <a:pPr algn="ctr" eaLnBrk="1" hangingPunct="1"/>
            <a:r>
              <a:rPr lang="zh-CN" altLang="en-US" smtClean="0"/>
              <a:t>几个术语</a:t>
            </a:r>
          </a:p>
        </p:txBody>
      </p:sp>
      <p:sp>
        <p:nvSpPr>
          <p:cNvPr id="28675" name="Rectangle 3"/>
          <p:cNvSpPr>
            <a:spLocks noGrp="1" noChangeArrowheads="1"/>
          </p:cNvSpPr>
          <p:nvPr>
            <p:ph idx="1"/>
          </p:nvPr>
        </p:nvSpPr>
        <p:spPr>
          <a:xfrm>
            <a:off x="451356" y="1978025"/>
            <a:ext cx="9989632" cy="4114800"/>
          </a:xfrm>
        </p:spPr>
        <p:txBody>
          <a:bodyPr/>
          <a:lstStyle/>
          <a:p>
            <a:pPr eaLnBrk="1" hangingPunct="1">
              <a:lnSpc>
                <a:spcPct val="120000"/>
              </a:lnSpc>
            </a:pPr>
            <a:r>
              <a:rPr lang="zh-CN" altLang="en-US" sz="3100" smtClean="0"/>
              <a:t>数据</a:t>
            </a:r>
            <a:r>
              <a:rPr lang="en-US" altLang="zh-CN" sz="3100" smtClean="0"/>
              <a:t>(data)——</a:t>
            </a:r>
            <a:r>
              <a:rPr lang="zh-CN" altLang="en-US" sz="3100" smtClean="0"/>
              <a:t>运送消息的实体。</a:t>
            </a:r>
          </a:p>
          <a:p>
            <a:pPr eaLnBrk="1" hangingPunct="1">
              <a:lnSpc>
                <a:spcPct val="120000"/>
              </a:lnSpc>
            </a:pPr>
            <a:r>
              <a:rPr lang="zh-CN" altLang="en-US" sz="3100" smtClean="0"/>
              <a:t>消息</a:t>
            </a:r>
            <a:r>
              <a:rPr lang="en-US" altLang="zh-CN" sz="3100" smtClean="0"/>
              <a:t>(information)——</a:t>
            </a:r>
            <a:r>
              <a:rPr lang="zh-CN" altLang="en-US" sz="3100" smtClean="0"/>
              <a:t>数据的内容。</a:t>
            </a:r>
          </a:p>
          <a:p>
            <a:pPr eaLnBrk="1" hangingPunct="1">
              <a:lnSpc>
                <a:spcPct val="120000"/>
              </a:lnSpc>
            </a:pPr>
            <a:r>
              <a:rPr lang="zh-CN" altLang="en-US" sz="3100" smtClean="0"/>
              <a:t>信号</a:t>
            </a:r>
            <a:r>
              <a:rPr lang="en-US" altLang="zh-CN" sz="3100" smtClean="0"/>
              <a:t>(signal)——</a:t>
            </a:r>
            <a:r>
              <a:rPr lang="zh-CN" altLang="en-US" sz="3100" smtClean="0"/>
              <a:t>数据的电气的或电磁的表现。</a:t>
            </a:r>
          </a:p>
          <a:p>
            <a:pPr eaLnBrk="1" hangingPunct="1">
              <a:lnSpc>
                <a:spcPct val="120000"/>
              </a:lnSpc>
            </a:pPr>
            <a:r>
              <a:rPr lang="zh-CN" altLang="en-US" sz="3100" smtClean="0"/>
              <a:t>信道</a:t>
            </a:r>
            <a:r>
              <a:rPr lang="en-US" altLang="zh-CN" sz="3100" smtClean="0"/>
              <a:t>(channel)——</a:t>
            </a:r>
            <a:r>
              <a:rPr lang="zh-CN" altLang="en-US" sz="3100" smtClean="0"/>
              <a:t>向某个方向传输信息的媒体。一条通信电路包含一条发送信道和一条接收信道。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ctr" eaLnBrk="1" hangingPunct="1"/>
            <a:r>
              <a:rPr lang="en-US" altLang="zh-CN" sz="4000" smtClean="0"/>
              <a:t>ADSL </a:t>
            </a:r>
            <a:r>
              <a:rPr lang="zh-CN" altLang="en-US" sz="4000" smtClean="0"/>
              <a:t>的极限传输距离</a:t>
            </a:r>
          </a:p>
        </p:txBody>
      </p:sp>
      <p:sp>
        <p:nvSpPr>
          <p:cNvPr id="83971" name="Rectangle 3"/>
          <p:cNvSpPr>
            <a:spLocks noGrp="1" noChangeArrowheads="1"/>
          </p:cNvSpPr>
          <p:nvPr>
            <p:ph idx="1"/>
          </p:nvPr>
        </p:nvSpPr>
        <p:spPr>
          <a:xfrm>
            <a:off x="1190926" y="1844675"/>
            <a:ext cx="8874840" cy="4692650"/>
          </a:xfrm>
        </p:spPr>
        <p:txBody>
          <a:bodyPr/>
          <a:lstStyle/>
          <a:p>
            <a:pPr eaLnBrk="1" hangingPunct="1"/>
            <a:r>
              <a:rPr lang="en-US" altLang="zh-CN" sz="2800" smtClean="0"/>
              <a:t>ADSL </a:t>
            </a:r>
            <a:r>
              <a:rPr lang="zh-CN" altLang="en-US" sz="2800" smtClean="0"/>
              <a:t>的极限传输距离与数据率以及用户线的线径都有很大的关系（用户线越细，信号传输时的衰减就越大），而所能得到的最高数据传输速率与实际的用户线上的信噪比密切相关。</a:t>
            </a:r>
          </a:p>
          <a:p>
            <a:pPr eaLnBrk="1" hangingPunct="1"/>
            <a:r>
              <a:rPr lang="zh-CN" altLang="en-US" sz="2800" smtClean="0"/>
              <a:t>例如，</a:t>
            </a:r>
            <a:r>
              <a:rPr lang="en-US" altLang="zh-CN" sz="2800" smtClean="0"/>
              <a:t>0.5 </a:t>
            </a:r>
            <a:r>
              <a:rPr lang="zh-CN" altLang="en-US" sz="2800" smtClean="0"/>
              <a:t>毫米线径的用户线，传输速率为 </a:t>
            </a:r>
            <a:r>
              <a:rPr lang="en-US" altLang="zh-CN" sz="2800" smtClean="0"/>
              <a:t>1.5 ~ 2.0 Mb/s </a:t>
            </a:r>
            <a:r>
              <a:rPr lang="zh-CN" altLang="en-US" sz="2800" smtClean="0"/>
              <a:t>时可传送 </a:t>
            </a:r>
            <a:r>
              <a:rPr lang="en-US" altLang="zh-CN" sz="2800" smtClean="0"/>
              <a:t>5.5 </a:t>
            </a:r>
            <a:r>
              <a:rPr lang="zh-CN" altLang="en-US" sz="2800" smtClean="0"/>
              <a:t>公里，但当传输速率提高到 </a:t>
            </a:r>
            <a:r>
              <a:rPr lang="en-US" altLang="zh-CN" sz="2800" smtClean="0"/>
              <a:t>6.1 Mb/s </a:t>
            </a:r>
            <a:r>
              <a:rPr lang="zh-CN" altLang="en-US" sz="2800" smtClean="0"/>
              <a:t>时，传输距离就缩短为 </a:t>
            </a:r>
            <a:r>
              <a:rPr lang="en-US" altLang="zh-CN" sz="2800" smtClean="0"/>
              <a:t>3.7 </a:t>
            </a:r>
            <a:r>
              <a:rPr lang="zh-CN" altLang="en-US" sz="2800" smtClean="0"/>
              <a:t>公里。</a:t>
            </a:r>
          </a:p>
          <a:p>
            <a:pPr eaLnBrk="1" hangingPunct="1"/>
            <a:r>
              <a:rPr lang="zh-CN" altLang="en-US" sz="2800" smtClean="0"/>
              <a:t>如果把用户线的线径减小到</a:t>
            </a:r>
            <a:r>
              <a:rPr lang="en-US" altLang="zh-CN" sz="2800" smtClean="0"/>
              <a:t>0.4</a:t>
            </a:r>
            <a:r>
              <a:rPr lang="zh-CN" altLang="en-US" sz="2800" smtClean="0"/>
              <a:t>毫米，那么在</a:t>
            </a:r>
            <a:r>
              <a:rPr lang="en-US" altLang="zh-CN" sz="2800" smtClean="0"/>
              <a:t>6.1 Mb/s</a:t>
            </a:r>
            <a:r>
              <a:rPr lang="zh-CN" altLang="en-US" sz="2800" smtClean="0"/>
              <a:t>的传输速率下就只能传送</a:t>
            </a:r>
            <a:r>
              <a:rPr lang="en-US" altLang="zh-CN" sz="2800" smtClean="0"/>
              <a:t>2.7</a:t>
            </a:r>
            <a:r>
              <a:rPr lang="zh-CN" altLang="en-US" sz="2800" smtClean="0"/>
              <a:t>公里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lgn="ctr" eaLnBrk="1" hangingPunct="1"/>
            <a:r>
              <a:rPr lang="en-US" altLang="zh-CN" smtClean="0"/>
              <a:t>ADSL </a:t>
            </a:r>
            <a:r>
              <a:rPr lang="zh-CN" altLang="en-US" smtClean="0"/>
              <a:t>的特点</a:t>
            </a:r>
          </a:p>
        </p:txBody>
      </p:sp>
      <p:sp>
        <p:nvSpPr>
          <p:cNvPr id="84995" name="Rectangle 3"/>
          <p:cNvSpPr>
            <a:spLocks noGrp="1" noChangeArrowheads="1"/>
          </p:cNvSpPr>
          <p:nvPr>
            <p:ph idx="1"/>
          </p:nvPr>
        </p:nvSpPr>
        <p:spPr>
          <a:xfrm>
            <a:off x="1190926" y="1978025"/>
            <a:ext cx="8874840" cy="4114800"/>
          </a:xfrm>
        </p:spPr>
        <p:txBody>
          <a:bodyPr/>
          <a:lstStyle/>
          <a:p>
            <a:pPr eaLnBrk="1" hangingPunct="1">
              <a:lnSpc>
                <a:spcPct val="90000"/>
              </a:lnSpc>
            </a:pPr>
            <a:r>
              <a:rPr lang="zh-CN" altLang="en-US" sz="2800" smtClean="0"/>
              <a:t>上行</a:t>
            </a:r>
            <a:r>
              <a:rPr lang="en-US" altLang="zh-CN" sz="2800" smtClean="0"/>
              <a:t>(64kb/s—640kb/s)</a:t>
            </a:r>
            <a:r>
              <a:rPr lang="zh-CN" altLang="en-US" sz="2800" smtClean="0"/>
              <a:t>和下行</a:t>
            </a:r>
            <a:r>
              <a:rPr lang="en-US" altLang="zh-CN" sz="2800" smtClean="0"/>
              <a:t>(1.5Mb/s—6Mb/s)</a:t>
            </a:r>
            <a:r>
              <a:rPr lang="zh-CN" altLang="en-US" sz="2800" smtClean="0"/>
              <a:t>带宽做成不对称的。</a:t>
            </a:r>
          </a:p>
          <a:p>
            <a:pPr eaLnBrk="1" hangingPunct="1">
              <a:lnSpc>
                <a:spcPct val="90000"/>
              </a:lnSpc>
            </a:pPr>
            <a:r>
              <a:rPr lang="zh-CN" altLang="en-US" sz="2800" smtClean="0"/>
              <a:t>上行指从用户到 </a:t>
            </a:r>
            <a:r>
              <a:rPr lang="en-US" altLang="zh-CN" sz="2800" smtClean="0"/>
              <a:t>ISP</a:t>
            </a:r>
            <a:r>
              <a:rPr lang="zh-CN" altLang="en-US" sz="2800" smtClean="0"/>
              <a:t>，而下行指从 </a:t>
            </a:r>
            <a:r>
              <a:rPr lang="en-US" altLang="zh-CN" sz="2800" smtClean="0"/>
              <a:t>ISP </a:t>
            </a:r>
            <a:r>
              <a:rPr lang="zh-CN" altLang="en-US" sz="2800" smtClean="0"/>
              <a:t>到用户。</a:t>
            </a:r>
          </a:p>
          <a:p>
            <a:pPr eaLnBrk="1" hangingPunct="1">
              <a:lnSpc>
                <a:spcPct val="90000"/>
              </a:lnSpc>
            </a:pPr>
            <a:r>
              <a:rPr lang="en-US" altLang="zh-CN" sz="2800" smtClean="0"/>
              <a:t>ADSL </a:t>
            </a:r>
            <a:r>
              <a:rPr lang="zh-CN" altLang="en-US" sz="2800" smtClean="0"/>
              <a:t>在用户线（铜线）的两端各安装一个 </a:t>
            </a:r>
            <a:r>
              <a:rPr lang="en-US" altLang="zh-CN" sz="2800" smtClean="0"/>
              <a:t>ADSL </a:t>
            </a:r>
            <a:r>
              <a:rPr lang="zh-CN" altLang="en-US" sz="2800" smtClean="0"/>
              <a:t>调制解调器。</a:t>
            </a:r>
          </a:p>
          <a:p>
            <a:pPr eaLnBrk="1" hangingPunct="1">
              <a:lnSpc>
                <a:spcPct val="90000"/>
              </a:lnSpc>
            </a:pPr>
            <a:r>
              <a:rPr lang="zh-CN" altLang="en-US" sz="2800" smtClean="0"/>
              <a:t>我国目前采用的方案是</a:t>
            </a:r>
            <a:r>
              <a:rPr lang="zh-CN" altLang="en-US" sz="2800" smtClean="0">
                <a:solidFill>
                  <a:schemeClr val="hlink"/>
                </a:solidFill>
              </a:rPr>
              <a:t>离散多音调 </a:t>
            </a:r>
            <a:r>
              <a:rPr lang="en-US" altLang="zh-CN" sz="2800" b="1" smtClean="0"/>
              <a:t>DMT</a:t>
            </a:r>
            <a:r>
              <a:rPr lang="en-US" altLang="zh-CN" sz="2800" smtClean="0"/>
              <a:t> (Discrete Multi-Tone)</a:t>
            </a:r>
            <a:r>
              <a:rPr lang="zh-CN" altLang="en-US" sz="2800" smtClean="0"/>
              <a:t>调制技术。这里的“多音调”就是“</a:t>
            </a:r>
            <a:r>
              <a:rPr lang="zh-CN" altLang="en-US" sz="2800" smtClean="0">
                <a:solidFill>
                  <a:schemeClr val="hlink"/>
                </a:solidFill>
              </a:rPr>
              <a:t>多载波</a:t>
            </a:r>
            <a:r>
              <a:rPr lang="zh-CN" altLang="en-US" sz="2800" smtClean="0"/>
              <a:t>”或“</a:t>
            </a:r>
            <a:r>
              <a:rPr lang="zh-CN" altLang="en-US" sz="2800" smtClean="0">
                <a:solidFill>
                  <a:schemeClr val="hlink"/>
                </a:solidFill>
              </a:rPr>
              <a:t>多子信道</a:t>
            </a:r>
            <a:r>
              <a:rPr lang="zh-CN" altLang="en-US" sz="2800" smtClean="0"/>
              <a:t>”的意思。</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14188" y="214314"/>
            <a:ext cx="8182399" cy="1462087"/>
          </a:xfrm>
        </p:spPr>
        <p:txBody>
          <a:bodyPr/>
          <a:lstStyle/>
          <a:p>
            <a:pPr algn="ctr" eaLnBrk="1" hangingPunct="1"/>
            <a:r>
              <a:rPr lang="en-US" altLang="zh-CN" smtClean="0"/>
              <a:t>DMT </a:t>
            </a:r>
            <a:r>
              <a:rPr lang="zh-CN" altLang="en-US" smtClean="0"/>
              <a:t>技术</a:t>
            </a:r>
          </a:p>
        </p:txBody>
      </p:sp>
      <p:sp>
        <p:nvSpPr>
          <p:cNvPr id="86019" name="Rectangle 3"/>
          <p:cNvSpPr>
            <a:spLocks noGrp="1" noChangeArrowheads="1"/>
          </p:cNvSpPr>
          <p:nvPr>
            <p:ph idx="1"/>
          </p:nvPr>
        </p:nvSpPr>
        <p:spPr>
          <a:xfrm>
            <a:off x="1190926" y="1906588"/>
            <a:ext cx="8874840" cy="4114800"/>
          </a:xfrm>
        </p:spPr>
        <p:txBody>
          <a:bodyPr/>
          <a:lstStyle/>
          <a:p>
            <a:pPr eaLnBrk="1" hangingPunct="1"/>
            <a:r>
              <a:rPr lang="en-US" altLang="zh-CN" sz="2800" smtClean="0"/>
              <a:t>DMT </a:t>
            </a:r>
            <a:r>
              <a:rPr lang="zh-CN" altLang="en-US" sz="2800" smtClean="0"/>
              <a:t>调制技术采用频分复用的方法，把 </a:t>
            </a:r>
            <a:r>
              <a:rPr lang="en-US" altLang="zh-CN" sz="2800" smtClean="0"/>
              <a:t>40 kHz </a:t>
            </a:r>
            <a:r>
              <a:rPr lang="zh-CN" altLang="en-US" sz="2800" smtClean="0"/>
              <a:t>以上一直到 </a:t>
            </a:r>
            <a:r>
              <a:rPr lang="en-US" altLang="zh-CN" sz="2800" smtClean="0"/>
              <a:t>1.1 MHz </a:t>
            </a:r>
            <a:r>
              <a:rPr lang="zh-CN" altLang="en-US" sz="2800" smtClean="0"/>
              <a:t>的高端频谱划分为许多的子信道，其中 </a:t>
            </a:r>
            <a:r>
              <a:rPr lang="en-US" altLang="zh-CN" sz="2800" smtClean="0"/>
              <a:t>25 </a:t>
            </a:r>
            <a:r>
              <a:rPr lang="zh-CN" altLang="en-US" sz="2800" smtClean="0"/>
              <a:t>个子信道用于上行信道，而 </a:t>
            </a:r>
            <a:r>
              <a:rPr lang="en-US" altLang="zh-CN" sz="2800" smtClean="0"/>
              <a:t>249 </a:t>
            </a:r>
            <a:r>
              <a:rPr lang="zh-CN" altLang="en-US" sz="2800" smtClean="0"/>
              <a:t>个子信道用于下行信道。</a:t>
            </a:r>
          </a:p>
          <a:p>
            <a:pPr eaLnBrk="1" hangingPunct="1"/>
            <a:r>
              <a:rPr lang="zh-CN" altLang="en-US" sz="2800" smtClean="0"/>
              <a:t>每个子信道占据 </a:t>
            </a:r>
            <a:r>
              <a:rPr lang="en-US" altLang="zh-CN" sz="2800" smtClean="0"/>
              <a:t>4 kHz </a:t>
            </a:r>
            <a:r>
              <a:rPr lang="zh-CN" altLang="en-US" sz="2800" smtClean="0"/>
              <a:t>带宽（严格讲是 </a:t>
            </a:r>
            <a:r>
              <a:rPr lang="en-US" altLang="zh-CN" sz="2800" smtClean="0"/>
              <a:t>4.3125 kHz</a:t>
            </a:r>
            <a:r>
              <a:rPr lang="zh-CN" altLang="en-US" sz="2800" smtClean="0"/>
              <a:t>），并使用不同的载波（即不同的音调）进行数字调制。这种做法相当于在一对用户线上使用许多小的调制解调器</a:t>
            </a:r>
            <a:r>
              <a:rPr lang="zh-CN" altLang="en-US" sz="2800" smtClean="0">
                <a:solidFill>
                  <a:schemeClr val="hlink"/>
                </a:solidFill>
              </a:rPr>
              <a:t>并行地</a:t>
            </a:r>
            <a:r>
              <a:rPr lang="zh-CN" altLang="en-US" sz="2800" smtClean="0"/>
              <a:t>传送数据。</a:t>
            </a:r>
          </a:p>
          <a:p>
            <a:pPr eaLnBrk="1" hangingPunct="1"/>
            <a:endParaRPr lang="en-US" altLang="zh-CN" sz="240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3"/>
          <p:cNvSpPr>
            <a:spLocks noChangeArrowheads="1"/>
          </p:cNvSpPr>
          <p:nvPr/>
        </p:nvSpPr>
        <p:spPr bwMode="auto">
          <a:xfrm>
            <a:off x="3134109" y="3068638"/>
            <a:ext cx="1593338"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87043" name="Rectangle 2"/>
          <p:cNvSpPr>
            <a:spLocks noGrp="1" noChangeArrowheads="1"/>
          </p:cNvSpPr>
          <p:nvPr>
            <p:ph type="title"/>
          </p:nvPr>
        </p:nvSpPr>
        <p:spPr/>
        <p:txBody>
          <a:bodyPr/>
          <a:lstStyle/>
          <a:p>
            <a:pPr algn="ctr" eaLnBrk="1" hangingPunct="1"/>
            <a:r>
              <a:rPr lang="en-US" altLang="zh-CN" smtClean="0"/>
              <a:t>DMT </a:t>
            </a:r>
            <a:r>
              <a:rPr lang="zh-CN" altLang="en-US" smtClean="0"/>
              <a:t>技术的频谱分布 </a:t>
            </a:r>
          </a:p>
        </p:txBody>
      </p:sp>
      <p:sp>
        <p:nvSpPr>
          <p:cNvPr id="87044" name="Rectangle 30"/>
          <p:cNvSpPr>
            <a:spLocks noChangeArrowheads="1"/>
          </p:cNvSpPr>
          <p:nvPr/>
        </p:nvSpPr>
        <p:spPr bwMode="auto">
          <a:xfrm>
            <a:off x="4685757" y="3051175"/>
            <a:ext cx="3730478"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87045" name="Text Box 31"/>
          <p:cNvSpPr txBox="1">
            <a:spLocks noChangeArrowheads="1"/>
          </p:cNvSpPr>
          <p:nvPr/>
        </p:nvSpPr>
        <p:spPr bwMode="auto">
          <a:xfrm>
            <a:off x="3634407" y="330676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b="1">
                <a:solidFill>
                  <a:schemeClr val="folHlink"/>
                </a:solidFill>
                <a:latin typeface="Arial" pitchFamily="34" charset="0"/>
                <a:ea typeface="黑体" pitchFamily="49" charset="-122"/>
              </a:rPr>
              <a:t>…</a:t>
            </a:r>
          </a:p>
        </p:txBody>
      </p:sp>
      <p:sp>
        <p:nvSpPr>
          <p:cNvPr id="87046" name="Text Box 32"/>
          <p:cNvSpPr txBox="1">
            <a:spLocks noChangeArrowheads="1"/>
          </p:cNvSpPr>
          <p:nvPr/>
        </p:nvSpPr>
        <p:spPr bwMode="auto">
          <a:xfrm>
            <a:off x="534739" y="2205039"/>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pitchFamily="34" charset="0"/>
                <a:ea typeface="黑体" pitchFamily="49" charset="-122"/>
              </a:rPr>
              <a:t>频谱</a:t>
            </a:r>
          </a:p>
        </p:txBody>
      </p:sp>
      <p:sp>
        <p:nvSpPr>
          <p:cNvPr id="87047" name="Line 33"/>
          <p:cNvSpPr>
            <a:spLocks noChangeShapeType="1"/>
          </p:cNvSpPr>
          <p:nvPr/>
        </p:nvSpPr>
        <p:spPr bwMode="auto">
          <a:xfrm rot="-5400000">
            <a:off x="6954"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7048" name="Text Box 34"/>
          <p:cNvSpPr txBox="1">
            <a:spLocks noChangeArrowheads="1"/>
          </p:cNvSpPr>
          <p:nvPr/>
        </p:nvSpPr>
        <p:spPr bwMode="auto">
          <a:xfrm>
            <a:off x="8840400" y="4687889"/>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pitchFamily="34" charset="0"/>
                <a:ea typeface="黑体" pitchFamily="49" charset="-122"/>
              </a:rPr>
              <a:t>频率</a:t>
            </a:r>
          </a:p>
        </p:txBody>
      </p:sp>
      <p:sp>
        <p:nvSpPr>
          <p:cNvPr id="87049" name="Freeform 36"/>
          <p:cNvSpPr>
            <a:spLocks noChangeArrowheads="1"/>
          </p:cNvSpPr>
          <p:nvPr/>
        </p:nvSpPr>
        <p:spPr bwMode="auto">
          <a:xfrm>
            <a:off x="1359504" y="3014663"/>
            <a:ext cx="389725" cy="1981200"/>
          </a:xfrm>
          <a:custGeom>
            <a:avLst/>
            <a:gdLst>
              <a:gd name="T0" fmla="*/ 0 w 208"/>
              <a:gd name="T1" fmla="*/ 0 h 1248"/>
              <a:gd name="T2" fmla="*/ 301576290 w 208"/>
              <a:gd name="T3" fmla="*/ 362902500 h 1248"/>
              <a:gd name="T4" fmla="*/ 516987457 w 208"/>
              <a:gd name="T5" fmla="*/ 1713706250 h 1248"/>
              <a:gd name="T6" fmla="*/ 560070019 w 208"/>
              <a:gd name="T7" fmla="*/ 2147483647 h 1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50" name="Text Box 37"/>
          <p:cNvSpPr txBox="1">
            <a:spLocks noChangeArrowheads="1"/>
          </p:cNvSpPr>
          <p:nvPr/>
        </p:nvSpPr>
        <p:spPr bwMode="auto">
          <a:xfrm>
            <a:off x="3279262" y="231140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pitchFamily="34" charset="0"/>
                <a:ea typeface="黑体" pitchFamily="49" charset="-122"/>
              </a:rPr>
              <a:t>上行信道</a:t>
            </a:r>
          </a:p>
        </p:txBody>
      </p:sp>
      <p:sp>
        <p:nvSpPr>
          <p:cNvPr id="87051" name="Text Box 38"/>
          <p:cNvSpPr txBox="1">
            <a:spLocks noChangeArrowheads="1"/>
          </p:cNvSpPr>
          <p:nvPr/>
        </p:nvSpPr>
        <p:spPr bwMode="auto">
          <a:xfrm>
            <a:off x="1591525" y="245586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chemeClr val="folHlink"/>
                </a:solidFill>
                <a:latin typeface="Arial" pitchFamily="34" charset="0"/>
                <a:ea typeface="黑体" pitchFamily="49" charset="-122"/>
              </a:rPr>
              <a:t>传统电话</a:t>
            </a:r>
          </a:p>
        </p:txBody>
      </p:sp>
      <p:sp>
        <p:nvSpPr>
          <p:cNvPr id="87052" name="Line 39"/>
          <p:cNvSpPr>
            <a:spLocks noChangeShapeType="1"/>
          </p:cNvSpPr>
          <p:nvPr/>
        </p:nvSpPr>
        <p:spPr bwMode="auto">
          <a:xfrm flipH="1">
            <a:off x="1611466" y="2860675"/>
            <a:ext cx="413289"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7053" name="Line 40"/>
          <p:cNvSpPr>
            <a:spLocks noChangeShapeType="1"/>
          </p:cNvSpPr>
          <p:nvPr/>
        </p:nvSpPr>
        <p:spPr bwMode="auto">
          <a:xfrm flipV="1">
            <a:off x="1359504" y="5002213"/>
            <a:ext cx="7582406"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7054" name="Text Box 41"/>
          <p:cNvSpPr txBox="1">
            <a:spLocks noChangeArrowheads="1"/>
          </p:cNvSpPr>
          <p:nvPr/>
        </p:nvSpPr>
        <p:spPr bwMode="auto">
          <a:xfrm>
            <a:off x="1038662" y="495776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0</a:t>
            </a:r>
          </a:p>
        </p:txBody>
      </p:sp>
      <p:sp>
        <p:nvSpPr>
          <p:cNvPr id="87055" name="Text Box 42"/>
          <p:cNvSpPr txBox="1">
            <a:spLocks noChangeArrowheads="1"/>
          </p:cNvSpPr>
          <p:nvPr/>
        </p:nvSpPr>
        <p:spPr bwMode="auto">
          <a:xfrm>
            <a:off x="1551647" y="495776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4</a:t>
            </a:r>
          </a:p>
        </p:txBody>
      </p:sp>
      <p:sp>
        <p:nvSpPr>
          <p:cNvPr id="87056" name="AutoShape 43"/>
          <p:cNvSpPr>
            <a:spLocks/>
          </p:cNvSpPr>
          <p:nvPr/>
        </p:nvSpPr>
        <p:spPr bwMode="auto">
          <a:xfrm rot="5400000" flipV="1">
            <a:off x="3723317" y="2083659"/>
            <a:ext cx="307975" cy="1417509"/>
          </a:xfrm>
          <a:prstGeom prst="leftBrace">
            <a:avLst>
              <a:gd name="adj1" fmla="val 3357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7057" name="AutoShape 44"/>
          <p:cNvSpPr>
            <a:spLocks/>
          </p:cNvSpPr>
          <p:nvPr/>
        </p:nvSpPr>
        <p:spPr bwMode="auto">
          <a:xfrm rot="5400000" flipV="1">
            <a:off x="6407885" y="1016221"/>
            <a:ext cx="307975" cy="3549211"/>
          </a:xfrm>
          <a:prstGeom prst="leftBrace">
            <a:avLst>
              <a:gd name="adj1" fmla="val 8406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7058" name="Text Box 45"/>
          <p:cNvSpPr txBox="1">
            <a:spLocks noChangeArrowheads="1"/>
          </p:cNvSpPr>
          <p:nvPr/>
        </p:nvSpPr>
        <p:spPr bwMode="auto">
          <a:xfrm>
            <a:off x="5985580" y="231140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r>
              <a:rPr lang="zh-CN" altLang="en-US" sz="2000">
                <a:solidFill>
                  <a:schemeClr val="folHlink"/>
                </a:solidFill>
                <a:latin typeface="Arial" pitchFamily="34" charset="0"/>
                <a:ea typeface="黑体" pitchFamily="49" charset="-122"/>
              </a:rPr>
              <a:t>下行信道</a:t>
            </a:r>
          </a:p>
        </p:txBody>
      </p:sp>
      <p:sp>
        <p:nvSpPr>
          <p:cNvPr id="87059" name="Text Box 46"/>
          <p:cNvSpPr txBox="1">
            <a:spLocks noChangeArrowheads="1"/>
          </p:cNvSpPr>
          <p:nvPr/>
        </p:nvSpPr>
        <p:spPr bwMode="auto">
          <a:xfrm>
            <a:off x="6105078" y="3306763"/>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b="1">
                <a:solidFill>
                  <a:schemeClr val="folHlink"/>
                </a:solidFill>
                <a:latin typeface="Arial" pitchFamily="34" charset="0"/>
                <a:ea typeface="黑体" pitchFamily="49" charset="-122"/>
              </a:rPr>
              <a:t>…</a:t>
            </a:r>
          </a:p>
        </p:txBody>
      </p:sp>
      <p:sp>
        <p:nvSpPr>
          <p:cNvPr id="87060" name="Freeform 47"/>
          <p:cNvSpPr>
            <a:spLocks noChangeArrowheads="1"/>
          </p:cNvSpPr>
          <p:nvPr/>
        </p:nvSpPr>
        <p:spPr bwMode="auto">
          <a:xfrm>
            <a:off x="8129833" y="3048001"/>
            <a:ext cx="197581" cy="1954213"/>
          </a:xfrm>
          <a:custGeom>
            <a:avLst/>
            <a:gdLst>
              <a:gd name="T0" fmla="*/ 0 w 190"/>
              <a:gd name="T1" fmla="*/ 2147483647 h 862"/>
              <a:gd name="T2" fmla="*/ 5805847 w 190"/>
              <a:gd name="T3" fmla="*/ 2147483647 h 862"/>
              <a:gd name="T4" fmla="*/ 15759117 w 190"/>
              <a:gd name="T5" fmla="*/ 2147483647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7 h 862"/>
              <a:gd name="T18" fmla="*/ 152612259 w 190"/>
              <a:gd name="T19" fmla="*/ 2147483647 h 862"/>
              <a:gd name="T20" fmla="*/ 157588439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1" name="Freeform 48"/>
          <p:cNvSpPr>
            <a:spLocks noChangeArrowheads="1"/>
          </p:cNvSpPr>
          <p:nvPr/>
        </p:nvSpPr>
        <p:spPr bwMode="auto">
          <a:xfrm>
            <a:off x="7928625" y="3051176"/>
            <a:ext cx="197582" cy="1954213"/>
          </a:xfrm>
          <a:custGeom>
            <a:avLst/>
            <a:gdLst>
              <a:gd name="T0" fmla="*/ 0 w 190"/>
              <a:gd name="T1" fmla="*/ 2147483647 h 862"/>
              <a:gd name="T2" fmla="*/ 5805880 w 190"/>
              <a:gd name="T3" fmla="*/ 2147483647 h 862"/>
              <a:gd name="T4" fmla="*/ 15759208 w 190"/>
              <a:gd name="T5" fmla="*/ 2147483647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7 h 862"/>
              <a:gd name="T18" fmla="*/ 152614052 w 190"/>
              <a:gd name="T19" fmla="*/ 2147483647 h 862"/>
              <a:gd name="T20" fmla="*/ 157590260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2" name="Freeform 49"/>
          <p:cNvSpPr>
            <a:spLocks noChangeArrowheads="1"/>
          </p:cNvSpPr>
          <p:nvPr/>
        </p:nvSpPr>
        <p:spPr bwMode="auto">
          <a:xfrm>
            <a:off x="7729231" y="3052763"/>
            <a:ext cx="195769" cy="1954212"/>
          </a:xfrm>
          <a:custGeom>
            <a:avLst/>
            <a:gdLst>
              <a:gd name="T0" fmla="*/ 0 w 190"/>
              <a:gd name="T1" fmla="*/ 2147483647 h 862"/>
              <a:gd name="T2" fmla="*/ 5700261 w 190"/>
              <a:gd name="T3" fmla="*/ 2147483647 h 862"/>
              <a:gd name="T4" fmla="*/ 15471107 w 190"/>
              <a:gd name="T5" fmla="*/ 2147483647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3" name="Freeform 50"/>
          <p:cNvSpPr>
            <a:spLocks noChangeArrowheads="1"/>
          </p:cNvSpPr>
          <p:nvPr/>
        </p:nvSpPr>
        <p:spPr bwMode="auto">
          <a:xfrm>
            <a:off x="7528025" y="3054350"/>
            <a:ext cx="195769" cy="1955800"/>
          </a:xfrm>
          <a:custGeom>
            <a:avLst/>
            <a:gdLst>
              <a:gd name="T0" fmla="*/ 0 w 190"/>
              <a:gd name="T1" fmla="*/ 2147483647 h 862"/>
              <a:gd name="T2" fmla="*/ 5700261 w 190"/>
              <a:gd name="T3" fmla="*/ 2147483647 h 862"/>
              <a:gd name="T4" fmla="*/ 15471107 w 190"/>
              <a:gd name="T5" fmla="*/ 2147483647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4" name="Freeform 51"/>
          <p:cNvSpPr>
            <a:spLocks noChangeArrowheads="1"/>
          </p:cNvSpPr>
          <p:nvPr/>
        </p:nvSpPr>
        <p:spPr bwMode="auto">
          <a:xfrm>
            <a:off x="7326818" y="3057526"/>
            <a:ext cx="195769" cy="1954213"/>
          </a:xfrm>
          <a:custGeom>
            <a:avLst/>
            <a:gdLst>
              <a:gd name="T0" fmla="*/ 0 w 190"/>
              <a:gd name="T1" fmla="*/ 2147483647 h 862"/>
              <a:gd name="T2" fmla="*/ 5700261 w 190"/>
              <a:gd name="T3" fmla="*/ 2147483647 h 862"/>
              <a:gd name="T4" fmla="*/ 15471107 w 190"/>
              <a:gd name="T5" fmla="*/ 2147483647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5" name="Freeform 52"/>
          <p:cNvSpPr>
            <a:spLocks noChangeArrowheads="1"/>
          </p:cNvSpPr>
          <p:nvPr/>
        </p:nvSpPr>
        <p:spPr bwMode="auto">
          <a:xfrm>
            <a:off x="7125612" y="3059113"/>
            <a:ext cx="195769" cy="1955800"/>
          </a:xfrm>
          <a:custGeom>
            <a:avLst/>
            <a:gdLst>
              <a:gd name="T0" fmla="*/ 0 w 190"/>
              <a:gd name="T1" fmla="*/ 2147483647 h 862"/>
              <a:gd name="T2" fmla="*/ 5700261 w 190"/>
              <a:gd name="T3" fmla="*/ 2147483647 h 862"/>
              <a:gd name="T4" fmla="*/ 15471107 w 190"/>
              <a:gd name="T5" fmla="*/ 2147483647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6" name="Freeform 53"/>
          <p:cNvSpPr>
            <a:spLocks noChangeArrowheads="1"/>
          </p:cNvSpPr>
          <p:nvPr/>
        </p:nvSpPr>
        <p:spPr bwMode="auto">
          <a:xfrm>
            <a:off x="6924405" y="3062288"/>
            <a:ext cx="195769" cy="1954212"/>
          </a:xfrm>
          <a:custGeom>
            <a:avLst/>
            <a:gdLst>
              <a:gd name="T0" fmla="*/ 0 w 190"/>
              <a:gd name="T1" fmla="*/ 2147483647 h 862"/>
              <a:gd name="T2" fmla="*/ 5700261 w 190"/>
              <a:gd name="T3" fmla="*/ 2147483647 h 862"/>
              <a:gd name="T4" fmla="*/ 15471107 w 190"/>
              <a:gd name="T5" fmla="*/ 2147483647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7" name="Freeform 54"/>
          <p:cNvSpPr>
            <a:spLocks noChangeArrowheads="1"/>
          </p:cNvSpPr>
          <p:nvPr/>
        </p:nvSpPr>
        <p:spPr bwMode="auto">
          <a:xfrm>
            <a:off x="6723200" y="3063876"/>
            <a:ext cx="197581" cy="1954213"/>
          </a:xfrm>
          <a:custGeom>
            <a:avLst/>
            <a:gdLst>
              <a:gd name="T0" fmla="*/ 0 w 190"/>
              <a:gd name="T1" fmla="*/ 2147483647 h 862"/>
              <a:gd name="T2" fmla="*/ 5805847 w 190"/>
              <a:gd name="T3" fmla="*/ 2147483647 h 862"/>
              <a:gd name="T4" fmla="*/ 15759117 w 190"/>
              <a:gd name="T5" fmla="*/ 2147483647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7 h 862"/>
              <a:gd name="T18" fmla="*/ 152612259 w 190"/>
              <a:gd name="T19" fmla="*/ 2147483647 h 862"/>
              <a:gd name="T20" fmla="*/ 157588439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8" name="Freeform 55"/>
          <p:cNvSpPr>
            <a:spLocks noChangeArrowheads="1"/>
          </p:cNvSpPr>
          <p:nvPr/>
        </p:nvSpPr>
        <p:spPr bwMode="auto">
          <a:xfrm>
            <a:off x="6003568" y="3051176"/>
            <a:ext cx="197582" cy="1954213"/>
          </a:xfrm>
          <a:custGeom>
            <a:avLst/>
            <a:gdLst>
              <a:gd name="T0" fmla="*/ 0 w 190"/>
              <a:gd name="T1" fmla="*/ 2147483647 h 862"/>
              <a:gd name="T2" fmla="*/ 5805880 w 190"/>
              <a:gd name="T3" fmla="*/ 2147483647 h 862"/>
              <a:gd name="T4" fmla="*/ 15759208 w 190"/>
              <a:gd name="T5" fmla="*/ 2147483647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7 h 862"/>
              <a:gd name="T18" fmla="*/ 152614052 w 190"/>
              <a:gd name="T19" fmla="*/ 2147483647 h 862"/>
              <a:gd name="T20" fmla="*/ 157590260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9" name="Freeform 56"/>
          <p:cNvSpPr>
            <a:spLocks noChangeArrowheads="1"/>
          </p:cNvSpPr>
          <p:nvPr/>
        </p:nvSpPr>
        <p:spPr bwMode="auto">
          <a:xfrm>
            <a:off x="5807799" y="3052763"/>
            <a:ext cx="195769" cy="1954212"/>
          </a:xfrm>
          <a:custGeom>
            <a:avLst/>
            <a:gdLst>
              <a:gd name="T0" fmla="*/ 0 w 190"/>
              <a:gd name="T1" fmla="*/ 2147483647 h 862"/>
              <a:gd name="T2" fmla="*/ 5700261 w 190"/>
              <a:gd name="T3" fmla="*/ 2147483647 h 862"/>
              <a:gd name="T4" fmla="*/ 15471107 w 190"/>
              <a:gd name="T5" fmla="*/ 2147483647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0" name="Freeform 57"/>
          <p:cNvSpPr>
            <a:spLocks noChangeArrowheads="1"/>
          </p:cNvSpPr>
          <p:nvPr/>
        </p:nvSpPr>
        <p:spPr bwMode="auto">
          <a:xfrm>
            <a:off x="5612031" y="3054350"/>
            <a:ext cx="195769" cy="1955800"/>
          </a:xfrm>
          <a:custGeom>
            <a:avLst/>
            <a:gdLst>
              <a:gd name="T0" fmla="*/ 0 w 190"/>
              <a:gd name="T1" fmla="*/ 2147483647 h 862"/>
              <a:gd name="T2" fmla="*/ 5700261 w 190"/>
              <a:gd name="T3" fmla="*/ 2147483647 h 862"/>
              <a:gd name="T4" fmla="*/ 15471107 w 190"/>
              <a:gd name="T5" fmla="*/ 2147483647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1" name="Freeform 58"/>
          <p:cNvSpPr>
            <a:spLocks noChangeArrowheads="1"/>
          </p:cNvSpPr>
          <p:nvPr/>
        </p:nvSpPr>
        <p:spPr bwMode="auto">
          <a:xfrm>
            <a:off x="5414451" y="3057526"/>
            <a:ext cx="197581" cy="1954213"/>
          </a:xfrm>
          <a:custGeom>
            <a:avLst/>
            <a:gdLst>
              <a:gd name="T0" fmla="*/ 0 w 190"/>
              <a:gd name="T1" fmla="*/ 2147483647 h 862"/>
              <a:gd name="T2" fmla="*/ 5805847 w 190"/>
              <a:gd name="T3" fmla="*/ 2147483647 h 862"/>
              <a:gd name="T4" fmla="*/ 15759117 w 190"/>
              <a:gd name="T5" fmla="*/ 2147483647 h 862"/>
              <a:gd name="T6" fmla="*/ 30688567 w 190"/>
              <a:gd name="T7" fmla="*/ 1824557089 h 862"/>
              <a:gd name="T8" fmla="*/ 58058467 w 190"/>
              <a:gd name="T9" fmla="*/ 452284689 h 862"/>
              <a:gd name="T10" fmla="*/ 83770855 w 190"/>
              <a:gd name="T11" fmla="*/ 0 h 862"/>
              <a:gd name="T12" fmla="*/ 105335818 w 190"/>
              <a:gd name="T13" fmla="*/ 452284689 h 862"/>
              <a:gd name="T14" fmla="*/ 127729538 w 190"/>
              <a:gd name="T15" fmla="*/ 1809138756 h 862"/>
              <a:gd name="T16" fmla="*/ 142658989 w 190"/>
              <a:gd name="T17" fmla="*/ 2147483647 h 862"/>
              <a:gd name="T18" fmla="*/ 152612259 w 190"/>
              <a:gd name="T19" fmla="*/ 2147483647 h 862"/>
              <a:gd name="T20" fmla="*/ 157588439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2" name="Freeform 59"/>
          <p:cNvSpPr>
            <a:spLocks noChangeArrowheads="1"/>
          </p:cNvSpPr>
          <p:nvPr/>
        </p:nvSpPr>
        <p:spPr bwMode="auto">
          <a:xfrm>
            <a:off x="5218682" y="3059113"/>
            <a:ext cx="195769" cy="1955800"/>
          </a:xfrm>
          <a:custGeom>
            <a:avLst/>
            <a:gdLst>
              <a:gd name="T0" fmla="*/ 0 w 190"/>
              <a:gd name="T1" fmla="*/ 2147483647 h 862"/>
              <a:gd name="T2" fmla="*/ 5700261 w 190"/>
              <a:gd name="T3" fmla="*/ 2147483647 h 862"/>
              <a:gd name="T4" fmla="*/ 15471107 w 190"/>
              <a:gd name="T5" fmla="*/ 2147483647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3" name="Freeform 60"/>
          <p:cNvSpPr>
            <a:spLocks noChangeArrowheads="1"/>
          </p:cNvSpPr>
          <p:nvPr/>
        </p:nvSpPr>
        <p:spPr bwMode="auto">
          <a:xfrm>
            <a:off x="5021100" y="3062288"/>
            <a:ext cx="197582" cy="1954212"/>
          </a:xfrm>
          <a:custGeom>
            <a:avLst/>
            <a:gdLst>
              <a:gd name="T0" fmla="*/ 0 w 190"/>
              <a:gd name="T1" fmla="*/ 2147483647 h 862"/>
              <a:gd name="T2" fmla="*/ 5805880 w 190"/>
              <a:gd name="T3" fmla="*/ 2147483647 h 862"/>
              <a:gd name="T4" fmla="*/ 15759208 w 190"/>
              <a:gd name="T5" fmla="*/ 2147483647 h 862"/>
              <a:gd name="T6" fmla="*/ 30688745 w 190"/>
              <a:gd name="T7" fmla="*/ 1824556155 h 862"/>
              <a:gd name="T8" fmla="*/ 58059713 w 190"/>
              <a:gd name="T9" fmla="*/ 452284458 h 862"/>
              <a:gd name="T10" fmla="*/ 83771339 w 190"/>
              <a:gd name="T11" fmla="*/ 0 h 862"/>
              <a:gd name="T12" fmla="*/ 105336427 w 190"/>
              <a:gd name="T13" fmla="*/ 452284458 h 862"/>
              <a:gd name="T14" fmla="*/ 127731187 w 190"/>
              <a:gd name="T15" fmla="*/ 1809137830 h 862"/>
              <a:gd name="T16" fmla="*/ 142660724 w 190"/>
              <a:gd name="T17" fmla="*/ 2147483647 h 862"/>
              <a:gd name="T18" fmla="*/ 152614052 w 190"/>
              <a:gd name="T19" fmla="*/ 2147483647 h 862"/>
              <a:gd name="T20" fmla="*/ 157590260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4" name="Freeform 61"/>
          <p:cNvSpPr>
            <a:spLocks noChangeArrowheads="1"/>
          </p:cNvSpPr>
          <p:nvPr/>
        </p:nvSpPr>
        <p:spPr bwMode="auto">
          <a:xfrm>
            <a:off x="4825331" y="3063876"/>
            <a:ext cx="195769" cy="1954213"/>
          </a:xfrm>
          <a:custGeom>
            <a:avLst/>
            <a:gdLst>
              <a:gd name="T0" fmla="*/ 0 w 190"/>
              <a:gd name="T1" fmla="*/ 2147483647 h 862"/>
              <a:gd name="T2" fmla="*/ 5700261 w 190"/>
              <a:gd name="T3" fmla="*/ 2147483647 h 862"/>
              <a:gd name="T4" fmla="*/ 15471107 w 190"/>
              <a:gd name="T5" fmla="*/ 2147483647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5" name="Freeform 62"/>
          <p:cNvSpPr>
            <a:spLocks noChangeArrowheads="1"/>
          </p:cNvSpPr>
          <p:nvPr/>
        </p:nvSpPr>
        <p:spPr bwMode="auto">
          <a:xfrm>
            <a:off x="4431982" y="3068638"/>
            <a:ext cx="195769" cy="1954212"/>
          </a:xfrm>
          <a:custGeom>
            <a:avLst/>
            <a:gdLst>
              <a:gd name="T0" fmla="*/ 0 w 190"/>
              <a:gd name="T1" fmla="*/ 2147483647 h 862"/>
              <a:gd name="T2" fmla="*/ 5700261 w 190"/>
              <a:gd name="T3" fmla="*/ 2147483647 h 862"/>
              <a:gd name="T4" fmla="*/ 15471107 w 190"/>
              <a:gd name="T5" fmla="*/ 2147483647 h 862"/>
              <a:gd name="T6" fmla="*/ 30128277 w 190"/>
              <a:gd name="T7" fmla="*/ 1824556155 h 862"/>
              <a:gd name="T8" fmla="*/ 56999004 w 190"/>
              <a:gd name="T9" fmla="*/ 452284458 h 862"/>
              <a:gd name="T10" fmla="*/ 82240956 w 190"/>
              <a:gd name="T11" fmla="*/ 0 h 862"/>
              <a:gd name="T12" fmla="*/ 103412323 w 190"/>
              <a:gd name="T13" fmla="*/ 452284458 h 862"/>
              <a:gd name="T14" fmla="*/ 125397628 w 190"/>
              <a:gd name="T15" fmla="*/ 1809137830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6" name="Freeform 63"/>
          <p:cNvSpPr>
            <a:spLocks noChangeArrowheads="1"/>
          </p:cNvSpPr>
          <p:nvPr/>
        </p:nvSpPr>
        <p:spPr bwMode="auto">
          <a:xfrm>
            <a:off x="4236214" y="3070225"/>
            <a:ext cx="195769" cy="1955800"/>
          </a:xfrm>
          <a:custGeom>
            <a:avLst/>
            <a:gdLst>
              <a:gd name="T0" fmla="*/ 0 w 190"/>
              <a:gd name="T1" fmla="*/ 2147483647 h 862"/>
              <a:gd name="T2" fmla="*/ 5700261 w 190"/>
              <a:gd name="T3" fmla="*/ 2147483647 h 862"/>
              <a:gd name="T4" fmla="*/ 15471107 w 190"/>
              <a:gd name="T5" fmla="*/ 2147483647 h 862"/>
              <a:gd name="T6" fmla="*/ 30128277 w 190"/>
              <a:gd name="T7" fmla="*/ 1827522663 h 862"/>
              <a:gd name="T8" fmla="*/ 56999004 w 190"/>
              <a:gd name="T9" fmla="*/ 453019549 h 862"/>
              <a:gd name="T10" fmla="*/ 82240956 w 190"/>
              <a:gd name="T11" fmla="*/ 0 h 862"/>
              <a:gd name="T12" fmla="*/ 103412323 w 190"/>
              <a:gd name="T13" fmla="*/ 453019549 h 862"/>
              <a:gd name="T14" fmla="*/ 125397628 w 190"/>
              <a:gd name="T15" fmla="*/ 181207819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7" name="Freeform 64"/>
          <p:cNvSpPr>
            <a:spLocks noChangeArrowheads="1"/>
          </p:cNvSpPr>
          <p:nvPr/>
        </p:nvSpPr>
        <p:spPr bwMode="auto">
          <a:xfrm>
            <a:off x="4038632" y="3073401"/>
            <a:ext cx="197582" cy="1954213"/>
          </a:xfrm>
          <a:custGeom>
            <a:avLst/>
            <a:gdLst>
              <a:gd name="T0" fmla="*/ 0 w 190"/>
              <a:gd name="T1" fmla="*/ 2147483647 h 862"/>
              <a:gd name="T2" fmla="*/ 5805880 w 190"/>
              <a:gd name="T3" fmla="*/ 2147483647 h 862"/>
              <a:gd name="T4" fmla="*/ 15759208 w 190"/>
              <a:gd name="T5" fmla="*/ 2147483647 h 862"/>
              <a:gd name="T6" fmla="*/ 30688745 w 190"/>
              <a:gd name="T7" fmla="*/ 1824557089 h 862"/>
              <a:gd name="T8" fmla="*/ 58059713 w 190"/>
              <a:gd name="T9" fmla="*/ 452284689 h 862"/>
              <a:gd name="T10" fmla="*/ 83771339 w 190"/>
              <a:gd name="T11" fmla="*/ 0 h 862"/>
              <a:gd name="T12" fmla="*/ 105336427 w 190"/>
              <a:gd name="T13" fmla="*/ 452284689 h 862"/>
              <a:gd name="T14" fmla="*/ 127731187 w 190"/>
              <a:gd name="T15" fmla="*/ 1809138756 h 862"/>
              <a:gd name="T16" fmla="*/ 142660724 w 190"/>
              <a:gd name="T17" fmla="*/ 2147483647 h 862"/>
              <a:gd name="T18" fmla="*/ 152614052 w 190"/>
              <a:gd name="T19" fmla="*/ 2147483647 h 862"/>
              <a:gd name="T20" fmla="*/ 157590260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8" name="Freeform 65"/>
          <p:cNvSpPr>
            <a:spLocks noChangeArrowheads="1"/>
          </p:cNvSpPr>
          <p:nvPr/>
        </p:nvSpPr>
        <p:spPr bwMode="auto">
          <a:xfrm>
            <a:off x="3560087" y="3078163"/>
            <a:ext cx="197582" cy="1954212"/>
          </a:xfrm>
          <a:custGeom>
            <a:avLst/>
            <a:gdLst>
              <a:gd name="T0" fmla="*/ 0 w 190"/>
              <a:gd name="T1" fmla="*/ 2147483647 h 862"/>
              <a:gd name="T2" fmla="*/ 5805880 w 190"/>
              <a:gd name="T3" fmla="*/ 2147483647 h 862"/>
              <a:gd name="T4" fmla="*/ 15759208 w 190"/>
              <a:gd name="T5" fmla="*/ 2147483647 h 862"/>
              <a:gd name="T6" fmla="*/ 30688745 w 190"/>
              <a:gd name="T7" fmla="*/ 1824556155 h 862"/>
              <a:gd name="T8" fmla="*/ 58059713 w 190"/>
              <a:gd name="T9" fmla="*/ 452284458 h 862"/>
              <a:gd name="T10" fmla="*/ 83771339 w 190"/>
              <a:gd name="T11" fmla="*/ 0 h 862"/>
              <a:gd name="T12" fmla="*/ 105336427 w 190"/>
              <a:gd name="T13" fmla="*/ 452284458 h 862"/>
              <a:gd name="T14" fmla="*/ 127731187 w 190"/>
              <a:gd name="T15" fmla="*/ 1809137830 h 862"/>
              <a:gd name="T16" fmla="*/ 142660724 w 190"/>
              <a:gd name="T17" fmla="*/ 2147483647 h 862"/>
              <a:gd name="T18" fmla="*/ 152614052 w 190"/>
              <a:gd name="T19" fmla="*/ 2147483647 h 862"/>
              <a:gd name="T20" fmla="*/ 157590260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9" name="Freeform 66"/>
          <p:cNvSpPr>
            <a:spLocks noChangeArrowheads="1"/>
          </p:cNvSpPr>
          <p:nvPr/>
        </p:nvSpPr>
        <p:spPr bwMode="auto">
          <a:xfrm>
            <a:off x="3364318" y="3079750"/>
            <a:ext cx="195769" cy="1954213"/>
          </a:xfrm>
          <a:custGeom>
            <a:avLst/>
            <a:gdLst>
              <a:gd name="T0" fmla="*/ 0 w 190"/>
              <a:gd name="T1" fmla="*/ 2147483647 h 862"/>
              <a:gd name="T2" fmla="*/ 5700261 w 190"/>
              <a:gd name="T3" fmla="*/ 2147483647 h 862"/>
              <a:gd name="T4" fmla="*/ 15471107 w 190"/>
              <a:gd name="T5" fmla="*/ 2147483647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0" name="Freeform 67"/>
          <p:cNvSpPr>
            <a:spLocks noChangeArrowheads="1"/>
          </p:cNvSpPr>
          <p:nvPr/>
        </p:nvSpPr>
        <p:spPr bwMode="auto">
          <a:xfrm>
            <a:off x="3168550" y="3082926"/>
            <a:ext cx="195769" cy="1954213"/>
          </a:xfrm>
          <a:custGeom>
            <a:avLst/>
            <a:gdLst>
              <a:gd name="T0" fmla="*/ 0 w 190"/>
              <a:gd name="T1" fmla="*/ 2147483647 h 862"/>
              <a:gd name="T2" fmla="*/ 5700261 w 190"/>
              <a:gd name="T3" fmla="*/ 2147483647 h 862"/>
              <a:gd name="T4" fmla="*/ 15471107 w 190"/>
              <a:gd name="T5" fmla="*/ 2147483647 h 862"/>
              <a:gd name="T6" fmla="*/ 30128277 w 190"/>
              <a:gd name="T7" fmla="*/ 1824557089 h 862"/>
              <a:gd name="T8" fmla="*/ 56999004 w 190"/>
              <a:gd name="T9" fmla="*/ 452284689 h 862"/>
              <a:gd name="T10" fmla="*/ 82240956 w 190"/>
              <a:gd name="T11" fmla="*/ 0 h 862"/>
              <a:gd name="T12" fmla="*/ 103412323 w 190"/>
              <a:gd name="T13" fmla="*/ 452284689 h 862"/>
              <a:gd name="T14" fmla="*/ 125397628 w 190"/>
              <a:gd name="T15" fmla="*/ 1809138756 h 862"/>
              <a:gd name="T16" fmla="*/ 140053896 w 190"/>
              <a:gd name="T17" fmla="*/ 2147483647 h 862"/>
              <a:gd name="T18" fmla="*/ 149825643 w 190"/>
              <a:gd name="T19" fmla="*/ 2147483647 h 862"/>
              <a:gd name="T20" fmla="*/ 154711066 w 190"/>
              <a:gd name="T21" fmla="*/ 2147483647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1" name="Text Box 68"/>
          <p:cNvSpPr txBox="1">
            <a:spLocks noChangeArrowheads="1"/>
          </p:cNvSpPr>
          <p:nvPr/>
        </p:nvSpPr>
        <p:spPr bwMode="auto">
          <a:xfrm>
            <a:off x="9514714" y="4687889"/>
            <a:ext cx="79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(kHz)</a:t>
            </a:r>
          </a:p>
        </p:txBody>
      </p:sp>
      <p:sp>
        <p:nvSpPr>
          <p:cNvPr id="87082" name="Text Box 69"/>
          <p:cNvSpPr txBox="1">
            <a:spLocks noChangeArrowheads="1"/>
          </p:cNvSpPr>
          <p:nvPr/>
        </p:nvSpPr>
        <p:spPr bwMode="auto">
          <a:xfrm>
            <a:off x="2773388" y="4984751"/>
            <a:ext cx="6190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~40</a:t>
            </a:r>
          </a:p>
        </p:txBody>
      </p:sp>
      <p:sp>
        <p:nvSpPr>
          <p:cNvPr id="87083" name="Text Box 70"/>
          <p:cNvSpPr txBox="1">
            <a:spLocks noChangeArrowheads="1"/>
          </p:cNvSpPr>
          <p:nvPr/>
        </p:nvSpPr>
        <p:spPr bwMode="auto">
          <a:xfrm>
            <a:off x="4281530" y="4984751"/>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~138</a:t>
            </a:r>
          </a:p>
        </p:txBody>
      </p:sp>
      <p:sp>
        <p:nvSpPr>
          <p:cNvPr id="87084" name="Text Box 71"/>
          <p:cNvSpPr txBox="1">
            <a:spLocks noChangeArrowheads="1"/>
          </p:cNvSpPr>
          <p:nvPr/>
        </p:nvSpPr>
        <p:spPr bwMode="auto">
          <a:xfrm>
            <a:off x="7897810" y="4984751"/>
            <a:ext cx="8853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chemeClr val="folHlink"/>
                </a:solidFill>
                <a:latin typeface="Arial" pitchFamily="34" charset="0"/>
                <a:ea typeface="黑体" pitchFamily="49" charset="-122"/>
              </a:rPr>
              <a:t>~1100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14188" y="214314"/>
            <a:ext cx="8182399" cy="1462087"/>
          </a:xfrm>
        </p:spPr>
        <p:txBody>
          <a:bodyPr/>
          <a:lstStyle/>
          <a:p>
            <a:pPr algn="ctr" eaLnBrk="1" hangingPunct="1"/>
            <a:r>
              <a:rPr lang="en-US" altLang="zh-CN" smtClean="0"/>
              <a:t>ADSL </a:t>
            </a:r>
            <a:r>
              <a:rPr lang="zh-CN" altLang="en-US" smtClean="0"/>
              <a:t>的数据率</a:t>
            </a:r>
          </a:p>
        </p:txBody>
      </p:sp>
      <p:sp>
        <p:nvSpPr>
          <p:cNvPr id="88067" name="Rectangle 3"/>
          <p:cNvSpPr>
            <a:spLocks noGrp="1" noChangeArrowheads="1"/>
          </p:cNvSpPr>
          <p:nvPr>
            <p:ph idx="1"/>
          </p:nvPr>
        </p:nvSpPr>
        <p:spPr>
          <a:xfrm>
            <a:off x="1190926" y="1773238"/>
            <a:ext cx="8874840" cy="4824412"/>
          </a:xfrm>
        </p:spPr>
        <p:txBody>
          <a:bodyPr/>
          <a:lstStyle/>
          <a:p>
            <a:pPr eaLnBrk="1" hangingPunct="1"/>
            <a:r>
              <a:rPr lang="zh-CN" altLang="en-US" sz="2800" smtClean="0"/>
              <a:t>由于用户线的具体条件往往相差很大（距离、线径、受到相邻用户线的干扰程度等都不同），因此 </a:t>
            </a:r>
            <a:r>
              <a:rPr lang="en-US" altLang="zh-CN" sz="2800" smtClean="0"/>
              <a:t>ADSL </a:t>
            </a:r>
            <a:r>
              <a:rPr lang="zh-CN" altLang="en-US" sz="2800" smtClean="0"/>
              <a:t>采用自适应调制技术使用户线能够传送尽可能高的数据率。</a:t>
            </a:r>
          </a:p>
          <a:p>
            <a:pPr eaLnBrk="1" hangingPunct="1"/>
            <a:r>
              <a:rPr lang="zh-CN" altLang="en-US" sz="2800" smtClean="0"/>
              <a:t>当 </a:t>
            </a:r>
            <a:r>
              <a:rPr lang="en-US" altLang="zh-CN" sz="2800" smtClean="0"/>
              <a:t>ADSL </a:t>
            </a:r>
            <a:r>
              <a:rPr lang="zh-CN" altLang="en-US" sz="2800" smtClean="0"/>
              <a:t>启动时，用户线两端的 </a:t>
            </a:r>
            <a:r>
              <a:rPr lang="en-US" altLang="zh-CN" sz="2800" smtClean="0"/>
              <a:t>ADSL </a:t>
            </a:r>
            <a:r>
              <a:rPr lang="zh-CN" altLang="en-US" sz="2800" smtClean="0"/>
              <a:t>调制解调器就测试可用的频率、各子信道受到的干扰情况，以及在每一个频率上测试信号的传输质量。</a:t>
            </a:r>
          </a:p>
          <a:p>
            <a:pPr eaLnBrk="1" hangingPunct="1"/>
            <a:r>
              <a:rPr lang="en-US" altLang="zh-CN" sz="2800" smtClean="0"/>
              <a:t>ADSL </a:t>
            </a:r>
            <a:r>
              <a:rPr lang="zh-CN" altLang="en-US" sz="2800" smtClean="0"/>
              <a:t>不能保证固定的数据率。对于质量很差的用户线甚至无法开通 </a:t>
            </a:r>
            <a:r>
              <a:rPr lang="en-US" altLang="zh-CN" sz="2800" smtClean="0"/>
              <a:t>ADSL</a:t>
            </a:r>
            <a:r>
              <a:rPr lang="zh-CN" altLang="en-US" sz="2800" smtClean="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14188" y="-26988"/>
            <a:ext cx="8898404" cy="695326"/>
          </a:xfrm>
        </p:spPr>
        <p:txBody>
          <a:bodyPr/>
          <a:lstStyle/>
          <a:p>
            <a:pPr algn="ctr" eaLnBrk="1" hangingPunct="1"/>
            <a:r>
              <a:rPr lang="en-US" altLang="zh-CN" sz="3600" smtClean="0"/>
              <a:t>ADSL </a:t>
            </a:r>
            <a:r>
              <a:rPr lang="zh-CN" altLang="en-US" sz="3600" smtClean="0"/>
              <a:t>的组成 </a:t>
            </a:r>
          </a:p>
        </p:txBody>
      </p:sp>
      <p:sp>
        <p:nvSpPr>
          <p:cNvPr id="89091" name="AutoShape 3"/>
          <p:cNvSpPr>
            <a:spLocks noChangeArrowheads="1"/>
          </p:cNvSpPr>
          <p:nvPr/>
        </p:nvSpPr>
        <p:spPr bwMode="auto">
          <a:xfrm>
            <a:off x="2813267" y="1585914"/>
            <a:ext cx="2383664"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p>
            <a:pPr algn="ctr"/>
            <a:endParaRPr lang="zh-CN" altLang="en-US"/>
          </a:p>
        </p:txBody>
      </p:sp>
      <p:sp>
        <p:nvSpPr>
          <p:cNvPr id="89092" name="Freeform 4"/>
          <p:cNvSpPr>
            <a:spLocks noChangeArrowheads="1"/>
          </p:cNvSpPr>
          <p:nvPr/>
        </p:nvSpPr>
        <p:spPr bwMode="auto">
          <a:xfrm>
            <a:off x="1134733" y="1128713"/>
            <a:ext cx="489421" cy="1420812"/>
          </a:xfrm>
          <a:custGeom>
            <a:avLst/>
            <a:gdLst>
              <a:gd name="T0" fmla="*/ 656140681 w 280"/>
              <a:gd name="T1" fmla="*/ 2147483647 h 600"/>
              <a:gd name="T2" fmla="*/ 337444216 w 280"/>
              <a:gd name="T3" fmla="*/ 1121503744 h 600"/>
              <a:gd name="T4" fmla="*/ 262456272 w 280"/>
              <a:gd name="T5" fmla="*/ 1570106189 h 600"/>
              <a:gd name="T6" fmla="*/ 0 w 280"/>
              <a:gd name="T7" fmla="*/ 0 h 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3" name="Line 5"/>
          <p:cNvSpPr>
            <a:spLocks noChangeShapeType="1"/>
          </p:cNvSpPr>
          <p:nvPr/>
        </p:nvSpPr>
        <p:spPr bwMode="auto">
          <a:xfrm rot="-5400000">
            <a:off x="2940153" y="2536028"/>
            <a:ext cx="0" cy="7540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4" name="Freeform 6"/>
          <p:cNvSpPr>
            <a:spLocks noChangeArrowheads="1"/>
          </p:cNvSpPr>
          <p:nvPr/>
        </p:nvSpPr>
        <p:spPr bwMode="auto">
          <a:xfrm rot="-989619">
            <a:off x="5515961" y="2673351"/>
            <a:ext cx="639872" cy="1387475"/>
          </a:xfrm>
          <a:custGeom>
            <a:avLst/>
            <a:gdLst>
              <a:gd name="T0" fmla="*/ 0 w 366"/>
              <a:gd name="T1" fmla="*/ 0 h 702"/>
              <a:gd name="T2" fmla="*/ 323513252 w 366"/>
              <a:gd name="T3" fmla="*/ 1339893699 h 702"/>
              <a:gd name="T4" fmla="*/ 393843352 w 366"/>
              <a:gd name="T5" fmla="*/ 984411536 h 702"/>
              <a:gd name="T6" fmla="*/ 858015273 w 366"/>
              <a:gd name="T7" fmla="*/ 2147483647 h 7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6" h="702">
                <a:moveTo>
                  <a:pt x="0" y="0"/>
                </a:moveTo>
                <a:lnTo>
                  <a:pt x="138" y="343"/>
                </a:lnTo>
                <a:lnTo>
                  <a:pt x="168" y="252"/>
                </a:lnTo>
                <a:lnTo>
                  <a:pt x="366" y="702"/>
                </a:lnTo>
              </a:path>
            </a:pathLst>
          </a:custGeom>
          <a:noFill/>
          <a:ln w="28575">
            <a:solidFill>
              <a:srgbClr val="333399"/>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89095"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609" y="1585913"/>
            <a:ext cx="1199989"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AutoShape 8"/>
          <p:cNvSpPr>
            <a:spLocks noChangeArrowheads="1"/>
          </p:cNvSpPr>
          <p:nvPr/>
        </p:nvSpPr>
        <p:spPr bwMode="auto">
          <a:xfrm>
            <a:off x="3977002" y="2879726"/>
            <a:ext cx="1085791" cy="569913"/>
          </a:xfrm>
          <a:prstGeom prst="cube">
            <a:avLst>
              <a:gd name="adj" fmla="val 25000"/>
            </a:avLst>
          </a:prstGeom>
          <a:solidFill>
            <a:srgbClr val="FFFF99"/>
          </a:solidFill>
          <a:ln w="9525">
            <a:solidFill>
              <a:schemeClr val="tx1"/>
            </a:solidFill>
            <a:miter lim="800000"/>
            <a:headEnd/>
            <a:tailEnd/>
          </a:ln>
        </p:spPr>
        <p:txBody>
          <a:bodyPr wrap="none" anchor="ctr"/>
          <a:lstStyle/>
          <a:p>
            <a:pPr algn="ctr"/>
            <a:endParaRPr lang="zh-CN" altLang="en-US"/>
          </a:p>
        </p:txBody>
      </p:sp>
      <p:sp>
        <p:nvSpPr>
          <p:cNvPr id="89097" name="Text Box 9"/>
          <p:cNvSpPr txBox="1">
            <a:spLocks noChangeArrowheads="1"/>
          </p:cNvSpPr>
          <p:nvPr/>
        </p:nvSpPr>
        <p:spPr bwMode="auto">
          <a:xfrm>
            <a:off x="3911746" y="3022601"/>
            <a:ext cx="951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ATU-C</a:t>
            </a:r>
          </a:p>
        </p:txBody>
      </p:sp>
      <p:sp>
        <p:nvSpPr>
          <p:cNvPr id="89098" name="AutoShape 10"/>
          <p:cNvSpPr>
            <a:spLocks noChangeArrowheads="1"/>
          </p:cNvSpPr>
          <p:nvPr/>
        </p:nvSpPr>
        <p:spPr bwMode="auto">
          <a:xfrm>
            <a:off x="3977002" y="2376488"/>
            <a:ext cx="1085791" cy="571500"/>
          </a:xfrm>
          <a:prstGeom prst="cube">
            <a:avLst>
              <a:gd name="adj" fmla="val 25000"/>
            </a:avLst>
          </a:prstGeom>
          <a:solidFill>
            <a:srgbClr val="FFFF99"/>
          </a:solidFill>
          <a:ln w="9525">
            <a:solidFill>
              <a:schemeClr val="tx1"/>
            </a:solidFill>
            <a:miter lim="800000"/>
            <a:headEnd/>
            <a:tailEnd/>
          </a:ln>
        </p:spPr>
        <p:txBody>
          <a:bodyPr wrap="none" anchor="ctr"/>
          <a:lstStyle/>
          <a:p>
            <a:pPr algn="ctr"/>
            <a:endParaRPr lang="zh-CN" altLang="en-US"/>
          </a:p>
        </p:txBody>
      </p:sp>
      <p:sp>
        <p:nvSpPr>
          <p:cNvPr id="89099" name="Text Box 11"/>
          <p:cNvSpPr txBox="1">
            <a:spLocks noChangeArrowheads="1"/>
          </p:cNvSpPr>
          <p:nvPr/>
        </p:nvSpPr>
        <p:spPr bwMode="auto">
          <a:xfrm>
            <a:off x="3911746" y="2501900"/>
            <a:ext cx="951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ATU-C</a:t>
            </a:r>
          </a:p>
        </p:txBody>
      </p:sp>
      <p:pic>
        <p:nvPicPr>
          <p:cNvPr id="89100"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0146" y="1204913"/>
            <a:ext cx="3262809"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9101" name="Line 13"/>
          <p:cNvSpPr>
            <a:spLocks noChangeShapeType="1"/>
          </p:cNvSpPr>
          <p:nvPr/>
        </p:nvSpPr>
        <p:spPr bwMode="auto">
          <a:xfrm>
            <a:off x="7417452" y="2722564"/>
            <a:ext cx="0" cy="568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9102"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171" y="3125788"/>
            <a:ext cx="647124"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3" name="AutoShape 15"/>
          <p:cNvSpPr>
            <a:spLocks noChangeArrowheads="1"/>
          </p:cNvSpPr>
          <p:nvPr/>
        </p:nvSpPr>
        <p:spPr bwMode="auto">
          <a:xfrm>
            <a:off x="7774549" y="2427288"/>
            <a:ext cx="1085790" cy="569912"/>
          </a:xfrm>
          <a:prstGeom prst="cube">
            <a:avLst>
              <a:gd name="adj" fmla="val 25000"/>
            </a:avLst>
          </a:prstGeom>
          <a:solidFill>
            <a:srgbClr val="FFFF99"/>
          </a:solidFill>
          <a:ln w="9525">
            <a:solidFill>
              <a:schemeClr val="tx1"/>
            </a:solidFill>
            <a:miter lim="800000"/>
            <a:headEnd/>
            <a:tailEnd/>
          </a:ln>
        </p:spPr>
        <p:txBody>
          <a:bodyPr wrap="none" anchor="ctr"/>
          <a:lstStyle/>
          <a:p>
            <a:pPr algn="ctr"/>
            <a:endParaRPr lang="zh-CN" altLang="en-US"/>
          </a:p>
        </p:txBody>
      </p:sp>
      <p:sp>
        <p:nvSpPr>
          <p:cNvPr id="89104" name="Text Box 16"/>
          <p:cNvSpPr txBox="1">
            <a:spLocks noChangeArrowheads="1"/>
          </p:cNvSpPr>
          <p:nvPr/>
        </p:nvSpPr>
        <p:spPr bwMode="auto">
          <a:xfrm>
            <a:off x="7696604" y="2566989"/>
            <a:ext cx="951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ATU-R</a:t>
            </a:r>
          </a:p>
        </p:txBody>
      </p:sp>
      <p:pic>
        <p:nvPicPr>
          <p:cNvPr id="89105"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02" y="2063750"/>
            <a:ext cx="2445294"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6" name="Freeform 18"/>
          <p:cNvSpPr>
            <a:spLocks noChangeArrowheads="1"/>
          </p:cNvSpPr>
          <p:nvPr/>
        </p:nvSpPr>
        <p:spPr bwMode="auto">
          <a:xfrm>
            <a:off x="4979410" y="2673350"/>
            <a:ext cx="2802390" cy="96838"/>
          </a:xfrm>
          <a:custGeom>
            <a:avLst/>
            <a:gdLst>
              <a:gd name="T0" fmla="*/ 2147483647 w 1608"/>
              <a:gd name="T1" fmla="*/ 195366630 h 48"/>
              <a:gd name="T2" fmla="*/ 1840353677 w 1608"/>
              <a:gd name="T3" fmla="*/ 195366630 h 48"/>
              <a:gd name="T4" fmla="*/ 1966150534 w 1608"/>
              <a:gd name="T5" fmla="*/ 4069213 h 48"/>
              <a:gd name="T6" fmla="*/ 0 w 1608"/>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48">
                <a:moveTo>
                  <a:pt x="1608" y="48"/>
                </a:moveTo>
                <a:lnTo>
                  <a:pt x="790" y="48"/>
                </a:lnTo>
                <a:lnTo>
                  <a:pt x="844" y="1"/>
                </a:lnTo>
                <a:lnTo>
                  <a:pt x="0"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7" name="AutoShape 19"/>
          <p:cNvSpPr>
            <a:spLocks noChangeArrowheads="1"/>
          </p:cNvSpPr>
          <p:nvPr/>
        </p:nvSpPr>
        <p:spPr bwMode="auto">
          <a:xfrm>
            <a:off x="7332257" y="2608263"/>
            <a:ext cx="250149" cy="284162"/>
          </a:xfrm>
          <a:prstGeom prst="cube">
            <a:avLst>
              <a:gd name="adj" fmla="val 25000"/>
            </a:avLst>
          </a:prstGeom>
          <a:solidFill>
            <a:srgbClr val="969696"/>
          </a:solidFill>
          <a:ln w="9525">
            <a:solidFill>
              <a:srgbClr val="333333"/>
            </a:solidFill>
            <a:miter lim="800000"/>
            <a:headEnd/>
            <a:tailEnd/>
          </a:ln>
        </p:spPr>
        <p:txBody>
          <a:bodyPr wrap="none" anchor="ctr"/>
          <a:lstStyle/>
          <a:p>
            <a:pPr algn="ctr"/>
            <a:endParaRPr lang="zh-CN" altLang="en-US"/>
          </a:p>
        </p:txBody>
      </p:sp>
      <p:sp>
        <p:nvSpPr>
          <p:cNvPr id="89108" name="AutoShape 20"/>
          <p:cNvSpPr>
            <a:spLocks noChangeArrowheads="1"/>
          </p:cNvSpPr>
          <p:nvPr/>
        </p:nvSpPr>
        <p:spPr bwMode="auto">
          <a:xfrm>
            <a:off x="5240434" y="2533651"/>
            <a:ext cx="251961" cy="282575"/>
          </a:xfrm>
          <a:prstGeom prst="cube">
            <a:avLst>
              <a:gd name="adj" fmla="val 25000"/>
            </a:avLst>
          </a:prstGeom>
          <a:solidFill>
            <a:srgbClr val="969696"/>
          </a:solidFill>
          <a:ln w="9525">
            <a:solidFill>
              <a:srgbClr val="333333"/>
            </a:solidFill>
            <a:miter lim="800000"/>
            <a:headEnd/>
            <a:tailEnd/>
          </a:ln>
        </p:spPr>
        <p:txBody>
          <a:bodyPr wrap="none" anchor="ctr"/>
          <a:lstStyle/>
          <a:p>
            <a:pPr algn="ctr"/>
            <a:endParaRPr lang="zh-CN" altLang="en-US"/>
          </a:p>
        </p:txBody>
      </p:sp>
      <p:sp>
        <p:nvSpPr>
          <p:cNvPr id="89109" name="AutoShape 21"/>
          <p:cNvSpPr>
            <a:spLocks noChangeArrowheads="1"/>
          </p:cNvSpPr>
          <p:nvPr/>
        </p:nvSpPr>
        <p:spPr bwMode="auto">
          <a:xfrm>
            <a:off x="3977002" y="1887538"/>
            <a:ext cx="1085791" cy="569912"/>
          </a:xfrm>
          <a:prstGeom prst="cube">
            <a:avLst>
              <a:gd name="adj" fmla="val 25000"/>
            </a:avLst>
          </a:prstGeom>
          <a:solidFill>
            <a:srgbClr val="FFFF99"/>
          </a:solidFill>
          <a:ln w="9525">
            <a:solidFill>
              <a:schemeClr val="tx1"/>
            </a:solidFill>
            <a:miter lim="800000"/>
            <a:headEnd/>
            <a:tailEnd/>
          </a:ln>
        </p:spPr>
        <p:txBody>
          <a:bodyPr wrap="none" anchor="ctr"/>
          <a:lstStyle/>
          <a:p>
            <a:pPr algn="ctr"/>
            <a:endParaRPr lang="zh-CN" altLang="en-US"/>
          </a:p>
        </p:txBody>
      </p:sp>
      <p:sp>
        <p:nvSpPr>
          <p:cNvPr id="89110" name="Text Box 22"/>
          <p:cNvSpPr txBox="1">
            <a:spLocks noChangeArrowheads="1"/>
          </p:cNvSpPr>
          <p:nvPr/>
        </p:nvSpPr>
        <p:spPr bwMode="auto">
          <a:xfrm>
            <a:off x="3911746" y="2055814"/>
            <a:ext cx="951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ATU-C</a:t>
            </a:r>
          </a:p>
        </p:txBody>
      </p:sp>
      <p:sp>
        <p:nvSpPr>
          <p:cNvPr id="89111" name="Freeform 23"/>
          <p:cNvSpPr>
            <a:spLocks noChangeArrowheads="1"/>
          </p:cNvSpPr>
          <p:nvPr/>
        </p:nvSpPr>
        <p:spPr bwMode="auto">
          <a:xfrm>
            <a:off x="8796895" y="2722564"/>
            <a:ext cx="333532" cy="307975"/>
          </a:xfrm>
          <a:custGeom>
            <a:avLst/>
            <a:gdLst>
              <a:gd name="T0" fmla="*/ 0 w 192"/>
              <a:gd name="T1" fmla="*/ 23384384 h 156"/>
              <a:gd name="T2" fmla="*/ 444387552 w 192"/>
              <a:gd name="T3" fmla="*/ 0 h 156"/>
              <a:gd name="T4" fmla="*/ 444387552 w 192"/>
              <a:gd name="T5" fmla="*/ 608003850 h 156"/>
              <a:gd name="T6" fmla="*/ 0 60000 65536"/>
              <a:gd name="T7" fmla="*/ 0 60000 65536"/>
              <a:gd name="T8" fmla="*/ 0 60000 65536"/>
            </a:gdLst>
            <a:ahLst/>
            <a:cxnLst>
              <a:cxn ang="T6">
                <a:pos x="T0" y="T1"/>
              </a:cxn>
              <a:cxn ang="T7">
                <a:pos x="T2" y="T3"/>
              </a:cxn>
              <a:cxn ang="T8">
                <a:pos x="T4" y="T5"/>
              </a:cxn>
            </a:cxnLst>
            <a:rect l="0" t="0" r="r" b="b"/>
            <a:pathLst>
              <a:path w="192" h="156">
                <a:moveTo>
                  <a:pt x="0" y="6"/>
                </a:moveTo>
                <a:lnTo>
                  <a:pt x="192" y="0"/>
                </a:lnTo>
                <a:lnTo>
                  <a:pt x="192" y="156"/>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89112"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6775" y="2913063"/>
            <a:ext cx="647123"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13" name="Text Box 25"/>
          <p:cNvSpPr txBox="1">
            <a:spLocks noChangeArrowheads="1"/>
          </p:cNvSpPr>
          <p:nvPr/>
        </p:nvSpPr>
        <p:spPr bwMode="auto">
          <a:xfrm>
            <a:off x="5800549" y="227647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用户线</a:t>
            </a:r>
          </a:p>
        </p:txBody>
      </p:sp>
      <p:sp>
        <p:nvSpPr>
          <p:cNvPr id="89114" name="Text Box 26"/>
          <p:cNvSpPr txBox="1">
            <a:spLocks noChangeArrowheads="1"/>
          </p:cNvSpPr>
          <p:nvPr/>
        </p:nvSpPr>
        <p:spPr bwMode="auto">
          <a:xfrm>
            <a:off x="5853117" y="1344613"/>
            <a:ext cx="95410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85000"/>
              </a:lnSpc>
            </a:pPr>
            <a:r>
              <a:rPr lang="en-US" altLang="zh-CN" sz="20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电话</a:t>
            </a:r>
          </a:p>
          <a:p>
            <a:pPr eaLnBrk="1" hangingPunct="1">
              <a:lnSpc>
                <a:spcPct val="85000"/>
              </a:lnSpc>
            </a:pPr>
            <a:r>
              <a:rPr lang="zh-CN" altLang="en-US" sz="2000">
                <a:solidFill>
                  <a:srgbClr val="333399"/>
                </a:solidFill>
                <a:latin typeface="Arial" pitchFamily="34" charset="0"/>
                <a:ea typeface="黑体" pitchFamily="49" charset="-122"/>
              </a:rPr>
              <a:t>分离器</a:t>
            </a:r>
          </a:p>
        </p:txBody>
      </p:sp>
      <p:sp>
        <p:nvSpPr>
          <p:cNvPr id="89115" name="Line 27"/>
          <p:cNvSpPr>
            <a:spLocks noChangeShapeType="1"/>
          </p:cNvSpPr>
          <p:nvPr/>
        </p:nvSpPr>
        <p:spPr bwMode="auto">
          <a:xfrm flipH="1">
            <a:off x="5492395" y="1962150"/>
            <a:ext cx="500297" cy="666750"/>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16" name="Line 28"/>
          <p:cNvSpPr>
            <a:spLocks noChangeShapeType="1"/>
          </p:cNvSpPr>
          <p:nvPr/>
        </p:nvSpPr>
        <p:spPr bwMode="auto">
          <a:xfrm rot="16200000" flipH="1">
            <a:off x="6662632" y="1959501"/>
            <a:ext cx="666750" cy="668875"/>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17" name="Text Box 29"/>
          <p:cNvSpPr txBox="1">
            <a:spLocks noChangeArrowheads="1"/>
          </p:cNvSpPr>
          <p:nvPr/>
        </p:nvSpPr>
        <p:spPr bwMode="auto">
          <a:xfrm>
            <a:off x="628998" y="2781301"/>
            <a:ext cx="153760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 </a:t>
            </a:r>
            <a:r>
              <a:rPr lang="zh-CN" altLang="en-US" sz="2000">
                <a:solidFill>
                  <a:srgbClr val="333399"/>
                </a:solidFill>
                <a:latin typeface="Arial" pitchFamily="34" charset="0"/>
                <a:ea typeface="黑体" pitchFamily="49" charset="-122"/>
              </a:rPr>
              <a:t>区域宽带网</a:t>
            </a:r>
          </a:p>
        </p:txBody>
      </p:sp>
      <p:sp>
        <p:nvSpPr>
          <p:cNvPr id="89118" name="Text Box 30"/>
          <p:cNvSpPr txBox="1">
            <a:spLocks noChangeArrowheads="1"/>
          </p:cNvSpPr>
          <p:nvPr/>
        </p:nvSpPr>
        <p:spPr bwMode="auto">
          <a:xfrm>
            <a:off x="656187" y="766764"/>
            <a:ext cx="925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至 </a:t>
            </a:r>
            <a:r>
              <a:rPr lang="en-US" altLang="zh-CN" sz="2000">
                <a:solidFill>
                  <a:srgbClr val="333399"/>
                </a:solidFill>
                <a:latin typeface="Arial" pitchFamily="34" charset="0"/>
                <a:ea typeface="黑体" pitchFamily="49" charset="-122"/>
              </a:rPr>
              <a:t>ISP</a:t>
            </a:r>
          </a:p>
        </p:txBody>
      </p:sp>
      <p:sp>
        <p:nvSpPr>
          <p:cNvPr id="89119" name="Text Box 31"/>
          <p:cNvSpPr txBox="1">
            <a:spLocks noChangeArrowheads="1"/>
          </p:cNvSpPr>
          <p:nvPr/>
        </p:nvSpPr>
        <p:spPr bwMode="auto">
          <a:xfrm>
            <a:off x="7834366" y="35909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居民家庭</a:t>
            </a:r>
          </a:p>
        </p:txBody>
      </p:sp>
      <p:sp>
        <p:nvSpPr>
          <p:cNvPr id="89120" name="Line 32"/>
          <p:cNvSpPr>
            <a:spLocks noChangeShapeType="1"/>
          </p:cNvSpPr>
          <p:nvPr/>
        </p:nvSpPr>
        <p:spPr bwMode="auto">
          <a:xfrm>
            <a:off x="2771576" y="946150"/>
            <a:ext cx="6775766"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21" name="Text Box 33"/>
          <p:cNvSpPr txBox="1">
            <a:spLocks noChangeArrowheads="1"/>
          </p:cNvSpPr>
          <p:nvPr/>
        </p:nvSpPr>
        <p:spPr bwMode="auto">
          <a:xfrm>
            <a:off x="4796329" y="749301"/>
            <a:ext cx="2512611"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基于 </a:t>
            </a:r>
            <a:r>
              <a:rPr lang="en-US" altLang="zh-CN" sz="2000">
                <a:solidFill>
                  <a:srgbClr val="333399"/>
                </a:solidFill>
                <a:latin typeface="Arial" pitchFamily="34" charset="0"/>
                <a:ea typeface="黑体" pitchFamily="49" charset="-122"/>
              </a:rPr>
              <a:t>ADSL </a:t>
            </a:r>
            <a:r>
              <a:rPr lang="zh-CN" altLang="en-US" sz="2000">
                <a:solidFill>
                  <a:srgbClr val="333399"/>
                </a:solidFill>
                <a:latin typeface="Arial" pitchFamily="34" charset="0"/>
                <a:ea typeface="黑体" pitchFamily="49" charset="-122"/>
              </a:rPr>
              <a:t>的接入网</a:t>
            </a:r>
          </a:p>
        </p:txBody>
      </p:sp>
      <p:sp>
        <p:nvSpPr>
          <p:cNvPr id="89122" name="Text Box 34"/>
          <p:cNvSpPr txBox="1">
            <a:spLocks noChangeArrowheads="1"/>
          </p:cNvSpPr>
          <p:nvPr/>
        </p:nvSpPr>
        <p:spPr bwMode="auto">
          <a:xfrm>
            <a:off x="3045288" y="1125539"/>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端局或远端站</a:t>
            </a:r>
          </a:p>
        </p:txBody>
      </p:sp>
      <p:sp>
        <p:nvSpPr>
          <p:cNvPr id="89123" name="Line 35"/>
          <p:cNvSpPr>
            <a:spLocks noChangeShapeType="1"/>
          </p:cNvSpPr>
          <p:nvPr/>
        </p:nvSpPr>
        <p:spPr bwMode="auto">
          <a:xfrm>
            <a:off x="2815080" y="4098926"/>
            <a:ext cx="2367349" cy="158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9124" name="Text Box 36"/>
          <p:cNvSpPr txBox="1">
            <a:spLocks noChangeArrowheads="1"/>
          </p:cNvSpPr>
          <p:nvPr/>
        </p:nvSpPr>
        <p:spPr bwMode="auto">
          <a:xfrm>
            <a:off x="3378820" y="3906839"/>
            <a:ext cx="1069524" cy="35394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85000"/>
              </a:lnSpc>
            </a:pPr>
            <a:r>
              <a:rPr lang="en-US" altLang="zh-CN" sz="2000">
                <a:solidFill>
                  <a:srgbClr val="333399"/>
                </a:solidFill>
                <a:latin typeface="Arial" pitchFamily="34" charset="0"/>
                <a:ea typeface="黑体" pitchFamily="49" charset="-122"/>
              </a:rPr>
              <a:t>DSLAM</a:t>
            </a:r>
          </a:p>
        </p:txBody>
      </p:sp>
      <p:sp>
        <p:nvSpPr>
          <p:cNvPr id="89125" name="Text Box 37"/>
          <p:cNvSpPr txBox="1">
            <a:spLocks noChangeArrowheads="1"/>
          </p:cNvSpPr>
          <p:nvPr/>
        </p:nvSpPr>
        <p:spPr bwMode="auto">
          <a:xfrm>
            <a:off x="5543149" y="386080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至本地电话局</a:t>
            </a:r>
          </a:p>
        </p:txBody>
      </p:sp>
      <p:sp>
        <p:nvSpPr>
          <p:cNvPr id="89126" name="Text Box 38"/>
          <p:cNvSpPr txBox="1">
            <a:spLocks noChangeArrowheads="1"/>
          </p:cNvSpPr>
          <p:nvPr/>
        </p:nvSpPr>
        <p:spPr bwMode="auto">
          <a:xfrm>
            <a:off x="5142550" y="1809751"/>
            <a:ext cx="5277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PS</a:t>
            </a:r>
          </a:p>
        </p:txBody>
      </p:sp>
      <p:sp>
        <p:nvSpPr>
          <p:cNvPr id="89127" name="Text Box 39"/>
          <p:cNvSpPr txBox="1">
            <a:spLocks noChangeArrowheads="1"/>
          </p:cNvSpPr>
          <p:nvPr/>
        </p:nvSpPr>
        <p:spPr bwMode="auto">
          <a:xfrm>
            <a:off x="7296004" y="2276476"/>
            <a:ext cx="5277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PS</a:t>
            </a:r>
          </a:p>
        </p:txBody>
      </p:sp>
      <p:sp>
        <p:nvSpPr>
          <p:cNvPr id="89128" name="Freeform 40"/>
          <p:cNvSpPr>
            <a:spLocks noChangeArrowheads="1"/>
          </p:cNvSpPr>
          <p:nvPr/>
        </p:nvSpPr>
        <p:spPr bwMode="auto">
          <a:xfrm>
            <a:off x="5002974" y="3149600"/>
            <a:ext cx="340782" cy="1588"/>
          </a:xfrm>
          <a:custGeom>
            <a:avLst/>
            <a:gdLst>
              <a:gd name="T0" fmla="*/ 0 w 196"/>
              <a:gd name="T1" fmla="*/ 0 h 1"/>
              <a:gd name="T2" fmla="*/ 454451033 w 196"/>
              <a:gd name="T3" fmla="*/ 0 h 1"/>
              <a:gd name="T4" fmla="*/ 0 60000 65536"/>
              <a:gd name="T5" fmla="*/ 0 60000 65536"/>
            </a:gdLst>
            <a:ahLst/>
            <a:cxnLst>
              <a:cxn ang="T4">
                <a:pos x="T0" y="T1"/>
              </a:cxn>
              <a:cxn ang="T5">
                <a:pos x="T2" y="T3"/>
              </a:cxn>
            </a:cxnLst>
            <a:rect l="0" t="0" r="r" b="b"/>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29" name="Freeform 41"/>
          <p:cNvSpPr>
            <a:spLocks noChangeArrowheads="1"/>
          </p:cNvSpPr>
          <p:nvPr/>
        </p:nvSpPr>
        <p:spPr bwMode="auto">
          <a:xfrm>
            <a:off x="5002974" y="2152650"/>
            <a:ext cx="340782" cy="0"/>
          </a:xfrm>
          <a:custGeom>
            <a:avLst/>
            <a:gdLst>
              <a:gd name="T0" fmla="*/ 0 w 196"/>
              <a:gd name="T1" fmla="*/ 0 h 1"/>
              <a:gd name="T2" fmla="*/ 454451033 w 196"/>
              <a:gd name="T3" fmla="*/ 0 h 1"/>
              <a:gd name="T4" fmla="*/ 0 60000 65536"/>
              <a:gd name="T5" fmla="*/ 0 60000 65536"/>
            </a:gdLst>
            <a:ahLst/>
            <a:cxnLst>
              <a:cxn ang="T4">
                <a:pos x="T0" y="T1"/>
              </a:cxn>
              <a:cxn ang="T5">
                <a:pos x="T2" y="T3"/>
              </a:cxn>
            </a:cxnLst>
            <a:rect l="0" t="0" r="r" b="b"/>
            <a:pathLst>
              <a:path w="196" h="1">
                <a:moveTo>
                  <a:pt x="0" y="0"/>
                </a:moveTo>
                <a:lnTo>
                  <a:pt x="196"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30" name="Text Box 42"/>
          <p:cNvSpPr txBox="1">
            <a:spLocks noChangeArrowheads="1"/>
          </p:cNvSpPr>
          <p:nvPr/>
        </p:nvSpPr>
        <p:spPr bwMode="auto">
          <a:xfrm>
            <a:off x="676128" y="4600575"/>
            <a:ext cx="8992663" cy="1989138"/>
          </a:xfrm>
          <a:prstGeom prst="rect">
            <a:avLst/>
          </a:prstGeom>
          <a:solidFill>
            <a:srgbClr val="FFFF99"/>
          </a:solidFill>
          <a:ln w="9525">
            <a:solidFill>
              <a:srgbClr val="333399"/>
            </a:solidFill>
            <a:miter lim="800000"/>
            <a:headEnd/>
            <a:tailEnd/>
          </a:ln>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a:solidFill>
                  <a:srgbClr val="333399"/>
                </a:solidFill>
                <a:latin typeface="Arial" pitchFamily="34" charset="0"/>
                <a:ea typeface="黑体" pitchFamily="49" charset="-122"/>
              </a:rPr>
              <a:t>数字用户线接入复用器 </a:t>
            </a:r>
            <a:r>
              <a:rPr lang="en-US" altLang="zh-CN">
                <a:solidFill>
                  <a:srgbClr val="333399"/>
                </a:solidFill>
                <a:latin typeface="Arial" pitchFamily="34" charset="0"/>
                <a:ea typeface="黑体" pitchFamily="49" charset="-122"/>
              </a:rPr>
              <a:t>DSLAM (DSL Access Multiplexer)</a:t>
            </a:r>
          </a:p>
          <a:p>
            <a:pPr eaLnBrk="1" hangingPunct="1"/>
            <a:r>
              <a:rPr lang="zh-CN" altLang="en-US">
                <a:solidFill>
                  <a:srgbClr val="333399"/>
                </a:solidFill>
                <a:latin typeface="Arial" pitchFamily="34" charset="0"/>
                <a:ea typeface="黑体" pitchFamily="49" charset="-122"/>
              </a:rPr>
              <a:t>接入端接单元 </a:t>
            </a:r>
            <a:r>
              <a:rPr lang="en-US" altLang="zh-CN">
                <a:solidFill>
                  <a:srgbClr val="333399"/>
                </a:solidFill>
                <a:latin typeface="Arial" pitchFamily="34" charset="0"/>
                <a:ea typeface="黑体" pitchFamily="49" charset="-122"/>
              </a:rPr>
              <a:t>ATU (Access Termination Unit)</a:t>
            </a:r>
          </a:p>
          <a:p>
            <a:pPr eaLnBrk="1" hangingPunct="1"/>
            <a:r>
              <a:rPr lang="en-US" altLang="zh-CN">
                <a:solidFill>
                  <a:srgbClr val="333399"/>
                </a:solidFill>
                <a:latin typeface="Arial" pitchFamily="34" charset="0"/>
                <a:ea typeface="黑体" pitchFamily="49" charset="-122"/>
              </a:rPr>
              <a:t>ATU-C</a:t>
            </a:r>
            <a:r>
              <a:rPr lang="zh-CN" altLang="en-US">
                <a:solidFill>
                  <a:srgbClr val="333399"/>
                </a:solidFill>
                <a:latin typeface="Arial" pitchFamily="34" charset="0"/>
                <a:ea typeface="黑体" pitchFamily="49" charset="-122"/>
              </a:rPr>
              <a:t>（</a:t>
            </a:r>
            <a:r>
              <a:rPr lang="en-US" altLang="zh-CN">
                <a:solidFill>
                  <a:srgbClr val="333399"/>
                </a:solidFill>
                <a:latin typeface="Arial" pitchFamily="34" charset="0"/>
                <a:ea typeface="黑体" pitchFamily="49" charset="-122"/>
              </a:rPr>
              <a:t>C </a:t>
            </a:r>
            <a:r>
              <a:rPr lang="zh-CN" altLang="en-US">
                <a:solidFill>
                  <a:srgbClr val="333399"/>
                </a:solidFill>
                <a:latin typeface="Arial" pitchFamily="34" charset="0"/>
                <a:ea typeface="黑体" pitchFamily="49" charset="-122"/>
              </a:rPr>
              <a:t>代表端局 </a:t>
            </a:r>
            <a:r>
              <a:rPr lang="en-US" altLang="zh-CN">
                <a:solidFill>
                  <a:srgbClr val="333399"/>
                </a:solidFill>
                <a:latin typeface="Arial" pitchFamily="34" charset="0"/>
                <a:ea typeface="黑体" pitchFamily="49" charset="-122"/>
              </a:rPr>
              <a:t>Central Office</a:t>
            </a:r>
            <a:r>
              <a:rPr lang="zh-CN" altLang="en-US">
                <a:solidFill>
                  <a:srgbClr val="333399"/>
                </a:solidFill>
                <a:latin typeface="Arial" pitchFamily="34" charset="0"/>
                <a:ea typeface="黑体" pitchFamily="49" charset="-122"/>
              </a:rPr>
              <a:t>）</a:t>
            </a:r>
          </a:p>
          <a:p>
            <a:pPr eaLnBrk="1" hangingPunct="1"/>
            <a:r>
              <a:rPr lang="en-US" altLang="zh-CN">
                <a:solidFill>
                  <a:srgbClr val="333399"/>
                </a:solidFill>
                <a:latin typeface="Arial" pitchFamily="34" charset="0"/>
                <a:ea typeface="黑体" pitchFamily="49" charset="-122"/>
              </a:rPr>
              <a:t>ATU-R</a:t>
            </a:r>
            <a:r>
              <a:rPr lang="zh-CN" altLang="en-US">
                <a:solidFill>
                  <a:srgbClr val="333399"/>
                </a:solidFill>
                <a:latin typeface="Arial" pitchFamily="34" charset="0"/>
                <a:ea typeface="黑体" pitchFamily="49" charset="-122"/>
              </a:rPr>
              <a:t>（</a:t>
            </a:r>
            <a:r>
              <a:rPr lang="en-US" altLang="zh-CN">
                <a:solidFill>
                  <a:srgbClr val="333399"/>
                </a:solidFill>
                <a:latin typeface="Arial" pitchFamily="34" charset="0"/>
                <a:ea typeface="黑体" pitchFamily="49" charset="-122"/>
              </a:rPr>
              <a:t>R </a:t>
            </a:r>
            <a:r>
              <a:rPr lang="zh-CN" altLang="en-US">
                <a:solidFill>
                  <a:srgbClr val="333399"/>
                </a:solidFill>
                <a:latin typeface="Arial" pitchFamily="34" charset="0"/>
                <a:ea typeface="黑体" pitchFamily="49" charset="-122"/>
              </a:rPr>
              <a:t>代表远端 </a:t>
            </a:r>
            <a:r>
              <a:rPr lang="en-US" altLang="zh-CN">
                <a:solidFill>
                  <a:srgbClr val="333399"/>
                </a:solidFill>
                <a:latin typeface="Arial" pitchFamily="34" charset="0"/>
                <a:ea typeface="黑体" pitchFamily="49" charset="-122"/>
              </a:rPr>
              <a:t>Remote</a:t>
            </a:r>
            <a:r>
              <a:rPr lang="zh-CN" altLang="en-US">
                <a:solidFill>
                  <a:srgbClr val="333399"/>
                </a:solidFill>
                <a:latin typeface="Arial" pitchFamily="34" charset="0"/>
                <a:ea typeface="黑体" pitchFamily="49" charset="-122"/>
              </a:rPr>
              <a:t>）</a:t>
            </a:r>
          </a:p>
          <a:p>
            <a:pPr eaLnBrk="1" hangingPunct="1"/>
            <a:r>
              <a:rPr lang="zh-CN" altLang="en-US">
                <a:solidFill>
                  <a:srgbClr val="333399"/>
                </a:solidFill>
                <a:latin typeface="Arial" pitchFamily="34" charset="0"/>
                <a:ea typeface="黑体" pitchFamily="49" charset="-122"/>
              </a:rPr>
              <a:t>电话分离器 </a:t>
            </a:r>
            <a:r>
              <a:rPr lang="en-US" altLang="zh-CN">
                <a:solidFill>
                  <a:srgbClr val="333399"/>
                </a:solidFill>
                <a:latin typeface="Arial" pitchFamily="34" charset="0"/>
                <a:ea typeface="黑体" pitchFamily="49" charset="-122"/>
              </a:rPr>
              <a:t>PS (POTS Splitter)</a:t>
            </a:r>
            <a:r>
              <a:rPr lang="en-US" altLang="zh-CN" sz="2800"/>
              <a:t> </a:t>
            </a:r>
            <a:r>
              <a:rPr lang="en-US" altLang="zh-CN">
                <a:solidFill>
                  <a:srgbClr val="333399"/>
                </a:solidFill>
                <a:latin typeface="Arial" pitchFamily="34" charset="0"/>
                <a:ea typeface="黑体" pitchFamily="49" charset="-122"/>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314188" y="311150"/>
            <a:ext cx="8898404" cy="1462088"/>
          </a:xfrm>
        </p:spPr>
        <p:txBody>
          <a:bodyPr/>
          <a:lstStyle/>
          <a:p>
            <a:pPr algn="ctr" eaLnBrk="1" hangingPunct="1"/>
            <a:r>
              <a:rPr lang="zh-CN" altLang="en-US" sz="4000" smtClean="0"/>
              <a:t>第二代 </a:t>
            </a:r>
            <a:r>
              <a:rPr lang="en-US" altLang="zh-CN" sz="4000" smtClean="0"/>
              <a:t>ADSL </a:t>
            </a:r>
            <a:br>
              <a:rPr lang="en-US" altLang="zh-CN" sz="4000" smtClean="0"/>
            </a:br>
            <a:r>
              <a:rPr lang="en-US" altLang="zh-CN" sz="4000" smtClean="0"/>
              <a:t> </a:t>
            </a:r>
            <a:r>
              <a:rPr lang="en-US" altLang="zh-CN" sz="2800" smtClean="0"/>
              <a:t>ADSL2</a:t>
            </a:r>
            <a:r>
              <a:rPr lang="zh-CN" altLang="en-US" sz="2800" smtClean="0"/>
              <a:t>（</a:t>
            </a:r>
            <a:r>
              <a:rPr lang="en-US" altLang="zh-CN" sz="2800" smtClean="0"/>
              <a:t>G.992.3 </a:t>
            </a:r>
            <a:r>
              <a:rPr lang="zh-CN" altLang="en-US" sz="2800" smtClean="0"/>
              <a:t>和 </a:t>
            </a:r>
            <a:r>
              <a:rPr lang="en-US" altLang="zh-CN" sz="2800" smtClean="0"/>
              <a:t>G.992.4</a:t>
            </a:r>
            <a:r>
              <a:rPr lang="zh-CN" altLang="en-US" sz="2800" smtClean="0"/>
              <a:t>）</a:t>
            </a:r>
            <a:br>
              <a:rPr lang="zh-CN" altLang="en-US" sz="2800" smtClean="0"/>
            </a:br>
            <a:r>
              <a:rPr lang="en-US" altLang="zh-CN" sz="2800" smtClean="0"/>
              <a:t>ADSL2+</a:t>
            </a:r>
            <a:r>
              <a:rPr lang="zh-CN" altLang="en-US" sz="2800" smtClean="0"/>
              <a:t>（</a:t>
            </a:r>
            <a:r>
              <a:rPr lang="en-US" altLang="zh-CN" sz="2800" smtClean="0"/>
              <a:t>G.992.5</a:t>
            </a:r>
            <a:r>
              <a:rPr lang="zh-CN" altLang="en-US" sz="2800" smtClean="0"/>
              <a:t>）</a:t>
            </a:r>
          </a:p>
        </p:txBody>
      </p:sp>
      <p:sp>
        <p:nvSpPr>
          <p:cNvPr id="90115" name="Rectangle 3"/>
          <p:cNvSpPr>
            <a:spLocks noGrp="1" noChangeArrowheads="1"/>
          </p:cNvSpPr>
          <p:nvPr>
            <p:ph idx="1"/>
          </p:nvPr>
        </p:nvSpPr>
        <p:spPr>
          <a:xfrm>
            <a:off x="1190926" y="1773238"/>
            <a:ext cx="8874840" cy="4824412"/>
          </a:xfrm>
        </p:spPr>
        <p:txBody>
          <a:bodyPr/>
          <a:lstStyle/>
          <a:p>
            <a:pPr eaLnBrk="1" hangingPunct="1"/>
            <a:r>
              <a:rPr lang="zh-CN" altLang="en-US" sz="2600" smtClean="0"/>
              <a:t>通过提高调制效率得到了</a:t>
            </a:r>
            <a:r>
              <a:rPr lang="zh-CN" altLang="en-US" sz="2600" smtClean="0">
                <a:solidFill>
                  <a:schemeClr val="hlink"/>
                </a:solidFill>
              </a:rPr>
              <a:t>更高的数据率</a:t>
            </a:r>
            <a:r>
              <a:rPr lang="zh-CN" altLang="en-US" sz="2600" smtClean="0"/>
              <a:t>。例如，</a:t>
            </a:r>
            <a:r>
              <a:rPr lang="en-US" altLang="zh-CN" sz="2600" smtClean="0"/>
              <a:t>ADSL2 </a:t>
            </a:r>
            <a:r>
              <a:rPr lang="zh-CN" altLang="en-US" sz="2600" smtClean="0"/>
              <a:t>要求至少应支持下行 </a:t>
            </a:r>
            <a:r>
              <a:rPr lang="en-US" altLang="zh-CN" sz="2600" smtClean="0"/>
              <a:t>8 Mb/s</a:t>
            </a:r>
            <a:r>
              <a:rPr lang="zh-CN" altLang="en-US" sz="2600" smtClean="0"/>
              <a:t>、上行 </a:t>
            </a:r>
            <a:r>
              <a:rPr lang="en-US" altLang="zh-CN" sz="2600" smtClean="0"/>
              <a:t>800 kb/s</a:t>
            </a:r>
            <a:r>
              <a:rPr lang="zh-CN" altLang="en-US" sz="2600" smtClean="0"/>
              <a:t>的速率。而 </a:t>
            </a:r>
            <a:r>
              <a:rPr lang="en-US" altLang="zh-CN" sz="2600" smtClean="0"/>
              <a:t>ADSL2+ </a:t>
            </a:r>
            <a:r>
              <a:rPr lang="zh-CN" altLang="en-US" sz="2600" smtClean="0"/>
              <a:t>则将频谱范围从 </a:t>
            </a:r>
            <a:r>
              <a:rPr lang="en-US" altLang="zh-CN" sz="2600" smtClean="0"/>
              <a:t>1.1 MHz </a:t>
            </a:r>
            <a:r>
              <a:rPr lang="zh-CN" altLang="en-US" sz="2600" smtClean="0"/>
              <a:t>扩展至</a:t>
            </a:r>
            <a:r>
              <a:rPr lang="en-US" altLang="zh-CN" sz="2600" smtClean="0"/>
              <a:t>2.2 MHz</a:t>
            </a:r>
            <a:r>
              <a:rPr lang="zh-CN" altLang="en-US" sz="2600" smtClean="0"/>
              <a:t>，下行速率可达 </a:t>
            </a:r>
            <a:r>
              <a:rPr lang="en-US" altLang="zh-CN" sz="2600" smtClean="0"/>
              <a:t>16 Mb/s</a:t>
            </a:r>
            <a:r>
              <a:rPr lang="zh-CN" altLang="en-US" sz="2600" smtClean="0"/>
              <a:t>（最大传输速率可达</a:t>
            </a:r>
            <a:r>
              <a:rPr lang="en-US" altLang="zh-CN" sz="2600" smtClean="0"/>
              <a:t>25 Mb/s</a:t>
            </a:r>
            <a:r>
              <a:rPr lang="zh-CN" altLang="en-US" sz="2600" smtClean="0"/>
              <a:t>），而上行速率可达 </a:t>
            </a:r>
            <a:r>
              <a:rPr lang="en-US" altLang="zh-CN" sz="2600" smtClean="0"/>
              <a:t>800 kb/s</a:t>
            </a:r>
            <a:r>
              <a:rPr lang="zh-CN" altLang="en-US" sz="2600" smtClean="0"/>
              <a:t>。</a:t>
            </a:r>
          </a:p>
          <a:p>
            <a:pPr eaLnBrk="1" hangingPunct="1"/>
            <a:r>
              <a:rPr lang="zh-CN" altLang="en-US" sz="2600" smtClean="0"/>
              <a:t>采用了</a:t>
            </a:r>
            <a:r>
              <a:rPr lang="zh-CN" altLang="en-US" sz="2600" smtClean="0">
                <a:solidFill>
                  <a:schemeClr val="hlink"/>
                </a:solidFill>
              </a:rPr>
              <a:t>无缝速率自适应技术</a:t>
            </a:r>
            <a:r>
              <a:rPr lang="zh-CN" altLang="en-US" sz="2600" smtClean="0"/>
              <a:t> </a:t>
            </a:r>
            <a:r>
              <a:rPr lang="en-US" altLang="zh-CN" sz="2600" smtClean="0"/>
              <a:t>SRA (Seamless Rate Adaptation)</a:t>
            </a:r>
            <a:r>
              <a:rPr lang="zh-CN" altLang="en-US" sz="2600" smtClean="0"/>
              <a:t>，可在运营中不中断通信和不产生误码的情况下，自适应地调整数据率。</a:t>
            </a:r>
          </a:p>
          <a:p>
            <a:pPr eaLnBrk="1" hangingPunct="1"/>
            <a:r>
              <a:rPr lang="zh-CN" altLang="en-US" sz="2600" smtClean="0"/>
              <a:t>改善了线路质量评测和故障定位功能，这对提高网络的运行维护水平具有非常重要的意义。</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eaLnBrk="1" hangingPunct="1"/>
            <a:r>
              <a:rPr lang="en-US" altLang="zh-CN" smtClean="0"/>
              <a:t>2.6.2  </a:t>
            </a:r>
            <a:r>
              <a:rPr lang="zh-CN" altLang="en-US" smtClean="0"/>
              <a:t>光纤同轴混合网</a:t>
            </a:r>
            <a:br>
              <a:rPr lang="zh-CN" altLang="en-US" smtClean="0"/>
            </a:br>
            <a:r>
              <a:rPr lang="en-US" altLang="zh-CN" sz="3600" smtClean="0"/>
              <a:t>HFC (Hybrid Fiber Coax)</a:t>
            </a:r>
          </a:p>
        </p:txBody>
      </p:sp>
      <p:sp>
        <p:nvSpPr>
          <p:cNvPr id="287747" name="Rectangle 3"/>
          <p:cNvSpPr>
            <a:spLocks noGrp="1" noChangeArrowheads="1"/>
          </p:cNvSpPr>
          <p:nvPr>
            <p:ph idx="1"/>
          </p:nvPr>
        </p:nvSpPr>
        <p:spPr>
          <a:xfrm>
            <a:off x="1190926" y="1835150"/>
            <a:ext cx="8874840" cy="4114800"/>
          </a:xfrm>
        </p:spPr>
        <p:txBody>
          <a:bodyPr/>
          <a:lstStyle/>
          <a:p>
            <a:pPr eaLnBrk="1" hangingPunct="1"/>
            <a:r>
              <a:rPr lang="en-US" altLang="zh-CN" sz="2800" smtClean="0"/>
              <a:t>HFC </a:t>
            </a:r>
            <a:r>
              <a:rPr lang="zh-CN" altLang="en-US" sz="2800" smtClean="0"/>
              <a:t>网是在目前覆盖面很广的</a:t>
            </a:r>
            <a:r>
              <a:rPr lang="zh-CN" altLang="en-US" sz="2800" smtClean="0">
                <a:solidFill>
                  <a:srgbClr val="FF0000"/>
                </a:solidFill>
              </a:rPr>
              <a:t>有线电视网</a:t>
            </a:r>
            <a:r>
              <a:rPr lang="zh-CN" altLang="en-US" sz="2800" smtClean="0"/>
              <a:t> </a:t>
            </a:r>
            <a:r>
              <a:rPr lang="en-US" altLang="zh-CN" sz="2800" smtClean="0"/>
              <a:t>CATV </a:t>
            </a:r>
            <a:r>
              <a:rPr lang="zh-CN" altLang="en-US" sz="2800" smtClean="0"/>
              <a:t>的基础上开发的一种居民宽带接入网。</a:t>
            </a:r>
          </a:p>
          <a:p>
            <a:pPr eaLnBrk="1" hangingPunct="1"/>
            <a:r>
              <a:rPr lang="en-US" altLang="zh-CN" sz="2800" smtClean="0"/>
              <a:t>HFC </a:t>
            </a:r>
            <a:r>
              <a:rPr lang="zh-CN" altLang="en-US" sz="2800" smtClean="0"/>
              <a:t>网除可传送 </a:t>
            </a:r>
            <a:r>
              <a:rPr lang="en-US" altLang="zh-CN" sz="2800" smtClean="0"/>
              <a:t>CATV </a:t>
            </a:r>
            <a:r>
              <a:rPr lang="zh-CN" altLang="en-US" sz="2800" smtClean="0"/>
              <a:t>外，还提供电话、数据和其他宽带交互型业务。</a:t>
            </a:r>
          </a:p>
          <a:p>
            <a:pPr eaLnBrk="1" hangingPunct="1"/>
            <a:r>
              <a:rPr lang="zh-CN" altLang="en-US" sz="2800" smtClean="0"/>
              <a:t>现有的 </a:t>
            </a:r>
            <a:r>
              <a:rPr lang="en-US" altLang="zh-CN" sz="2800" smtClean="0"/>
              <a:t>CATV </a:t>
            </a:r>
            <a:r>
              <a:rPr lang="zh-CN" altLang="en-US" sz="2800" smtClean="0"/>
              <a:t>网是树形拓扑结构的同轴电缆网络，它采用模拟技术的频分复用对电视节目进行单向传输。而 </a:t>
            </a:r>
            <a:r>
              <a:rPr lang="en-US" altLang="zh-CN" sz="2800" smtClean="0"/>
              <a:t>HFC </a:t>
            </a:r>
            <a:r>
              <a:rPr lang="zh-CN" altLang="en-US" sz="2800" smtClean="0"/>
              <a:t>网则需要对 </a:t>
            </a:r>
            <a:r>
              <a:rPr lang="en-US" altLang="zh-CN" sz="2800" smtClean="0"/>
              <a:t>CATV </a:t>
            </a:r>
            <a:r>
              <a:rPr lang="zh-CN" altLang="en-US" sz="2800" smtClean="0"/>
              <a:t>网进行改造</a:t>
            </a:r>
            <a:r>
              <a:rPr lang="en-US" altLang="zh-CN"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eaLnBrk="1" hangingPunct="1"/>
            <a:r>
              <a:rPr lang="en-US" altLang="zh-CN" smtClean="0"/>
              <a:t>HFC </a:t>
            </a:r>
            <a:r>
              <a:rPr lang="zh-CN" altLang="en-US" smtClean="0"/>
              <a:t>的主要特点 </a:t>
            </a:r>
          </a:p>
        </p:txBody>
      </p:sp>
      <p:sp>
        <p:nvSpPr>
          <p:cNvPr id="289795" name="Rectangle 3"/>
          <p:cNvSpPr>
            <a:spLocks noGrp="1" noChangeArrowheads="1"/>
          </p:cNvSpPr>
          <p:nvPr>
            <p:ph idx="1"/>
          </p:nvPr>
        </p:nvSpPr>
        <p:spPr>
          <a:xfrm>
            <a:off x="697879" y="1773238"/>
            <a:ext cx="9367886" cy="4679950"/>
          </a:xfrm>
        </p:spPr>
        <p:txBody>
          <a:bodyPr/>
          <a:lstStyle/>
          <a:p>
            <a:pPr eaLnBrk="1" hangingPunct="1">
              <a:buFont typeface="Wingdings" pitchFamily="2" charset="2"/>
              <a:buNone/>
            </a:pPr>
            <a:r>
              <a:rPr lang="en-US" altLang="zh-CN" sz="2800" smtClean="0"/>
              <a:t>(1) HFC</a:t>
            </a:r>
            <a:r>
              <a:rPr lang="zh-CN" altLang="en-US" sz="2800" smtClean="0"/>
              <a:t>网的主干线路采用光纤</a:t>
            </a:r>
          </a:p>
          <a:p>
            <a:pPr eaLnBrk="1" hangingPunct="1"/>
            <a:r>
              <a:rPr lang="en-US" altLang="zh-CN" sz="2800" smtClean="0"/>
              <a:t>HFC </a:t>
            </a:r>
            <a:r>
              <a:rPr lang="zh-CN" altLang="en-US" sz="2800" smtClean="0"/>
              <a:t>网将原 </a:t>
            </a:r>
            <a:r>
              <a:rPr lang="en-US" altLang="zh-CN" sz="2800" smtClean="0"/>
              <a:t>CATV </a:t>
            </a:r>
            <a:r>
              <a:rPr lang="zh-CN" altLang="en-US" sz="2800" smtClean="0"/>
              <a:t>网中的同轴电缆主干部分改换为光纤，并使用</a:t>
            </a:r>
            <a:r>
              <a:rPr lang="zh-CN" altLang="en-US" sz="2800" smtClean="0">
                <a:solidFill>
                  <a:schemeClr val="hlink"/>
                </a:solidFill>
              </a:rPr>
              <a:t>模拟光纤技术</a:t>
            </a:r>
            <a:r>
              <a:rPr lang="zh-CN" altLang="en-US" sz="2800" smtClean="0"/>
              <a:t>。</a:t>
            </a:r>
          </a:p>
          <a:p>
            <a:pPr eaLnBrk="1" hangingPunct="1"/>
            <a:r>
              <a:rPr lang="zh-CN" altLang="en-US" sz="2800" smtClean="0"/>
              <a:t>在模拟光纤中采用光的振幅调制 </a:t>
            </a:r>
            <a:r>
              <a:rPr lang="en-US" altLang="zh-CN" sz="2800" smtClean="0"/>
              <a:t>AM</a:t>
            </a:r>
            <a:r>
              <a:rPr lang="zh-CN" altLang="en-US" sz="2800" smtClean="0"/>
              <a:t>，这比使用数字光纤更为经济。</a:t>
            </a:r>
          </a:p>
          <a:p>
            <a:pPr eaLnBrk="1" hangingPunct="1"/>
            <a:r>
              <a:rPr lang="zh-CN" altLang="en-US" sz="2800" smtClean="0"/>
              <a:t>模拟光纤从头端连接到</a:t>
            </a:r>
            <a:r>
              <a:rPr lang="zh-CN" altLang="en-US" sz="2800" smtClean="0">
                <a:solidFill>
                  <a:schemeClr val="hlink"/>
                </a:solidFill>
              </a:rPr>
              <a:t>光纤结点</a:t>
            </a:r>
            <a:r>
              <a:rPr lang="en-US" altLang="zh-CN" sz="2800" smtClean="0"/>
              <a:t>(fiber node)</a:t>
            </a:r>
            <a:r>
              <a:rPr lang="zh-CN" altLang="en-US" sz="2800" smtClean="0"/>
              <a:t>，即</a:t>
            </a:r>
            <a:r>
              <a:rPr lang="zh-CN" altLang="en-US" sz="2800" smtClean="0">
                <a:solidFill>
                  <a:schemeClr val="hlink"/>
                </a:solidFill>
              </a:rPr>
              <a:t>光分配结点 </a:t>
            </a:r>
            <a:r>
              <a:rPr lang="en-US" altLang="zh-CN" sz="2800" smtClean="0"/>
              <a:t>ODN (Optical Distribution Node)</a:t>
            </a:r>
            <a:r>
              <a:rPr lang="zh-CN" altLang="en-US" sz="2800" smtClean="0"/>
              <a:t>。在光纤结点光信号被转换为电信号。在光纤结点以下就是同轴电缆。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9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9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314188" y="836614"/>
            <a:ext cx="8898404" cy="839787"/>
          </a:xfrm>
        </p:spPr>
        <p:txBody>
          <a:bodyPr/>
          <a:lstStyle/>
          <a:p>
            <a:pPr algn="ctr" eaLnBrk="1" hangingPunct="1"/>
            <a:r>
              <a:rPr lang="en-US" altLang="zh-CN" sz="4000" smtClean="0"/>
              <a:t>(2) HFC </a:t>
            </a:r>
            <a:r>
              <a:rPr lang="zh-CN" altLang="en-US" sz="4000" smtClean="0"/>
              <a:t>网采用结点体系结构 </a:t>
            </a:r>
          </a:p>
        </p:txBody>
      </p:sp>
      <p:sp>
        <p:nvSpPr>
          <p:cNvPr id="93187" name="AutoShape 3"/>
          <p:cNvSpPr>
            <a:spLocks noChangeArrowheads="1"/>
          </p:cNvSpPr>
          <p:nvPr/>
        </p:nvSpPr>
        <p:spPr bwMode="auto">
          <a:xfrm>
            <a:off x="523863" y="2586039"/>
            <a:ext cx="2581244"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pPr algn="ctr"/>
            <a:endParaRPr lang="zh-CN" altLang="en-US"/>
          </a:p>
        </p:txBody>
      </p:sp>
      <p:sp>
        <p:nvSpPr>
          <p:cNvPr id="93188" name="AutoShape 4"/>
          <p:cNvSpPr>
            <a:spLocks noChangeArrowheads="1"/>
          </p:cNvSpPr>
          <p:nvPr/>
        </p:nvSpPr>
        <p:spPr bwMode="auto">
          <a:xfrm>
            <a:off x="7161866" y="2586039"/>
            <a:ext cx="2581244"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pPr algn="ctr"/>
            <a:endParaRPr lang="zh-CN" altLang="en-US"/>
          </a:p>
        </p:txBody>
      </p:sp>
      <p:sp>
        <p:nvSpPr>
          <p:cNvPr id="93189" name="AutoShape 5"/>
          <p:cNvSpPr>
            <a:spLocks noChangeArrowheads="1"/>
          </p:cNvSpPr>
          <p:nvPr/>
        </p:nvSpPr>
        <p:spPr bwMode="auto">
          <a:xfrm>
            <a:off x="2735322" y="4381500"/>
            <a:ext cx="5254934" cy="1716088"/>
          </a:xfrm>
          <a:prstGeom prst="roundRect">
            <a:avLst>
              <a:gd name="adj" fmla="val 16667"/>
            </a:avLst>
          </a:prstGeom>
          <a:solidFill>
            <a:srgbClr val="FFFF99"/>
          </a:solidFill>
          <a:ln w="9525">
            <a:solidFill>
              <a:schemeClr val="tx1"/>
            </a:solidFill>
            <a:prstDash val="dash"/>
            <a:round/>
            <a:headEnd/>
            <a:tailEnd/>
          </a:ln>
        </p:spPr>
        <p:txBody>
          <a:bodyPr wrap="none" anchor="ctr"/>
          <a:lstStyle/>
          <a:p>
            <a:pPr algn="ctr"/>
            <a:endParaRPr lang="zh-CN" altLang="en-US"/>
          </a:p>
        </p:txBody>
      </p:sp>
      <p:grpSp>
        <p:nvGrpSpPr>
          <p:cNvPr id="93190" name="Group 6"/>
          <p:cNvGrpSpPr>
            <a:grpSpLocks/>
          </p:cNvGrpSpPr>
          <p:nvPr/>
        </p:nvGrpSpPr>
        <p:grpSpPr bwMode="auto">
          <a:xfrm>
            <a:off x="2659191" y="3006725"/>
            <a:ext cx="184892" cy="1016000"/>
            <a:chOff x="3824" y="1264"/>
            <a:chExt cx="96" cy="640"/>
          </a:xfrm>
        </p:grpSpPr>
        <p:sp>
          <p:nvSpPr>
            <p:cNvPr id="93334" name="Line 7"/>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5" name="Line 8"/>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36" name="Line 9"/>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37" name="Line 10"/>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8" name="Line 11"/>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191" name="Group 12"/>
          <p:cNvGrpSpPr>
            <a:grpSpLocks/>
          </p:cNvGrpSpPr>
          <p:nvPr/>
        </p:nvGrpSpPr>
        <p:grpSpPr bwMode="auto">
          <a:xfrm rot="5400000">
            <a:off x="5810117" y="5353051"/>
            <a:ext cx="1412875" cy="0"/>
            <a:chOff x="3960" y="1200"/>
            <a:chExt cx="888" cy="0"/>
          </a:xfrm>
        </p:grpSpPr>
        <p:sp>
          <p:nvSpPr>
            <p:cNvPr id="93330" name="Line 13"/>
            <p:cNvSpPr>
              <a:spLocks noChangeShapeType="1"/>
            </p:cNvSpPr>
            <p:nvPr/>
          </p:nvSpPr>
          <p:spPr bwMode="auto">
            <a:xfrm>
              <a:off x="3960" y="1200"/>
              <a:ext cx="8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1" name="Line 14"/>
            <p:cNvSpPr>
              <a:spLocks noChangeShapeType="1"/>
            </p:cNvSpPr>
            <p:nvPr/>
          </p:nvSpPr>
          <p:spPr bwMode="auto">
            <a:xfrm>
              <a:off x="422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32" name="Line 15"/>
            <p:cNvSpPr>
              <a:spLocks noChangeShapeType="1"/>
            </p:cNvSpPr>
            <p:nvPr/>
          </p:nvSpPr>
          <p:spPr bwMode="auto">
            <a:xfrm>
              <a:off x="446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33" name="Line 16"/>
            <p:cNvSpPr>
              <a:spLocks noChangeShapeType="1"/>
            </p:cNvSpPr>
            <p:nvPr/>
          </p:nvSpPr>
          <p:spPr bwMode="auto">
            <a:xfrm>
              <a:off x="4704" y="1200"/>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93192" name="Line 17"/>
          <p:cNvSpPr>
            <a:spLocks noChangeShapeType="1"/>
          </p:cNvSpPr>
          <p:nvPr/>
        </p:nvSpPr>
        <p:spPr bwMode="auto">
          <a:xfrm rot="5400000">
            <a:off x="4391753" y="5372101"/>
            <a:ext cx="12985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Line 18"/>
          <p:cNvSpPr>
            <a:spLocks noChangeShapeType="1"/>
          </p:cNvSpPr>
          <p:nvPr/>
        </p:nvSpPr>
        <p:spPr bwMode="auto">
          <a:xfrm rot="5400000">
            <a:off x="4963027" y="5219700"/>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4" name="Line 19"/>
          <p:cNvSpPr>
            <a:spLocks noChangeShapeType="1"/>
          </p:cNvSpPr>
          <p:nvPr/>
        </p:nvSpPr>
        <p:spPr bwMode="auto">
          <a:xfrm rot="5400000">
            <a:off x="4963027" y="5599113"/>
            <a:ext cx="1524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5" name="Line 20"/>
          <p:cNvSpPr>
            <a:spLocks noChangeShapeType="1"/>
          </p:cNvSpPr>
          <p:nvPr/>
        </p:nvSpPr>
        <p:spPr bwMode="auto">
          <a:xfrm>
            <a:off x="2059195" y="4672013"/>
            <a:ext cx="28912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21"/>
          <p:cNvSpPr>
            <a:spLocks noChangeShapeType="1"/>
          </p:cNvSpPr>
          <p:nvPr/>
        </p:nvSpPr>
        <p:spPr bwMode="auto">
          <a:xfrm flipH="1">
            <a:off x="3366132" y="4672013"/>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7" name="Line 22"/>
          <p:cNvSpPr>
            <a:spLocks noChangeShapeType="1"/>
          </p:cNvSpPr>
          <p:nvPr/>
        </p:nvSpPr>
        <p:spPr bwMode="auto">
          <a:xfrm flipH="1">
            <a:off x="3918997" y="4672013"/>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8" name="Line 23"/>
          <p:cNvSpPr>
            <a:spLocks noChangeShapeType="1"/>
          </p:cNvSpPr>
          <p:nvPr/>
        </p:nvSpPr>
        <p:spPr bwMode="auto">
          <a:xfrm flipH="1">
            <a:off x="2813266" y="4672013"/>
            <a:ext cx="1830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9" name="Freeform 24"/>
          <p:cNvSpPr>
            <a:spLocks noChangeArrowheads="1"/>
          </p:cNvSpPr>
          <p:nvPr/>
        </p:nvSpPr>
        <p:spPr bwMode="auto">
          <a:xfrm>
            <a:off x="3166738" y="4672013"/>
            <a:ext cx="106947" cy="569912"/>
          </a:xfrm>
          <a:custGeom>
            <a:avLst/>
            <a:gdLst>
              <a:gd name="T0" fmla="*/ 83921152 w 56"/>
              <a:gd name="T1" fmla="*/ 0 h 357"/>
              <a:gd name="T2" fmla="*/ 8392784 w 56"/>
              <a:gd name="T3" fmla="*/ 129971864 h 357"/>
              <a:gd name="T4" fmla="*/ 25176680 w 56"/>
              <a:gd name="T5" fmla="*/ 313461178 h 357"/>
              <a:gd name="T6" fmla="*/ 92313936 w 56"/>
              <a:gd name="T7" fmla="*/ 481660249 h 357"/>
              <a:gd name="T8" fmla="*/ 151058408 w 56"/>
              <a:gd name="T9" fmla="*/ 626922357 h 357"/>
              <a:gd name="T10" fmla="*/ 134274512 w 56"/>
              <a:gd name="T11" fmla="*/ 764540939 h 357"/>
              <a:gd name="T12" fmla="*/ 83921152 w 56"/>
              <a:gd name="T13" fmla="*/ 9098030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0" name="Freeform 25"/>
          <p:cNvSpPr>
            <a:spLocks noChangeArrowheads="1"/>
          </p:cNvSpPr>
          <p:nvPr/>
        </p:nvSpPr>
        <p:spPr bwMode="auto">
          <a:xfrm flipH="1" flipV="1">
            <a:off x="3721416" y="4648200"/>
            <a:ext cx="105135" cy="566738"/>
          </a:xfrm>
          <a:custGeom>
            <a:avLst/>
            <a:gdLst>
              <a:gd name="T0" fmla="*/ 81101633 w 56"/>
              <a:gd name="T1" fmla="*/ 0 h 357"/>
              <a:gd name="T2" fmla="*/ 8110821 w 56"/>
              <a:gd name="T3" fmla="*/ 128528876 h 357"/>
              <a:gd name="T4" fmla="*/ 24330819 w 56"/>
              <a:gd name="T5" fmla="*/ 309980286 h 357"/>
              <a:gd name="T6" fmla="*/ 89210810 w 56"/>
              <a:gd name="T7" fmla="*/ 476310745 h 357"/>
              <a:gd name="T8" fmla="*/ 145983268 w 56"/>
              <a:gd name="T9" fmla="*/ 619958984 h 357"/>
              <a:gd name="T10" fmla="*/ 129761626 w 56"/>
              <a:gd name="T11" fmla="*/ 756047542 h 357"/>
              <a:gd name="T12" fmla="*/ 81101633 w 56"/>
              <a:gd name="T13" fmla="*/ 899697369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1" name="Freeform 26"/>
          <p:cNvSpPr>
            <a:spLocks noChangeArrowheads="1"/>
          </p:cNvSpPr>
          <p:nvPr/>
        </p:nvSpPr>
        <p:spPr bwMode="auto">
          <a:xfrm>
            <a:off x="4272468" y="4672013"/>
            <a:ext cx="108760" cy="569912"/>
          </a:xfrm>
          <a:custGeom>
            <a:avLst/>
            <a:gdLst>
              <a:gd name="T0" fmla="*/ 86791460 w 56"/>
              <a:gd name="T1" fmla="*/ 0 h 357"/>
              <a:gd name="T2" fmla="*/ 8679656 w 56"/>
              <a:gd name="T3" fmla="*/ 129971864 h 357"/>
              <a:gd name="T4" fmla="*/ 26037268 w 56"/>
              <a:gd name="T5" fmla="*/ 313461178 h 357"/>
              <a:gd name="T6" fmla="*/ 95469415 w 56"/>
              <a:gd name="T7" fmla="*/ 481660249 h 357"/>
              <a:gd name="T8" fmla="*/ 156223607 w 56"/>
              <a:gd name="T9" fmla="*/ 626922357 h 357"/>
              <a:gd name="T10" fmla="*/ 138865996 w 56"/>
              <a:gd name="T11" fmla="*/ 764540939 h 357"/>
              <a:gd name="T12" fmla="*/ 86791460 w 56"/>
              <a:gd name="T13" fmla="*/ 9098030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02"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6528" y="5065713"/>
            <a:ext cx="55286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03"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3255" y="5065713"/>
            <a:ext cx="55105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04"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8578" y="5065713"/>
            <a:ext cx="5546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05" name="AutoShape 30"/>
          <p:cNvSpPr>
            <a:spLocks noChangeArrowheads="1"/>
          </p:cNvSpPr>
          <p:nvPr/>
        </p:nvSpPr>
        <p:spPr bwMode="auto">
          <a:xfrm>
            <a:off x="4856147" y="4495801"/>
            <a:ext cx="367972" cy="303213"/>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pPr algn="ctr"/>
            <a:endParaRPr lang="zh-CN" altLang="en-US"/>
          </a:p>
        </p:txBody>
      </p:sp>
      <p:sp>
        <p:nvSpPr>
          <p:cNvPr id="93206" name="AutoShape 31"/>
          <p:cNvSpPr>
            <a:spLocks noChangeArrowheads="1"/>
          </p:cNvSpPr>
          <p:nvPr/>
        </p:nvSpPr>
        <p:spPr bwMode="auto">
          <a:xfrm>
            <a:off x="2597559" y="2738438"/>
            <a:ext cx="367972"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pPr algn="ctr"/>
            <a:endParaRPr lang="zh-CN" altLang="en-US"/>
          </a:p>
        </p:txBody>
      </p:sp>
      <p:sp>
        <p:nvSpPr>
          <p:cNvPr id="93207" name="Text Box 32"/>
          <p:cNvSpPr txBox="1">
            <a:spLocks noChangeArrowheads="1"/>
          </p:cNvSpPr>
          <p:nvPr/>
        </p:nvSpPr>
        <p:spPr bwMode="auto">
          <a:xfrm>
            <a:off x="3427762" y="382905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同轴电缆</a:t>
            </a:r>
          </a:p>
        </p:txBody>
      </p:sp>
      <p:sp>
        <p:nvSpPr>
          <p:cNvPr id="93208" name="AutoShape 33"/>
          <p:cNvSpPr>
            <a:spLocks noChangeArrowheads="1"/>
          </p:cNvSpPr>
          <p:nvPr/>
        </p:nvSpPr>
        <p:spPr bwMode="auto">
          <a:xfrm>
            <a:off x="4673067" y="2586039"/>
            <a:ext cx="922650" cy="611187"/>
          </a:xfrm>
          <a:prstGeom prst="cube">
            <a:avLst>
              <a:gd name="adj" fmla="val 25000"/>
            </a:avLst>
          </a:prstGeom>
          <a:solidFill>
            <a:srgbClr val="EAEAEA"/>
          </a:solidFill>
          <a:ln w="9525">
            <a:solidFill>
              <a:schemeClr val="tx1"/>
            </a:solidFill>
            <a:miter lim="800000"/>
            <a:headEnd/>
            <a:tailEnd/>
          </a:ln>
        </p:spPr>
        <p:txBody>
          <a:bodyPr wrap="none" anchor="ctr"/>
          <a:lstStyle/>
          <a:p>
            <a:pPr algn="ctr"/>
            <a:endParaRPr lang="zh-CN" altLang="en-US"/>
          </a:p>
        </p:txBody>
      </p:sp>
      <p:sp>
        <p:nvSpPr>
          <p:cNvPr id="93209" name="Text Box 34"/>
          <p:cNvSpPr txBox="1">
            <a:spLocks noChangeArrowheads="1"/>
          </p:cNvSpPr>
          <p:nvPr/>
        </p:nvSpPr>
        <p:spPr bwMode="auto">
          <a:xfrm>
            <a:off x="4658566" y="268446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头端</a:t>
            </a:r>
          </a:p>
        </p:txBody>
      </p:sp>
      <p:sp>
        <p:nvSpPr>
          <p:cNvPr id="93210" name="Line 35"/>
          <p:cNvSpPr>
            <a:spLocks noChangeShapeType="1"/>
          </p:cNvSpPr>
          <p:nvPr/>
        </p:nvSpPr>
        <p:spPr bwMode="auto">
          <a:xfrm>
            <a:off x="5501459" y="2890838"/>
            <a:ext cx="184348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1" name="Line 36"/>
          <p:cNvSpPr>
            <a:spLocks noChangeShapeType="1"/>
          </p:cNvSpPr>
          <p:nvPr/>
        </p:nvSpPr>
        <p:spPr bwMode="auto">
          <a:xfrm>
            <a:off x="2920214" y="2890838"/>
            <a:ext cx="17528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Line 37"/>
          <p:cNvSpPr>
            <a:spLocks noChangeShapeType="1"/>
          </p:cNvSpPr>
          <p:nvPr/>
        </p:nvSpPr>
        <p:spPr bwMode="auto">
          <a:xfrm rot="5400000">
            <a:off x="4361933" y="3869532"/>
            <a:ext cx="13509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Oval 38"/>
          <p:cNvSpPr>
            <a:spLocks noChangeArrowheads="1"/>
          </p:cNvSpPr>
          <p:nvPr/>
        </p:nvSpPr>
        <p:spPr bwMode="auto">
          <a:xfrm rot="5400000">
            <a:off x="5041203" y="3812563"/>
            <a:ext cx="142875" cy="150451"/>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3214" name="AutoShape 39"/>
          <p:cNvSpPr>
            <a:spLocks noChangeArrowheads="1"/>
          </p:cNvSpPr>
          <p:nvPr/>
        </p:nvSpPr>
        <p:spPr bwMode="auto">
          <a:xfrm>
            <a:off x="7344946" y="2738439"/>
            <a:ext cx="367973" cy="306387"/>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pPr algn="ctr"/>
            <a:endParaRPr lang="zh-CN" altLang="en-US"/>
          </a:p>
        </p:txBody>
      </p:sp>
      <p:sp>
        <p:nvSpPr>
          <p:cNvPr id="93215" name="Line 40"/>
          <p:cNvSpPr>
            <a:spLocks noChangeShapeType="1"/>
          </p:cNvSpPr>
          <p:nvPr/>
        </p:nvSpPr>
        <p:spPr bwMode="auto">
          <a:xfrm>
            <a:off x="7667601" y="2890838"/>
            <a:ext cx="18906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6" name="Line 41"/>
          <p:cNvSpPr>
            <a:spLocks noChangeShapeType="1"/>
          </p:cNvSpPr>
          <p:nvPr/>
        </p:nvSpPr>
        <p:spPr bwMode="auto">
          <a:xfrm>
            <a:off x="8175149" y="2890838"/>
            <a:ext cx="18670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17" name="Line 42"/>
          <p:cNvSpPr>
            <a:spLocks noChangeShapeType="1"/>
          </p:cNvSpPr>
          <p:nvPr/>
        </p:nvSpPr>
        <p:spPr bwMode="auto">
          <a:xfrm>
            <a:off x="8729826" y="2890838"/>
            <a:ext cx="1830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18" name="Line 43"/>
          <p:cNvSpPr>
            <a:spLocks noChangeShapeType="1"/>
          </p:cNvSpPr>
          <p:nvPr/>
        </p:nvSpPr>
        <p:spPr bwMode="auto">
          <a:xfrm>
            <a:off x="9282692" y="2890838"/>
            <a:ext cx="183079"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19" name="Freeform 44"/>
          <p:cNvSpPr>
            <a:spLocks noChangeArrowheads="1"/>
          </p:cNvSpPr>
          <p:nvPr/>
        </p:nvSpPr>
        <p:spPr bwMode="auto">
          <a:xfrm>
            <a:off x="7930439" y="2890838"/>
            <a:ext cx="108760" cy="569912"/>
          </a:xfrm>
          <a:custGeom>
            <a:avLst/>
            <a:gdLst>
              <a:gd name="T0" fmla="*/ 86791460 w 56"/>
              <a:gd name="T1" fmla="*/ 0 h 357"/>
              <a:gd name="T2" fmla="*/ 8679656 w 56"/>
              <a:gd name="T3" fmla="*/ 129971864 h 357"/>
              <a:gd name="T4" fmla="*/ 26037268 w 56"/>
              <a:gd name="T5" fmla="*/ 313461178 h 357"/>
              <a:gd name="T6" fmla="*/ 95469415 w 56"/>
              <a:gd name="T7" fmla="*/ 481660249 h 357"/>
              <a:gd name="T8" fmla="*/ 156223607 w 56"/>
              <a:gd name="T9" fmla="*/ 626922357 h 357"/>
              <a:gd name="T10" fmla="*/ 138865996 w 56"/>
              <a:gd name="T11" fmla="*/ 764540939 h 357"/>
              <a:gd name="T12" fmla="*/ 86791460 w 56"/>
              <a:gd name="T13" fmla="*/ 9098030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0" name="Freeform 45"/>
          <p:cNvSpPr>
            <a:spLocks noChangeArrowheads="1"/>
          </p:cNvSpPr>
          <p:nvPr/>
        </p:nvSpPr>
        <p:spPr bwMode="auto">
          <a:xfrm>
            <a:off x="9066984" y="2890838"/>
            <a:ext cx="106948" cy="569912"/>
          </a:xfrm>
          <a:custGeom>
            <a:avLst/>
            <a:gdLst>
              <a:gd name="T0" fmla="*/ 83923721 w 56"/>
              <a:gd name="T1" fmla="*/ 0 h 357"/>
              <a:gd name="T2" fmla="*/ 8392874 w 56"/>
              <a:gd name="T3" fmla="*/ 129971864 h 357"/>
              <a:gd name="T4" fmla="*/ 25176949 w 56"/>
              <a:gd name="T5" fmla="*/ 313461178 h 357"/>
              <a:gd name="T6" fmla="*/ 92314922 w 56"/>
              <a:gd name="T7" fmla="*/ 481660249 h 357"/>
              <a:gd name="T8" fmla="*/ 151061693 w 56"/>
              <a:gd name="T9" fmla="*/ 626922357 h 357"/>
              <a:gd name="T10" fmla="*/ 134277618 w 56"/>
              <a:gd name="T11" fmla="*/ 764540939 h 357"/>
              <a:gd name="T12" fmla="*/ 83923721 w 56"/>
              <a:gd name="T13" fmla="*/ 9098030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2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2919" y="3338513"/>
            <a:ext cx="55467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22"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0460" y="3338513"/>
            <a:ext cx="55467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23" name="Line 48"/>
          <p:cNvSpPr>
            <a:spLocks noChangeShapeType="1"/>
          </p:cNvSpPr>
          <p:nvPr/>
        </p:nvSpPr>
        <p:spPr bwMode="auto">
          <a:xfrm>
            <a:off x="5178804" y="4648200"/>
            <a:ext cx="20755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4" name="Line 49"/>
          <p:cNvSpPr>
            <a:spLocks noChangeShapeType="1"/>
          </p:cNvSpPr>
          <p:nvPr/>
        </p:nvSpPr>
        <p:spPr bwMode="auto">
          <a:xfrm>
            <a:off x="5686352" y="4648200"/>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25" name="Line 50"/>
          <p:cNvSpPr>
            <a:spLocks noChangeShapeType="1"/>
          </p:cNvSpPr>
          <p:nvPr/>
        </p:nvSpPr>
        <p:spPr bwMode="auto">
          <a:xfrm>
            <a:off x="6146771" y="4648200"/>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26" name="Line 51"/>
          <p:cNvSpPr>
            <a:spLocks noChangeShapeType="1"/>
          </p:cNvSpPr>
          <p:nvPr/>
        </p:nvSpPr>
        <p:spPr bwMode="auto">
          <a:xfrm>
            <a:off x="6792082" y="4648200"/>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27" name="Freeform 52"/>
          <p:cNvSpPr>
            <a:spLocks noChangeArrowheads="1"/>
          </p:cNvSpPr>
          <p:nvPr/>
        </p:nvSpPr>
        <p:spPr bwMode="auto">
          <a:xfrm>
            <a:off x="5470643" y="4648201"/>
            <a:ext cx="108760" cy="568325"/>
          </a:xfrm>
          <a:custGeom>
            <a:avLst/>
            <a:gdLst>
              <a:gd name="T0" fmla="*/ 86791460 w 56"/>
              <a:gd name="T1" fmla="*/ 0 h 357"/>
              <a:gd name="T2" fmla="*/ 8679656 w 56"/>
              <a:gd name="T3" fmla="*/ 129248567 h 357"/>
              <a:gd name="T4" fmla="*/ 26037268 w 56"/>
              <a:gd name="T5" fmla="*/ 311717507 h 357"/>
              <a:gd name="T6" fmla="*/ 95469415 w 56"/>
              <a:gd name="T7" fmla="*/ 478981763 h 357"/>
              <a:gd name="T8" fmla="*/ 156223607 w 56"/>
              <a:gd name="T9" fmla="*/ 623436606 h 357"/>
              <a:gd name="T10" fmla="*/ 138865996 w 56"/>
              <a:gd name="T11" fmla="*/ 760288310 h 357"/>
              <a:gd name="T12" fmla="*/ 86791460 w 56"/>
              <a:gd name="T13" fmla="*/ 904743153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8" name="Freeform 53"/>
          <p:cNvSpPr>
            <a:spLocks noChangeArrowheads="1"/>
          </p:cNvSpPr>
          <p:nvPr/>
        </p:nvSpPr>
        <p:spPr bwMode="auto">
          <a:xfrm flipH="1" flipV="1">
            <a:off x="5978191" y="4648200"/>
            <a:ext cx="106948" cy="566738"/>
          </a:xfrm>
          <a:custGeom>
            <a:avLst/>
            <a:gdLst>
              <a:gd name="T0" fmla="*/ 83923721 w 56"/>
              <a:gd name="T1" fmla="*/ 0 h 357"/>
              <a:gd name="T2" fmla="*/ 8392874 w 56"/>
              <a:gd name="T3" fmla="*/ 128528876 h 357"/>
              <a:gd name="T4" fmla="*/ 25176949 w 56"/>
              <a:gd name="T5" fmla="*/ 309980286 h 357"/>
              <a:gd name="T6" fmla="*/ 92314922 w 56"/>
              <a:gd name="T7" fmla="*/ 476310745 h 357"/>
              <a:gd name="T8" fmla="*/ 151061693 w 56"/>
              <a:gd name="T9" fmla="*/ 619958984 h 357"/>
              <a:gd name="T10" fmla="*/ 134277618 w 56"/>
              <a:gd name="T11" fmla="*/ 756047542 h 357"/>
              <a:gd name="T12" fmla="*/ 83923721 w 56"/>
              <a:gd name="T13" fmla="*/ 899697369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29" name="Freeform 54"/>
          <p:cNvSpPr>
            <a:spLocks noChangeArrowheads="1"/>
          </p:cNvSpPr>
          <p:nvPr/>
        </p:nvSpPr>
        <p:spPr bwMode="auto">
          <a:xfrm rot="5400000" flipV="1">
            <a:off x="6814812" y="4524568"/>
            <a:ext cx="90488" cy="687002"/>
          </a:xfrm>
          <a:custGeom>
            <a:avLst/>
            <a:gdLst>
              <a:gd name="T0" fmla="*/ 78330291 w 56"/>
              <a:gd name="T1" fmla="*/ 0 h 357"/>
              <a:gd name="T2" fmla="*/ 7833675 w 56"/>
              <a:gd name="T3" fmla="*/ 144857289 h 357"/>
              <a:gd name="T4" fmla="*/ 23499410 w 56"/>
              <a:gd name="T5" fmla="*/ 349360012 h 357"/>
              <a:gd name="T6" fmla="*/ 86162350 w 56"/>
              <a:gd name="T7" fmla="*/ 536822386 h 357"/>
              <a:gd name="T8" fmla="*/ 140993231 w 56"/>
              <a:gd name="T9" fmla="*/ 698721709 h 357"/>
              <a:gd name="T10" fmla="*/ 125327496 w 56"/>
              <a:gd name="T11" fmla="*/ 852098330 h 357"/>
              <a:gd name="T12" fmla="*/ 78330291 w 56"/>
              <a:gd name="T13" fmla="*/ 1013997653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30"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0435" y="5056188"/>
            <a:ext cx="552864"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31"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364" y="4648201"/>
            <a:ext cx="55105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3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8797" y="5080000"/>
            <a:ext cx="55286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33" name="Line 58"/>
          <p:cNvSpPr>
            <a:spLocks noChangeShapeType="1"/>
          </p:cNvSpPr>
          <p:nvPr/>
        </p:nvSpPr>
        <p:spPr bwMode="auto">
          <a:xfrm>
            <a:off x="431416" y="2917825"/>
            <a:ext cx="22132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4" name="Line 59"/>
          <p:cNvSpPr>
            <a:spLocks noChangeShapeType="1"/>
          </p:cNvSpPr>
          <p:nvPr/>
        </p:nvSpPr>
        <p:spPr bwMode="auto">
          <a:xfrm flipH="1">
            <a:off x="1354067" y="2917825"/>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35" name="Line 60"/>
          <p:cNvSpPr>
            <a:spLocks noChangeShapeType="1"/>
          </p:cNvSpPr>
          <p:nvPr/>
        </p:nvSpPr>
        <p:spPr bwMode="auto">
          <a:xfrm flipH="1">
            <a:off x="1906931" y="2917825"/>
            <a:ext cx="18308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36" name="Line 61"/>
          <p:cNvSpPr>
            <a:spLocks noChangeShapeType="1"/>
          </p:cNvSpPr>
          <p:nvPr/>
        </p:nvSpPr>
        <p:spPr bwMode="auto">
          <a:xfrm flipH="1">
            <a:off x="799390" y="2917825"/>
            <a:ext cx="184892"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237" name="Freeform 62"/>
          <p:cNvSpPr>
            <a:spLocks noChangeArrowheads="1"/>
          </p:cNvSpPr>
          <p:nvPr/>
        </p:nvSpPr>
        <p:spPr bwMode="auto">
          <a:xfrm>
            <a:off x="1152859" y="2917825"/>
            <a:ext cx="108760" cy="566738"/>
          </a:xfrm>
          <a:custGeom>
            <a:avLst/>
            <a:gdLst>
              <a:gd name="T0" fmla="*/ 86791460 w 56"/>
              <a:gd name="T1" fmla="*/ 0 h 357"/>
              <a:gd name="T2" fmla="*/ 8679656 w 56"/>
              <a:gd name="T3" fmla="*/ 128528876 h 357"/>
              <a:gd name="T4" fmla="*/ 26037268 w 56"/>
              <a:gd name="T5" fmla="*/ 309980286 h 357"/>
              <a:gd name="T6" fmla="*/ 95469415 w 56"/>
              <a:gd name="T7" fmla="*/ 476310745 h 357"/>
              <a:gd name="T8" fmla="*/ 156223607 w 56"/>
              <a:gd name="T9" fmla="*/ 619958984 h 357"/>
              <a:gd name="T10" fmla="*/ 138865996 w 56"/>
              <a:gd name="T11" fmla="*/ 756047542 h 357"/>
              <a:gd name="T12" fmla="*/ 86791460 w 56"/>
              <a:gd name="T13" fmla="*/ 899697369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38" name="Freeform 63"/>
          <p:cNvSpPr>
            <a:spLocks noChangeArrowheads="1"/>
          </p:cNvSpPr>
          <p:nvPr/>
        </p:nvSpPr>
        <p:spPr bwMode="auto">
          <a:xfrm>
            <a:off x="2260402" y="2917825"/>
            <a:ext cx="106947" cy="566738"/>
          </a:xfrm>
          <a:custGeom>
            <a:avLst/>
            <a:gdLst>
              <a:gd name="T0" fmla="*/ 83921152 w 56"/>
              <a:gd name="T1" fmla="*/ 0 h 357"/>
              <a:gd name="T2" fmla="*/ 8392784 w 56"/>
              <a:gd name="T3" fmla="*/ 128528876 h 357"/>
              <a:gd name="T4" fmla="*/ 25176680 w 56"/>
              <a:gd name="T5" fmla="*/ 309980286 h 357"/>
              <a:gd name="T6" fmla="*/ 92313936 w 56"/>
              <a:gd name="T7" fmla="*/ 476310745 h 357"/>
              <a:gd name="T8" fmla="*/ 151058408 w 56"/>
              <a:gd name="T9" fmla="*/ 619958984 h 357"/>
              <a:gd name="T10" fmla="*/ 134274512 w 56"/>
              <a:gd name="T11" fmla="*/ 756047542 h 357"/>
              <a:gd name="T12" fmla="*/ 83921152 w 56"/>
              <a:gd name="T13" fmla="*/ 899697369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39"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463" y="3324226"/>
            <a:ext cx="55105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40"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879" y="3362326"/>
            <a:ext cx="552864"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41" name="Line 66"/>
          <p:cNvSpPr>
            <a:spLocks noChangeShapeType="1"/>
          </p:cNvSpPr>
          <p:nvPr/>
        </p:nvSpPr>
        <p:spPr bwMode="auto">
          <a:xfrm>
            <a:off x="4120204" y="4189414"/>
            <a:ext cx="489421" cy="45878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42" name="Line 67"/>
          <p:cNvSpPr>
            <a:spLocks noChangeShapeType="1"/>
          </p:cNvSpPr>
          <p:nvPr/>
        </p:nvSpPr>
        <p:spPr bwMode="auto">
          <a:xfrm>
            <a:off x="4069449" y="2349500"/>
            <a:ext cx="141388" cy="54133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43" name="Text Box 68"/>
          <p:cNvSpPr txBox="1">
            <a:spLocks noChangeArrowheads="1"/>
          </p:cNvSpPr>
          <p:nvPr/>
        </p:nvSpPr>
        <p:spPr bwMode="auto">
          <a:xfrm>
            <a:off x="3411448" y="198913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模拟光纤</a:t>
            </a:r>
          </a:p>
        </p:txBody>
      </p:sp>
      <p:sp>
        <p:nvSpPr>
          <p:cNvPr id="93244" name="Text Box 69"/>
          <p:cNvSpPr txBox="1">
            <a:spLocks noChangeArrowheads="1"/>
          </p:cNvSpPr>
          <p:nvPr/>
        </p:nvSpPr>
        <p:spPr bwMode="auto">
          <a:xfrm>
            <a:off x="590931" y="202882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放大器</a:t>
            </a:r>
          </a:p>
        </p:txBody>
      </p:sp>
      <p:sp>
        <p:nvSpPr>
          <p:cNvPr id="93245" name="Line 70"/>
          <p:cNvSpPr>
            <a:spLocks noChangeShapeType="1"/>
          </p:cNvSpPr>
          <p:nvPr/>
        </p:nvSpPr>
        <p:spPr bwMode="auto">
          <a:xfrm rot="16200000" flipH="1">
            <a:off x="1088318" y="2523569"/>
            <a:ext cx="431800" cy="27733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46" name="Line 71"/>
          <p:cNvSpPr>
            <a:spLocks noChangeShapeType="1"/>
          </p:cNvSpPr>
          <p:nvPr/>
        </p:nvSpPr>
        <p:spPr bwMode="auto">
          <a:xfrm>
            <a:off x="2461609" y="4902200"/>
            <a:ext cx="781262" cy="63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47" name="Text Box 72"/>
          <p:cNvSpPr txBox="1">
            <a:spLocks noChangeArrowheads="1"/>
          </p:cNvSpPr>
          <p:nvPr/>
        </p:nvSpPr>
        <p:spPr bwMode="auto">
          <a:xfrm>
            <a:off x="1475515" y="465772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引入线</a:t>
            </a:r>
          </a:p>
        </p:txBody>
      </p:sp>
      <p:sp>
        <p:nvSpPr>
          <p:cNvPr id="93248" name="Line 73"/>
          <p:cNvSpPr>
            <a:spLocks noChangeShapeType="1"/>
          </p:cNvSpPr>
          <p:nvPr/>
        </p:nvSpPr>
        <p:spPr bwMode="auto">
          <a:xfrm>
            <a:off x="2671879" y="2420938"/>
            <a:ext cx="141388" cy="317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49" name="Text Box 74"/>
          <p:cNvSpPr txBox="1">
            <a:spLocks noChangeArrowheads="1"/>
          </p:cNvSpPr>
          <p:nvPr/>
        </p:nvSpPr>
        <p:spPr bwMode="auto">
          <a:xfrm>
            <a:off x="5621096" y="390048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分路器</a:t>
            </a:r>
          </a:p>
        </p:txBody>
      </p:sp>
      <p:grpSp>
        <p:nvGrpSpPr>
          <p:cNvPr id="93250" name="Group 75"/>
          <p:cNvGrpSpPr>
            <a:grpSpLocks/>
          </p:cNvGrpSpPr>
          <p:nvPr/>
        </p:nvGrpSpPr>
        <p:grpSpPr bwMode="auto">
          <a:xfrm>
            <a:off x="4941343" y="4951414"/>
            <a:ext cx="184892" cy="828675"/>
            <a:chOff x="2540" y="2496"/>
            <a:chExt cx="96" cy="520"/>
          </a:xfrm>
        </p:grpSpPr>
        <p:sp>
          <p:nvSpPr>
            <p:cNvPr id="93327" name="Line 76"/>
            <p:cNvSpPr>
              <a:spLocks noChangeShapeType="1"/>
            </p:cNvSpPr>
            <p:nvPr/>
          </p:nvSpPr>
          <p:spPr bwMode="auto">
            <a:xfrm>
              <a:off x="2540" y="249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28" name="Line 77"/>
            <p:cNvSpPr>
              <a:spLocks noChangeShapeType="1"/>
            </p:cNvSpPr>
            <p:nvPr/>
          </p:nvSpPr>
          <p:spPr bwMode="auto">
            <a:xfrm>
              <a:off x="2540" y="276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29" name="Line 78"/>
            <p:cNvSpPr>
              <a:spLocks noChangeShapeType="1"/>
            </p:cNvSpPr>
            <p:nvPr/>
          </p:nvSpPr>
          <p:spPr bwMode="auto">
            <a:xfrm>
              <a:off x="2540" y="301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3251" name="Group 79"/>
          <p:cNvGrpSpPr>
            <a:grpSpLocks/>
          </p:cNvGrpSpPr>
          <p:nvPr/>
        </p:nvGrpSpPr>
        <p:grpSpPr bwMode="auto">
          <a:xfrm>
            <a:off x="7406577" y="2994025"/>
            <a:ext cx="184892" cy="1017588"/>
            <a:chOff x="3824" y="1264"/>
            <a:chExt cx="96" cy="640"/>
          </a:xfrm>
        </p:grpSpPr>
        <p:sp>
          <p:nvSpPr>
            <p:cNvPr id="93322" name="Line 80"/>
            <p:cNvSpPr>
              <a:spLocks noChangeShapeType="1"/>
            </p:cNvSpPr>
            <p:nvPr/>
          </p:nvSpPr>
          <p:spPr bwMode="auto">
            <a:xfrm rot="5400000">
              <a:off x="3552" y="1584"/>
              <a:ext cx="6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23" name="Line 81"/>
            <p:cNvSpPr>
              <a:spLocks noChangeShapeType="1"/>
            </p:cNvSpPr>
            <p:nvPr/>
          </p:nvSpPr>
          <p:spPr bwMode="auto">
            <a:xfrm rot="5400000">
              <a:off x="3823" y="157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24" name="Line 82"/>
            <p:cNvSpPr>
              <a:spLocks noChangeShapeType="1"/>
            </p:cNvSpPr>
            <p:nvPr/>
          </p:nvSpPr>
          <p:spPr bwMode="auto">
            <a:xfrm rot="5400000">
              <a:off x="3823" y="1815"/>
              <a:ext cx="96"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325" name="Line 83"/>
            <p:cNvSpPr>
              <a:spLocks noChangeShapeType="1"/>
            </p:cNvSpPr>
            <p:nvPr/>
          </p:nvSpPr>
          <p:spPr bwMode="auto">
            <a:xfrm>
              <a:off x="3824" y="1384"/>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26" name="Line 84"/>
            <p:cNvSpPr>
              <a:spLocks noChangeShapeType="1"/>
            </p:cNvSpPr>
            <p:nvPr/>
          </p:nvSpPr>
          <p:spPr bwMode="auto">
            <a:xfrm>
              <a:off x="3824" y="1656"/>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52" name="Text Box 85"/>
          <p:cNvSpPr txBox="1">
            <a:spLocks noChangeArrowheads="1"/>
          </p:cNvSpPr>
          <p:nvPr/>
        </p:nvSpPr>
        <p:spPr bwMode="auto">
          <a:xfrm>
            <a:off x="2013879" y="202882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光纤结点</a:t>
            </a:r>
          </a:p>
        </p:txBody>
      </p:sp>
      <p:sp>
        <p:nvSpPr>
          <p:cNvPr id="93253" name="Freeform 86"/>
          <p:cNvSpPr>
            <a:spLocks noChangeArrowheads="1"/>
          </p:cNvSpPr>
          <p:nvPr/>
        </p:nvSpPr>
        <p:spPr bwMode="auto">
          <a:xfrm rot="5400000" flipV="1">
            <a:off x="6814700" y="4946955"/>
            <a:ext cx="88900" cy="685190"/>
          </a:xfrm>
          <a:custGeom>
            <a:avLst/>
            <a:gdLst>
              <a:gd name="T0" fmla="*/ 75604688 w 56"/>
              <a:gd name="T1" fmla="*/ 0 h 357"/>
              <a:gd name="T2" fmla="*/ 7561263 w 56"/>
              <a:gd name="T3" fmla="*/ 144093640 h 357"/>
              <a:gd name="T4" fmla="*/ 22682200 w 56"/>
              <a:gd name="T5" fmla="*/ 347520746 h 357"/>
              <a:gd name="T6" fmla="*/ 83165950 w 56"/>
              <a:gd name="T7" fmla="*/ 533994472 h 357"/>
              <a:gd name="T8" fmla="*/ 136088438 w 56"/>
              <a:gd name="T9" fmla="*/ 695039810 h 357"/>
              <a:gd name="T10" fmla="*/ 120967500 w 56"/>
              <a:gd name="T11" fmla="*/ 847610140 h 357"/>
              <a:gd name="T12" fmla="*/ 75604688 w 56"/>
              <a:gd name="T13" fmla="*/ 1008655478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54" name="Freeform 87"/>
          <p:cNvSpPr>
            <a:spLocks noChangeArrowheads="1"/>
          </p:cNvSpPr>
          <p:nvPr/>
        </p:nvSpPr>
        <p:spPr bwMode="auto">
          <a:xfrm rot="5400000" flipV="1">
            <a:off x="6812887" y="5369230"/>
            <a:ext cx="88900" cy="685190"/>
          </a:xfrm>
          <a:custGeom>
            <a:avLst/>
            <a:gdLst>
              <a:gd name="T0" fmla="*/ 75604688 w 56"/>
              <a:gd name="T1" fmla="*/ 0 h 357"/>
              <a:gd name="T2" fmla="*/ 7561263 w 56"/>
              <a:gd name="T3" fmla="*/ 144093640 h 357"/>
              <a:gd name="T4" fmla="*/ 22682200 w 56"/>
              <a:gd name="T5" fmla="*/ 347520746 h 357"/>
              <a:gd name="T6" fmla="*/ 83165950 w 56"/>
              <a:gd name="T7" fmla="*/ 533994472 h 357"/>
              <a:gd name="T8" fmla="*/ 136088438 w 56"/>
              <a:gd name="T9" fmla="*/ 695039810 h 357"/>
              <a:gd name="T10" fmla="*/ 120967500 w 56"/>
              <a:gd name="T11" fmla="*/ 847610140 h 357"/>
              <a:gd name="T12" fmla="*/ 75604688 w 56"/>
              <a:gd name="T13" fmla="*/ 1008655478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55"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1866" y="5030788"/>
            <a:ext cx="55105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56"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179" y="5487988"/>
            <a:ext cx="55286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57" name="AutoShape 90"/>
          <p:cNvSpPr>
            <a:spLocks noChangeArrowheads="1"/>
          </p:cNvSpPr>
          <p:nvPr/>
        </p:nvSpPr>
        <p:spPr bwMode="auto">
          <a:xfrm>
            <a:off x="6424108" y="4572000"/>
            <a:ext cx="154078" cy="127000"/>
          </a:xfrm>
          <a:prstGeom prst="cube">
            <a:avLst>
              <a:gd name="adj" fmla="val 25000"/>
            </a:avLst>
          </a:prstGeom>
          <a:solidFill>
            <a:srgbClr val="808080"/>
          </a:solidFill>
          <a:ln w="9525">
            <a:solidFill>
              <a:schemeClr val="tx1"/>
            </a:solidFill>
            <a:miter lim="800000"/>
            <a:headEnd/>
            <a:tailEnd/>
          </a:ln>
        </p:spPr>
        <p:txBody>
          <a:bodyPr wrap="none" anchor="ctr"/>
          <a:lstStyle/>
          <a:p>
            <a:pPr algn="ctr"/>
            <a:endParaRPr lang="zh-CN" altLang="en-US"/>
          </a:p>
        </p:txBody>
      </p:sp>
      <p:sp>
        <p:nvSpPr>
          <p:cNvPr id="93258" name="Line 91"/>
          <p:cNvSpPr>
            <a:spLocks noChangeShapeType="1"/>
          </p:cNvSpPr>
          <p:nvPr/>
        </p:nvSpPr>
        <p:spPr bwMode="auto">
          <a:xfrm>
            <a:off x="6179398" y="4252914"/>
            <a:ext cx="290027" cy="369887"/>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93259" name="Text Box 92"/>
          <p:cNvSpPr txBox="1">
            <a:spLocks noChangeArrowheads="1"/>
          </p:cNvSpPr>
          <p:nvPr/>
        </p:nvSpPr>
        <p:spPr bwMode="auto">
          <a:xfrm>
            <a:off x="3135922" y="553720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服务区</a:t>
            </a:r>
          </a:p>
        </p:txBody>
      </p:sp>
      <p:sp>
        <p:nvSpPr>
          <p:cNvPr id="93260" name="Freeform 93"/>
          <p:cNvSpPr>
            <a:spLocks noChangeArrowheads="1"/>
          </p:cNvSpPr>
          <p:nvPr/>
        </p:nvSpPr>
        <p:spPr bwMode="auto">
          <a:xfrm>
            <a:off x="8514119" y="2890838"/>
            <a:ext cx="106947" cy="569912"/>
          </a:xfrm>
          <a:custGeom>
            <a:avLst/>
            <a:gdLst>
              <a:gd name="T0" fmla="*/ 83921152 w 56"/>
              <a:gd name="T1" fmla="*/ 0 h 357"/>
              <a:gd name="T2" fmla="*/ 8392784 w 56"/>
              <a:gd name="T3" fmla="*/ 129971864 h 357"/>
              <a:gd name="T4" fmla="*/ 25176680 w 56"/>
              <a:gd name="T5" fmla="*/ 313461178 h 357"/>
              <a:gd name="T6" fmla="*/ 92313936 w 56"/>
              <a:gd name="T7" fmla="*/ 481660249 h 357"/>
              <a:gd name="T8" fmla="*/ 151058408 w 56"/>
              <a:gd name="T9" fmla="*/ 626922357 h 357"/>
              <a:gd name="T10" fmla="*/ 134274512 w 56"/>
              <a:gd name="T11" fmla="*/ 764540939 h 357"/>
              <a:gd name="T12" fmla="*/ 83921152 w 56"/>
              <a:gd name="T13" fmla="*/ 909803047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61" name="Picture 9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7596" y="3338513"/>
            <a:ext cx="552864"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62" name="Freeform 95"/>
          <p:cNvSpPr>
            <a:spLocks noChangeArrowheads="1"/>
          </p:cNvSpPr>
          <p:nvPr/>
        </p:nvSpPr>
        <p:spPr bwMode="auto">
          <a:xfrm>
            <a:off x="1691223" y="2905126"/>
            <a:ext cx="106947" cy="569913"/>
          </a:xfrm>
          <a:custGeom>
            <a:avLst/>
            <a:gdLst>
              <a:gd name="T0" fmla="*/ 83921152 w 56"/>
              <a:gd name="T1" fmla="*/ 0 h 357"/>
              <a:gd name="T2" fmla="*/ 8392784 w 56"/>
              <a:gd name="T3" fmla="*/ 129972092 h 357"/>
              <a:gd name="T4" fmla="*/ 25176680 w 56"/>
              <a:gd name="T5" fmla="*/ 313463325 h 357"/>
              <a:gd name="T6" fmla="*/ 92313936 w 56"/>
              <a:gd name="T7" fmla="*/ 481662690 h 357"/>
              <a:gd name="T8" fmla="*/ 151058408 w 56"/>
              <a:gd name="T9" fmla="*/ 626925053 h 357"/>
              <a:gd name="T10" fmla="*/ 134274512 w 56"/>
              <a:gd name="T11" fmla="*/ 764542280 h 357"/>
              <a:gd name="T12" fmla="*/ 83921152 w 56"/>
              <a:gd name="T13" fmla="*/ 909806240 h 3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93263" name="Picture 9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701" y="3351213"/>
            <a:ext cx="5546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64" name="Text Box 97"/>
          <p:cNvSpPr txBox="1">
            <a:spLocks noChangeArrowheads="1"/>
          </p:cNvSpPr>
          <p:nvPr/>
        </p:nvSpPr>
        <p:spPr bwMode="auto">
          <a:xfrm>
            <a:off x="7959441" y="3652839"/>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服务区</a:t>
            </a:r>
          </a:p>
        </p:txBody>
      </p:sp>
      <p:sp>
        <p:nvSpPr>
          <p:cNvPr id="93265" name="Text Box 98"/>
          <p:cNvSpPr txBox="1">
            <a:spLocks noChangeArrowheads="1"/>
          </p:cNvSpPr>
          <p:nvPr/>
        </p:nvSpPr>
        <p:spPr bwMode="auto">
          <a:xfrm>
            <a:off x="1107543" y="366712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服务区</a:t>
            </a:r>
          </a:p>
        </p:txBody>
      </p:sp>
      <p:sp>
        <p:nvSpPr>
          <p:cNvPr id="93266" name="Oval 99"/>
          <p:cNvSpPr>
            <a:spLocks noChangeArrowheads="1"/>
          </p:cNvSpPr>
          <p:nvPr/>
        </p:nvSpPr>
        <p:spPr bwMode="auto">
          <a:xfrm rot="5400000">
            <a:off x="6301804" y="2744968"/>
            <a:ext cx="141288" cy="150452"/>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3267" name="Oval 100"/>
          <p:cNvSpPr>
            <a:spLocks noChangeArrowheads="1"/>
          </p:cNvSpPr>
          <p:nvPr/>
        </p:nvSpPr>
        <p:spPr bwMode="auto">
          <a:xfrm rot="5400000">
            <a:off x="3784002" y="2744969"/>
            <a:ext cx="141288" cy="150451"/>
          </a:xfrm>
          <a:prstGeom prst="ellipse">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93268" name="Group 101"/>
          <p:cNvGrpSpPr>
            <a:grpSpLocks noChangeAspect="1"/>
          </p:cNvGrpSpPr>
          <p:nvPr/>
        </p:nvGrpSpPr>
        <p:grpSpPr bwMode="auto">
          <a:xfrm>
            <a:off x="4852523" y="2044700"/>
            <a:ext cx="532925" cy="596900"/>
            <a:chOff x="2246" y="722"/>
            <a:chExt cx="228" cy="292"/>
          </a:xfrm>
        </p:grpSpPr>
        <p:sp>
          <p:nvSpPr>
            <p:cNvPr id="93269" name="AutoShape 102"/>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3270" name="Group 103"/>
            <p:cNvGrpSpPr>
              <a:grpSpLocks/>
            </p:cNvGrpSpPr>
            <p:nvPr/>
          </p:nvGrpSpPr>
          <p:grpSpPr bwMode="auto">
            <a:xfrm>
              <a:off x="2248" y="734"/>
              <a:ext cx="224" cy="279"/>
              <a:chOff x="2248" y="734"/>
              <a:chExt cx="224" cy="279"/>
            </a:xfrm>
          </p:grpSpPr>
          <p:grpSp>
            <p:nvGrpSpPr>
              <p:cNvPr id="93286" name="Group 104"/>
              <p:cNvGrpSpPr>
                <a:grpSpLocks/>
              </p:cNvGrpSpPr>
              <p:nvPr/>
            </p:nvGrpSpPr>
            <p:grpSpPr bwMode="auto">
              <a:xfrm>
                <a:off x="2328" y="898"/>
                <a:ext cx="9" cy="37"/>
                <a:chOff x="2328" y="898"/>
                <a:chExt cx="9" cy="37"/>
              </a:xfrm>
            </p:grpSpPr>
            <p:sp>
              <p:nvSpPr>
                <p:cNvPr id="93320" name="Rectangle 105"/>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pPr algn="ctr"/>
                  <a:endParaRPr lang="zh-CN" altLang="en-US"/>
                </a:p>
              </p:txBody>
            </p:sp>
            <p:sp>
              <p:nvSpPr>
                <p:cNvPr id="93321" name="Line 106"/>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87" name="Rectangle 107"/>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pPr algn="ctr"/>
                <a:endParaRPr lang="zh-CN" altLang="en-US"/>
              </a:p>
            </p:txBody>
          </p:sp>
          <p:sp>
            <p:nvSpPr>
              <p:cNvPr id="93288" name="Freeform 108"/>
              <p:cNvSpPr>
                <a:spLocks noChangeArrowheads="1"/>
              </p:cNvSpPr>
              <p:nvPr/>
            </p:nvSpPr>
            <p:spPr bwMode="auto">
              <a:xfrm>
                <a:off x="2385" y="888"/>
                <a:ext cx="16" cy="12"/>
              </a:xfrm>
              <a:custGeom>
                <a:avLst/>
                <a:gdLst>
                  <a:gd name="T0" fmla="*/ 0 w 112"/>
                  <a:gd name="T1" fmla="*/ 0 h 84"/>
                  <a:gd name="T2" fmla="*/ 0 w 112"/>
                  <a:gd name="T3" fmla="*/ 2 h 84"/>
                  <a:gd name="T4" fmla="*/ 2 w 112"/>
                  <a:gd name="T5" fmla="*/ 2 h 84"/>
                  <a:gd name="T6" fmla="*/ 2 w 112"/>
                  <a:gd name="T7" fmla="*/ 0 h 84"/>
                  <a:gd name="T8" fmla="*/ 0 w 112"/>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84">
                    <a:moveTo>
                      <a:pt x="0" y="0"/>
                    </a:moveTo>
                    <a:lnTo>
                      <a:pt x="0" y="84"/>
                    </a:lnTo>
                    <a:lnTo>
                      <a:pt x="112" y="84"/>
                    </a:lnTo>
                    <a:lnTo>
                      <a:pt x="112" y="1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89" name="Freeform 109"/>
              <p:cNvSpPr>
                <a:spLocks noChangeArrowheads="1"/>
              </p:cNvSpPr>
              <p:nvPr/>
            </p:nvSpPr>
            <p:spPr bwMode="auto">
              <a:xfrm>
                <a:off x="2352" y="866"/>
                <a:ext cx="11" cy="11"/>
              </a:xfrm>
              <a:custGeom>
                <a:avLst/>
                <a:gdLst>
                  <a:gd name="T0" fmla="*/ 1 w 77"/>
                  <a:gd name="T1" fmla="*/ 0 h 76"/>
                  <a:gd name="T2" fmla="*/ 0 w 77"/>
                  <a:gd name="T3" fmla="*/ 2 h 76"/>
                  <a:gd name="T4" fmla="*/ 1 w 77"/>
                  <a:gd name="T5" fmla="*/ 1 h 76"/>
                  <a:gd name="T6" fmla="*/ 2 w 77"/>
                  <a:gd name="T7" fmla="*/ 0 h 76"/>
                  <a:gd name="T8" fmla="*/ 1 w 77"/>
                  <a:gd name="T9" fmla="*/ 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zh-CN" altLang="en-US"/>
              </a:p>
            </p:txBody>
          </p:sp>
          <p:sp>
            <p:nvSpPr>
              <p:cNvPr id="93290" name="Freeform 110"/>
              <p:cNvSpPr>
                <a:spLocks noChangeArrowheads="1"/>
              </p:cNvSpPr>
              <p:nvPr/>
            </p:nvSpPr>
            <p:spPr bwMode="auto">
              <a:xfrm>
                <a:off x="2333" y="938"/>
                <a:ext cx="51" cy="4"/>
              </a:xfrm>
              <a:custGeom>
                <a:avLst/>
                <a:gdLst>
                  <a:gd name="T0" fmla="*/ 0 w 356"/>
                  <a:gd name="T1" fmla="*/ 0 h 26"/>
                  <a:gd name="T2" fmla="*/ 7 w 356"/>
                  <a:gd name="T3" fmla="*/ 0 h 26"/>
                  <a:gd name="T4" fmla="*/ 7 w 356"/>
                  <a:gd name="T5" fmla="*/ 1 h 26"/>
                  <a:gd name="T6" fmla="*/ 0 w 356"/>
                  <a:gd name="T7" fmla="*/ 1 h 26"/>
                  <a:gd name="T8" fmla="*/ 0 w 356"/>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zh-CN" altLang="en-US"/>
              </a:p>
            </p:txBody>
          </p:sp>
          <p:sp>
            <p:nvSpPr>
              <p:cNvPr id="93291" name="Freeform 111"/>
              <p:cNvSpPr>
                <a:spLocks noChangeArrowheads="1"/>
              </p:cNvSpPr>
              <p:nvPr/>
            </p:nvSpPr>
            <p:spPr bwMode="auto">
              <a:xfrm>
                <a:off x="2294" y="795"/>
                <a:ext cx="22" cy="24"/>
              </a:xfrm>
              <a:custGeom>
                <a:avLst/>
                <a:gdLst>
                  <a:gd name="T0" fmla="*/ 3 w 149"/>
                  <a:gd name="T1" fmla="*/ 0 h 163"/>
                  <a:gd name="T2" fmla="*/ 0 w 149"/>
                  <a:gd name="T3" fmla="*/ 3 h 163"/>
                  <a:gd name="T4" fmla="*/ 0 w 149"/>
                  <a:gd name="T5" fmla="*/ 4 h 163"/>
                  <a:gd name="T6" fmla="*/ 3 w 149"/>
                  <a:gd name="T7" fmla="*/ 1 h 163"/>
                  <a:gd name="T8" fmla="*/ 3 w 149"/>
                  <a:gd name="T9" fmla="*/ 0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zh-CN" altLang="en-US"/>
              </a:p>
            </p:txBody>
          </p:sp>
          <p:sp>
            <p:nvSpPr>
              <p:cNvPr id="93292" name="Freeform 112"/>
              <p:cNvSpPr>
                <a:spLocks noChangeArrowheads="1"/>
              </p:cNvSpPr>
              <p:nvPr/>
            </p:nvSpPr>
            <p:spPr bwMode="auto">
              <a:xfrm>
                <a:off x="2289" y="734"/>
                <a:ext cx="32" cy="199"/>
              </a:xfrm>
              <a:custGeom>
                <a:avLst/>
                <a:gdLst>
                  <a:gd name="T0" fmla="*/ 5 w 225"/>
                  <a:gd name="T1" fmla="*/ 0 h 1395"/>
                  <a:gd name="T2" fmla="*/ 0 w 225"/>
                  <a:gd name="T3" fmla="*/ 2 h 1395"/>
                  <a:gd name="T4" fmla="*/ 0 w 225"/>
                  <a:gd name="T5" fmla="*/ 28 h 1395"/>
                  <a:gd name="T6" fmla="*/ 1 w 225"/>
                  <a:gd name="T7" fmla="*/ 28 h 1395"/>
                  <a:gd name="T8" fmla="*/ 1 w 225"/>
                  <a:gd name="T9" fmla="*/ 4 h 1395"/>
                  <a:gd name="T10" fmla="*/ 5 w 225"/>
                  <a:gd name="T11" fmla="*/ 3 h 1395"/>
                  <a:gd name="T12" fmla="*/ 5 w 225"/>
                  <a:gd name="T13" fmla="*/ 0 h 13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zh-CN" altLang="en-US"/>
              </a:p>
            </p:txBody>
          </p:sp>
          <p:sp>
            <p:nvSpPr>
              <p:cNvPr id="93293" name="Freeform 113"/>
              <p:cNvSpPr>
                <a:spLocks noChangeArrowheads="1"/>
              </p:cNvSpPr>
              <p:nvPr/>
            </p:nvSpPr>
            <p:spPr bwMode="auto">
              <a:xfrm>
                <a:off x="2288" y="933"/>
                <a:ext cx="184" cy="44"/>
              </a:xfrm>
              <a:custGeom>
                <a:avLst/>
                <a:gdLst>
                  <a:gd name="T0" fmla="*/ 0 w 1290"/>
                  <a:gd name="T1" fmla="*/ 6 h 304"/>
                  <a:gd name="T2" fmla="*/ 0 w 1290"/>
                  <a:gd name="T3" fmla="*/ 0 h 304"/>
                  <a:gd name="T4" fmla="*/ 6 w 1290"/>
                  <a:gd name="T5" fmla="*/ 0 h 304"/>
                  <a:gd name="T6" fmla="*/ 7 w 1290"/>
                  <a:gd name="T7" fmla="*/ 1 h 304"/>
                  <a:gd name="T8" fmla="*/ 10 w 1290"/>
                  <a:gd name="T9" fmla="*/ 1 h 304"/>
                  <a:gd name="T10" fmla="*/ 11 w 1290"/>
                  <a:gd name="T11" fmla="*/ 2 h 304"/>
                  <a:gd name="T12" fmla="*/ 23 w 1290"/>
                  <a:gd name="T13" fmla="*/ 2 h 304"/>
                  <a:gd name="T14" fmla="*/ 23 w 1290"/>
                  <a:gd name="T15" fmla="*/ 4 h 304"/>
                  <a:gd name="T16" fmla="*/ 26 w 1290"/>
                  <a:gd name="T17" fmla="*/ 4 h 304"/>
                  <a:gd name="T18" fmla="*/ 26 w 1290"/>
                  <a:gd name="T19" fmla="*/ 6 h 304"/>
                  <a:gd name="T20" fmla="*/ 0 w 1290"/>
                  <a:gd name="T21" fmla="*/ 6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zh-CN" altLang="en-US"/>
              </a:p>
            </p:txBody>
          </p:sp>
          <p:sp>
            <p:nvSpPr>
              <p:cNvPr id="93294" name="Rectangle 114"/>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pPr algn="ctr"/>
                <a:endParaRPr lang="zh-CN" altLang="en-US"/>
              </a:p>
            </p:txBody>
          </p:sp>
          <p:sp>
            <p:nvSpPr>
              <p:cNvPr id="93295" name="Line 115"/>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6" name="Freeform 116"/>
              <p:cNvSpPr>
                <a:spLocks noChangeArrowheads="1"/>
              </p:cNvSpPr>
              <p:nvPr/>
            </p:nvSpPr>
            <p:spPr bwMode="auto">
              <a:xfrm>
                <a:off x="2277" y="898"/>
                <a:ext cx="12" cy="13"/>
              </a:xfrm>
              <a:custGeom>
                <a:avLst/>
                <a:gdLst>
                  <a:gd name="T0" fmla="*/ 0 w 84"/>
                  <a:gd name="T1" fmla="*/ 2 h 89"/>
                  <a:gd name="T2" fmla="*/ 0 w 84"/>
                  <a:gd name="T3" fmla="*/ 0 h 89"/>
                  <a:gd name="T4" fmla="*/ 2 w 84"/>
                  <a:gd name="T5" fmla="*/ 0 h 89"/>
                  <a:gd name="T6" fmla="*/ 2 w 84"/>
                  <a:gd name="T7" fmla="*/ 1 h 89"/>
                  <a:gd name="T8" fmla="*/ 1 w 84"/>
                  <a:gd name="T9" fmla="*/ 1 h 89"/>
                  <a:gd name="T10" fmla="*/ 1 w 84"/>
                  <a:gd name="T11" fmla="*/ 2 h 89"/>
                  <a:gd name="T12" fmla="*/ 0 w 84"/>
                  <a:gd name="T13" fmla="*/ 2 h 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zh-CN" altLang="en-US"/>
              </a:p>
            </p:txBody>
          </p:sp>
          <p:sp>
            <p:nvSpPr>
              <p:cNvPr id="93297" name="Freeform 117"/>
              <p:cNvSpPr>
                <a:spLocks noChangeArrowheads="1"/>
              </p:cNvSpPr>
              <p:nvPr/>
            </p:nvSpPr>
            <p:spPr bwMode="auto">
              <a:xfrm>
                <a:off x="2344" y="889"/>
                <a:ext cx="41" cy="53"/>
              </a:xfrm>
              <a:custGeom>
                <a:avLst/>
                <a:gdLst>
                  <a:gd name="T0" fmla="*/ 0 w 287"/>
                  <a:gd name="T1" fmla="*/ 0 h 367"/>
                  <a:gd name="T2" fmla="*/ 6 w 287"/>
                  <a:gd name="T3" fmla="*/ 8 h 367"/>
                  <a:gd name="T4" fmla="*/ 5 w 287"/>
                  <a:gd name="T5" fmla="*/ 8 h 367"/>
                  <a:gd name="T6" fmla="*/ 0 w 287"/>
                  <a:gd name="T7" fmla="*/ 1 h 367"/>
                  <a:gd name="T8" fmla="*/ 0 w 287"/>
                  <a:gd name="T9" fmla="*/ 0 h 3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zh-CN" altLang="en-US"/>
              </a:p>
            </p:txBody>
          </p:sp>
          <p:sp>
            <p:nvSpPr>
              <p:cNvPr id="93298" name="Freeform 118"/>
              <p:cNvSpPr>
                <a:spLocks noChangeArrowheads="1"/>
              </p:cNvSpPr>
              <p:nvPr/>
            </p:nvSpPr>
            <p:spPr bwMode="auto">
              <a:xfrm>
                <a:off x="2256" y="919"/>
                <a:ext cx="32" cy="58"/>
              </a:xfrm>
              <a:custGeom>
                <a:avLst/>
                <a:gdLst>
                  <a:gd name="T0" fmla="*/ 3 w 224"/>
                  <a:gd name="T1" fmla="*/ 0 h 405"/>
                  <a:gd name="T2" fmla="*/ 0 w 224"/>
                  <a:gd name="T3" fmla="*/ 3 h 405"/>
                  <a:gd name="T4" fmla="*/ 0 w 224"/>
                  <a:gd name="T5" fmla="*/ 8 h 405"/>
                  <a:gd name="T6" fmla="*/ 5 w 224"/>
                  <a:gd name="T7" fmla="*/ 8 h 405"/>
                  <a:gd name="T8" fmla="*/ 5 w 224"/>
                  <a:gd name="T9" fmla="*/ 2 h 405"/>
                  <a:gd name="T10" fmla="*/ 3 w 224"/>
                  <a:gd name="T11" fmla="*/ 0 h 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zh-CN" altLang="en-US"/>
              </a:p>
            </p:txBody>
          </p:sp>
          <p:sp>
            <p:nvSpPr>
              <p:cNvPr id="93299" name="Rectangle 119"/>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pPr algn="ctr"/>
                <a:endParaRPr lang="zh-CN" altLang="en-US"/>
              </a:p>
            </p:txBody>
          </p:sp>
          <p:sp>
            <p:nvSpPr>
              <p:cNvPr id="93300" name="Rectangle 120"/>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pPr algn="ctr"/>
                <a:endParaRPr lang="zh-CN" altLang="en-US"/>
              </a:p>
            </p:txBody>
          </p:sp>
          <p:sp>
            <p:nvSpPr>
              <p:cNvPr id="93301" name="Rectangle 121"/>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pPr algn="ctr"/>
                <a:endParaRPr lang="zh-CN" altLang="en-US"/>
              </a:p>
            </p:txBody>
          </p:sp>
          <p:sp>
            <p:nvSpPr>
              <p:cNvPr id="93302" name="Rectangle 122"/>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pPr algn="ctr"/>
                <a:endParaRPr lang="zh-CN" altLang="en-US"/>
              </a:p>
            </p:txBody>
          </p:sp>
          <p:sp>
            <p:nvSpPr>
              <p:cNvPr id="93303" name="Oval 123"/>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pPr algn="ctr"/>
                <a:endParaRPr lang="zh-CN" altLang="en-US"/>
              </a:p>
            </p:txBody>
          </p:sp>
          <p:sp>
            <p:nvSpPr>
              <p:cNvPr id="93304" name="Rectangle 124"/>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pPr algn="ctr"/>
                <a:endParaRPr lang="zh-CN" altLang="en-US"/>
              </a:p>
            </p:txBody>
          </p:sp>
          <p:sp>
            <p:nvSpPr>
              <p:cNvPr id="93305" name="Freeform 125"/>
              <p:cNvSpPr>
                <a:spLocks noChangeArrowheads="1"/>
              </p:cNvSpPr>
              <p:nvPr/>
            </p:nvSpPr>
            <p:spPr bwMode="auto">
              <a:xfrm>
                <a:off x="2320" y="876"/>
                <a:ext cx="64" cy="57"/>
              </a:xfrm>
              <a:custGeom>
                <a:avLst/>
                <a:gdLst>
                  <a:gd name="T0" fmla="*/ 1 w 448"/>
                  <a:gd name="T1" fmla="*/ 8 h 403"/>
                  <a:gd name="T2" fmla="*/ 1 w 448"/>
                  <a:gd name="T3" fmla="*/ 1 h 403"/>
                  <a:gd name="T4" fmla="*/ 9 w 448"/>
                  <a:gd name="T5" fmla="*/ 1 h 403"/>
                  <a:gd name="T6" fmla="*/ 9 w 448"/>
                  <a:gd name="T7" fmla="*/ 0 h 403"/>
                  <a:gd name="T8" fmla="*/ 0 w 448"/>
                  <a:gd name="T9" fmla="*/ 0 h 403"/>
                  <a:gd name="T10" fmla="*/ 0 w 448"/>
                  <a:gd name="T11" fmla="*/ 8 h 403"/>
                  <a:gd name="T12" fmla="*/ 1 w 448"/>
                  <a:gd name="T13" fmla="*/ 8 h 40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zh-CN" altLang="en-US"/>
              </a:p>
            </p:txBody>
          </p:sp>
          <p:grpSp>
            <p:nvGrpSpPr>
              <p:cNvPr id="93306" name="Group 126"/>
              <p:cNvGrpSpPr>
                <a:grpSpLocks/>
              </p:cNvGrpSpPr>
              <p:nvPr/>
            </p:nvGrpSpPr>
            <p:grpSpPr bwMode="auto">
              <a:xfrm>
                <a:off x="2267" y="821"/>
                <a:ext cx="73" cy="59"/>
                <a:chOff x="2267" y="821"/>
                <a:chExt cx="73" cy="59"/>
              </a:xfrm>
            </p:grpSpPr>
            <p:sp>
              <p:nvSpPr>
                <p:cNvPr id="93318" name="Oval 127"/>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pPr algn="ctr"/>
                  <a:endParaRPr lang="zh-CN" altLang="en-US"/>
                </a:p>
              </p:txBody>
            </p:sp>
            <p:sp>
              <p:nvSpPr>
                <p:cNvPr id="93319" name="Oval 128"/>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pPr algn="ctr"/>
                  <a:endParaRPr lang="zh-CN" altLang="en-US"/>
                </a:p>
              </p:txBody>
            </p:sp>
          </p:grpSp>
          <p:grpSp>
            <p:nvGrpSpPr>
              <p:cNvPr id="93307" name="Group 129"/>
              <p:cNvGrpSpPr>
                <a:grpSpLocks/>
              </p:cNvGrpSpPr>
              <p:nvPr/>
            </p:nvGrpSpPr>
            <p:grpSpPr bwMode="auto">
              <a:xfrm>
                <a:off x="2296" y="933"/>
                <a:ext cx="24" cy="58"/>
                <a:chOff x="2296" y="933"/>
                <a:chExt cx="24" cy="58"/>
              </a:xfrm>
            </p:grpSpPr>
            <p:sp>
              <p:nvSpPr>
                <p:cNvPr id="93309" name="Rectangle 130"/>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pPr algn="ctr"/>
                  <a:endParaRPr lang="zh-CN" altLang="en-US"/>
                </a:p>
              </p:txBody>
            </p:sp>
            <p:grpSp>
              <p:nvGrpSpPr>
                <p:cNvPr id="93310" name="Group 131"/>
                <p:cNvGrpSpPr>
                  <a:grpSpLocks/>
                </p:cNvGrpSpPr>
                <p:nvPr/>
              </p:nvGrpSpPr>
              <p:grpSpPr bwMode="auto">
                <a:xfrm>
                  <a:off x="2296" y="941"/>
                  <a:ext cx="24" cy="44"/>
                  <a:chOff x="2296" y="941"/>
                  <a:chExt cx="24" cy="44"/>
                </a:xfrm>
              </p:grpSpPr>
              <p:sp>
                <p:nvSpPr>
                  <p:cNvPr id="93311" name="Line 132"/>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2" name="Line 133"/>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3" name="Line 134"/>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4" name="Line 135"/>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5" name="Line 136"/>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6" name="Line 137"/>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7" name="Line 138"/>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3308" name="Rectangle 139"/>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pPr algn="ctr"/>
                <a:endParaRPr lang="zh-CN" altLang="en-US"/>
              </a:p>
            </p:txBody>
          </p:sp>
        </p:grpSp>
        <p:grpSp>
          <p:nvGrpSpPr>
            <p:cNvPr id="93271" name="Group 140"/>
            <p:cNvGrpSpPr>
              <a:grpSpLocks/>
            </p:cNvGrpSpPr>
            <p:nvPr/>
          </p:nvGrpSpPr>
          <p:grpSpPr bwMode="auto">
            <a:xfrm>
              <a:off x="2382" y="788"/>
              <a:ext cx="40" cy="40"/>
              <a:chOff x="2382" y="788"/>
              <a:chExt cx="40" cy="40"/>
            </a:xfrm>
          </p:grpSpPr>
          <p:sp>
            <p:nvSpPr>
              <p:cNvPr id="93284" name="Freeform 141"/>
              <p:cNvSpPr>
                <a:spLocks noChangeArrowheads="1"/>
              </p:cNvSpPr>
              <p:nvPr/>
            </p:nvSpPr>
            <p:spPr bwMode="auto">
              <a:xfrm>
                <a:off x="2404" y="800"/>
                <a:ext cx="18" cy="28"/>
              </a:xfrm>
              <a:custGeom>
                <a:avLst/>
                <a:gdLst>
                  <a:gd name="T0" fmla="*/ 2 w 127"/>
                  <a:gd name="T1" fmla="*/ 0 h 195"/>
                  <a:gd name="T2" fmla="*/ 0 w 127"/>
                  <a:gd name="T3" fmla="*/ 3 h 195"/>
                  <a:gd name="T4" fmla="*/ 0 w 127"/>
                  <a:gd name="T5" fmla="*/ 4 h 195"/>
                  <a:gd name="T6" fmla="*/ 3 w 127"/>
                  <a:gd name="T7" fmla="*/ 0 h 195"/>
                  <a:gd name="T8" fmla="*/ 2 w 127"/>
                  <a:gd name="T9" fmla="*/ 0 h 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zh-CN" altLang="en-US"/>
              </a:p>
            </p:txBody>
          </p:sp>
          <p:sp>
            <p:nvSpPr>
              <p:cNvPr id="93285" name="Freeform 142"/>
              <p:cNvSpPr>
                <a:spLocks noChangeArrowheads="1"/>
              </p:cNvSpPr>
              <p:nvPr/>
            </p:nvSpPr>
            <p:spPr bwMode="auto">
              <a:xfrm>
                <a:off x="2382" y="788"/>
                <a:ext cx="35" cy="8"/>
              </a:xfrm>
              <a:custGeom>
                <a:avLst/>
                <a:gdLst>
                  <a:gd name="T0" fmla="*/ 5 w 246"/>
                  <a:gd name="T1" fmla="*/ 0 h 57"/>
                  <a:gd name="T2" fmla="*/ 0 w 246"/>
                  <a:gd name="T3" fmla="*/ 1 h 57"/>
                  <a:gd name="T4" fmla="*/ 1 w 246"/>
                  <a:gd name="T5" fmla="*/ 1 h 57"/>
                  <a:gd name="T6" fmla="*/ 5 w 246"/>
                  <a:gd name="T7" fmla="*/ 0 h 57"/>
                  <a:gd name="T8" fmla="*/ 5 w 24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zh-CN" altLang="en-US"/>
              </a:p>
            </p:txBody>
          </p:sp>
        </p:grpSp>
        <p:grpSp>
          <p:nvGrpSpPr>
            <p:cNvPr id="93272" name="Group 143"/>
            <p:cNvGrpSpPr>
              <a:grpSpLocks/>
            </p:cNvGrpSpPr>
            <p:nvPr/>
          </p:nvGrpSpPr>
          <p:grpSpPr bwMode="auto">
            <a:xfrm>
              <a:off x="2302" y="723"/>
              <a:ext cx="132" cy="186"/>
              <a:chOff x="2302" y="723"/>
              <a:chExt cx="132" cy="186"/>
            </a:xfrm>
          </p:grpSpPr>
          <p:sp>
            <p:nvSpPr>
              <p:cNvPr id="93282" name="Freeform 144"/>
              <p:cNvSpPr>
                <a:spLocks noChangeArrowheads="1"/>
              </p:cNvSpPr>
              <p:nvPr/>
            </p:nvSpPr>
            <p:spPr bwMode="auto">
              <a:xfrm>
                <a:off x="2302" y="724"/>
                <a:ext cx="132" cy="185"/>
              </a:xfrm>
              <a:custGeom>
                <a:avLst/>
                <a:gdLst>
                  <a:gd name="T0" fmla="*/ 1 w 920"/>
                  <a:gd name="T1" fmla="*/ 1 h 1300"/>
                  <a:gd name="T2" fmla="*/ 0 w 920"/>
                  <a:gd name="T3" fmla="*/ 2 h 1300"/>
                  <a:gd name="T4" fmla="*/ 0 w 920"/>
                  <a:gd name="T5" fmla="*/ 3 h 1300"/>
                  <a:gd name="T6" fmla="*/ 0 w 920"/>
                  <a:gd name="T7" fmla="*/ 4 h 1300"/>
                  <a:gd name="T8" fmla="*/ 0 w 920"/>
                  <a:gd name="T9" fmla="*/ 5 h 1300"/>
                  <a:gd name="T10" fmla="*/ 0 w 920"/>
                  <a:gd name="T11" fmla="*/ 6 h 1300"/>
                  <a:gd name="T12" fmla="*/ 0 w 920"/>
                  <a:gd name="T13" fmla="*/ 8 h 1300"/>
                  <a:gd name="T14" fmla="*/ 1 w 920"/>
                  <a:gd name="T15" fmla="*/ 10 h 1300"/>
                  <a:gd name="T16" fmla="*/ 2 w 920"/>
                  <a:gd name="T17" fmla="*/ 12 h 1300"/>
                  <a:gd name="T18" fmla="*/ 3 w 920"/>
                  <a:gd name="T19" fmla="*/ 14 h 1300"/>
                  <a:gd name="T20" fmla="*/ 4 w 920"/>
                  <a:gd name="T21" fmla="*/ 16 h 1300"/>
                  <a:gd name="T22" fmla="*/ 6 w 920"/>
                  <a:gd name="T23" fmla="*/ 19 h 1300"/>
                  <a:gd name="T24" fmla="*/ 8 w 920"/>
                  <a:gd name="T25" fmla="*/ 20 h 1300"/>
                  <a:gd name="T26" fmla="*/ 10 w 920"/>
                  <a:gd name="T27" fmla="*/ 22 h 1300"/>
                  <a:gd name="T28" fmla="*/ 12 w 920"/>
                  <a:gd name="T29" fmla="*/ 23 h 1300"/>
                  <a:gd name="T30" fmla="*/ 14 w 920"/>
                  <a:gd name="T31" fmla="*/ 25 h 1300"/>
                  <a:gd name="T32" fmla="*/ 15 w 920"/>
                  <a:gd name="T33" fmla="*/ 25 h 1300"/>
                  <a:gd name="T34" fmla="*/ 16 w 920"/>
                  <a:gd name="T35" fmla="*/ 26 h 1300"/>
                  <a:gd name="T36" fmla="*/ 17 w 920"/>
                  <a:gd name="T37" fmla="*/ 26 h 1300"/>
                  <a:gd name="T38" fmla="*/ 18 w 920"/>
                  <a:gd name="T39" fmla="*/ 26 h 1300"/>
                  <a:gd name="T40" fmla="*/ 19 w 920"/>
                  <a:gd name="T41" fmla="*/ 26 h 1300"/>
                  <a:gd name="T42" fmla="*/ 1 w 920"/>
                  <a:gd name="T43" fmla="*/ 0 h 1300"/>
                  <a:gd name="T44" fmla="*/ 1 w 920"/>
                  <a:gd name="T45" fmla="*/ 1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zh-CN" altLang="en-US"/>
              </a:p>
            </p:txBody>
          </p:sp>
          <p:sp>
            <p:nvSpPr>
              <p:cNvPr id="93283" name="Freeform 145"/>
              <p:cNvSpPr>
                <a:spLocks noChangeArrowheads="1"/>
              </p:cNvSpPr>
              <p:nvPr/>
            </p:nvSpPr>
            <p:spPr bwMode="auto">
              <a:xfrm>
                <a:off x="2310" y="723"/>
                <a:ext cx="124" cy="184"/>
              </a:xfrm>
              <a:custGeom>
                <a:avLst/>
                <a:gdLst>
                  <a:gd name="T0" fmla="*/ 0 w 866"/>
                  <a:gd name="T1" fmla="*/ 0 h 1288"/>
                  <a:gd name="T2" fmla="*/ 0 w 866"/>
                  <a:gd name="T3" fmla="*/ 1 h 1288"/>
                  <a:gd name="T4" fmla="*/ 0 w 866"/>
                  <a:gd name="T5" fmla="*/ 2 h 1288"/>
                  <a:gd name="T6" fmla="*/ 0 w 866"/>
                  <a:gd name="T7" fmla="*/ 3 h 1288"/>
                  <a:gd name="T8" fmla="*/ 0 w 866"/>
                  <a:gd name="T9" fmla="*/ 4 h 1288"/>
                  <a:gd name="T10" fmla="*/ 0 w 866"/>
                  <a:gd name="T11" fmla="*/ 6 h 1288"/>
                  <a:gd name="T12" fmla="*/ 1 w 866"/>
                  <a:gd name="T13" fmla="*/ 7 h 1288"/>
                  <a:gd name="T14" fmla="*/ 1 w 866"/>
                  <a:gd name="T15" fmla="*/ 9 h 1288"/>
                  <a:gd name="T16" fmla="*/ 2 w 866"/>
                  <a:gd name="T17" fmla="*/ 11 h 1288"/>
                  <a:gd name="T18" fmla="*/ 3 w 866"/>
                  <a:gd name="T19" fmla="*/ 14 h 1288"/>
                  <a:gd name="T20" fmla="*/ 5 w 866"/>
                  <a:gd name="T21" fmla="*/ 16 h 1288"/>
                  <a:gd name="T22" fmla="*/ 6 w 866"/>
                  <a:gd name="T23" fmla="*/ 18 h 1288"/>
                  <a:gd name="T24" fmla="*/ 8 w 866"/>
                  <a:gd name="T25" fmla="*/ 20 h 1288"/>
                  <a:gd name="T26" fmla="*/ 9 w 866"/>
                  <a:gd name="T27" fmla="*/ 21 h 1288"/>
                  <a:gd name="T28" fmla="*/ 10 w 866"/>
                  <a:gd name="T29" fmla="*/ 22 h 1288"/>
                  <a:gd name="T30" fmla="*/ 12 w 866"/>
                  <a:gd name="T31" fmla="*/ 23 h 1288"/>
                  <a:gd name="T32" fmla="*/ 13 w 866"/>
                  <a:gd name="T33" fmla="*/ 24 h 1288"/>
                  <a:gd name="T34" fmla="*/ 14 w 866"/>
                  <a:gd name="T35" fmla="*/ 24 h 1288"/>
                  <a:gd name="T36" fmla="*/ 15 w 866"/>
                  <a:gd name="T37" fmla="*/ 25 h 1288"/>
                  <a:gd name="T38" fmla="*/ 16 w 866"/>
                  <a:gd name="T39" fmla="*/ 26 h 1288"/>
                  <a:gd name="T40" fmla="*/ 17 w 866"/>
                  <a:gd name="T41" fmla="*/ 26 h 1288"/>
                  <a:gd name="T42" fmla="*/ 17 w 866"/>
                  <a:gd name="T43" fmla="*/ 26 h 1288"/>
                  <a:gd name="T44" fmla="*/ 18 w 866"/>
                  <a:gd name="T45" fmla="*/ 26 h 1288"/>
                  <a:gd name="T46" fmla="*/ 18 w 866"/>
                  <a:gd name="T47" fmla="*/ 25 h 1288"/>
                  <a:gd name="T48" fmla="*/ 18 w 866"/>
                  <a:gd name="T49" fmla="*/ 25 h 1288"/>
                  <a:gd name="T50" fmla="*/ 17 w 866"/>
                  <a:gd name="T51" fmla="*/ 24 h 1288"/>
                  <a:gd name="T52" fmla="*/ 17 w 866"/>
                  <a:gd name="T53" fmla="*/ 22 h 1288"/>
                  <a:gd name="T54" fmla="*/ 17 w 866"/>
                  <a:gd name="T55" fmla="*/ 21 h 1288"/>
                  <a:gd name="T56" fmla="*/ 16 w 866"/>
                  <a:gd name="T57" fmla="*/ 19 h 1288"/>
                  <a:gd name="T58" fmla="*/ 16 w 866"/>
                  <a:gd name="T59" fmla="*/ 18 h 1288"/>
                  <a:gd name="T60" fmla="*/ 15 w 866"/>
                  <a:gd name="T61" fmla="*/ 16 h 1288"/>
                  <a:gd name="T62" fmla="*/ 14 w 866"/>
                  <a:gd name="T63" fmla="*/ 15 h 1288"/>
                  <a:gd name="T64" fmla="*/ 14 w 866"/>
                  <a:gd name="T65" fmla="*/ 14 h 1288"/>
                  <a:gd name="T66" fmla="*/ 13 w 866"/>
                  <a:gd name="T67" fmla="*/ 12 h 1288"/>
                  <a:gd name="T68" fmla="*/ 12 w 866"/>
                  <a:gd name="T69" fmla="*/ 11 h 1288"/>
                  <a:gd name="T70" fmla="*/ 10 w 866"/>
                  <a:gd name="T71" fmla="*/ 9 h 1288"/>
                  <a:gd name="T72" fmla="*/ 9 w 866"/>
                  <a:gd name="T73" fmla="*/ 8 h 1288"/>
                  <a:gd name="T74" fmla="*/ 8 w 866"/>
                  <a:gd name="T75" fmla="*/ 6 h 1288"/>
                  <a:gd name="T76" fmla="*/ 6 w 866"/>
                  <a:gd name="T77" fmla="*/ 5 h 1288"/>
                  <a:gd name="T78" fmla="*/ 5 w 866"/>
                  <a:gd name="T79" fmla="*/ 4 h 1288"/>
                  <a:gd name="T80" fmla="*/ 4 w 866"/>
                  <a:gd name="T81" fmla="*/ 3 h 1288"/>
                  <a:gd name="T82" fmla="*/ 3 w 866"/>
                  <a:gd name="T83" fmla="*/ 2 h 1288"/>
                  <a:gd name="T84" fmla="*/ 2 w 866"/>
                  <a:gd name="T85" fmla="*/ 1 h 1288"/>
                  <a:gd name="T86" fmla="*/ 1 w 866"/>
                  <a:gd name="T87" fmla="*/ 0 h 1288"/>
                  <a:gd name="T88" fmla="*/ 0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zh-CN" altLang="en-US"/>
              </a:p>
            </p:txBody>
          </p:sp>
        </p:grpSp>
        <p:grpSp>
          <p:nvGrpSpPr>
            <p:cNvPr id="93273" name="Group 146"/>
            <p:cNvGrpSpPr>
              <a:grpSpLocks/>
            </p:cNvGrpSpPr>
            <p:nvPr/>
          </p:nvGrpSpPr>
          <p:grpSpPr bwMode="auto">
            <a:xfrm>
              <a:off x="2315" y="770"/>
              <a:ext cx="126" cy="121"/>
              <a:chOff x="2315" y="770"/>
              <a:chExt cx="126" cy="121"/>
            </a:xfrm>
          </p:grpSpPr>
          <p:sp>
            <p:nvSpPr>
              <p:cNvPr id="93280" name="Freeform 147"/>
              <p:cNvSpPr>
                <a:spLocks noChangeArrowheads="1"/>
              </p:cNvSpPr>
              <p:nvPr/>
            </p:nvSpPr>
            <p:spPr bwMode="auto">
              <a:xfrm>
                <a:off x="2315" y="770"/>
                <a:ext cx="121" cy="8"/>
              </a:xfrm>
              <a:custGeom>
                <a:avLst/>
                <a:gdLst>
                  <a:gd name="T0" fmla="*/ 0 w 851"/>
                  <a:gd name="T1" fmla="*/ 0 h 57"/>
                  <a:gd name="T2" fmla="*/ 17 w 851"/>
                  <a:gd name="T3" fmla="*/ 1 h 57"/>
                  <a:gd name="T4" fmla="*/ 17 w 851"/>
                  <a:gd name="T5" fmla="*/ 1 h 57"/>
                  <a:gd name="T6" fmla="*/ 0 w 851"/>
                  <a:gd name="T7" fmla="*/ 1 h 57"/>
                  <a:gd name="T8" fmla="*/ 0 w 851"/>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zh-CN" altLang="en-US"/>
              </a:p>
            </p:txBody>
          </p:sp>
          <p:sp>
            <p:nvSpPr>
              <p:cNvPr id="93281" name="Freeform 148"/>
              <p:cNvSpPr>
                <a:spLocks noChangeArrowheads="1"/>
              </p:cNvSpPr>
              <p:nvPr/>
            </p:nvSpPr>
            <p:spPr bwMode="auto">
              <a:xfrm>
                <a:off x="2398" y="794"/>
                <a:ext cx="43" cy="97"/>
              </a:xfrm>
              <a:custGeom>
                <a:avLst/>
                <a:gdLst>
                  <a:gd name="T0" fmla="*/ 5 w 302"/>
                  <a:gd name="T1" fmla="*/ 0 h 673"/>
                  <a:gd name="T2" fmla="*/ 0 w 302"/>
                  <a:gd name="T3" fmla="*/ 14 h 673"/>
                  <a:gd name="T4" fmla="*/ 1 w 302"/>
                  <a:gd name="T5" fmla="*/ 14 h 673"/>
                  <a:gd name="T6" fmla="*/ 6 w 302"/>
                  <a:gd name="T7" fmla="*/ 0 h 673"/>
                  <a:gd name="T8" fmla="*/ 5 w 302"/>
                  <a:gd name="T9" fmla="*/ 0 h 6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zh-CN" altLang="en-US"/>
              </a:p>
            </p:txBody>
          </p:sp>
        </p:grpSp>
        <p:grpSp>
          <p:nvGrpSpPr>
            <p:cNvPr id="93274" name="Group 149"/>
            <p:cNvGrpSpPr>
              <a:grpSpLocks/>
            </p:cNvGrpSpPr>
            <p:nvPr/>
          </p:nvGrpSpPr>
          <p:grpSpPr bwMode="auto">
            <a:xfrm>
              <a:off x="2413" y="772"/>
              <a:ext cx="51" cy="30"/>
              <a:chOff x="2413" y="772"/>
              <a:chExt cx="51" cy="30"/>
            </a:xfrm>
          </p:grpSpPr>
          <p:sp>
            <p:nvSpPr>
              <p:cNvPr id="93275" name="Freeform 150"/>
              <p:cNvSpPr>
                <a:spLocks noChangeArrowheads="1"/>
              </p:cNvSpPr>
              <p:nvPr/>
            </p:nvSpPr>
            <p:spPr bwMode="auto">
              <a:xfrm>
                <a:off x="2413" y="776"/>
                <a:ext cx="36" cy="26"/>
              </a:xfrm>
              <a:custGeom>
                <a:avLst/>
                <a:gdLst>
                  <a:gd name="T0" fmla="*/ 4 w 250"/>
                  <a:gd name="T1" fmla="*/ 0 h 184"/>
                  <a:gd name="T2" fmla="*/ 0 w 250"/>
                  <a:gd name="T3" fmla="*/ 1 h 184"/>
                  <a:gd name="T4" fmla="*/ 0 w 250"/>
                  <a:gd name="T5" fmla="*/ 1 h 184"/>
                  <a:gd name="T6" fmla="*/ 0 w 250"/>
                  <a:gd name="T7" fmla="*/ 2 h 184"/>
                  <a:gd name="T8" fmla="*/ 0 w 250"/>
                  <a:gd name="T9" fmla="*/ 2 h 184"/>
                  <a:gd name="T10" fmla="*/ 0 w 250"/>
                  <a:gd name="T11" fmla="*/ 3 h 184"/>
                  <a:gd name="T12" fmla="*/ 0 w 250"/>
                  <a:gd name="T13" fmla="*/ 3 h 184"/>
                  <a:gd name="T14" fmla="*/ 1 w 250"/>
                  <a:gd name="T15" fmla="*/ 3 h 184"/>
                  <a:gd name="T16" fmla="*/ 1 w 250"/>
                  <a:gd name="T17" fmla="*/ 4 h 184"/>
                  <a:gd name="T18" fmla="*/ 1 w 250"/>
                  <a:gd name="T19" fmla="*/ 4 h 184"/>
                  <a:gd name="T20" fmla="*/ 2 w 250"/>
                  <a:gd name="T21" fmla="*/ 4 h 184"/>
                  <a:gd name="T22" fmla="*/ 5 w 250"/>
                  <a:gd name="T23" fmla="*/ 2 h 184"/>
                  <a:gd name="T24" fmla="*/ 4 w 250"/>
                  <a:gd name="T25" fmla="*/ 2 h 184"/>
                  <a:gd name="T26" fmla="*/ 4 w 250"/>
                  <a:gd name="T27" fmla="*/ 1 h 184"/>
                  <a:gd name="T28" fmla="*/ 4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zh-CN" altLang="en-US"/>
              </a:p>
            </p:txBody>
          </p:sp>
          <p:sp>
            <p:nvSpPr>
              <p:cNvPr id="93276" name="Freeform 151"/>
              <p:cNvSpPr>
                <a:spLocks noChangeArrowheads="1"/>
              </p:cNvSpPr>
              <p:nvPr/>
            </p:nvSpPr>
            <p:spPr bwMode="auto">
              <a:xfrm>
                <a:off x="2434" y="772"/>
                <a:ext cx="20" cy="25"/>
              </a:xfrm>
              <a:custGeom>
                <a:avLst/>
                <a:gdLst>
                  <a:gd name="T0" fmla="*/ 2 w 139"/>
                  <a:gd name="T1" fmla="*/ 1 h 173"/>
                  <a:gd name="T2" fmla="*/ 2 w 139"/>
                  <a:gd name="T3" fmla="*/ 0 h 173"/>
                  <a:gd name="T4" fmla="*/ 1 w 139"/>
                  <a:gd name="T5" fmla="*/ 0 h 173"/>
                  <a:gd name="T6" fmla="*/ 1 w 139"/>
                  <a:gd name="T7" fmla="*/ 0 h 173"/>
                  <a:gd name="T8" fmla="*/ 0 w 139"/>
                  <a:gd name="T9" fmla="*/ 0 h 173"/>
                  <a:gd name="T10" fmla="*/ 0 w 139"/>
                  <a:gd name="T11" fmla="*/ 0 h 173"/>
                  <a:gd name="T12" fmla="*/ 0 w 139"/>
                  <a:gd name="T13" fmla="*/ 1 h 173"/>
                  <a:gd name="T14" fmla="*/ 0 w 139"/>
                  <a:gd name="T15" fmla="*/ 1 h 173"/>
                  <a:gd name="T16" fmla="*/ 0 w 139"/>
                  <a:gd name="T17" fmla="*/ 1 h 173"/>
                  <a:gd name="T18" fmla="*/ 0 w 139"/>
                  <a:gd name="T19" fmla="*/ 2 h 173"/>
                  <a:gd name="T20" fmla="*/ 0 w 139"/>
                  <a:gd name="T21" fmla="*/ 2 h 173"/>
                  <a:gd name="T22" fmla="*/ 0 w 139"/>
                  <a:gd name="T23" fmla="*/ 2 h 173"/>
                  <a:gd name="T24" fmla="*/ 1 w 139"/>
                  <a:gd name="T25" fmla="*/ 3 h 173"/>
                  <a:gd name="T26" fmla="*/ 1 w 139"/>
                  <a:gd name="T27" fmla="*/ 3 h 173"/>
                  <a:gd name="T28" fmla="*/ 1 w 139"/>
                  <a:gd name="T29" fmla="*/ 3 h 173"/>
                  <a:gd name="T30" fmla="*/ 2 w 139"/>
                  <a:gd name="T31" fmla="*/ 3 h 173"/>
                  <a:gd name="T32" fmla="*/ 2 w 139"/>
                  <a:gd name="T33" fmla="*/ 4 h 173"/>
                  <a:gd name="T34" fmla="*/ 2 w 139"/>
                  <a:gd name="T35" fmla="*/ 4 h 173"/>
                  <a:gd name="T36" fmla="*/ 3 w 139"/>
                  <a:gd name="T37" fmla="*/ 3 h 173"/>
                  <a:gd name="T38" fmla="*/ 3 w 139"/>
                  <a:gd name="T39" fmla="*/ 3 h 173"/>
                  <a:gd name="T40" fmla="*/ 3 w 139"/>
                  <a:gd name="T41" fmla="*/ 3 h 173"/>
                  <a:gd name="T42" fmla="*/ 3 w 139"/>
                  <a:gd name="T43" fmla="*/ 2 h 173"/>
                  <a:gd name="T44" fmla="*/ 3 w 139"/>
                  <a:gd name="T45" fmla="*/ 2 h 173"/>
                  <a:gd name="T46" fmla="*/ 2 w 139"/>
                  <a:gd name="T47" fmla="*/ 1 h 173"/>
                  <a:gd name="T48" fmla="*/ 2 w 139"/>
                  <a:gd name="T49" fmla="*/ 1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zh-CN" altLang="en-US"/>
              </a:p>
            </p:txBody>
          </p:sp>
          <p:sp>
            <p:nvSpPr>
              <p:cNvPr id="93277" name="Freeform 152"/>
              <p:cNvSpPr>
                <a:spLocks noChangeArrowheads="1"/>
              </p:cNvSpPr>
              <p:nvPr/>
            </p:nvSpPr>
            <p:spPr bwMode="auto">
              <a:xfrm>
                <a:off x="2439" y="774"/>
                <a:ext cx="25" cy="17"/>
              </a:xfrm>
              <a:custGeom>
                <a:avLst/>
                <a:gdLst>
                  <a:gd name="T0" fmla="*/ 0 w 171"/>
                  <a:gd name="T1" fmla="*/ 1 h 123"/>
                  <a:gd name="T2" fmla="*/ 3 w 171"/>
                  <a:gd name="T3" fmla="*/ 0 h 123"/>
                  <a:gd name="T4" fmla="*/ 3 w 171"/>
                  <a:gd name="T5" fmla="*/ 0 h 123"/>
                  <a:gd name="T6" fmla="*/ 4 w 171"/>
                  <a:gd name="T7" fmla="*/ 0 h 123"/>
                  <a:gd name="T8" fmla="*/ 4 w 171"/>
                  <a:gd name="T9" fmla="*/ 0 h 123"/>
                  <a:gd name="T10" fmla="*/ 4 w 171"/>
                  <a:gd name="T11" fmla="*/ 0 h 123"/>
                  <a:gd name="T12" fmla="*/ 4 w 171"/>
                  <a:gd name="T13" fmla="*/ 1 h 123"/>
                  <a:gd name="T14" fmla="*/ 1 w 171"/>
                  <a:gd name="T15" fmla="*/ 2 h 123"/>
                  <a:gd name="T16" fmla="*/ 1 w 171"/>
                  <a:gd name="T17" fmla="*/ 2 h 123"/>
                  <a:gd name="T18" fmla="*/ 1 w 171"/>
                  <a:gd name="T19" fmla="*/ 2 h 123"/>
                  <a:gd name="T20" fmla="*/ 0 w 171"/>
                  <a:gd name="T21" fmla="*/ 2 h 123"/>
                  <a:gd name="T22" fmla="*/ 0 w 171"/>
                  <a:gd name="T23" fmla="*/ 2 h 123"/>
                  <a:gd name="T24" fmla="*/ 0 w 171"/>
                  <a:gd name="T25" fmla="*/ 1 h 123"/>
                  <a:gd name="T26" fmla="*/ 0 w 171"/>
                  <a:gd name="T27" fmla="*/ 1 h 123"/>
                  <a:gd name="T28" fmla="*/ 0 w 171"/>
                  <a:gd name="T29" fmla="*/ 1 h 123"/>
                  <a:gd name="T30" fmla="*/ 0 w 171"/>
                  <a:gd name="T31" fmla="*/ 1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zh-CN" altLang="en-US"/>
              </a:p>
            </p:txBody>
          </p:sp>
          <p:sp>
            <p:nvSpPr>
              <p:cNvPr id="93278" name="Freeform 153"/>
              <p:cNvSpPr>
                <a:spLocks noChangeArrowheads="1"/>
              </p:cNvSpPr>
              <p:nvPr/>
            </p:nvSpPr>
            <p:spPr bwMode="auto">
              <a:xfrm>
                <a:off x="2421" y="782"/>
                <a:ext cx="10" cy="18"/>
              </a:xfrm>
              <a:custGeom>
                <a:avLst/>
                <a:gdLst>
                  <a:gd name="T0" fmla="*/ 0 w 73"/>
                  <a:gd name="T1" fmla="*/ 0 h 124"/>
                  <a:gd name="T2" fmla="*/ 0 w 73"/>
                  <a:gd name="T3" fmla="*/ 0 h 124"/>
                  <a:gd name="T4" fmla="*/ 0 w 73"/>
                  <a:gd name="T5" fmla="*/ 1 h 124"/>
                  <a:gd name="T6" fmla="*/ 0 w 73"/>
                  <a:gd name="T7" fmla="*/ 1 h 124"/>
                  <a:gd name="T8" fmla="*/ 0 w 73"/>
                  <a:gd name="T9" fmla="*/ 2 h 124"/>
                  <a:gd name="T10" fmla="*/ 1 w 73"/>
                  <a:gd name="T11" fmla="*/ 2 h 124"/>
                  <a:gd name="T12" fmla="*/ 1 w 73"/>
                  <a:gd name="T13" fmla="*/ 2 h 124"/>
                  <a:gd name="T14" fmla="*/ 1 w 73"/>
                  <a:gd name="T15" fmla="*/ 2 h 124"/>
                  <a:gd name="T16" fmla="*/ 1 w 73"/>
                  <a:gd name="T17" fmla="*/ 2 h 124"/>
                  <a:gd name="T18" fmla="*/ 1 w 73"/>
                  <a:gd name="T19" fmla="*/ 3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79" name="Freeform 154"/>
              <p:cNvSpPr>
                <a:spLocks noChangeArrowheads="1"/>
              </p:cNvSpPr>
              <p:nvPr/>
            </p:nvSpPr>
            <p:spPr bwMode="auto">
              <a:xfrm>
                <a:off x="2427" y="780"/>
                <a:ext cx="11" cy="18"/>
              </a:xfrm>
              <a:custGeom>
                <a:avLst/>
                <a:gdLst>
                  <a:gd name="T0" fmla="*/ 0 w 74"/>
                  <a:gd name="T1" fmla="*/ 0 h 124"/>
                  <a:gd name="T2" fmla="*/ 0 w 74"/>
                  <a:gd name="T3" fmla="*/ 0 h 124"/>
                  <a:gd name="T4" fmla="*/ 0 w 74"/>
                  <a:gd name="T5" fmla="*/ 1 h 124"/>
                  <a:gd name="T6" fmla="*/ 0 w 74"/>
                  <a:gd name="T7" fmla="*/ 1 h 124"/>
                  <a:gd name="T8" fmla="*/ 0 w 74"/>
                  <a:gd name="T9" fmla="*/ 2 h 124"/>
                  <a:gd name="T10" fmla="*/ 1 w 74"/>
                  <a:gd name="T11" fmla="*/ 2 h 124"/>
                  <a:gd name="T12" fmla="*/ 1 w 74"/>
                  <a:gd name="T13" fmla="*/ 2 h 124"/>
                  <a:gd name="T14" fmla="*/ 1 w 74"/>
                  <a:gd name="T15" fmla="*/ 2 h 124"/>
                  <a:gd name="T16" fmla="*/ 1 w 74"/>
                  <a:gd name="T17" fmla="*/ 2 h 124"/>
                  <a:gd name="T18" fmla="*/ 2 w 74"/>
                  <a:gd name="T19" fmla="*/ 3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信息传输过程</a:t>
            </a:r>
          </a:p>
        </p:txBody>
      </p:sp>
      <p:sp>
        <p:nvSpPr>
          <p:cNvPr id="11267" name="Rectangle 3"/>
          <p:cNvSpPr>
            <a:spLocks noGrp="1" noChangeArrowheads="1"/>
          </p:cNvSpPr>
          <p:nvPr>
            <p:ph idx="1"/>
          </p:nvPr>
        </p:nvSpPr>
        <p:spPr/>
        <p:txBody>
          <a:bodyPr/>
          <a:lstStyle/>
          <a:p>
            <a:pPr eaLnBrk="1" hangingPunct="1"/>
            <a:r>
              <a:rPr lang="zh-CN" altLang="en-US" smtClean="0"/>
              <a:t>信息和数据</a:t>
            </a:r>
            <a:r>
              <a:rPr lang="en-US" altLang="zh-CN" smtClean="0"/>
              <a:t>(</a:t>
            </a:r>
            <a:r>
              <a:rPr lang="zh-CN" altLang="en-US" smtClean="0"/>
              <a:t>二进制</a:t>
            </a:r>
            <a:r>
              <a:rPr lang="en-US" altLang="zh-CN" smtClean="0"/>
              <a:t>)</a:t>
            </a:r>
            <a:r>
              <a:rPr lang="zh-CN" altLang="en-US" smtClean="0"/>
              <a:t>不能直接在信道上传输，将携带信息的数据用物理信号通过信道传输到目的地。</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04409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endParaRPr lang="zh-CN" altLang="zh-CN" smtClean="0"/>
          </a:p>
        </p:txBody>
      </p:sp>
      <p:sp>
        <p:nvSpPr>
          <p:cNvPr id="94211" name="Rectangle 3"/>
          <p:cNvSpPr>
            <a:spLocks noGrp="1" noChangeArrowheads="1"/>
          </p:cNvSpPr>
          <p:nvPr>
            <p:ph idx="1"/>
          </p:nvPr>
        </p:nvSpPr>
        <p:spPr/>
        <p:txBody>
          <a:bodyPr/>
          <a:lstStyle/>
          <a:p>
            <a:pPr eaLnBrk="1" hangingPunct="1">
              <a:lnSpc>
                <a:spcPct val="90000"/>
              </a:lnSpc>
            </a:pPr>
            <a:r>
              <a:rPr lang="zh-CN" altLang="en-US" smtClean="0"/>
              <a:t>从头端到各个光纤结点用模拟光纤连接，构成星形网；光纤结点以下是同轴电缆组成的树形网。光纤结点以下的所有用户形成一个用户群。结点体系结构的优点：</a:t>
            </a:r>
            <a:r>
              <a:rPr lang="en-US" altLang="zh-CN" smtClean="0"/>
              <a:t>1</a:t>
            </a:r>
            <a:r>
              <a:rPr lang="zh-CN" altLang="en-US" smtClean="0"/>
              <a:t>，提高网络可靠性，某个用户群出现问题不会影响其他用户群；</a:t>
            </a:r>
            <a:r>
              <a:rPr lang="en-US" altLang="zh-CN" smtClean="0"/>
              <a:t>2</a:t>
            </a:r>
            <a:r>
              <a:rPr lang="zh-CN" altLang="en-US" smtClean="0"/>
              <a:t>，简化了上行信道的设计，用户共享上行信道，价格低廉，独立的用户群可以使用相同的频谱划分。</a:t>
            </a:r>
          </a:p>
          <a:p>
            <a:pPr eaLnBrk="1" hangingPunct="1">
              <a:lnSpc>
                <a:spcPct val="90000"/>
              </a:lnSpc>
            </a:pPr>
            <a:endParaRPr lang="en-US" altLang="zh-CN"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14188" y="836614"/>
            <a:ext cx="8898404" cy="839787"/>
          </a:xfrm>
        </p:spPr>
        <p:txBody>
          <a:bodyPr/>
          <a:lstStyle/>
          <a:p>
            <a:pPr algn="ctr" eaLnBrk="1" hangingPunct="1"/>
            <a:r>
              <a:rPr lang="en-US" altLang="zh-CN" sz="4000" smtClean="0"/>
              <a:t>(3) HFC </a:t>
            </a:r>
            <a:r>
              <a:rPr lang="zh-CN" altLang="en-US" sz="4000" smtClean="0"/>
              <a:t>网具有比 </a:t>
            </a:r>
            <a:r>
              <a:rPr lang="en-US" altLang="zh-CN" sz="4000" smtClean="0"/>
              <a:t>CATV </a:t>
            </a:r>
            <a:r>
              <a:rPr lang="zh-CN" altLang="en-US" sz="4000" smtClean="0"/>
              <a:t>网更宽的频谱，且具有双向传输功能 </a:t>
            </a:r>
          </a:p>
        </p:txBody>
      </p:sp>
      <p:sp>
        <p:nvSpPr>
          <p:cNvPr id="95235" name="Line 3"/>
          <p:cNvSpPr>
            <a:spLocks noChangeShapeType="1"/>
          </p:cNvSpPr>
          <p:nvPr/>
        </p:nvSpPr>
        <p:spPr bwMode="auto">
          <a:xfrm>
            <a:off x="2325658" y="2620963"/>
            <a:ext cx="631534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36" name="Text Box 4"/>
          <p:cNvSpPr txBox="1">
            <a:spLocks noChangeArrowheads="1"/>
          </p:cNvSpPr>
          <p:nvPr/>
        </p:nvSpPr>
        <p:spPr bwMode="auto">
          <a:xfrm>
            <a:off x="4448296" y="2384426"/>
            <a:ext cx="1210588"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下行信道</a:t>
            </a:r>
          </a:p>
        </p:txBody>
      </p:sp>
      <p:sp>
        <p:nvSpPr>
          <p:cNvPr id="95237" name="Rectangle 5"/>
          <p:cNvSpPr>
            <a:spLocks noChangeArrowheads="1"/>
          </p:cNvSpPr>
          <p:nvPr/>
        </p:nvSpPr>
        <p:spPr bwMode="auto">
          <a:xfrm>
            <a:off x="761322" y="2913063"/>
            <a:ext cx="1031411" cy="1065212"/>
          </a:xfrm>
          <a:prstGeom prst="rect">
            <a:avLst/>
          </a:prstGeom>
          <a:solidFill>
            <a:srgbClr val="FFFF99"/>
          </a:solidFill>
          <a:ln w="9525">
            <a:solidFill>
              <a:schemeClr val="tx1"/>
            </a:solidFill>
            <a:miter lim="800000"/>
            <a:headEnd/>
            <a:tailEnd/>
          </a:ln>
        </p:spPr>
        <p:txBody>
          <a:bodyPr wrap="none" anchor="ctr"/>
          <a:lstStyle/>
          <a:p>
            <a:pPr algn="ctr"/>
            <a:endParaRPr lang="zh-CN" altLang="en-US"/>
          </a:p>
        </p:txBody>
      </p:sp>
      <p:sp>
        <p:nvSpPr>
          <p:cNvPr id="95238" name="Text Box 6"/>
          <p:cNvSpPr txBox="1">
            <a:spLocks noChangeArrowheads="1"/>
          </p:cNvSpPr>
          <p:nvPr/>
        </p:nvSpPr>
        <p:spPr bwMode="auto">
          <a:xfrm>
            <a:off x="855581" y="3141663"/>
            <a:ext cx="6976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lnSpc>
                <a:spcPct val="90000"/>
              </a:lnSpc>
            </a:pPr>
            <a:r>
              <a:rPr lang="zh-CN" altLang="en-US" sz="2000">
                <a:solidFill>
                  <a:srgbClr val="333399"/>
                </a:solidFill>
                <a:latin typeface="Arial" pitchFamily="34" charset="0"/>
                <a:ea typeface="黑体" pitchFamily="49" charset="-122"/>
              </a:rPr>
              <a:t>上行</a:t>
            </a:r>
          </a:p>
          <a:p>
            <a:pPr eaLnBrk="1" hangingPunct="1">
              <a:lnSpc>
                <a:spcPct val="90000"/>
              </a:lnSpc>
            </a:pPr>
            <a:r>
              <a:rPr lang="zh-CN" altLang="en-US" sz="2000">
                <a:solidFill>
                  <a:srgbClr val="333399"/>
                </a:solidFill>
                <a:latin typeface="Arial" pitchFamily="34" charset="0"/>
                <a:ea typeface="黑体" pitchFamily="49" charset="-122"/>
              </a:rPr>
              <a:t>信道</a:t>
            </a:r>
          </a:p>
        </p:txBody>
      </p:sp>
      <p:sp>
        <p:nvSpPr>
          <p:cNvPr id="95239" name="Text Box 7"/>
          <p:cNvSpPr txBox="1">
            <a:spLocks noChangeArrowheads="1"/>
          </p:cNvSpPr>
          <p:nvPr/>
        </p:nvSpPr>
        <p:spPr bwMode="auto">
          <a:xfrm>
            <a:off x="694254" y="3968750"/>
            <a:ext cx="74029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en-US" altLang="zh-CN" sz="2000">
                <a:solidFill>
                  <a:srgbClr val="333399"/>
                </a:solidFill>
                <a:latin typeface="Arial" pitchFamily="34" charset="0"/>
                <a:ea typeface="黑体" pitchFamily="49" charset="-122"/>
              </a:rPr>
              <a:t>5        40    50                                550                   750         1000</a:t>
            </a:r>
          </a:p>
        </p:txBody>
      </p:sp>
      <p:sp>
        <p:nvSpPr>
          <p:cNvPr id="95240" name="Rectangle 8"/>
          <p:cNvSpPr>
            <a:spLocks noChangeArrowheads="1"/>
          </p:cNvSpPr>
          <p:nvPr/>
        </p:nvSpPr>
        <p:spPr bwMode="auto">
          <a:xfrm>
            <a:off x="2309344" y="2913063"/>
            <a:ext cx="3092418" cy="1065212"/>
          </a:xfrm>
          <a:prstGeom prst="rect">
            <a:avLst/>
          </a:prstGeom>
          <a:solidFill>
            <a:srgbClr val="CCECFF"/>
          </a:solidFill>
          <a:ln w="9525">
            <a:solidFill>
              <a:schemeClr val="tx1"/>
            </a:solidFill>
            <a:miter lim="800000"/>
            <a:headEnd/>
            <a:tailEnd/>
          </a:ln>
        </p:spPr>
        <p:txBody>
          <a:bodyPr wrap="none" anchor="ctr"/>
          <a:lstStyle/>
          <a:p>
            <a:pPr algn="ctr"/>
            <a:endParaRPr lang="zh-CN" altLang="en-US"/>
          </a:p>
        </p:txBody>
      </p:sp>
      <p:sp>
        <p:nvSpPr>
          <p:cNvPr id="95241" name="Rectangle 9"/>
          <p:cNvSpPr>
            <a:spLocks noChangeArrowheads="1"/>
          </p:cNvSpPr>
          <p:nvPr/>
        </p:nvSpPr>
        <p:spPr bwMode="auto">
          <a:xfrm>
            <a:off x="5532274" y="2913063"/>
            <a:ext cx="1888804" cy="1065212"/>
          </a:xfrm>
          <a:prstGeom prst="rect">
            <a:avLst/>
          </a:prstGeom>
          <a:solidFill>
            <a:srgbClr val="CCECFF"/>
          </a:solidFill>
          <a:ln w="9525">
            <a:solidFill>
              <a:schemeClr val="tx1"/>
            </a:solidFill>
            <a:miter lim="800000"/>
            <a:headEnd/>
            <a:tailEnd/>
          </a:ln>
        </p:spPr>
        <p:txBody>
          <a:bodyPr wrap="none" anchor="ctr"/>
          <a:lstStyle/>
          <a:p>
            <a:pPr algn="ctr"/>
            <a:endParaRPr lang="zh-CN" altLang="en-US"/>
          </a:p>
        </p:txBody>
      </p:sp>
      <p:sp>
        <p:nvSpPr>
          <p:cNvPr id="95242" name="Text Box 10"/>
          <p:cNvSpPr txBox="1">
            <a:spLocks noChangeArrowheads="1"/>
          </p:cNvSpPr>
          <p:nvPr/>
        </p:nvSpPr>
        <p:spPr bwMode="auto">
          <a:xfrm>
            <a:off x="2943779" y="321310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原有模拟电视</a:t>
            </a:r>
          </a:p>
        </p:txBody>
      </p:sp>
      <p:sp>
        <p:nvSpPr>
          <p:cNvPr id="95243" name="Text Box 11"/>
          <p:cNvSpPr txBox="1">
            <a:spLocks noChangeArrowheads="1"/>
          </p:cNvSpPr>
          <p:nvPr/>
        </p:nvSpPr>
        <p:spPr bwMode="auto">
          <a:xfrm>
            <a:off x="5670036" y="321310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数字信号</a:t>
            </a:r>
          </a:p>
        </p:txBody>
      </p:sp>
      <p:sp>
        <p:nvSpPr>
          <p:cNvPr id="95244" name="Text Box 12"/>
          <p:cNvSpPr txBox="1">
            <a:spLocks noChangeArrowheads="1"/>
          </p:cNvSpPr>
          <p:nvPr/>
        </p:nvSpPr>
        <p:spPr bwMode="auto">
          <a:xfrm>
            <a:off x="8820459" y="3536951"/>
            <a:ext cx="1394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频率</a:t>
            </a:r>
            <a:r>
              <a:rPr lang="en-US" altLang="zh-CN" sz="2000">
                <a:solidFill>
                  <a:srgbClr val="333399"/>
                </a:solidFill>
                <a:latin typeface="Arial" pitchFamily="34" charset="0"/>
                <a:ea typeface="黑体" pitchFamily="49" charset="-122"/>
              </a:rPr>
              <a:t>(MHz)</a:t>
            </a:r>
          </a:p>
        </p:txBody>
      </p:sp>
      <p:sp>
        <p:nvSpPr>
          <p:cNvPr id="95245" name="Rectangle 13"/>
          <p:cNvSpPr>
            <a:spLocks noChangeArrowheads="1"/>
          </p:cNvSpPr>
          <p:nvPr/>
        </p:nvSpPr>
        <p:spPr bwMode="auto">
          <a:xfrm>
            <a:off x="7555216" y="2913063"/>
            <a:ext cx="1069476" cy="1065212"/>
          </a:xfrm>
          <a:prstGeom prst="rect">
            <a:avLst/>
          </a:prstGeom>
          <a:solidFill>
            <a:srgbClr val="CCECFF"/>
          </a:solidFill>
          <a:ln w="9525">
            <a:solidFill>
              <a:schemeClr val="tx1"/>
            </a:solidFill>
            <a:miter lim="800000"/>
            <a:headEnd/>
            <a:tailEnd/>
          </a:ln>
        </p:spPr>
        <p:txBody>
          <a:bodyPr wrap="none" anchor="ctr"/>
          <a:lstStyle/>
          <a:p>
            <a:pPr algn="ctr"/>
            <a:endParaRPr lang="zh-CN" altLang="en-US"/>
          </a:p>
        </p:txBody>
      </p:sp>
      <p:sp>
        <p:nvSpPr>
          <p:cNvPr id="95246" name="Text Box 14"/>
          <p:cNvSpPr txBox="1">
            <a:spLocks noChangeArrowheads="1"/>
          </p:cNvSpPr>
          <p:nvPr/>
        </p:nvSpPr>
        <p:spPr bwMode="auto">
          <a:xfrm>
            <a:off x="7634972" y="321310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r>
              <a:rPr lang="zh-CN" altLang="en-US" sz="2000">
                <a:solidFill>
                  <a:srgbClr val="333399"/>
                </a:solidFill>
                <a:latin typeface="Arial" pitchFamily="34" charset="0"/>
                <a:ea typeface="黑体" pitchFamily="49" charset="-122"/>
              </a:rPr>
              <a:t>保留</a:t>
            </a:r>
          </a:p>
        </p:txBody>
      </p:sp>
      <p:sp>
        <p:nvSpPr>
          <p:cNvPr id="95247" name="Line 15"/>
          <p:cNvSpPr>
            <a:spLocks noChangeShapeType="1"/>
          </p:cNvSpPr>
          <p:nvPr/>
        </p:nvSpPr>
        <p:spPr bwMode="auto">
          <a:xfrm>
            <a:off x="246524" y="3978275"/>
            <a:ext cx="9538278"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6309" y="476250"/>
            <a:ext cx="9596283" cy="839788"/>
          </a:xfrm>
        </p:spPr>
        <p:txBody>
          <a:bodyPr/>
          <a:lstStyle/>
          <a:p>
            <a:pPr algn="ctr" eaLnBrk="1" hangingPunct="1"/>
            <a:r>
              <a:rPr lang="en-US" altLang="zh-CN" sz="4000" smtClean="0"/>
              <a:t>(4) </a:t>
            </a:r>
            <a:r>
              <a:rPr lang="zh-CN" altLang="en-US" sz="4000" smtClean="0"/>
              <a:t>每个家庭要安装一个用户接口盒 </a:t>
            </a:r>
          </a:p>
        </p:txBody>
      </p:sp>
      <p:sp>
        <p:nvSpPr>
          <p:cNvPr id="96259" name="Rectangle 3"/>
          <p:cNvSpPr>
            <a:spLocks noGrp="1" noChangeArrowheads="1"/>
          </p:cNvSpPr>
          <p:nvPr>
            <p:ph idx="1"/>
          </p:nvPr>
        </p:nvSpPr>
        <p:spPr>
          <a:xfrm>
            <a:off x="1190926" y="1978025"/>
            <a:ext cx="8874840" cy="4114800"/>
          </a:xfrm>
        </p:spPr>
        <p:txBody>
          <a:bodyPr/>
          <a:lstStyle/>
          <a:p>
            <a:pPr eaLnBrk="1" hangingPunct="1"/>
            <a:r>
              <a:rPr lang="zh-CN" altLang="en-US" smtClean="0">
                <a:solidFill>
                  <a:schemeClr val="hlink"/>
                </a:solidFill>
              </a:rPr>
              <a:t>用户接口盒</a:t>
            </a:r>
            <a:r>
              <a:rPr lang="zh-CN" altLang="en-US" smtClean="0"/>
              <a:t> </a:t>
            </a:r>
            <a:r>
              <a:rPr lang="en-US" altLang="zh-CN" smtClean="0"/>
              <a:t>UIB (User Interface Box)</a:t>
            </a:r>
            <a:r>
              <a:rPr lang="zh-CN" altLang="en-US" smtClean="0"/>
              <a:t>要提供三种连接，即：</a:t>
            </a:r>
          </a:p>
          <a:p>
            <a:pPr lvl="1" eaLnBrk="1" hangingPunct="1"/>
            <a:r>
              <a:rPr lang="zh-CN" altLang="en-US" smtClean="0">
                <a:solidFill>
                  <a:srgbClr val="333399"/>
                </a:solidFill>
                <a:latin typeface="Arial" pitchFamily="34" charset="0"/>
                <a:ea typeface="黑体" pitchFamily="49" charset="-122"/>
              </a:rPr>
              <a:t>使用同轴电缆连接到</a:t>
            </a:r>
            <a:r>
              <a:rPr lang="zh-CN" altLang="en-US" smtClean="0">
                <a:solidFill>
                  <a:schemeClr val="hlink"/>
                </a:solidFill>
                <a:latin typeface="Arial" pitchFamily="34" charset="0"/>
                <a:ea typeface="黑体" pitchFamily="49" charset="-122"/>
              </a:rPr>
              <a:t>机顶盒</a:t>
            </a:r>
            <a:r>
              <a:rPr lang="en-US" altLang="zh-CN" smtClean="0">
                <a:solidFill>
                  <a:srgbClr val="333399"/>
                </a:solidFill>
                <a:latin typeface="Arial" pitchFamily="34" charset="0"/>
                <a:ea typeface="黑体" pitchFamily="49" charset="-122"/>
              </a:rPr>
              <a:t>(set-top box)</a:t>
            </a:r>
            <a:r>
              <a:rPr lang="zh-CN" altLang="en-US" smtClean="0">
                <a:solidFill>
                  <a:srgbClr val="333399"/>
                </a:solidFill>
                <a:latin typeface="Arial" pitchFamily="34" charset="0"/>
                <a:ea typeface="黑体" pitchFamily="49" charset="-122"/>
              </a:rPr>
              <a:t>，然后再连接到用户的电视机。</a:t>
            </a:r>
          </a:p>
          <a:p>
            <a:pPr lvl="1" eaLnBrk="1" hangingPunct="1"/>
            <a:r>
              <a:rPr lang="zh-CN" altLang="en-US" smtClean="0">
                <a:solidFill>
                  <a:srgbClr val="333399"/>
                </a:solidFill>
                <a:latin typeface="Arial" pitchFamily="34" charset="0"/>
                <a:ea typeface="黑体" pitchFamily="49" charset="-122"/>
              </a:rPr>
              <a:t>使用双绞线连接到用户的电话机。</a:t>
            </a:r>
          </a:p>
          <a:p>
            <a:pPr lvl="1" eaLnBrk="1" hangingPunct="1"/>
            <a:r>
              <a:rPr lang="zh-CN" altLang="en-US" smtClean="0">
                <a:solidFill>
                  <a:srgbClr val="333399"/>
                </a:solidFill>
                <a:latin typeface="Arial" pitchFamily="34" charset="0"/>
                <a:ea typeface="黑体" pitchFamily="49" charset="-122"/>
              </a:rPr>
              <a:t>使用电缆调制解调器连接到用户的计算机。</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314188" y="620714"/>
            <a:ext cx="8898404" cy="839787"/>
          </a:xfrm>
        </p:spPr>
        <p:txBody>
          <a:bodyPr/>
          <a:lstStyle/>
          <a:p>
            <a:pPr eaLnBrk="1" hangingPunct="1"/>
            <a:r>
              <a:rPr lang="zh-CN" altLang="en-US" sz="4000" smtClean="0"/>
              <a:t>电缆调制解调器</a:t>
            </a:r>
            <a:r>
              <a:rPr lang="en-US" altLang="zh-CN" sz="4000" smtClean="0"/>
              <a:t>(cable modem) </a:t>
            </a:r>
          </a:p>
        </p:txBody>
      </p:sp>
      <p:sp>
        <p:nvSpPr>
          <p:cNvPr id="297987" name="Rectangle 3"/>
          <p:cNvSpPr>
            <a:spLocks noGrp="1" noChangeArrowheads="1"/>
          </p:cNvSpPr>
          <p:nvPr>
            <p:ph idx="1"/>
          </p:nvPr>
        </p:nvSpPr>
        <p:spPr>
          <a:xfrm>
            <a:off x="1190926" y="1906588"/>
            <a:ext cx="8874840" cy="4114800"/>
          </a:xfrm>
        </p:spPr>
        <p:txBody>
          <a:bodyPr/>
          <a:lstStyle/>
          <a:p>
            <a:pPr eaLnBrk="1" hangingPunct="1"/>
            <a:r>
              <a:rPr lang="zh-CN" altLang="en-US" sz="2800" smtClean="0">
                <a:solidFill>
                  <a:schemeClr val="hlink"/>
                </a:solidFill>
              </a:rPr>
              <a:t>电缆调制解调器</a:t>
            </a:r>
            <a:r>
              <a:rPr lang="zh-CN" altLang="en-US" sz="2800" smtClean="0"/>
              <a:t>是为 </a:t>
            </a:r>
            <a:r>
              <a:rPr lang="en-US" altLang="zh-CN" sz="2800" smtClean="0"/>
              <a:t>HFC </a:t>
            </a:r>
            <a:r>
              <a:rPr lang="zh-CN" altLang="en-US" sz="2800" smtClean="0"/>
              <a:t>网而使用的调制解调器。</a:t>
            </a:r>
          </a:p>
          <a:p>
            <a:pPr eaLnBrk="1" hangingPunct="1"/>
            <a:r>
              <a:rPr lang="zh-CN" altLang="en-US" sz="2800" smtClean="0"/>
              <a:t>电缆调制解调器最大的特点就是传输速率高。其下行速率一般在 </a:t>
            </a:r>
            <a:r>
              <a:rPr lang="en-US" altLang="zh-CN" sz="2800" smtClean="0"/>
              <a:t>3</a:t>
            </a:r>
            <a:r>
              <a:rPr lang="en-US" altLang="zh-CN" sz="2800" smtClean="0">
                <a:sym typeface="Symbol" pitchFamily="18" charset="2"/>
              </a:rPr>
              <a:t></a:t>
            </a:r>
            <a:r>
              <a:rPr lang="en-US" altLang="zh-CN" sz="2800" smtClean="0"/>
              <a:t>10  Mb/s</a:t>
            </a:r>
            <a:r>
              <a:rPr lang="zh-CN" altLang="en-US" sz="2800" smtClean="0"/>
              <a:t>之间，最高可达 </a:t>
            </a:r>
            <a:r>
              <a:rPr lang="en-US" altLang="zh-CN" sz="2800" smtClean="0"/>
              <a:t>30 Mb/s</a:t>
            </a:r>
            <a:r>
              <a:rPr lang="zh-CN" altLang="en-US" sz="2800" smtClean="0"/>
              <a:t>，而上行速率一般为 </a:t>
            </a:r>
            <a:r>
              <a:rPr lang="en-US" altLang="zh-CN" sz="2800" smtClean="0"/>
              <a:t>0.2</a:t>
            </a:r>
            <a:r>
              <a:rPr lang="en-US" altLang="zh-CN" sz="2800" smtClean="0">
                <a:sym typeface="Symbol" pitchFamily="18" charset="2"/>
              </a:rPr>
              <a:t></a:t>
            </a:r>
            <a:r>
              <a:rPr lang="en-US" altLang="zh-CN" sz="2800" smtClean="0"/>
              <a:t>2 Mb/s</a:t>
            </a:r>
            <a:r>
              <a:rPr lang="zh-CN" altLang="en-US" sz="2800" smtClean="0"/>
              <a:t>，最高可达 </a:t>
            </a:r>
            <a:r>
              <a:rPr lang="en-US" altLang="zh-CN" sz="2800" smtClean="0"/>
              <a:t>10 Mb/s</a:t>
            </a:r>
            <a:r>
              <a:rPr lang="zh-CN" altLang="en-US" sz="2800" smtClean="0"/>
              <a:t>。</a:t>
            </a:r>
          </a:p>
          <a:p>
            <a:pPr eaLnBrk="1" hangingPunct="1"/>
            <a:r>
              <a:rPr lang="zh-CN" altLang="en-US" sz="2800" smtClean="0"/>
              <a:t>电缆调制解调器比在普通电话线上使用的调制解调器要复杂得多，并且不是成对使用，而是只安装在用户端。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ctr" eaLnBrk="1" hangingPunct="1"/>
            <a:r>
              <a:rPr lang="en-US" altLang="zh-CN" smtClean="0"/>
              <a:t>HFC </a:t>
            </a:r>
            <a:r>
              <a:rPr lang="zh-CN" altLang="en-US" smtClean="0"/>
              <a:t>网的最大优点 </a:t>
            </a:r>
          </a:p>
        </p:txBody>
      </p:sp>
      <p:sp>
        <p:nvSpPr>
          <p:cNvPr id="300035" name="Rectangle 3"/>
          <p:cNvSpPr>
            <a:spLocks noGrp="1" noChangeArrowheads="1"/>
          </p:cNvSpPr>
          <p:nvPr>
            <p:ph idx="1"/>
          </p:nvPr>
        </p:nvSpPr>
        <p:spPr>
          <a:xfrm>
            <a:off x="1190926" y="1906588"/>
            <a:ext cx="8874840" cy="4114800"/>
          </a:xfrm>
        </p:spPr>
        <p:txBody>
          <a:bodyPr/>
          <a:lstStyle/>
          <a:p>
            <a:pPr eaLnBrk="1" hangingPunct="1"/>
            <a:r>
              <a:rPr lang="zh-CN" altLang="en-US" sz="2800" smtClean="0"/>
              <a:t>具有很宽的频带，并且能够利用已经有相当大的覆盖面的有线电视网。</a:t>
            </a:r>
          </a:p>
          <a:p>
            <a:pPr eaLnBrk="1" hangingPunct="1"/>
            <a:r>
              <a:rPr lang="zh-CN" altLang="en-US" sz="2800" smtClean="0"/>
              <a:t>但要将现有的 </a:t>
            </a:r>
            <a:r>
              <a:rPr lang="en-US" altLang="zh-CN" sz="2800" smtClean="0"/>
              <a:t>450 MHz </a:t>
            </a:r>
            <a:r>
              <a:rPr lang="zh-CN" altLang="en-US" sz="2800" smtClean="0"/>
              <a:t>单向传输的有线电视网络改造为 </a:t>
            </a:r>
            <a:r>
              <a:rPr lang="en-US" altLang="zh-CN" sz="2800" smtClean="0"/>
              <a:t>750 MHz </a:t>
            </a:r>
            <a:r>
              <a:rPr lang="zh-CN" altLang="en-US" sz="2800" smtClean="0"/>
              <a:t>双向传输的 </a:t>
            </a:r>
            <a:r>
              <a:rPr lang="en-US" altLang="zh-CN" sz="2800" smtClean="0"/>
              <a:t>HFC </a:t>
            </a:r>
            <a:r>
              <a:rPr lang="zh-CN" altLang="en-US" sz="2800" smtClean="0"/>
              <a:t>网（还要将所有的用户服务区互连起来而不是一个个 </a:t>
            </a:r>
            <a:r>
              <a:rPr lang="en-US" altLang="zh-CN" sz="2800" smtClean="0"/>
              <a:t>HFC </a:t>
            </a:r>
            <a:r>
              <a:rPr lang="zh-CN" altLang="en-US" sz="2800" smtClean="0"/>
              <a:t>网的孤岛），也需要相当的资金和时间。</a:t>
            </a:r>
          </a:p>
          <a:p>
            <a:pPr eaLnBrk="1" hangingPunct="1"/>
            <a:r>
              <a:rPr lang="zh-CN" altLang="en-US" sz="2800" smtClean="0"/>
              <a:t>在电信政策方面也有一些需要协调解决的问题。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314187" y="214314"/>
            <a:ext cx="8017446" cy="1462087"/>
          </a:xfrm>
        </p:spPr>
        <p:txBody>
          <a:bodyPr/>
          <a:lstStyle/>
          <a:p>
            <a:pPr algn="ctr" eaLnBrk="1" hangingPunct="1"/>
            <a:r>
              <a:rPr lang="en-US" altLang="zh-CN" smtClean="0"/>
              <a:t>2.6.3  FTTx </a:t>
            </a:r>
            <a:r>
              <a:rPr lang="zh-CN" altLang="en-US" smtClean="0"/>
              <a:t>技术 </a:t>
            </a:r>
          </a:p>
        </p:txBody>
      </p:sp>
      <p:sp>
        <p:nvSpPr>
          <p:cNvPr id="302083" name="Rectangle 3"/>
          <p:cNvSpPr>
            <a:spLocks noGrp="1" noChangeArrowheads="1"/>
          </p:cNvSpPr>
          <p:nvPr>
            <p:ph idx="1"/>
          </p:nvPr>
        </p:nvSpPr>
        <p:spPr>
          <a:xfrm>
            <a:off x="616308" y="1989138"/>
            <a:ext cx="9449457" cy="4464050"/>
          </a:xfrm>
        </p:spPr>
        <p:txBody>
          <a:bodyPr/>
          <a:lstStyle/>
          <a:p>
            <a:pPr eaLnBrk="1" hangingPunct="1">
              <a:lnSpc>
                <a:spcPct val="90000"/>
              </a:lnSpc>
            </a:pPr>
            <a:r>
              <a:rPr lang="en-US" altLang="zh-CN" sz="2800" smtClean="0"/>
              <a:t>FTTx</a:t>
            </a:r>
            <a:r>
              <a:rPr lang="zh-CN" altLang="en-US" sz="2800" smtClean="0"/>
              <a:t>（光纤到</a:t>
            </a:r>
            <a:r>
              <a:rPr lang="en-US" altLang="zh-CN" sz="2800" smtClean="0"/>
              <a:t>……</a:t>
            </a:r>
            <a:r>
              <a:rPr lang="zh-CN" altLang="en-US" sz="2800" smtClean="0"/>
              <a:t>）也是一种实现宽带居民接入网的方案。这里字母 </a:t>
            </a:r>
            <a:r>
              <a:rPr lang="en-US" altLang="zh-CN" sz="2800" smtClean="0"/>
              <a:t>x </a:t>
            </a:r>
            <a:r>
              <a:rPr lang="zh-CN" altLang="en-US" sz="2800" smtClean="0"/>
              <a:t>可代表不同意思。</a:t>
            </a:r>
          </a:p>
          <a:p>
            <a:pPr eaLnBrk="1" hangingPunct="1">
              <a:lnSpc>
                <a:spcPct val="90000"/>
              </a:lnSpc>
            </a:pPr>
            <a:r>
              <a:rPr lang="zh-CN" altLang="en-US" sz="2800" smtClean="0">
                <a:solidFill>
                  <a:schemeClr val="hlink"/>
                </a:solidFill>
              </a:rPr>
              <a:t>光纤到家</a:t>
            </a:r>
            <a:r>
              <a:rPr lang="zh-CN" altLang="en-US" sz="2800" smtClean="0"/>
              <a:t> </a:t>
            </a:r>
            <a:r>
              <a:rPr lang="en-US" altLang="zh-CN" sz="2800" smtClean="0"/>
              <a:t>FTTH (Fiber To The Home)</a:t>
            </a:r>
            <a:r>
              <a:rPr lang="zh-CN" altLang="en-US" sz="2800" smtClean="0"/>
              <a:t>：光纤一直铺设到用户家庭可能是居民接入网最后的解决方法。</a:t>
            </a:r>
          </a:p>
          <a:p>
            <a:pPr eaLnBrk="1" hangingPunct="1">
              <a:lnSpc>
                <a:spcPct val="90000"/>
              </a:lnSpc>
            </a:pPr>
            <a:r>
              <a:rPr lang="zh-CN" altLang="en-US" sz="2800" smtClean="0">
                <a:solidFill>
                  <a:schemeClr val="hlink"/>
                </a:solidFill>
              </a:rPr>
              <a:t>光纤到大楼</a:t>
            </a:r>
            <a:r>
              <a:rPr lang="zh-CN" altLang="en-US" sz="2800" smtClean="0"/>
              <a:t> </a:t>
            </a:r>
            <a:r>
              <a:rPr lang="en-US" altLang="zh-CN" sz="2800" smtClean="0"/>
              <a:t>FTTB (Fiber To The Building)</a:t>
            </a:r>
            <a:r>
              <a:rPr lang="zh-CN" altLang="en-US" sz="2800" smtClean="0"/>
              <a:t>：光纤进入大楼后就转换为电信号，然后用电缆或双绞线分配到各用户。</a:t>
            </a:r>
          </a:p>
          <a:p>
            <a:pPr eaLnBrk="1" hangingPunct="1">
              <a:lnSpc>
                <a:spcPct val="90000"/>
              </a:lnSpc>
            </a:pPr>
            <a:r>
              <a:rPr lang="zh-CN" altLang="en-US" sz="2800" smtClean="0">
                <a:solidFill>
                  <a:schemeClr val="hlink"/>
                </a:solidFill>
              </a:rPr>
              <a:t>光纤到路边</a:t>
            </a:r>
            <a:r>
              <a:rPr lang="zh-CN" altLang="en-US" sz="2800" smtClean="0"/>
              <a:t> </a:t>
            </a:r>
            <a:r>
              <a:rPr lang="en-US" altLang="zh-CN" sz="2800" smtClean="0"/>
              <a:t>FTTC (Fiber To The Curb)</a:t>
            </a:r>
            <a:r>
              <a:rPr lang="zh-CN" altLang="en-US" sz="2800" smtClean="0"/>
              <a:t>：从路边到各用户可使用星形结构双绞线作为传输媒体。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239</TotalTime>
  <Words>5655</Words>
  <Application>Microsoft Office PowerPoint</Application>
  <PresentationFormat>自定义</PresentationFormat>
  <Paragraphs>815</Paragraphs>
  <Slides>95</Slides>
  <Notes>60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98" baseType="lpstr">
      <vt:lpstr>Blends</vt:lpstr>
      <vt:lpstr>Visio</vt:lpstr>
      <vt:lpstr>公式</vt:lpstr>
      <vt:lpstr>第 2 章  物理层</vt:lpstr>
      <vt:lpstr>第 2 章  物理层（续）</vt:lpstr>
      <vt:lpstr>设置物理层的目的是</vt:lpstr>
      <vt:lpstr>2.1  物理层的基本概念</vt:lpstr>
      <vt:lpstr>2.2  数据通信的基础知识 2.2.1 数据通信系统的模型 </vt:lpstr>
      <vt:lpstr>源系统</vt:lpstr>
      <vt:lpstr>目的系统</vt:lpstr>
      <vt:lpstr>几个术语</vt:lpstr>
      <vt:lpstr>信息传输过程</vt:lpstr>
      <vt:lpstr> 2.2.2  有关信道的几个基本概念</vt:lpstr>
      <vt:lpstr> 2.2.2  有关信道的几个基本概念</vt:lpstr>
      <vt:lpstr> 2.2.2  有关信道的几个基本概念</vt:lpstr>
      <vt:lpstr>PowerPoint 演示文稿</vt:lpstr>
      <vt:lpstr>数据传输类型</vt:lpstr>
      <vt:lpstr>数据传输类型</vt:lpstr>
      <vt:lpstr>基带信号和频带信号 </vt:lpstr>
      <vt:lpstr>基带传输</vt:lpstr>
      <vt:lpstr>频带传输</vt:lpstr>
      <vt:lpstr>对基带数字信号的几种调制方法 </vt:lpstr>
      <vt:lpstr>2.2.3  信道的极限容量 </vt:lpstr>
      <vt:lpstr>数字信号通过实际的信道 </vt:lpstr>
      <vt:lpstr>PowerPoint 演示文稿</vt:lpstr>
      <vt:lpstr>信道能够通过的频率范围</vt:lpstr>
      <vt:lpstr>(2) 信噪比 </vt:lpstr>
      <vt:lpstr>PowerPoint 演示文稿</vt:lpstr>
      <vt:lpstr> C = W log2(1+S/N)  b/s 香农公式表明</vt:lpstr>
      <vt:lpstr>请注意 </vt:lpstr>
      <vt:lpstr>2.3 物理层下面的传输媒体</vt:lpstr>
      <vt:lpstr>2.3.1 导向传输媒体</vt:lpstr>
      <vt:lpstr>各种电缆</vt:lpstr>
      <vt:lpstr>双绞线(Twisted Pair，TP)</vt:lpstr>
      <vt:lpstr>为什么把两根线双绞</vt:lpstr>
      <vt:lpstr>RJ-45接头和接口</vt:lpstr>
      <vt:lpstr>EIA/TIA 568A的线序</vt:lpstr>
      <vt:lpstr>EIA/TIA 568B的线序</vt:lpstr>
      <vt:lpstr>直通UTP电缆</vt:lpstr>
      <vt:lpstr>交叉UTP线</vt:lpstr>
      <vt:lpstr>同轴电缆(Coaxial Cable)</vt:lpstr>
      <vt:lpstr>光线在光纤中的折射 </vt:lpstr>
      <vt:lpstr>光纤的工作原理</vt:lpstr>
      <vt:lpstr>PowerPoint 演示文稿</vt:lpstr>
      <vt:lpstr>多模光纤与单模光纤</vt:lpstr>
      <vt:lpstr>典型的光缆</vt:lpstr>
      <vt:lpstr>PowerPoint 演示文稿</vt:lpstr>
      <vt:lpstr>2.3.2 非导向传输媒体 </vt:lpstr>
      <vt:lpstr>无线介质</vt:lpstr>
      <vt:lpstr>无线通信</vt:lpstr>
      <vt:lpstr>表2-1  dBm 与PmW对照表</vt:lpstr>
      <vt:lpstr>微波通信</vt:lpstr>
      <vt:lpstr>蜂窝无线通信</vt:lpstr>
      <vt:lpstr>卫星</vt:lpstr>
      <vt:lpstr>2.4  信道复用技术 2.4.1  频分复用、时分复用和统计时分复用 </vt:lpstr>
      <vt:lpstr>复用方法</vt:lpstr>
      <vt:lpstr>频分复用 FDM (Frequency Division Multiplexing) </vt:lpstr>
      <vt:lpstr>PowerPoint 演示文稿</vt:lpstr>
      <vt:lpstr>时分复用TDM (Time Division Multiplexing) </vt:lpstr>
      <vt:lpstr>PowerPoint 演示文稿</vt:lpstr>
      <vt:lpstr>时分复用 </vt:lpstr>
      <vt:lpstr>时分复用 </vt:lpstr>
      <vt:lpstr>时分复用 </vt:lpstr>
      <vt:lpstr>时分复用 </vt:lpstr>
      <vt:lpstr>时分复用可能会造成 线路资源的浪费 </vt:lpstr>
      <vt:lpstr>统计时分复用 STDM (Statistic TDM)</vt:lpstr>
      <vt:lpstr>PowerPoint 演示文稿</vt:lpstr>
      <vt:lpstr>PowerPoint 演示文稿</vt:lpstr>
      <vt:lpstr>2.4.2   波分复用 WDM (Wavelength Division Multiplexing)  </vt:lpstr>
      <vt:lpstr>2.4.3   码分复用 CDM (Code Division Multiplexing)  </vt:lpstr>
      <vt:lpstr>码片序列(chip sequence) </vt:lpstr>
      <vt:lpstr>CDMA 的重要特点</vt:lpstr>
      <vt:lpstr>码片序列的正交关系 </vt:lpstr>
      <vt:lpstr>码片序列的正交关系举例 </vt:lpstr>
      <vt:lpstr>正交关系的另一个重要特性 </vt:lpstr>
      <vt:lpstr>CDMA 的工作原理</vt:lpstr>
      <vt:lpstr>CDMA 的工作原理</vt:lpstr>
      <vt:lpstr>CDMA 的工作原理</vt:lpstr>
      <vt:lpstr>2.5  数字传输系统</vt:lpstr>
      <vt:lpstr>同步光纤网 SONET</vt:lpstr>
      <vt:lpstr>2.6  宽带接入技术 2.6.1  xDSL技术</vt:lpstr>
      <vt:lpstr>xDSL 的几种类型 </vt:lpstr>
      <vt:lpstr>ADSL 的极限传输距离</vt:lpstr>
      <vt:lpstr>ADSL 的特点</vt:lpstr>
      <vt:lpstr>DMT 技术</vt:lpstr>
      <vt:lpstr>DMT 技术的频谱分布 </vt:lpstr>
      <vt:lpstr>ADSL 的数据率</vt:lpstr>
      <vt:lpstr>ADSL 的组成 </vt:lpstr>
      <vt:lpstr>第二代 ADSL   ADSL2（G.992.3 和 G.992.4） ADSL2+（G.992.5）</vt:lpstr>
      <vt:lpstr>2.6.2  光纤同轴混合网 HFC (Hybrid Fiber Coax)</vt:lpstr>
      <vt:lpstr>HFC 的主要特点 </vt:lpstr>
      <vt:lpstr>(2) HFC 网采用结点体系结构 </vt:lpstr>
      <vt:lpstr>PowerPoint 演示文稿</vt:lpstr>
      <vt:lpstr>(3) HFC 网具有比 CATV 网更宽的频谱，且具有双向传输功能 </vt:lpstr>
      <vt:lpstr>(4) 每个家庭要安装一个用户接口盒 </vt:lpstr>
      <vt:lpstr>电缆调制解调器(cable modem) </vt:lpstr>
      <vt:lpstr>HFC 网的最大优点 </vt:lpstr>
      <vt:lpstr>2.6.3  FTTx 技术 </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china</cp:lastModifiedBy>
  <cp:revision>445</cp:revision>
  <dcterms:created xsi:type="dcterms:W3CDTF">2004-03-02T12:35:10Z</dcterms:created>
  <dcterms:modified xsi:type="dcterms:W3CDTF">2020-03-05T12:58:26Z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