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1"/>
    <p:restoredTop sz="75116"/>
  </p:normalViewPr>
  <p:slideViewPr>
    <p:cSldViewPr snapToGrid="0">
      <p:cViewPr varScale="1">
        <p:scale>
          <a:sx n="112" d="100"/>
          <a:sy n="112" d="100"/>
        </p:scale>
        <p:origin x="15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8D76B-5336-B44D-B0F9-BF2277F1F990}" type="datetimeFigureOut">
              <a:rPr kumimoji="1" lang="ja-JP" altLang="en-US" smtClean="0"/>
              <a:t>2024/1/19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4862F-2A3C-3A43-8BFA-DBDC848CF29C}" type="slidenum">
              <a:rPr kumimoji="1" lang="ja-JP" altLang="en-US" smtClean="0"/>
              <a:t>‹#›</a:t>
            </a:fld>
            <a:endParaRPr kumimoji="1" lang="ja-JP" altLang="en-US"/>
          </a:p>
        </p:txBody>
      </p:sp>
    </p:spTree>
    <p:extLst>
      <p:ext uri="{BB962C8B-B14F-4D97-AF65-F5344CB8AC3E}">
        <p14:creationId xmlns:p14="http://schemas.microsoft.com/office/powerpoint/2010/main" val="12562070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と申します．</a:t>
            </a:r>
            <a:endParaRPr kumimoji="1" lang="en-US" altLang="ja-JP" dirty="0"/>
          </a:p>
          <a:p>
            <a:r>
              <a:rPr kumimoji="1" lang="ja-JP" altLang="en-US"/>
              <a:t>ここでは，</a:t>
            </a:r>
            <a:r>
              <a:rPr kumimoji="1" lang="en-GB" altLang="ja-JP" dirty="0"/>
              <a:t>LINE</a:t>
            </a:r>
            <a:r>
              <a:rPr kumimoji="1" lang="ja-JP" altLang="en-US"/>
              <a:t>を使って，嘘をつく</a:t>
            </a:r>
            <a:r>
              <a:rPr kumimoji="1" lang="en-GB" altLang="ja-JP" dirty="0"/>
              <a:t>AI</a:t>
            </a:r>
            <a:r>
              <a:rPr kumimoji="1" lang="ja-JP" altLang="en-US"/>
              <a:t>と会話することができる　うそボット　というサービスを開発したので，これについて発表いたします．</a:t>
            </a:r>
            <a:endParaRPr kumimoji="1" lang="en-GB" altLang="ja-JP" dirty="0"/>
          </a:p>
        </p:txBody>
      </p:sp>
      <p:sp>
        <p:nvSpPr>
          <p:cNvPr id="4" name="スライド番号プレースホルダー 3"/>
          <p:cNvSpPr>
            <a:spLocks noGrp="1"/>
          </p:cNvSpPr>
          <p:nvPr>
            <p:ph type="sldNum" sz="quarter" idx="5"/>
          </p:nvPr>
        </p:nvSpPr>
        <p:spPr/>
        <p:txBody>
          <a:bodyPr/>
          <a:lstStyle/>
          <a:p>
            <a:fld id="{FD54862F-2A3C-3A43-8BFA-DBDC848CF29C}" type="slidenum">
              <a:rPr kumimoji="1" lang="ja-JP" altLang="en-US" smtClean="0"/>
              <a:t>1</a:t>
            </a:fld>
            <a:endParaRPr kumimoji="1" lang="ja-JP" altLang="en-US"/>
          </a:p>
        </p:txBody>
      </p:sp>
    </p:spTree>
    <p:extLst>
      <p:ext uri="{BB962C8B-B14F-4D97-AF65-F5344CB8AC3E}">
        <p14:creationId xmlns:p14="http://schemas.microsoft.com/office/powerpoint/2010/main" val="258741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まず，概要といたしましては，</a:t>
            </a:r>
            <a:endParaRPr kumimoji="1" lang="en-US" altLang="ja-JP" dirty="0"/>
          </a:p>
          <a:p>
            <a:r>
              <a:rPr kumimoji="1" lang="ja-JP" altLang="en-US"/>
              <a:t>スライド右のスクリーンショットのように，</a:t>
            </a:r>
            <a:r>
              <a:rPr kumimoji="1" lang="en-GB" altLang="ja-JP" dirty="0"/>
              <a:t>LINE</a:t>
            </a:r>
            <a:r>
              <a:rPr kumimoji="1" lang="ja-JP" altLang="en-US"/>
              <a:t>を使って何か質問をすると，</a:t>
            </a:r>
            <a:r>
              <a:rPr kumimoji="1" lang="en-US" altLang="ja-JP" dirty="0"/>
              <a:t>AI</a:t>
            </a:r>
            <a:r>
              <a:rPr kumimoji="1" lang="ja-JP" altLang="en-US"/>
              <a:t>が嘘をついて適当な返しをしてくる．というサービスです．</a:t>
            </a:r>
            <a:endParaRPr kumimoji="1" lang="en-US" altLang="ja-JP" dirty="0"/>
          </a:p>
        </p:txBody>
      </p:sp>
      <p:sp>
        <p:nvSpPr>
          <p:cNvPr id="4" name="スライド番号プレースホルダー 3"/>
          <p:cNvSpPr>
            <a:spLocks noGrp="1"/>
          </p:cNvSpPr>
          <p:nvPr>
            <p:ph type="sldNum" sz="quarter" idx="5"/>
          </p:nvPr>
        </p:nvSpPr>
        <p:spPr/>
        <p:txBody>
          <a:bodyPr/>
          <a:lstStyle/>
          <a:p>
            <a:fld id="{FD54862F-2A3C-3A43-8BFA-DBDC848CF29C}" type="slidenum">
              <a:rPr kumimoji="1" lang="ja-JP" altLang="en-US" smtClean="0"/>
              <a:t>2</a:t>
            </a:fld>
            <a:endParaRPr kumimoji="1" lang="ja-JP" altLang="en-US"/>
          </a:p>
        </p:txBody>
      </p:sp>
    </p:spTree>
    <p:extLst>
      <p:ext uri="{BB962C8B-B14F-4D97-AF65-F5344CB8AC3E}">
        <p14:creationId xmlns:p14="http://schemas.microsoft.com/office/powerpoint/2010/main" val="124162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次に，開発した動機についてです．</a:t>
            </a:r>
            <a:endParaRPr kumimoji="1" lang="en-US" altLang="ja-JP" dirty="0"/>
          </a:p>
          <a:p>
            <a:endParaRPr kumimoji="1" lang="en-US" altLang="ja-JP" dirty="0"/>
          </a:p>
          <a:p>
            <a:r>
              <a:rPr kumimoji="1" lang="en-US" altLang="ja-JP" dirty="0"/>
              <a:t>Chat GPT</a:t>
            </a:r>
            <a:r>
              <a:rPr kumimoji="1" lang="ja-JP" altLang="en-US"/>
              <a:t>や</a:t>
            </a:r>
            <a:r>
              <a:rPr kumimoji="1" lang="en-GB" altLang="ja-JP" dirty="0"/>
              <a:t>Windows </a:t>
            </a:r>
            <a:r>
              <a:rPr kumimoji="1" lang="en-GB" altLang="ja-JP" dirty="0" err="1"/>
              <a:t>Copilot</a:t>
            </a:r>
            <a:r>
              <a:rPr kumimoji="1" lang="en-US" altLang="ja-JP" dirty="0"/>
              <a:t> </a:t>
            </a:r>
            <a:r>
              <a:rPr kumimoji="1" lang="ja-JP" altLang="en-US"/>
              <a:t>をはじめとするテキスト生成型の生成</a:t>
            </a:r>
            <a:r>
              <a:rPr kumimoji="1" lang="en-GB" altLang="ja-JP" dirty="0"/>
              <a:t>AI</a:t>
            </a:r>
            <a:r>
              <a:rPr kumimoji="1" lang="ja-JP" altLang="en-US"/>
              <a:t>は，ある程度，専門的な質問にも素早く答えてくれて，とても便利である反面，</a:t>
            </a:r>
            <a:endParaRPr kumimoji="1" lang="en-US" altLang="ja-JP" dirty="0"/>
          </a:p>
          <a:p>
            <a:r>
              <a:rPr kumimoji="1" lang="ja-JP" altLang="en-US"/>
              <a:t>回答の内容には，分かりずらい形で誤情報が含まれていることがあり，情報の正確性がしばしば指摘されています．</a:t>
            </a:r>
            <a:endParaRPr kumimoji="1" lang="en-US" altLang="ja-JP" dirty="0"/>
          </a:p>
          <a:p>
            <a:endParaRPr kumimoji="1" lang="en-US" altLang="ja-JP" dirty="0"/>
          </a:p>
          <a:p>
            <a:r>
              <a:rPr kumimoji="1" lang="ja-JP" altLang="en-US"/>
              <a:t>このような状況から，それっぽく嘘をつくことに関して，生成</a:t>
            </a:r>
            <a:r>
              <a:rPr kumimoji="1" lang="en-GB" altLang="ja-JP" dirty="0"/>
              <a:t>AI</a:t>
            </a:r>
            <a:r>
              <a:rPr kumimoji="1" lang="ja-JP" altLang="en-US"/>
              <a:t>の右に出るものはいないだろうと考え，その特徴を活かしたサービスを作りました．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ここでは，あえて回答に含まれる誤情報のことを　嘘　と表現しています．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FD54862F-2A3C-3A43-8BFA-DBDC848CF29C}" type="slidenum">
              <a:rPr kumimoji="1" lang="ja-JP" altLang="en-US" smtClean="0"/>
              <a:t>3</a:t>
            </a:fld>
            <a:endParaRPr kumimoji="1" lang="ja-JP" altLang="en-US"/>
          </a:p>
        </p:txBody>
      </p:sp>
    </p:spTree>
    <p:extLst>
      <p:ext uri="{BB962C8B-B14F-4D97-AF65-F5344CB8AC3E}">
        <p14:creationId xmlns:p14="http://schemas.microsoft.com/office/powerpoint/2010/main" val="112894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本サービスの特徴としては，</a:t>
            </a:r>
            <a:endParaRPr kumimoji="1" lang="en-GB" altLang="ja-JP" dirty="0"/>
          </a:p>
          <a:p>
            <a:r>
              <a:rPr kumimoji="1" lang="ja-JP" altLang="en-US"/>
              <a:t>生成</a:t>
            </a:r>
            <a:r>
              <a:rPr kumimoji="1" lang="en-GB" altLang="ja-JP" dirty="0"/>
              <a:t>AI</a:t>
            </a:r>
            <a:r>
              <a:rPr kumimoji="1" lang="ja-JP" altLang="en-US"/>
              <a:t>に嘘をつかせる工夫をしていること，そして，フロントエンドに</a:t>
            </a:r>
            <a:r>
              <a:rPr kumimoji="1" lang="en-GB" altLang="ja-JP" dirty="0"/>
              <a:t>LINE</a:t>
            </a:r>
            <a:r>
              <a:rPr kumimoji="1" lang="ja-JP" altLang="en-US"/>
              <a:t>を使用していること，</a:t>
            </a:r>
            <a:endParaRPr kumimoji="1" lang="en-GB" altLang="ja-JP" dirty="0"/>
          </a:p>
          <a:p>
            <a:r>
              <a:rPr kumimoji="1" lang="ja-JP" altLang="en-US"/>
              <a:t>開発においてはテストコードを作成した後に機能を実装するテスト駆動を採用したことなどが挙げられます．</a:t>
            </a:r>
            <a:endParaRPr kumimoji="1" lang="en-GB" altLang="ja-JP" dirty="0"/>
          </a:p>
          <a:p>
            <a:endParaRPr kumimoji="1" lang="en-GB" altLang="ja-JP" dirty="0"/>
          </a:p>
          <a:p>
            <a:r>
              <a:rPr kumimoji="1" lang="ja-JP" altLang="en-US"/>
              <a:t>ここでは，最初の</a:t>
            </a:r>
            <a:r>
              <a:rPr kumimoji="1" lang="en-GB" altLang="ja-JP" dirty="0"/>
              <a:t>2</a:t>
            </a:r>
            <a:r>
              <a:rPr kumimoji="1" lang="ja-JP" altLang="en-US"/>
              <a:t>点について説明いたします．</a:t>
            </a:r>
          </a:p>
        </p:txBody>
      </p:sp>
      <p:sp>
        <p:nvSpPr>
          <p:cNvPr id="4" name="スライド番号プレースホルダー 3"/>
          <p:cNvSpPr>
            <a:spLocks noGrp="1"/>
          </p:cNvSpPr>
          <p:nvPr>
            <p:ph type="sldNum" sz="quarter" idx="5"/>
          </p:nvPr>
        </p:nvSpPr>
        <p:spPr/>
        <p:txBody>
          <a:bodyPr/>
          <a:lstStyle/>
          <a:p>
            <a:fld id="{FD54862F-2A3C-3A43-8BFA-DBDC848CF29C}" type="slidenum">
              <a:rPr kumimoji="1" lang="ja-JP" altLang="en-US" smtClean="0"/>
              <a:t>4</a:t>
            </a:fld>
            <a:endParaRPr kumimoji="1" lang="ja-JP" altLang="en-US"/>
          </a:p>
        </p:txBody>
      </p:sp>
    </p:spTree>
    <p:extLst>
      <p:ext uri="{BB962C8B-B14F-4D97-AF65-F5344CB8AC3E}">
        <p14:creationId xmlns:p14="http://schemas.microsoft.com/office/powerpoint/2010/main" val="118692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まず，開発の障壁となったのは，生成</a:t>
            </a:r>
            <a:r>
              <a:rPr kumimoji="1" lang="en-GB" altLang="ja-JP" dirty="0"/>
              <a:t>AI</a:t>
            </a:r>
            <a:r>
              <a:rPr kumimoji="1" lang="ja-JP" altLang="en-US"/>
              <a:t>ないしは</a:t>
            </a:r>
            <a:r>
              <a:rPr kumimoji="1" lang="en-GB" altLang="ja-JP" dirty="0" err="1"/>
              <a:t>ChatGPT</a:t>
            </a:r>
            <a:r>
              <a:rPr kumimoji="1" lang="ja-JP" altLang="en-US"/>
              <a:t>に意図的に嘘をつかせることが難しいということです．</a:t>
            </a:r>
            <a:endParaRPr kumimoji="1" lang="en-US" altLang="ja-JP" dirty="0"/>
          </a:p>
          <a:p>
            <a:endParaRPr kumimoji="1" lang="en-US" altLang="ja-JP" dirty="0"/>
          </a:p>
          <a:p>
            <a:r>
              <a:rPr kumimoji="1" lang="en-GB" altLang="ja-JP" dirty="0" err="1"/>
              <a:t>ChatGPT</a:t>
            </a:r>
            <a:r>
              <a:rPr kumimoji="1" lang="ja-JP" altLang="en-US"/>
              <a:t>に「〇〇について嘘をついてください」と質問すると，断られるか，回答の後に予防線を張られる場合が大半です．</a:t>
            </a:r>
            <a:endParaRPr kumimoji="1" lang="en-US" altLang="ja-JP" dirty="0"/>
          </a:p>
          <a:p>
            <a:r>
              <a:rPr kumimoji="1" lang="ja-JP" altLang="en-US"/>
              <a:t>いつもはドヤ顔で誤情報を返すくせに，いざ嘘をつかせようとすると，謎の真面目さを発揮するという特徴がありました．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FD54862F-2A3C-3A43-8BFA-DBDC848CF29C}" type="slidenum">
              <a:rPr kumimoji="1" lang="ja-JP" altLang="en-US" smtClean="0"/>
              <a:t>5</a:t>
            </a:fld>
            <a:endParaRPr kumimoji="1" lang="ja-JP" altLang="en-US"/>
          </a:p>
        </p:txBody>
      </p:sp>
    </p:spTree>
    <p:extLst>
      <p:ext uri="{BB962C8B-B14F-4D97-AF65-F5344CB8AC3E}">
        <p14:creationId xmlns:p14="http://schemas.microsoft.com/office/powerpoint/2010/main" val="2348332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そこで，嘘を含んだユーモラスな回答を得るための工夫として．</a:t>
            </a:r>
            <a:endParaRPr kumimoji="1" lang="en-US" altLang="ja-JP" dirty="0"/>
          </a:p>
          <a:p>
            <a:r>
              <a:rPr kumimoji="1" lang="ja-JP" altLang="en-US"/>
              <a:t>質問文の後に「嘘を交えて」という言葉を付け加えるという簡単な処理をしています．</a:t>
            </a:r>
            <a:endParaRPr kumimoji="1" lang="en-US" altLang="ja-JP" dirty="0"/>
          </a:p>
          <a:p>
            <a:r>
              <a:rPr kumimoji="1" lang="ja-JP" altLang="en-US"/>
              <a:t>これが，新規性をもつ本サービスの特徴です</a:t>
            </a:r>
            <a:endParaRPr kumimoji="1" lang="en-US" altLang="ja-JP" dirty="0"/>
          </a:p>
        </p:txBody>
      </p:sp>
      <p:sp>
        <p:nvSpPr>
          <p:cNvPr id="4" name="スライド番号プレースホルダー 3"/>
          <p:cNvSpPr>
            <a:spLocks noGrp="1"/>
          </p:cNvSpPr>
          <p:nvPr>
            <p:ph type="sldNum" sz="quarter" idx="5"/>
          </p:nvPr>
        </p:nvSpPr>
        <p:spPr/>
        <p:txBody>
          <a:bodyPr/>
          <a:lstStyle/>
          <a:p>
            <a:fld id="{FD54862F-2A3C-3A43-8BFA-DBDC848CF29C}" type="slidenum">
              <a:rPr kumimoji="1" lang="ja-JP" altLang="en-US" smtClean="0"/>
              <a:t>6</a:t>
            </a:fld>
            <a:endParaRPr kumimoji="1" lang="ja-JP" altLang="en-US"/>
          </a:p>
        </p:txBody>
      </p:sp>
    </p:spTree>
    <p:extLst>
      <p:ext uri="{BB962C8B-B14F-4D97-AF65-F5344CB8AC3E}">
        <p14:creationId xmlns:p14="http://schemas.microsoft.com/office/powerpoint/2010/main" val="17974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次の特徴は，</a:t>
            </a:r>
            <a:endParaRPr kumimoji="1" lang="en-US" altLang="ja-JP" dirty="0"/>
          </a:p>
          <a:p>
            <a:r>
              <a:rPr kumimoji="1" lang="ja-JP" altLang="en-US"/>
              <a:t>フロントエンドに</a:t>
            </a:r>
            <a:r>
              <a:rPr kumimoji="1" lang="en-GB" altLang="ja-JP" dirty="0"/>
              <a:t>LINE</a:t>
            </a:r>
            <a:r>
              <a:rPr kumimoji="1" lang="ja-JP" altLang="en-US"/>
              <a:t>の</a:t>
            </a:r>
            <a:r>
              <a:rPr kumimoji="1" lang="en-GB" altLang="ja-JP" dirty="0"/>
              <a:t>Messaging API</a:t>
            </a:r>
            <a:r>
              <a:rPr kumimoji="1" lang="ja-JP" altLang="en-US"/>
              <a:t>を使用していることです．この</a:t>
            </a:r>
            <a:r>
              <a:rPr kumimoji="1" lang="en-US" altLang="ja-JP" dirty="0"/>
              <a:t>API</a:t>
            </a:r>
            <a:r>
              <a:rPr kumimoji="1" lang="ja-JP" altLang="en-US"/>
              <a:t>は，</a:t>
            </a:r>
            <a:r>
              <a:rPr kumimoji="1" lang="en-GB" altLang="ja-JP" dirty="0"/>
              <a:t>LINE</a:t>
            </a:r>
            <a:r>
              <a:rPr kumimoji="1" lang="ja-JP" altLang="en-US"/>
              <a:t>が提供している所謂ボットを作るためのもので，ユーザーが送信した内容を，</a:t>
            </a:r>
            <a:r>
              <a:rPr kumimoji="1" lang="en-GB" altLang="ja-JP" dirty="0"/>
              <a:t>HTTP</a:t>
            </a:r>
            <a:r>
              <a:rPr kumimoji="1" lang="ja-JP" altLang="en-US"/>
              <a:t>を利用して自前のサーバーに送る機能を持ちます．</a:t>
            </a:r>
            <a:endParaRPr kumimoji="1" lang="en-GB" altLang="ja-JP" dirty="0"/>
          </a:p>
          <a:p>
            <a:endParaRPr kumimoji="1" lang="en-GB" altLang="ja-JP" dirty="0"/>
          </a:p>
          <a:p>
            <a:r>
              <a:rPr kumimoji="1" lang="ja-JP" altLang="en-US"/>
              <a:t>フロントエンドに</a:t>
            </a:r>
            <a:r>
              <a:rPr kumimoji="1" lang="en-GB" altLang="ja-JP" dirty="0"/>
              <a:t>LINE</a:t>
            </a:r>
            <a:r>
              <a:rPr kumimoji="1" lang="ja-JP" altLang="en-US"/>
              <a:t>を使用することのメリットとしては，多くの人にとって使い慣れたプラットフォームであるため，サービス利用開始までの技術的や心理的な障壁が少ないこと，フロントエンドの開発を省略することが可能であり，開発や保守にかかるコストを削減可能であることが挙げられます．</a:t>
            </a:r>
            <a:endParaRPr kumimoji="1" lang="en-GB" altLang="ja-JP" dirty="0"/>
          </a:p>
          <a:p>
            <a:r>
              <a:rPr kumimoji="1" lang="ja-JP" altLang="en-US"/>
              <a:t>一方，デメリットとしては，既存のサービスに依存するシステムとなってしまうことが挙げられます．しかし，フロントエンドとしての</a:t>
            </a:r>
            <a:r>
              <a:rPr kumimoji="1" lang="en-GB" altLang="ja-JP" dirty="0"/>
              <a:t>LINE</a:t>
            </a:r>
            <a:r>
              <a:rPr kumimoji="1" lang="ja-JP" altLang="en-US"/>
              <a:t>とバックエンドは，</a:t>
            </a:r>
            <a:r>
              <a:rPr kumimoji="1" lang="en-GB" altLang="ja-JP" dirty="0"/>
              <a:t>REST API</a:t>
            </a:r>
            <a:r>
              <a:rPr kumimoji="1" lang="ja-JP" altLang="en-US"/>
              <a:t>を応用した</a:t>
            </a:r>
            <a:r>
              <a:rPr kumimoji="1" lang="en-GB" altLang="ja-JP" dirty="0"/>
              <a:t>Webhook</a:t>
            </a:r>
            <a:r>
              <a:rPr kumimoji="1" lang="ja-JP" altLang="en-US"/>
              <a:t>で疎に結合されているだけであるため，フロントエンドを他のプラットフォームに置き換えることが容易であり，大きな問題にはならないと考えます．</a:t>
            </a:r>
            <a:endParaRPr kumimoji="1" lang="en-US" altLang="ja-JP" dirty="0"/>
          </a:p>
          <a:p>
            <a:r>
              <a:rPr kumimoji="1" lang="ja-JP" altLang="en-US"/>
              <a:t>現在，</a:t>
            </a:r>
            <a:r>
              <a:rPr kumimoji="1" lang="en-GB" altLang="ja-JP" dirty="0"/>
              <a:t>Webhook</a:t>
            </a:r>
            <a:r>
              <a:rPr kumimoji="1" lang="ja-JP" altLang="en-US"/>
              <a:t>を利用してボットを作ることができる</a:t>
            </a:r>
            <a:r>
              <a:rPr kumimoji="1" lang="en-US" altLang="ja-JP" dirty="0"/>
              <a:t>API</a:t>
            </a:r>
            <a:r>
              <a:rPr kumimoji="1" lang="ja-JP" altLang="en-US"/>
              <a:t>は</a:t>
            </a:r>
            <a:r>
              <a:rPr kumimoji="1" lang="en-GB" altLang="ja-JP" dirty="0"/>
              <a:t>LINE</a:t>
            </a:r>
            <a:r>
              <a:rPr kumimoji="1" lang="ja-JP" altLang="en-US"/>
              <a:t>の他にも</a:t>
            </a:r>
            <a:r>
              <a:rPr kumimoji="1" lang="en-GB" altLang="ja-JP" dirty="0"/>
              <a:t>Slack</a:t>
            </a:r>
            <a:r>
              <a:rPr kumimoji="1" lang="ja-JP" altLang="en-US"/>
              <a:t>や</a:t>
            </a:r>
            <a:r>
              <a:rPr kumimoji="1" lang="en-GB" altLang="ja-JP" dirty="0"/>
              <a:t>Microsoft Teams</a:t>
            </a:r>
            <a:r>
              <a:rPr kumimoji="1" lang="ja-JP" altLang="en-US"/>
              <a:t>に確認しています．もちろん，</a:t>
            </a:r>
            <a:r>
              <a:rPr kumimoji="1" lang="en-GB" altLang="ja-JP" dirty="0"/>
              <a:t>HTTP</a:t>
            </a:r>
            <a:r>
              <a:rPr kumimoji="1" lang="ja-JP" altLang="en-US"/>
              <a:t>リクエストさえ送信できれば良いため，自作のウェブアプリやネイティブアプリにも置き換え可能です．</a:t>
            </a:r>
            <a:endParaRPr kumimoji="1" lang="en-US" altLang="ja-JP" dirty="0"/>
          </a:p>
        </p:txBody>
      </p:sp>
      <p:sp>
        <p:nvSpPr>
          <p:cNvPr id="4" name="スライド番号プレースホルダー 3"/>
          <p:cNvSpPr>
            <a:spLocks noGrp="1"/>
          </p:cNvSpPr>
          <p:nvPr>
            <p:ph type="sldNum" sz="quarter" idx="5"/>
          </p:nvPr>
        </p:nvSpPr>
        <p:spPr/>
        <p:txBody>
          <a:bodyPr/>
          <a:lstStyle/>
          <a:p>
            <a:fld id="{FD54862F-2A3C-3A43-8BFA-DBDC848CF29C}" type="slidenum">
              <a:rPr kumimoji="1" lang="ja-JP" altLang="en-US" smtClean="0"/>
              <a:t>7</a:t>
            </a:fld>
            <a:endParaRPr kumimoji="1" lang="ja-JP" altLang="en-US"/>
          </a:p>
        </p:txBody>
      </p:sp>
    </p:spTree>
    <p:extLst>
      <p:ext uri="{BB962C8B-B14F-4D97-AF65-F5344CB8AC3E}">
        <p14:creationId xmlns:p14="http://schemas.microsoft.com/office/powerpoint/2010/main" val="1014300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最後に，使用した技術を簡単に紹介いたします．</a:t>
            </a:r>
            <a:endParaRPr kumimoji="1" lang="en-US" altLang="ja-JP" dirty="0"/>
          </a:p>
          <a:p>
            <a:endParaRPr kumimoji="1" lang="en-GB" altLang="ja-JP" dirty="0"/>
          </a:p>
          <a:p>
            <a:r>
              <a:rPr kumimoji="1" lang="ja-JP" altLang="en-US"/>
              <a:t>フロントエンドは，先ほどお話ししたように</a:t>
            </a:r>
            <a:r>
              <a:rPr kumimoji="1" lang="en-GB" altLang="ja-JP" dirty="0"/>
              <a:t>LINE Messaging API</a:t>
            </a:r>
            <a:r>
              <a:rPr kumimoji="1" lang="ja-JP" altLang="en-US"/>
              <a:t>を使用しています．</a:t>
            </a:r>
            <a:endParaRPr kumimoji="1" lang="en-US" altLang="ja-JP" dirty="0"/>
          </a:p>
          <a:p>
            <a:endParaRPr kumimoji="1" lang="en-US" altLang="ja-JP" dirty="0"/>
          </a:p>
          <a:p>
            <a:r>
              <a:rPr kumimoji="1" lang="ja-JP" altLang="en-US"/>
              <a:t>バックエンドは，</a:t>
            </a:r>
            <a:r>
              <a:rPr kumimoji="1" lang="en-GB" altLang="ja-JP" dirty="0"/>
              <a:t>Node.js</a:t>
            </a:r>
            <a:r>
              <a:rPr kumimoji="1" lang="ja-JP" altLang="en-US"/>
              <a:t>環境にフレームワークとして</a:t>
            </a:r>
            <a:r>
              <a:rPr kumimoji="1" lang="en-GB" altLang="ja-JP" dirty="0" err="1"/>
              <a:t>NestJS</a:t>
            </a:r>
            <a:r>
              <a:rPr kumimoji="1" lang="ja-JP" altLang="en-US"/>
              <a:t>を導入して，</a:t>
            </a:r>
            <a:r>
              <a:rPr kumimoji="1" lang="en-US" altLang="ja-JP" dirty="0"/>
              <a:t>REST API</a:t>
            </a:r>
            <a:r>
              <a:rPr kumimoji="1" lang="ja-JP" altLang="en-US"/>
              <a:t>アーキテクチャの実装とテスト駆動を行いました．</a:t>
            </a:r>
            <a:endParaRPr kumimoji="1" lang="en-US" altLang="ja-JP" dirty="0"/>
          </a:p>
          <a:p>
            <a:r>
              <a:rPr kumimoji="1" lang="ja-JP" altLang="en-US"/>
              <a:t>主な開発言語は</a:t>
            </a:r>
            <a:r>
              <a:rPr kumimoji="1" lang="en-GB" altLang="ja-JP" dirty="0"/>
              <a:t>Typescript</a:t>
            </a:r>
            <a:r>
              <a:rPr kumimoji="1" lang="ja-JP" altLang="en-US"/>
              <a:t>です．</a:t>
            </a:r>
            <a:endParaRPr kumimoji="1" lang="en-US" altLang="ja-JP" dirty="0"/>
          </a:p>
          <a:p>
            <a:r>
              <a:rPr kumimoji="1" lang="ja-JP" altLang="en-US"/>
              <a:t>生成</a:t>
            </a:r>
            <a:r>
              <a:rPr kumimoji="1" lang="en-GB" altLang="ja-JP" dirty="0"/>
              <a:t>AI</a:t>
            </a:r>
            <a:r>
              <a:rPr kumimoji="1" lang="ja-JP" altLang="en-US"/>
              <a:t>は</a:t>
            </a:r>
            <a:r>
              <a:rPr kumimoji="1" lang="en-GB" altLang="ja-JP" dirty="0" err="1"/>
              <a:t>ChatGPT</a:t>
            </a:r>
            <a:r>
              <a:rPr kumimoji="1" lang="ja-JP" altLang="en-US"/>
              <a:t>の</a:t>
            </a:r>
            <a:r>
              <a:rPr kumimoji="1" lang="en-GB" altLang="ja-JP" dirty="0"/>
              <a:t>GPT-3.5-turbo</a:t>
            </a:r>
            <a:r>
              <a:rPr kumimoji="1" lang="ja-JP" altLang="en-US"/>
              <a:t>を使用して，バックエンドから</a:t>
            </a:r>
            <a:r>
              <a:rPr kumimoji="1" lang="en-GB" altLang="ja-JP" dirty="0"/>
              <a:t>API</a:t>
            </a:r>
            <a:r>
              <a:rPr kumimoji="1" lang="ja-JP" altLang="en-US"/>
              <a:t>を叩いています．</a:t>
            </a:r>
            <a:endParaRPr kumimoji="1" lang="en-US" altLang="ja-JP" dirty="0"/>
          </a:p>
          <a:p>
            <a:endParaRPr kumimoji="1" lang="en-US" altLang="ja-JP" dirty="0"/>
          </a:p>
          <a:p>
            <a:r>
              <a:rPr kumimoji="1" lang="ja-JP" altLang="en-US"/>
              <a:t>クライドは</a:t>
            </a:r>
            <a:r>
              <a:rPr kumimoji="1" lang="en-GB" altLang="ja-JP" dirty="0" err="1"/>
              <a:t>Render.com</a:t>
            </a:r>
            <a:r>
              <a:rPr kumimoji="1" lang="ja-JP" altLang="en-US"/>
              <a:t>を使用して，バックエンドを</a:t>
            </a:r>
            <a:r>
              <a:rPr kumimoji="1" lang="en-GB" altLang="ja-JP" dirty="0" err="1"/>
              <a:t>Github</a:t>
            </a:r>
            <a:r>
              <a:rPr kumimoji="1" lang="ja-JP" altLang="en-US"/>
              <a:t>から自動デプロイしています．</a:t>
            </a:r>
            <a:endParaRPr kumimoji="1" lang="en-GB" altLang="ja-JP" dirty="0"/>
          </a:p>
          <a:p>
            <a:endParaRPr kumimoji="1" lang="en-GB" altLang="ja-JP" dirty="0"/>
          </a:p>
          <a:p>
            <a:r>
              <a:rPr kumimoji="1" lang="ja-JP" altLang="en-US"/>
              <a:t>以上です．</a:t>
            </a:r>
            <a:endParaRPr kumimoji="1" lang="en-GB" altLang="ja-JP" dirty="0"/>
          </a:p>
        </p:txBody>
      </p:sp>
      <p:sp>
        <p:nvSpPr>
          <p:cNvPr id="4" name="スライド番号プレースホルダー 3"/>
          <p:cNvSpPr>
            <a:spLocks noGrp="1"/>
          </p:cNvSpPr>
          <p:nvPr>
            <p:ph type="sldNum" sz="quarter" idx="5"/>
          </p:nvPr>
        </p:nvSpPr>
        <p:spPr/>
        <p:txBody>
          <a:bodyPr/>
          <a:lstStyle/>
          <a:p>
            <a:fld id="{FD54862F-2A3C-3A43-8BFA-DBDC848CF29C}" type="slidenum">
              <a:rPr kumimoji="1" lang="ja-JP" altLang="en-US" smtClean="0"/>
              <a:t>8</a:t>
            </a:fld>
            <a:endParaRPr kumimoji="1" lang="ja-JP" altLang="en-US"/>
          </a:p>
        </p:txBody>
      </p:sp>
    </p:spTree>
    <p:extLst>
      <p:ext uri="{BB962C8B-B14F-4D97-AF65-F5344CB8AC3E}">
        <p14:creationId xmlns:p14="http://schemas.microsoft.com/office/powerpoint/2010/main" val="220410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92476-5ABE-447B-92DB-83DCBB67A02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D602E33-D860-D92C-366E-72E0D529BF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6DE9722-EFB7-D6F6-7435-995AE61F96E5}"/>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36AF4356-1D6E-1696-C9D2-F89A5F602E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880AF9-C672-15DA-BA86-52645BDFADEB}"/>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98481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D4378-11F5-7B93-88DA-BCA8D741D71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C3C47EC-7B4A-CC72-1853-D085911FD56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570FED-A504-E63F-49A1-B71AE4B265BE}"/>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D8BA2A59-8A44-2EC6-EBD4-02ADA1E81F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6AB91F-E2C2-BEE6-E75B-322197C3EE0C}"/>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308863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26BF244-63AE-E10E-A8EF-ACEBCD11F84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FAECF6-01CE-E185-9FC2-01C1B3E335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7DCE2C-3514-443C-7BBB-319543B68F40}"/>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EB2027F1-0552-76FD-933D-59D4DFDC21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AF007A-E63A-3F87-DDD5-7406E09EE61B}"/>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117794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7836A-F3C2-7C32-1300-DA6254131A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0120BC-233F-D0F7-A805-9A5722AE890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A14B63-3F21-71C1-6A06-98BFD9E2EA0F}"/>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75A2F1A2-8FE1-2DC1-8B36-C9A7A8204D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8B216B-E7C8-6258-EBF3-1A01DC047AE7}"/>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10973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663BE-251A-9449-8792-A5BFDD8396C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6A36ED-286E-32D4-208A-5874993EF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11C968F-4D00-9222-75BD-3D2B8E180613}"/>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1CDCF9F6-5CF9-C8EA-04BF-F969C4E496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951F24-53D0-3372-8F2F-49096BA5A703}"/>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178934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EA724-3359-CD8A-B1A8-07E3AD2335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3C9710-6548-9D24-0266-4BA3B687479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88FF519-DB72-BD12-C87B-6F351698309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997AE59-AF7A-A823-CDEE-00C83C587632}"/>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B42DF20C-B6CB-8800-A3ED-8E8599335B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E24BE2-617A-D23C-CB34-4E3A6B0BEA70}"/>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364865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768B1-4675-A375-46E1-873DB3B5FFA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2F81CA-B095-01B1-B94E-66CFDF620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9C65F7-372A-CBF2-869B-C99338ECF2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B678313-D165-6A24-258E-016425337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DFFE007-05AA-8886-8A4C-E11B004EEC3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89B7CCF-AE99-9CCE-2929-23A274C73CA3}"/>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8" name="フッター プレースホルダー 7">
            <a:extLst>
              <a:ext uri="{FF2B5EF4-FFF2-40B4-BE49-F238E27FC236}">
                <a16:creationId xmlns:a16="http://schemas.microsoft.com/office/drawing/2014/main" id="{94A83916-82D8-CF3F-F106-84D2C435B49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600EC77-2995-A6C5-7247-CA592B8213C0}"/>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123278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2E6D4-52C2-8322-ACAF-EC0D89DA583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5629B36-9715-BF33-FE7D-943B341BDF76}"/>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4" name="フッター プレースホルダー 3">
            <a:extLst>
              <a:ext uri="{FF2B5EF4-FFF2-40B4-BE49-F238E27FC236}">
                <a16:creationId xmlns:a16="http://schemas.microsoft.com/office/drawing/2014/main" id="{0A9C746A-115F-93ED-739B-796C01F4AE2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5E605CA-EB36-5DEF-9149-05836F5CBB08}"/>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347969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B0D1A1C-6774-BB3E-D848-C0A07ECF85CE}"/>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3" name="フッター プレースホルダー 2">
            <a:extLst>
              <a:ext uri="{FF2B5EF4-FFF2-40B4-BE49-F238E27FC236}">
                <a16:creationId xmlns:a16="http://schemas.microsoft.com/office/drawing/2014/main" id="{04F9B52B-6FF7-4A6F-3080-69FE2F9FCB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5D92D50-1CA4-0DD0-1FC5-A77C730773AD}"/>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31401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DF37E-225E-1456-F1BD-9745A37431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22B8AA-B76D-95E6-F511-3530350AC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B0527B8-7B4A-8854-80C6-5DE74241A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9CC79D-671B-C38B-11A9-0E5A6E4B3EAF}"/>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DF78824E-DEE6-7A54-4C94-47617E86A2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5B6F65-0063-D7C4-58EE-AA8289C21A71}"/>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58210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C52D4-6DE9-8559-1170-A1D448A006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CA34A07-FDC7-1B54-7036-AA2F31A64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5FB5A11-CC91-0855-1B13-F4C6FD38B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2E7CFEA-276C-5E57-E636-4B31216BA4D1}"/>
              </a:ext>
            </a:extLst>
          </p:cNvPr>
          <p:cNvSpPr>
            <a:spLocks noGrp="1"/>
          </p:cNvSpPr>
          <p:nvPr>
            <p:ph type="dt" sz="half" idx="10"/>
          </p:nvPr>
        </p:nvSpPr>
        <p:spPr/>
        <p:txBody>
          <a:bodyPr/>
          <a:lstStyle/>
          <a:p>
            <a:fld id="{5607CA93-98F7-D24D-BD31-954135168F9D}"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D0EF76BE-0EDD-02EC-EBFA-89823D1137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824AA6-15BD-56A1-9E04-E81B1024073E}"/>
              </a:ext>
            </a:extLst>
          </p:cNvPr>
          <p:cNvSpPr>
            <a:spLocks noGrp="1"/>
          </p:cNvSpPr>
          <p:nvPr>
            <p:ph type="sldNum" sz="quarter" idx="12"/>
          </p:nvPr>
        </p:nvSpPr>
        <p:spPr/>
        <p:txBody>
          <a:body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387356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14B6E2-26C3-934B-63D3-74F470124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69BC66-A081-3154-8361-7A9557B03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29FDC-C3BE-86B1-7C2F-3B6F5A35A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7CA93-98F7-D24D-BD31-954135168F9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E3A543A3-34C1-E8AF-5F5D-1C7C89E92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4E319C2-3396-8DDB-0A07-D0D6733E2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51A4C-BF24-9B4D-8982-C71615D24551}" type="slidenum">
              <a:rPr kumimoji="1" lang="ja-JP" altLang="en-US" smtClean="0"/>
              <a:t>‹#›</a:t>
            </a:fld>
            <a:endParaRPr kumimoji="1" lang="ja-JP" altLang="en-US"/>
          </a:p>
        </p:txBody>
      </p:sp>
    </p:spTree>
    <p:extLst>
      <p:ext uri="{BB962C8B-B14F-4D97-AF65-F5344CB8AC3E}">
        <p14:creationId xmlns:p14="http://schemas.microsoft.com/office/powerpoint/2010/main" val="257787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22.sv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7.svg"/><Relationship Id="rId9" Type="http://schemas.openxmlformats.org/officeDocument/2006/relationships/image" Target="../media/image15.png"/><Relationship Id="rId1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668E81-06D1-D551-7A28-8BA87F84354E}"/>
              </a:ext>
            </a:extLst>
          </p:cNvPr>
          <p:cNvSpPr txBox="1"/>
          <p:nvPr/>
        </p:nvSpPr>
        <p:spPr>
          <a:xfrm>
            <a:off x="3695343" y="2303931"/>
            <a:ext cx="4801314" cy="1200329"/>
          </a:xfrm>
          <a:prstGeom prst="rect">
            <a:avLst/>
          </a:prstGeom>
          <a:noFill/>
        </p:spPr>
        <p:txBody>
          <a:bodyPr wrap="none" rtlCol="0">
            <a:spAutoFit/>
          </a:bodyPr>
          <a:lstStyle/>
          <a:p>
            <a:r>
              <a:rPr lang="ja-JP" altLang="en-US" sz="7200">
                <a:solidFill>
                  <a:srgbClr val="333333"/>
                </a:solidFill>
                <a:latin typeface="Hiragino Kaku Gothic Pro W3" panose="020B0300000000000000" pitchFamily="34" charset="-128"/>
                <a:ea typeface="Hiragino Kaku Gothic Pro W3" panose="020B0300000000000000" pitchFamily="34" charset="-128"/>
              </a:rPr>
              <a:t>うそボット</a:t>
            </a:r>
            <a:endParaRPr kumimoji="1" lang="ja-JP" altLang="en-US" sz="7200">
              <a:solidFill>
                <a:srgbClr val="333333"/>
              </a:solidFill>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47E5C518-B0AC-D232-67D7-6A6E1E0EF687}"/>
              </a:ext>
            </a:extLst>
          </p:cNvPr>
          <p:cNvSpPr txBox="1"/>
          <p:nvPr/>
        </p:nvSpPr>
        <p:spPr>
          <a:xfrm>
            <a:off x="1398500" y="5440303"/>
            <a:ext cx="4762842" cy="369332"/>
          </a:xfrm>
          <a:prstGeom prst="rect">
            <a:avLst/>
          </a:prstGeom>
          <a:noFill/>
        </p:spPr>
        <p:txBody>
          <a:bodyPr wrap="none" rtlCol="0">
            <a:spAutoFit/>
          </a:bodyPr>
          <a:lstStyle/>
          <a:p>
            <a:r>
              <a:rPr kumimoji="1" lang="en-GB" altLang="ja-JP" dirty="0">
                <a:solidFill>
                  <a:srgbClr val="333333"/>
                </a:solidFill>
                <a:latin typeface="Hiragino Kaku Gothic Pro W3" panose="020B0300000000000000" pitchFamily="34" charset="-128"/>
                <a:ea typeface="Hiragino Kaku Gothic Pro W3" panose="020B0300000000000000" pitchFamily="34" charset="-128"/>
              </a:rPr>
              <a:t>https://</a:t>
            </a:r>
            <a:r>
              <a:rPr kumimoji="1" lang="en-GB" altLang="ja-JP" dirty="0" err="1">
                <a:solidFill>
                  <a:srgbClr val="333333"/>
                </a:solidFill>
                <a:latin typeface="Hiragino Kaku Gothic Pro W3" panose="020B0300000000000000" pitchFamily="34" charset="-128"/>
                <a:ea typeface="Hiragino Kaku Gothic Pro W3" panose="020B0300000000000000" pitchFamily="34" charset="-128"/>
              </a:rPr>
              <a:t>github.com</a:t>
            </a:r>
            <a:r>
              <a:rPr kumimoji="1" lang="en-GB" altLang="ja-JP" dirty="0">
                <a:solidFill>
                  <a:srgbClr val="333333"/>
                </a:solidFill>
                <a:latin typeface="Hiragino Kaku Gothic Pro W3" panose="020B0300000000000000" pitchFamily="34" charset="-128"/>
                <a:ea typeface="Hiragino Kaku Gothic Pro W3" panose="020B0300000000000000" pitchFamily="34" charset="-128"/>
              </a:rPr>
              <a:t>/waiwai2525/</a:t>
            </a:r>
            <a:r>
              <a:rPr kumimoji="1" lang="en-GB" altLang="ja-JP" dirty="0" err="1">
                <a:solidFill>
                  <a:srgbClr val="333333"/>
                </a:solidFill>
                <a:latin typeface="Hiragino Kaku Gothic Pro W3" panose="020B0300000000000000" pitchFamily="34" charset="-128"/>
                <a:ea typeface="Hiragino Kaku Gothic Pro W3" panose="020B0300000000000000" pitchFamily="34" charset="-128"/>
              </a:rPr>
              <a:t>uso</a:t>
            </a:r>
            <a:r>
              <a:rPr kumimoji="1" lang="en-GB" altLang="ja-JP" dirty="0">
                <a:solidFill>
                  <a:srgbClr val="333333"/>
                </a:solidFill>
                <a:latin typeface="Hiragino Kaku Gothic Pro W3" panose="020B0300000000000000" pitchFamily="34" charset="-128"/>
                <a:ea typeface="Hiragino Kaku Gothic Pro W3" panose="020B0300000000000000" pitchFamily="34" charset="-128"/>
              </a:rPr>
              <a:t>-bot</a:t>
            </a:r>
            <a:endParaRPr kumimoji="1" lang="ja-JP" altLang="en-US">
              <a:solidFill>
                <a:srgbClr val="333333"/>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53163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35E800A2-0BA2-79FD-AD7A-38CA13BA8D8D}"/>
              </a:ext>
            </a:extLst>
          </p:cNvPr>
          <p:cNvSpPr txBox="1"/>
          <p:nvPr/>
        </p:nvSpPr>
        <p:spPr>
          <a:xfrm>
            <a:off x="10734629" y="970694"/>
            <a:ext cx="686406" cy="338554"/>
          </a:xfrm>
          <a:prstGeom prst="rect">
            <a:avLst/>
          </a:prstGeom>
          <a:noFill/>
        </p:spPr>
        <p:txBody>
          <a:bodyPr wrap="none" rtlCol="0">
            <a:spAutoFit/>
          </a:bodyPr>
          <a:lstStyle/>
          <a:p>
            <a:pPr algn="r"/>
            <a:r>
              <a:rPr lang="en-GB" altLang="ja-JP" sz="1600" dirty="0">
                <a:solidFill>
                  <a:srgbClr val="333333"/>
                </a:solidFill>
                <a:latin typeface="Hiragino Kaku Gothic Pro W3" panose="020B0300000000000000" pitchFamily="34" charset="-128"/>
                <a:ea typeface="Hiragino Kaku Gothic Pro W3" panose="020B0300000000000000" pitchFamily="34" charset="-128"/>
              </a:rPr>
              <a:t>1/10</a:t>
            </a:r>
            <a:endParaRPr kumimoji="1" lang="ja-JP" altLang="en-US" sz="1600">
              <a:solidFill>
                <a:srgbClr val="333333"/>
              </a:solidFill>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78E2C1CC-FA6A-99E0-3D6C-93C11B3B43CA}"/>
              </a:ext>
            </a:extLst>
          </p:cNvPr>
          <p:cNvSpPr txBox="1"/>
          <p:nvPr/>
        </p:nvSpPr>
        <p:spPr>
          <a:xfrm>
            <a:off x="770965" y="519953"/>
            <a:ext cx="1415772" cy="830997"/>
          </a:xfrm>
          <a:prstGeom prst="rect">
            <a:avLst/>
          </a:prstGeom>
          <a:noFill/>
        </p:spPr>
        <p:txBody>
          <a:bodyPr wrap="none" rtlCol="0">
            <a:spAutoFit/>
          </a:bodyPr>
          <a:lstStyle/>
          <a:p>
            <a:r>
              <a:rPr kumimoji="1" lang="ja-JP" altLang="en-US" sz="4800">
                <a:solidFill>
                  <a:srgbClr val="333333"/>
                </a:solidFill>
                <a:latin typeface="Hiragino Kaku Gothic Pro W3" panose="020B0300000000000000" pitchFamily="34" charset="-128"/>
                <a:ea typeface="Hiragino Kaku Gothic Pro W3" panose="020B0300000000000000" pitchFamily="34" charset="-128"/>
              </a:rPr>
              <a:t>概要</a:t>
            </a:r>
            <a:endParaRPr kumimoji="1" lang="ja-JP" altLang="en-US" sz="3600">
              <a:solidFill>
                <a:srgbClr val="333333"/>
              </a:solidFill>
              <a:latin typeface="Hiragino Kaku Gothic Pro W3" panose="020B0300000000000000" pitchFamily="34" charset="-128"/>
              <a:ea typeface="Hiragino Kaku Gothic Pro W3" panose="020B0300000000000000" pitchFamily="34" charset="-128"/>
            </a:endParaRPr>
          </a:p>
        </p:txBody>
      </p:sp>
      <p:cxnSp>
        <p:nvCxnSpPr>
          <p:cNvPr id="12" name="直線コネクタ 11">
            <a:extLst>
              <a:ext uri="{FF2B5EF4-FFF2-40B4-BE49-F238E27FC236}">
                <a16:creationId xmlns:a16="http://schemas.microsoft.com/office/drawing/2014/main" id="{A3429FAE-14F2-B81D-8621-FA5A555F3C0A}"/>
              </a:ext>
            </a:extLst>
          </p:cNvPr>
          <p:cNvCxnSpPr>
            <a:cxnSpLocks/>
          </p:cNvCxnSpPr>
          <p:nvPr/>
        </p:nvCxnSpPr>
        <p:spPr>
          <a:xfrm>
            <a:off x="591670" y="1350950"/>
            <a:ext cx="1100865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499CA4BB-02A6-D5B6-0DC9-001D5B1E436B}"/>
              </a:ext>
            </a:extLst>
          </p:cNvPr>
          <p:cNvSpPr txBox="1"/>
          <p:nvPr/>
        </p:nvSpPr>
        <p:spPr>
          <a:xfrm>
            <a:off x="1148632" y="1855569"/>
            <a:ext cx="4589718" cy="1305101"/>
          </a:xfrm>
          <a:prstGeom prst="rect">
            <a:avLst/>
          </a:prstGeom>
          <a:noFill/>
        </p:spPr>
        <p:txBody>
          <a:bodyPr wrap="none" rtlCol="0">
            <a:spAutoFit/>
          </a:bodyPr>
          <a:lstStyle/>
          <a:p>
            <a:pPr>
              <a:lnSpc>
                <a:spcPct val="150000"/>
              </a:lnSpc>
            </a:pPr>
            <a:r>
              <a:rPr lang="ja-JP" altLang="en-US" sz="2800">
                <a:solidFill>
                  <a:srgbClr val="333333"/>
                </a:solidFill>
                <a:latin typeface="Hiragino Kaku Gothic Pro W3" panose="020B0300000000000000" pitchFamily="34" charset="-128"/>
                <a:ea typeface="Hiragino Kaku Gothic Pro W3" panose="020B0300000000000000" pitchFamily="34" charset="-128"/>
              </a:rPr>
              <a:t>嘘をつく</a:t>
            </a:r>
            <a:r>
              <a:rPr lang="en-GB" altLang="ja-JP" sz="2800" dirty="0">
                <a:solidFill>
                  <a:srgbClr val="333333"/>
                </a:solidFill>
                <a:latin typeface="Hiragino Kaku Gothic Pro W3" panose="020B0300000000000000" pitchFamily="34" charset="-128"/>
                <a:ea typeface="Hiragino Kaku Gothic Pro W3" panose="020B0300000000000000" pitchFamily="34" charset="-128"/>
              </a:rPr>
              <a:t>AI</a:t>
            </a:r>
            <a:r>
              <a:rPr lang="ja-JP" altLang="en-US" sz="2800">
                <a:solidFill>
                  <a:srgbClr val="333333"/>
                </a:solidFill>
                <a:latin typeface="Hiragino Kaku Gothic Pro W3" panose="020B0300000000000000" pitchFamily="34" charset="-128"/>
                <a:ea typeface="Hiragino Kaku Gothic Pro W3" panose="020B0300000000000000" pitchFamily="34" charset="-128"/>
              </a:rPr>
              <a:t>と</a:t>
            </a:r>
            <a:endParaRPr lang="en-GB" altLang="ja-JP" sz="2800" dirty="0">
              <a:solidFill>
                <a:srgbClr val="333333"/>
              </a:solidFill>
              <a:latin typeface="Hiragino Kaku Gothic Pro W3" panose="020B0300000000000000" pitchFamily="34" charset="-128"/>
              <a:ea typeface="Hiragino Kaku Gothic Pro W3" panose="020B0300000000000000" pitchFamily="34" charset="-128"/>
            </a:endParaRPr>
          </a:p>
          <a:p>
            <a:pPr>
              <a:lnSpc>
                <a:spcPct val="150000"/>
              </a:lnSpc>
            </a:pPr>
            <a:r>
              <a:rPr kumimoji="1" lang="en-US" altLang="ja-JP" sz="2800" dirty="0">
                <a:solidFill>
                  <a:srgbClr val="333333"/>
                </a:solidFill>
                <a:latin typeface="Hiragino Kaku Gothic Pro W3" panose="020B0300000000000000" pitchFamily="34" charset="-128"/>
                <a:ea typeface="Hiragino Kaku Gothic Pro W3" panose="020B0300000000000000" pitchFamily="34" charset="-128"/>
              </a:rPr>
              <a:t>LINE</a:t>
            </a:r>
            <a:r>
              <a:rPr kumimoji="1" lang="ja-JP" altLang="en-US" sz="2800">
                <a:solidFill>
                  <a:srgbClr val="333333"/>
                </a:solidFill>
                <a:latin typeface="Hiragino Kaku Gothic Pro W3" panose="020B0300000000000000" pitchFamily="34" charset="-128"/>
                <a:ea typeface="Hiragino Kaku Gothic Pro W3" panose="020B0300000000000000" pitchFamily="34" charset="-128"/>
              </a:rPr>
              <a:t>で会話</a:t>
            </a:r>
            <a:r>
              <a:rPr lang="ja-JP" altLang="en-US" sz="2800">
                <a:solidFill>
                  <a:srgbClr val="333333"/>
                </a:solidFill>
                <a:latin typeface="Hiragino Kaku Gothic Pro W3" panose="020B0300000000000000" pitchFamily="34" charset="-128"/>
                <a:ea typeface="Hiragino Kaku Gothic Pro W3" panose="020B0300000000000000" pitchFamily="34" charset="-128"/>
              </a:rPr>
              <a:t>できるサービス</a:t>
            </a:r>
            <a:endParaRPr kumimoji="1" lang="en-GB" altLang="ja-JP" sz="2800" dirty="0">
              <a:solidFill>
                <a:srgbClr val="333333"/>
              </a:solidFill>
              <a:latin typeface="Hiragino Kaku Gothic Pro W3" panose="020B0300000000000000" pitchFamily="34" charset="-128"/>
              <a:ea typeface="Hiragino Kaku Gothic Pro W3" panose="020B0300000000000000" pitchFamily="34" charset="-128"/>
            </a:endParaRPr>
          </a:p>
        </p:txBody>
      </p:sp>
      <p:pic>
        <p:nvPicPr>
          <p:cNvPr id="4" name="図 3" descr="黒い背景に白い文字がある&#10;&#10;中程度の精度で自動的に生成された説明">
            <a:extLst>
              <a:ext uri="{FF2B5EF4-FFF2-40B4-BE49-F238E27FC236}">
                <a16:creationId xmlns:a16="http://schemas.microsoft.com/office/drawing/2014/main" id="{8D3775EB-6B24-0149-B136-F8E77D574575}"/>
              </a:ext>
            </a:extLst>
          </p:cNvPr>
          <p:cNvPicPr>
            <a:picLocks noChangeAspect="1"/>
          </p:cNvPicPr>
          <p:nvPr/>
        </p:nvPicPr>
        <p:blipFill>
          <a:blip r:embed="rId3"/>
          <a:stretch>
            <a:fillRect/>
          </a:stretch>
        </p:blipFill>
        <p:spPr>
          <a:xfrm>
            <a:off x="6999016" y="1846672"/>
            <a:ext cx="4595300" cy="1774000"/>
          </a:xfrm>
          <a:prstGeom prst="rect">
            <a:avLst/>
          </a:prstGeom>
        </p:spPr>
      </p:pic>
      <p:pic>
        <p:nvPicPr>
          <p:cNvPr id="6" name="図 5" descr="テキスト&#10;&#10;自動的に生成された説明">
            <a:extLst>
              <a:ext uri="{FF2B5EF4-FFF2-40B4-BE49-F238E27FC236}">
                <a16:creationId xmlns:a16="http://schemas.microsoft.com/office/drawing/2014/main" id="{E5DBA0D1-0E6E-290F-64D1-6D1DE0009A1D}"/>
              </a:ext>
            </a:extLst>
          </p:cNvPr>
          <p:cNvPicPr>
            <a:picLocks noChangeAspect="1"/>
          </p:cNvPicPr>
          <p:nvPr/>
        </p:nvPicPr>
        <p:blipFill>
          <a:blip r:embed="rId4"/>
          <a:stretch>
            <a:fillRect/>
          </a:stretch>
        </p:blipFill>
        <p:spPr>
          <a:xfrm>
            <a:off x="7005029" y="3991286"/>
            <a:ext cx="4595300" cy="2490011"/>
          </a:xfrm>
          <a:prstGeom prst="rect">
            <a:avLst/>
          </a:prstGeom>
        </p:spPr>
      </p:pic>
    </p:spTree>
    <p:extLst>
      <p:ext uri="{BB962C8B-B14F-4D97-AF65-F5344CB8AC3E}">
        <p14:creationId xmlns:p14="http://schemas.microsoft.com/office/powerpoint/2010/main" val="42118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0D47B-09E6-59D9-B593-E2287C6D8E3F}"/>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42DCCB-4496-BDC2-7BBF-D00F0837148E}"/>
              </a:ext>
            </a:extLst>
          </p:cNvPr>
          <p:cNvSpPr txBox="1"/>
          <p:nvPr/>
        </p:nvSpPr>
        <p:spPr>
          <a:xfrm>
            <a:off x="770965" y="519953"/>
            <a:ext cx="4713150" cy="830997"/>
          </a:xfrm>
          <a:prstGeom prst="rect">
            <a:avLst/>
          </a:prstGeom>
          <a:noFill/>
        </p:spPr>
        <p:txBody>
          <a:bodyPr wrap="none" rtlCol="0">
            <a:spAutoFit/>
          </a:bodyPr>
          <a:lstStyle/>
          <a:p>
            <a:r>
              <a:rPr kumimoji="1" lang="ja-JP" altLang="en-US" sz="4800">
                <a:solidFill>
                  <a:srgbClr val="333333"/>
                </a:solidFill>
                <a:latin typeface="Hiragino Kaku Gothic Pro W3" panose="020B0300000000000000" pitchFamily="34" charset="-128"/>
                <a:ea typeface="Hiragino Kaku Gothic Pro W3" panose="020B0300000000000000" pitchFamily="34" charset="-128"/>
              </a:rPr>
              <a:t>概要</a:t>
            </a:r>
            <a:r>
              <a:rPr kumimoji="1" lang="en-US" altLang="ja-JP" sz="3600" dirty="0">
                <a:solidFill>
                  <a:srgbClr val="333333"/>
                </a:solidFill>
                <a:latin typeface="Hiragino Kaku Gothic Pro W3" panose="020B0300000000000000" pitchFamily="34" charset="-128"/>
                <a:ea typeface="Hiragino Kaku Gothic Pro W3" panose="020B0300000000000000" pitchFamily="34" charset="-128"/>
              </a:rPr>
              <a:t> / </a:t>
            </a:r>
            <a:r>
              <a:rPr kumimoji="1" lang="ja-JP" altLang="en-US" sz="3600">
                <a:solidFill>
                  <a:srgbClr val="333333"/>
                </a:solidFill>
                <a:latin typeface="Hiragino Kaku Gothic Pro W3" panose="020B0300000000000000" pitchFamily="34" charset="-128"/>
                <a:ea typeface="Hiragino Kaku Gothic Pro W3" panose="020B0300000000000000" pitchFamily="34" charset="-128"/>
              </a:rPr>
              <a:t>開発した</a:t>
            </a:r>
            <a:r>
              <a:rPr lang="ja-JP" altLang="en-US" sz="3600">
                <a:solidFill>
                  <a:srgbClr val="333333"/>
                </a:solidFill>
                <a:latin typeface="Hiragino Kaku Gothic Pro W3" panose="020B0300000000000000" pitchFamily="34" charset="-128"/>
                <a:ea typeface="Hiragino Kaku Gothic Pro W3" panose="020B0300000000000000" pitchFamily="34" charset="-128"/>
              </a:rPr>
              <a:t>動機</a:t>
            </a:r>
            <a:endParaRPr kumimoji="1" lang="ja-JP" altLang="en-US" sz="3600">
              <a:solidFill>
                <a:srgbClr val="333333"/>
              </a:solidFill>
              <a:latin typeface="Hiragino Kaku Gothic Pro W3" panose="020B0300000000000000" pitchFamily="34" charset="-128"/>
              <a:ea typeface="Hiragino Kaku Gothic Pro W3" panose="020B0300000000000000" pitchFamily="34" charset="-128"/>
            </a:endParaRPr>
          </a:p>
        </p:txBody>
      </p:sp>
      <p:cxnSp>
        <p:nvCxnSpPr>
          <p:cNvPr id="5" name="直線コネクタ 4">
            <a:extLst>
              <a:ext uri="{FF2B5EF4-FFF2-40B4-BE49-F238E27FC236}">
                <a16:creationId xmlns:a16="http://schemas.microsoft.com/office/drawing/2014/main" id="{F18FE175-A7E4-FBA2-9098-74EFDF91132D}"/>
              </a:ext>
            </a:extLst>
          </p:cNvPr>
          <p:cNvCxnSpPr>
            <a:cxnSpLocks/>
          </p:cNvCxnSpPr>
          <p:nvPr/>
        </p:nvCxnSpPr>
        <p:spPr>
          <a:xfrm>
            <a:off x="591670" y="1350950"/>
            <a:ext cx="1100865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BCD53F9F-0ADA-061C-608F-E3FB750F1AA2}"/>
              </a:ext>
            </a:extLst>
          </p:cNvPr>
          <p:cNvSpPr txBox="1"/>
          <p:nvPr/>
        </p:nvSpPr>
        <p:spPr>
          <a:xfrm>
            <a:off x="10734629" y="970694"/>
            <a:ext cx="686406" cy="338554"/>
          </a:xfrm>
          <a:prstGeom prst="rect">
            <a:avLst/>
          </a:prstGeom>
          <a:noFill/>
        </p:spPr>
        <p:txBody>
          <a:bodyPr wrap="none" rtlCol="0">
            <a:spAutoFit/>
          </a:bodyPr>
          <a:lstStyle/>
          <a:p>
            <a:pPr algn="r"/>
            <a:r>
              <a:rPr lang="en-GB" altLang="ja-JP" sz="1600" dirty="0">
                <a:solidFill>
                  <a:srgbClr val="333333"/>
                </a:solidFill>
                <a:latin typeface="Hiragino Kaku Gothic Pro W3" panose="020B0300000000000000" pitchFamily="34" charset="-128"/>
                <a:ea typeface="Hiragino Kaku Gothic Pro W3" panose="020B0300000000000000" pitchFamily="34" charset="-128"/>
              </a:rPr>
              <a:t>2/10</a:t>
            </a:r>
            <a:endParaRPr kumimoji="1" lang="ja-JP" altLang="en-US" sz="1600">
              <a:solidFill>
                <a:srgbClr val="333333"/>
              </a:solidFill>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45F574CA-20B8-6ECE-DADD-A6ABB8A990B9}"/>
              </a:ext>
            </a:extLst>
          </p:cNvPr>
          <p:cNvSpPr txBox="1"/>
          <p:nvPr/>
        </p:nvSpPr>
        <p:spPr>
          <a:xfrm>
            <a:off x="884316" y="1806953"/>
            <a:ext cx="5211683" cy="3244093"/>
          </a:xfrm>
          <a:prstGeom prst="rect">
            <a:avLst/>
          </a:prstGeom>
          <a:noFill/>
        </p:spPr>
        <p:txBody>
          <a:bodyPr wrap="none" rtlCol="0">
            <a:spAutoFit/>
          </a:bodyPr>
          <a:lstStyle/>
          <a:p>
            <a:pPr algn="ctr">
              <a:lnSpc>
                <a:spcPct val="150000"/>
              </a:lnSpc>
            </a:pPr>
            <a:r>
              <a:rPr kumimoji="1" lang="ja-JP" altLang="en-US" sz="2800">
                <a:solidFill>
                  <a:srgbClr val="333333"/>
                </a:solidFill>
                <a:latin typeface="Hiragino Kaku Gothic Pro W3" panose="020B0300000000000000" pitchFamily="34" charset="-128"/>
                <a:ea typeface="Hiragino Kaku Gothic Pro W3" panose="020B0300000000000000" pitchFamily="34" charset="-128"/>
              </a:rPr>
              <a:t>生成</a:t>
            </a:r>
            <a:r>
              <a:rPr kumimoji="1" lang="en-GB" altLang="ja-JP" sz="2800" dirty="0">
                <a:solidFill>
                  <a:srgbClr val="333333"/>
                </a:solidFill>
                <a:latin typeface="Hiragino Kaku Gothic Pro W3" panose="020B0300000000000000" pitchFamily="34" charset="-128"/>
                <a:ea typeface="Hiragino Kaku Gothic Pro W3" panose="020B0300000000000000" pitchFamily="34" charset="-128"/>
              </a:rPr>
              <a:t>AI</a:t>
            </a:r>
            <a:r>
              <a:rPr lang="ja-JP" altLang="en-US" sz="2800">
                <a:solidFill>
                  <a:srgbClr val="333333"/>
                </a:solidFill>
                <a:latin typeface="Hiragino Kaku Gothic Pro W3" panose="020B0300000000000000" pitchFamily="34" charset="-128"/>
                <a:ea typeface="Hiragino Kaku Gothic Pro W3" panose="020B0300000000000000" pitchFamily="34" charset="-128"/>
              </a:rPr>
              <a:t>の正確性に問題視</a:t>
            </a:r>
            <a:endParaRPr lang="en-GB" altLang="ja-JP" sz="2800" dirty="0">
              <a:solidFill>
                <a:srgbClr val="333333"/>
              </a:solidFill>
              <a:latin typeface="Hiragino Kaku Gothic Pro W3" panose="020B0300000000000000" pitchFamily="34" charset="-128"/>
              <a:ea typeface="Hiragino Kaku Gothic Pro W3" panose="020B0300000000000000" pitchFamily="34" charset="-128"/>
            </a:endParaRPr>
          </a:p>
          <a:p>
            <a:pPr algn="ctr">
              <a:lnSpc>
                <a:spcPct val="150000"/>
              </a:lnSpc>
            </a:pPr>
            <a:r>
              <a:rPr kumimoji="1" lang="ja-JP" altLang="en-US" sz="2800">
                <a:solidFill>
                  <a:srgbClr val="333333"/>
                </a:solidFill>
                <a:latin typeface="Hiragino Kaku Gothic Pro W3" panose="020B0300000000000000" pitchFamily="34" charset="-128"/>
                <a:ea typeface="Hiragino Kaku Gothic Pro W3" panose="020B0300000000000000" pitchFamily="34" charset="-128"/>
              </a:rPr>
              <a:t>誤情報を見抜くことが難しい</a:t>
            </a:r>
            <a:endParaRPr kumimoji="1" lang="en-GB" altLang="ja-JP" sz="2800" dirty="0">
              <a:solidFill>
                <a:srgbClr val="333333"/>
              </a:solidFill>
              <a:latin typeface="Hiragino Kaku Gothic Pro W3" panose="020B0300000000000000" pitchFamily="34" charset="-128"/>
              <a:ea typeface="Hiragino Kaku Gothic Pro W3" panose="020B0300000000000000" pitchFamily="34" charset="-128"/>
            </a:endParaRPr>
          </a:p>
          <a:p>
            <a:pPr algn="ctr">
              <a:lnSpc>
                <a:spcPct val="150000"/>
              </a:lnSpc>
            </a:pPr>
            <a:endParaRPr lang="en-GB" altLang="ja-JP" sz="2800" dirty="0">
              <a:solidFill>
                <a:srgbClr val="333333"/>
              </a:solidFill>
              <a:latin typeface="Hiragino Kaku Gothic Pro W3" panose="020B0300000000000000" pitchFamily="34" charset="-128"/>
              <a:ea typeface="Hiragino Kaku Gothic Pro W3" panose="020B0300000000000000" pitchFamily="34" charset="-128"/>
            </a:endParaRPr>
          </a:p>
          <a:p>
            <a:pPr algn="ctr">
              <a:lnSpc>
                <a:spcPct val="150000"/>
              </a:lnSpc>
            </a:pPr>
            <a:endParaRPr lang="en-GB" altLang="ja-JP" sz="2800" dirty="0">
              <a:solidFill>
                <a:srgbClr val="333333"/>
              </a:solidFill>
              <a:latin typeface="Hiragino Kaku Gothic Pro W3" panose="020B0300000000000000" pitchFamily="34" charset="-128"/>
              <a:ea typeface="Hiragino Kaku Gothic Pro W3" panose="020B0300000000000000" pitchFamily="34" charset="-128"/>
            </a:endParaRPr>
          </a:p>
          <a:p>
            <a:pPr algn="ctr">
              <a:lnSpc>
                <a:spcPct val="150000"/>
              </a:lnSpc>
            </a:pPr>
            <a:r>
              <a:rPr kumimoji="1" lang="ja-JP" altLang="en-US" sz="2800">
                <a:solidFill>
                  <a:srgbClr val="333333"/>
                </a:solidFill>
                <a:latin typeface="Hiragino Kaku Gothic Pro W3" panose="020B0300000000000000" pitchFamily="34" charset="-128"/>
                <a:ea typeface="Hiragino Kaku Gothic Pro W3" panose="020B0300000000000000" pitchFamily="34" charset="-128"/>
              </a:rPr>
              <a:t>それっぽい嘘をつくことが上手</a:t>
            </a:r>
            <a:endParaRPr kumimoji="1" lang="en-US" altLang="ja-JP" sz="2800" dirty="0">
              <a:solidFill>
                <a:srgbClr val="333333"/>
              </a:solidFill>
              <a:latin typeface="Hiragino Kaku Gothic Pro W3" panose="020B0300000000000000" pitchFamily="34" charset="-128"/>
              <a:ea typeface="Hiragino Kaku Gothic Pro W3" panose="020B0300000000000000" pitchFamily="34" charset="-128"/>
            </a:endParaRPr>
          </a:p>
        </p:txBody>
      </p:sp>
      <p:pic>
        <p:nvPicPr>
          <p:cNvPr id="8" name="図 7" descr="グラフ&#10;&#10;自動的に生成された説明">
            <a:extLst>
              <a:ext uri="{FF2B5EF4-FFF2-40B4-BE49-F238E27FC236}">
                <a16:creationId xmlns:a16="http://schemas.microsoft.com/office/drawing/2014/main" id="{860A1549-EEDA-0D68-3198-0355286179D9}"/>
              </a:ext>
            </a:extLst>
          </p:cNvPr>
          <p:cNvPicPr>
            <a:picLocks noChangeAspect="1"/>
          </p:cNvPicPr>
          <p:nvPr/>
        </p:nvPicPr>
        <p:blipFill>
          <a:blip r:embed="rId3"/>
          <a:stretch>
            <a:fillRect/>
          </a:stretch>
        </p:blipFill>
        <p:spPr>
          <a:xfrm>
            <a:off x="6776111" y="1471055"/>
            <a:ext cx="4644924" cy="4416251"/>
          </a:xfrm>
          <a:prstGeom prst="rect">
            <a:avLst/>
          </a:prstGeom>
        </p:spPr>
      </p:pic>
      <p:sp>
        <p:nvSpPr>
          <p:cNvPr id="9" name="テキスト ボックス 8">
            <a:extLst>
              <a:ext uri="{FF2B5EF4-FFF2-40B4-BE49-F238E27FC236}">
                <a16:creationId xmlns:a16="http://schemas.microsoft.com/office/drawing/2014/main" id="{99A87FEF-3661-5994-358E-3EC43F5520F8}"/>
              </a:ext>
            </a:extLst>
          </p:cNvPr>
          <p:cNvSpPr txBox="1"/>
          <p:nvPr/>
        </p:nvSpPr>
        <p:spPr>
          <a:xfrm>
            <a:off x="6958403" y="5887306"/>
            <a:ext cx="4280339" cy="461665"/>
          </a:xfrm>
          <a:prstGeom prst="rect">
            <a:avLst/>
          </a:prstGeom>
          <a:noFill/>
        </p:spPr>
        <p:txBody>
          <a:bodyPr wrap="none" rtlCol="0">
            <a:spAutoFit/>
          </a:bodyPr>
          <a:lstStyle/>
          <a:p>
            <a:r>
              <a:rPr kumimoji="1" lang="en-US" altLang="ja-JP" sz="1200" dirty="0">
                <a:solidFill>
                  <a:srgbClr val="333333"/>
                </a:solidFill>
              </a:rPr>
              <a:t>AI inside</a:t>
            </a:r>
          </a:p>
          <a:p>
            <a:r>
              <a:rPr kumimoji="1" lang="en-GB" altLang="ja-JP" sz="1200" dirty="0">
                <a:solidFill>
                  <a:srgbClr val="333333"/>
                </a:solidFill>
              </a:rPr>
              <a:t>https://</a:t>
            </a:r>
            <a:r>
              <a:rPr kumimoji="1" lang="en-GB" altLang="ja-JP" sz="1200" dirty="0" err="1">
                <a:solidFill>
                  <a:srgbClr val="333333"/>
                </a:solidFill>
              </a:rPr>
              <a:t>inside.ai</a:t>
            </a:r>
            <a:r>
              <a:rPr kumimoji="1" lang="en-GB" altLang="ja-JP" sz="1200" dirty="0">
                <a:solidFill>
                  <a:srgbClr val="333333"/>
                </a:solidFill>
              </a:rPr>
              <a:t>/news/2023/09/26/ai-researchresults-4/</a:t>
            </a:r>
            <a:endParaRPr kumimoji="1" lang="ja-JP" altLang="en-US" sz="1200">
              <a:solidFill>
                <a:srgbClr val="333333"/>
              </a:solidFill>
            </a:endParaRPr>
          </a:p>
        </p:txBody>
      </p:sp>
      <p:sp>
        <p:nvSpPr>
          <p:cNvPr id="10" name="三角形 9">
            <a:extLst>
              <a:ext uri="{FF2B5EF4-FFF2-40B4-BE49-F238E27FC236}">
                <a16:creationId xmlns:a16="http://schemas.microsoft.com/office/drawing/2014/main" id="{BBD684D0-3812-0DED-7823-49CCFBFE9BB1}"/>
              </a:ext>
            </a:extLst>
          </p:cNvPr>
          <p:cNvSpPr/>
          <p:nvPr/>
        </p:nvSpPr>
        <p:spPr>
          <a:xfrm flipV="1">
            <a:off x="2957594" y="3428999"/>
            <a:ext cx="1065125" cy="590341"/>
          </a:xfrm>
          <a:prstGeom prst="triangl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370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E9E50-3470-21A3-24AB-52C46076CAC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075029B-67D1-8B97-8509-86CF4619F753}"/>
              </a:ext>
            </a:extLst>
          </p:cNvPr>
          <p:cNvSpPr txBox="1"/>
          <p:nvPr/>
        </p:nvSpPr>
        <p:spPr>
          <a:xfrm>
            <a:off x="770965" y="519953"/>
            <a:ext cx="1415772" cy="830997"/>
          </a:xfrm>
          <a:prstGeom prst="rect">
            <a:avLst/>
          </a:prstGeom>
          <a:noFill/>
        </p:spPr>
        <p:txBody>
          <a:bodyPr wrap="none" rtlCol="0">
            <a:spAutoFit/>
          </a:bodyPr>
          <a:lstStyle/>
          <a:p>
            <a:r>
              <a:rPr lang="ja-JP" altLang="en-US" sz="4800">
                <a:solidFill>
                  <a:srgbClr val="333333"/>
                </a:solidFill>
                <a:latin typeface="Hiragino Kaku Gothic Pro W3" panose="020B0300000000000000" pitchFamily="34" charset="-128"/>
                <a:ea typeface="Hiragino Kaku Gothic Pro W3" panose="020B0300000000000000" pitchFamily="34" charset="-128"/>
              </a:rPr>
              <a:t>特徴</a:t>
            </a:r>
            <a:endParaRPr kumimoji="1" lang="ja-JP" altLang="en-US" sz="4800">
              <a:solidFill>
                <a:srgbClr val="333333"/>
              </a:solidFill>
              <a:latin typeface="Hiragino Kaku Gothic Pro W3" panose="020B0300000000000000" pitchFamily="34" charset="-128"/>
              <a:ea typeface="Hiragino Kaku Gothic Pro W3" panose="020B0300000000000000" pitchFamily="34" charset="-128"/>
            </a:endParaRPr>
          </a:p>
        </p:txBody>
      </p:sp>
      <p:cxnSp>
        <p:nvCxnSpPr>
          <p:cNvPr id="5" name="直線コネクタ 4">
            <a:extLst>
              <a:ext uri="{FF2B5EF4-FFF2-40B4-BE49-F238E27FC236}">
                <a16:creationId xmlns:a16="http://schemas.microsoft.com/office/drawing/2014/main" id="{568499E7-7D06-53A8-9867-DA87036F51CA}"/>
              </a:ext>
            </a:extLst>
          </p:cNvPr>
          <p:cNvCxnSpPr>
            <a:cxnSpLocks/>
          </p:cNvCxnSpPr>
          <p:nvPr/>
        </p:nvCxnSpPr>
        <p:spPr>
          <a:xfrm>
            <a:off x="591670" y="1350950"/>
            <a:ext cx="1100865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53D0CB58-6A5D-130C-9F81-82AE6302935B}"/>
              </a:ext>
            </a:extLst>
          </p:cNvPr>
          <p:cNvSpPr txBox="1"/>
          <p:nvPr/>
        </p:nvSpPr>
        <p:spPr>
          <a:xfrm>
            <a:off x="10734629" y="970694"/>
            <a:ext cx="686406" cy="338554"/>
          </a:xfrm>
          <a:prstGeom prst="rect">
            <a:avLst/>
          </a:prstGeom>
          <a:noFill/>
        </p:spPr>
        <p:txBody>
          <a:bodyPr wrap="none" rtlCol="0">
            <a:spAutoFit/>
          </a:bodyPr>
          <a:lstStyle/>
          <a:p>
            <a:pPr algn="r"/>
            <a:r>
              <a:rPr lang="en-GB" altLang="ja-JP" sz="1600" dirty="0">
                <a:solidFill>
                  <a:srgbClr val="333333"/>
                </a:solidFill>
                <a:latin typeface="Hiragino Kaku Gothic Pro W3" panose="020B0300000000000000" pitchFamily="34" charset="-128"/>
                <a:ea typeface="Hiragino Kaku Gothic Pro W3" panose="020B0300000000000000" pitchFamily="34" charset="-128"/>
              </a:rPr>
              <a:t>3/10</a:t>
            </a:r>
            <a:endParaRPr kumimoji="1" lang="ja-JP" altLang="en-US" sz="1600">
              <a:solidFill>
                <a:srgbClr val="333333"/>
              </a:solidFill>
              <a:latin typeface="Hiragino Kaku Gothic Pro W3" panose="020B0300000000000000" pitchFamily="34" charset="-128"/>
              <a:ea typeface="Hiragino Kaku Gothic Pro W3" panose="020B0300000000000000" pitchFamily="34" charset="-128"/>
            </a:endParaRPr>
          </a:p>
        </p:txBody>
      </p:sp>
      <p:sp>
        <p:nvSpPr>
          <p:cNvPr id="7" name="テキスト ボックス 6">
            <a:extLst>
              <a:ext uri="{FF2B5EF4-FFF2-40B4-BE49-F238E27FC236}">
                <a16:creationId xmlns:a16="http://schemas.microsoft.com/office/drawing/2014/main" id="{E5A697F7-1935-B800-6B7B-C512BE51DCA6}"/>
              </a:ext>
            </a:extLst>
          </p:cNvPr>
          <p:cNvSpPr txBox="1"/>
          <p:nvPr/>
        </p:nvSpPr>
        <p:spPr>
          <a:xfrm>
            <a:off x="1178113" y="1877291"/>
            <a:ext cx="5468164" cy="1951432"/>
          </a:xfrm>
          <a:prstGeom prst="rect">
            <a:avLst/>
          </a:prstGeom>
          <a:noFill/>
        </p:spPr>
        <p:txBody>
          <a:bodyPr wrap="none" rtlCol="0">
            <a:spAutoFit/>
          </a:bodyPr>
          <a:lstStyle/>
          <a:p>
            <a:pPr marL="514350" indent="-514350">
              <a:lnSpc>
                <a:spcPct val="150000"/>
              </a:lnSpc>
              <a:buAutoNum type="arabicPeriod"/>
            </a:pPr>
            <a:r>
              <a:rPr kumimoji="1" lang="ja-JP" altLang="en-US" sz="2800">
                <a:solidFill>
                  <a:srgbClr val="333333"/>
                </a:solidFill>
                <a:latin typeface="Hiragino Kaku Gothic Pro W3" panose="020B0300000000000000" pitchFamily="34" charset="-128"/>
                <a:ea typeface="Hiragino Kaku Gothic Pro W3" panose="020B0300000000000000" pitchFamily="34" charset="-128"/>
              </a:rPr>
              <a:t>生成</a:t>
            </a:r>
            <a:r>
              <a:rPr kumimoji="1" lang="en-GB" altLang="ja-JP" sz="2800" dirty="0">
                <a:solidFill>
                  <a:srgbClr val="333333"/>
                </a:solidFill>
                <a:latin typeface="Hiragino Kaku Gothic Pro W3" panose="020B0300000000000000" pitchFamily="34" charset="-128"/>
                <a:ea typeface="Hiragino Kaku Gothic Pro W3" panose="020B0300000000000000" pitchFamily="34" charset="-128"/>
              </a:rPr>
              <a:t>AI</a:t>
            </a:r>
            <a:r>
              <a:rPr kumimoji="1" lang="ja-JP" altLang="en-US" sz="2800">
                <a:solidFill>
                  <a:srgbClr val="333333"/>
                </a:solidFill>
                <a:latin typeface="Hiragino Kaku Gothic Pro W3" panose="020B0300000000000000" pitchFamily="34" charset="-128"/>
                <a:ea typeface="Hiragino Kaku Gothic Pro W3" panose="020B0300000000000000" pitchFamily="34" charset="-128"/>
              </a:rPr>
              <a:t>に嘘をつかせる工夫</a:t>
            </a:r>
            <a:endParaRPr kumimoji="1" lang="en-US" altLang="ja-JP" sz="2800" dirty="0">
              <a:solidFill>
                <a:srgbClr val="333333"/>
              </a:solidFill>
              <a:latin typeface="Hiragino Kaku Gothic Pro W3" panose="020B0300000000000000" pitchFamily="34" charset="-128"/>
              <a:ea typeface="Hiragino Kaku Gothic Pro W3" panose="020B0300000000000000" pitchFamily="34" charset="-128"/>
            </a:endParaRPr>
          </a:p>
          <a:p>
            <a:pPr marL="514350" indent="-514350">
              <a:lnSpc>
                <a:spcPct val="150000"/>
              </a:lnSpc>
              <a:buAutoNum type="arabicPeriod"/>
            </a:pPr>
            <a:r>
              <a:rPr lang="ja-JP" altLang="en-US" sz="2800">
                <a:solidFill>
                  <a:srgbClr val="333333"/>
                </a:solidFill>
                <a:latin typeface="Hiragino Kaku Gothic Pro W3" panose="020B0300000000000000" pitchFamily="34" charset="-128"/>
                <a:ea typeface="Hiragino Kaku Gothic Pro W3" panose="020B0300000000000000" pitchFamily="34" charset="-128"/>
              </a:rPr>
              <a:t>フロントエンドに</a:t>
            </a:r>
            <a:r>
              <a:rPr lang="en-GB" altLang="ja-JP" sz="2800" dirty="0">
                <a:solidFill>
                  <a:srgbClr val="333333"/>
                </a:solidFill>
                <a:latin typeface="Hiragino Kaku Gothic Pro W3" panose="020B0300000000000000" pitchFamily="34" charset="-128"/>
                <a:ea typeface="Hiragino Kaku Gothic Pro W3" panose="020B0300000000000000" pitchFamily="34" charset="-128"/>
              </a:rPr>
              <a:t>LINE</a:t>
            </a:r>
            <a:r>
              <a:rPr lang="ja-JP" altLang="en-US" sz="2800">
                <a:solidFill>
                  <a:srgbClr val="333333"/>
                </a:solidFill>
                <a:latin typeface="Hiragino Kaku Gothic Pro W3" panose="020B0300000000000000" pitchFamily="34" charset="-128"/>
                <a:ea typeface="Hiragino Kaku Gothic Pro W3" panose="020B0300000000000000" pitchFamily="34" charset="-128"/>
              </a:rPr>
              <a:t>を使用</a:t>
            </a:r>
            <a:endParaRPr lang="en-GB" altLang="ja-JP" sz="2800" dirty="0">
              <a:solidFill>
                <a:srgbClr val="333333"/>
              </a:solidFill>
              <a:latin typeface="Hiragino Kaku Gothic Pro W3" panose="020B0300000000000000" pitchFamily="34" charset="-128"/>
              <a:ea typeface="Hiragino Kaku Gothic Pro W3" panose="020B0300000000000000" pitchFamily="34" charset="-128"/>
            </a:endParaRPr>
          </a:p>
          <a:p>
            <a:pPr marL="514350" indent="-514350">
              <a:lnSpc>
                <a:spcPct val="150000"/>
              </a:lnSpc>
              <a:buAutoNum type="arabicPeriod"/>
            </a:pPr>
            <a:r>
              <a:rPr kumimoji="1" lang="ja-JP" altLang="en-US" sz="2800">
                <a:solidFill>
                  <a:srgbClr val="333333"/>
                </a:solidFill>
                <a:latin typeface="Hiragino Kaku Gothic Pro W3" panose="020B0300000000000000" pitchFamily="34" charset="-128"/>
                <a:ea typeface="Hiragino Kaku Gothic Pro W3" panose="020B0300000000000000" pitchFamily="34" charset="-128"/>
              </a:rPr>
              <a:t>テスト駆動開発</a:t>
            </a:r>
            <a:endParaRPr kumimoji="1" lang="en-GB" altLang="ja-JP" sz="2800" dirty="0">
              <a:solidFill>
                <a:srgbClr val="333333"/>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72501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A79EF-F5E7-0A8F-3F3E-A2091CDF7D1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134B210-25B7-B085-2335-2CE1776170EF}"/>
              </a:ext>
            </a:extLst>
          </p:cNvPr>
          <p:cNvSpPr txBox="1"/>
          <p:nvPr/>
        </p:nvSpPr>
        <p:spPr>
          <a:xfrm>
            <a:off x="770965" y="519953"/>
            <a:ext cx="7483139" cy="830997"/>
          </a:xfrm>
          <a:prstGeom prst="rect">
            <a:avLst/>
          </a:prstGeom>
          <a:noFill/>
        </p:spPr>
        <p:txBody>
          <a:bodyPr wrap="none" rtlCol="0">
            <a:spAutoFit/>
          </a:bodyPr>
          <a:lstStyle/>
          <a:p>
            <a:r>
              <a:rPr lang="ja-JP" altLang="en-US" sz="4800">
                <a:solidFill>
                  <a:srgbClr val="333333"/>
                </a:solidFill>
                <a:latin typeface="Hiragino Kaku Gothic Pro W3" panose="020B0300000000000000" pitchFamily="34" charset="-128"/>
                <a:ea typeface="Hiragino Kaku Gothic Pro W3" panose="020B0300000000000000" pitchFamily="34" charset="-128"/>
              </a:rPr>
              <a:t>特徴</a:t>
            </a:r>
            <a:r>
              <a:rPr lang="en-US" altLang="ja-JP" sz="3600" dirty="0">
                <a:solidFill>
                  <a:srgbClr val="333333"/>
                </a:solidFill>
                <a:latin typeface="Hiragino Kaku Gothic Pro W3" panose="020B0300000000000000" pitchFamily="34" charset="-128"/>
                <a:ea typeface="Hiragino Kaku Gothic Pro W3" panose="020B0300000000000000" pitchFamily="34" charset="-128"/>
              </a:rPr>
              <a:t> / </a:t>
            </a:r>
            <a:r>
              <a:rPr kumimoji="1" lang="ja-JP" altLang="en-US" sz="3600">
                <a:solidFill>
                  <a:srgbClr val="333333"/>
                </a:solidFill>
                <a:latin typeface="Hiragino Kaku Gothic Pro W3" panose="020B0300000000000000" pitchFamily="34" charset="-128"/>
                <a:ea typeface="Hiragino Kaku Gothic Pro W3" panose="020B0300000000000000" pitchFamily="34" charset="-128"/>
              </a:rPr>
              <a:t>生成</a:t>
            </a:r>
            <a:r>
              <a:rPr kumimoji="1" lang="en-GB" altLang="ja-JP" sz="3600" dirty="0">
                <a:solidFill>
                  <a:srgbClr val="333333"/>
                </a:solidFill>
                <a:latin typeface="Hiragino Kaku Gothic Pro W3" panose="020B0300000000000000" pitchFamily="34" charset="-128"/>
                <a:ea typeface="Hiragino Kaku Gothic Pro W3" panose="020B0300000000000000" pitchFamily="34" charset="-128"/>
              </a:rPr>
              <a:t>AI</a:t>
            </a:r>
            <a:r>
              <a:rPr kumimoji="1" lang="ja-JP" altLang="en-US" sz="3600">
                <a:solidFill>
                  <a:srgbClr val="333333"/>
                </a:solidFill>
                <a:latin typeface="Hiragino Kaku Gothic Pro W3" panose="020B0300000000000000" pitchFamily="34" charset="-128"/>
                <a:ea typeface="Hiragino Kaku Gothic Pro W3" panose="020B0300000000000000" pitchFamily="34" charset="-128"/>
              </a:rPr>
              <a:t>に嘘をつかせる工夫</a:t>
            </a:r>
            <a:endParaRPr kumimoji="1" lang="en-US" altLang="ja-JP" sz="3600" dirty="0">
              <a:solidFill>
                <a:srgbClr val="333333"/>
              </a:solidFill>
              <a:latin typeface="Hiragino Kaku Gothic Pro W3" panose="020B0300000000000000" pitchFamily="34" charset="-128"/>
              <a:ea typeface="Hiragino Kaku Gothic Pro W3" panose="020B0300000000000000" pitchFamily="34" charset="-128"/>
            </a:endParaRPr>
          </a:p>
        </p:txBody>
      </p:sp>
      <p:cxnSp>
        <p:nvCxnSpPr>
          <p:cNvPr id="5" name="直線コネクタ 4">
            <a:extLst>
              <a:ext uri="{FF2B5EF4-FFF2-40B4-BE49-F238E27FC236}">
                <a16:creationId xmlns:a16="http://schemas.microsoft.com/office/drawing/2014/main" id="{813D3A95-E055-AD14-2DCB-E9B32C5F745F}"/>
              </a:ext>
            </a:extLst>
          </p:cNvPr>
          <p:cNvCxnSpPr>
            <a:cxnSpLocks/>
          </p:cNvCxnSpPr>
          <p:nvPr/>
        </p:nvCxnSpPr>
        <p:spPr>
          <a:xfrm>
            <a:off x="591670" y="1350950"/>
            <a:ext cx="1100865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DBD1326-1680-4067-7ABC-93B0632CC1E6}"/>
              </a:ext>
            </a:extLst>
          </p:cNvPr>
          <p:cNvSpPr txBox="1"/>
          <p:nvPr/>
        </p:nvSpPr>
        <p:spPr>
          <a:xfrm>
            <a:off x="10733026" y="970694"/>
            <a:ext cx="688009" cy="338554"/>
          </a:xfrm>
          <a:prstGeom prst="rect">
            <a:avLst/>
          </a:prstGeom>
          <a:noFill/>
        </p:spPr>
        <p:txBody>
          <a:bodyPr wrap="none" rtlCol="0">
            <a:spAutoFit/>
          </a:bodyPr>
          <a:lstStyle/>
          <a:p>
            <a:pPr algn="r"/>
            <a:r>
              <a:rPr lang="en-GB" altLang="ja-JP" sz="1600" dirty="0">
                <a:solidFill>
                  <a:srgbClr val="333333"/>
                </a:solidFill>
                <a:latin typeface="Hiragino Kaku Gothic Pro W3" panose="020B0300000000000000" pitchFamily="34" charset="-128"/>
                <a:ea typeface="Hiragino Kaku Gothic Pro W3" panose="020B0300000000000000" pitchFamily="34" charset="-128"/>
              </a:rPr>
              <a:t>4/10</a:t>
            </a:r>
            <a:endParaRPr kumimoji="1" lang="ja-JP" altLang="en-US" sz="1600">
              <a:solidFill>
                <a:srgbClr val="333333"/>
              </a:solidFill>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B03EFC4F-B365-0A22-CA39-88C6DEB041A6}"/>
              </a:ext>
            </a:extLst>
          </p:cNvPr>
          <p:cNvSpPr txBox="1"/>
          <p:nvPr/>
        </p:nvSpPr>
        <p:spPr>
          <a:xfrm>
            <a:off x="1178113" y="1877291"/>
            <a:ext cx="5929828" cy="1143262"/>
          </a:xfrm>
          <a:prstGeom prst="rect">
            <a:avLst/>
          </a:prstGeom>
          <a:noFill/>
        </p:spPr>
        <p:txBody>
          <a:bodyPr wrap="none" rtlCol="0">
            <a:spAutoFit/>
          </a:bodyPr>
          <a:lstStyle/>
          <a:p>
            <a:pPr>
              <a:lnSpc>
                <a:spcPct val="150000"/>
              </a:lnSpc>
            </a:pPr>
            <a:r>
              <a:rPr kumimoji="1" lang="ja-JP" altLang="en-US" sz="2800">
                <a:solidFill>
                  <a:srgbClr val="333333"/>
                </a:solidFill>
                <a:latin typeface="Hiragino Kaku Gothic Pro W3" panose="020B0300000000000000" pitchFamily="34" charset="-128"/>
                <a:ea typeface="Hiragino Kaku Gothic Pro W3" panose="020B0300000000000000" pitchFamily="34" charset="-128"/>
              </a:rPr>
              <a:t>意図的に嘘をつかせることは難しい</a:t>
            </a:r>
            <a:endParaRPr kumimoji="1" lang="en-US" altLang="ja-JP" sz="2800" dirty="0">
              <a:solidFill>
                <a:srgbClr val="333333"/>
              </a:solidFill>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solidFill>
                  <a:srgbClr val="333333"/>
                </a:solidFill>
                <a:latin typeface="Hiragino Kaku Gothic Pro W3" panose="020B0300000000000000" pitchFamily="34" charset="-128"/>
                <a:ea typeface="Hiragino Kaku Gothic Pro W3" panose="020B0300000000000000" pitchFamily="34" charset="-128"/>
              </a:rPr>
              <a:t>　本人はあくまでも真面目な姿勢</a:t>
            </a:r>
            <a:endParaRPr kumimoji="1" lang="en-GB" altLang="ja-JP" sz="2000" dirty="0">
              <a:solidFill>
                <a:srgbClr val="333333"/>
              </a:solidFill>
              <a:latin typeface="Hiragino Kaku Gothic Pro W3" panose="020B0300000000000000" pitchFamily="34" charset="-128"/>
              <a:ea typeface="Hiragino Kaku Gothic Pro W3" panose="020B0300000000000000" pitchFamily="34" charset="-128"/>
            </a:endParaRPr>
          </a:p>
        </p:txBody>
      </p:sp>
      <p:pic>
        <p:nvPicPr>
          <p:cNvPr id="8" name="図 7" descr="テキスト&#10;&#10;自動的に生成された説明">
            <a:extLst>
              <a:ext uri="{FF2B5EF4-FFF2-40B4-BE49-F238E27FC236}">
                <a16:creationId xmlns:a16="http://schemas.microsoft.com/office/drawing/2014/main" id="{335434CC-2F25-8262-378A-EC551F49C46A}"/>
              </a:ext>
            </a:extLst>
          </p:cNvPr>
          <p:cNvPicPr>
            <a:picLocks noChangeAspect="1"/>
          </p:cNvPicPr>
          <p:nvPr/>
        </p:nvPicPr>
        <p:blipFill>
          <a:blip r:embed="rId3"/>
          <a:stretch>
            <a:fillRect/>
          </a:stretch>
        </p:blipFill>
        <p:spPr>
          <a:xfrm>
            <a:off x="2448029" y="3429000"/>
            <a:ext cx="7295942" cy="2846682"/>
          </a:xfrm>
          <a:prstGeom prst="rect">
            <a:avLst/>
          </a:prstGeom>
        </p:spPr>
      </p:pic>
    </p:spTree>
    <p:extLst>
      <p:ext uri="{BB962C8B-B14F-4D97-AF65-F5344CB8AC3E}">
        <p14:creationId xmlns:p14="http://schemas.microsoft.com/office/powerpoint/2010/main" val="162564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A68A5-4527-1A82-D3E6-BC28D674D4F3}"/>
            </a:ext>
          </a:extLst>
        </p:cNvPr>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4440D6D3-34A1-B176-78AB-6CFB6A66671D}"/>
              </a:ext>
            </a:extLst>
          </p:cNvPr>
          <p:cNvSpPr/>
          <p:nvPr/>
        </p:nvSpPr>
        <p:spPr>
          <a:xfrm>
            <a:off x="1040635" y="3415612"/>
            <a:ext cx="5055364" cy="1311371"/>
          </a:xfrm>
          <a:prstGeom prst="rect">
            <a:avLst/>
          </a:prstGeom>
          <a:noFill/>
          <a:ln w="25400">
            <a:solidFill>
              <a:srgbClr val="33333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53C34D6-AF2E-52C3-CC27-2F50808E158E}"/>
              </a:ext>
            </a:extLst>
          </p:cNvPr>
          <p:cNvSpPr txBox="1"/>
          <p:nvPr/>
        </p:nvSpPr>
        <p:spPr>
          <a:xfrm>
            <a:off x="770965" y="519953"/>
            <a:ext cx="7483139" cy="830997"/>
          </a:xfrm>
          <a:prstGeom prst="rect">
            <a:avLst/>
          </a:prstGeom>
          <a:noFill/>
        </p:spPr>
        <p:txBody>
          <a:bodyPr wrap="none" rtlCol="0">
            <a:spAutoFit/>
          </a:bodyPr>
          <a:lstStyle/>
          <a:p>
            <a:r>
              <a:rPr lang="ja-JP" altLang="en-US" sz="4800">
                <a:solidFill>
                  <a:srgbClr val="333333"/>
                </a:solidFill>
                <a:latin typeface="Hiragino Kaku Gothic Pro W3" panose="020B0300000000000000" pitchFamily="34" charset="-128"/>
                <a:ea typeface="Hiragino Kaku Gothic Pro W3" panose="020B0300000000000000" pitchFamily="34" charset="-128"/>
              </a:rPr>
              <a:t>特徴</a:t>
            </a:r>
            <a:r>
              <a:rPr lang="en-US" altLang="ja-JP" sz="3600" dirty="0">
                <a:solidFill>
                  <a:srgbClr val="333333"/>
                </a:solidFill>
                <a:latin typeface="Hiragino Kaku Gothic Pro W3" panose="020B0300000000000000" pitchFamily="34" charset="-128"/>
                <a:ea typeface="Hiragino Kaku Gothic Pro W3" panose="020B0300000000000000" pitchFamily="34" charset="-128"/>
              </a:rPr>
              <a:t> / </a:t>
            </a:r>
            <a:r>
              <a:rPr kumimoji="1" lang="ja-JP" altLang="en-US" sz="3600">
                <a:solidFill>
                  <a:srgbClr val="333333"/>
                </a:solidFill>
                <a:latin typeface="Hiragino Kaku Gothic Pro W3" panose="020B0300000000000000" pitchFamily="34" charset="-128"/>
                <a:ea typeface="Hiragino Kaku Gothic Pro W3" panose="020B0300000000000000" pitchFamily="34" charset="-128"/>
              </a:rPr>
              <a:t>生成</a:t>
            </a:r>
            <a:r>
              <a:rPr kumimoji="1" lang="en-GB" altLang="ja-JP" sz="3600" dirty="0">
                <a:solidFill>
                  <a:srgbClr val="333333"/>
                </a:solidFill>
                <a:latin typeface="Hiragino Kaku Gothic Pro W3" panose="020B0300000000000000" pitchFamily="34" charset="-128"/>
                <a:ea typeface="Hiragino Kaku Gothic Pro W3" panose="020B0300000000000000" pitchFamily="34" charset="-128"/>
              </a:rPr>
              <a:t>AI</a:t>
            </a:r>
            <a:r>
              <a:rPr kumimoji="1" lang="ja-JP" altLang="en-US" sz="3600">
                <a:solidFill>
                  <a:srgbClr val="333333"/>
                </a:solidFill>
                <a:latin typeface="Hiragino Kaku Gothic Pro W3" panose="020B0300000000000000" pitchFamily="34" charset="-128"/>
                <a:ea typeface="Hiragino Kaku Gothic Pro W3" panose="020B0300000000000000" pitchFamily="34" charset="-128"/>
              </a:rPr>
              <a:t>に嘘をつかせる工夫</a:t>
            </a:r>
            <a:endParaRPr kumimoji="1" lang="en-US" altLang="ja-JP" sz="3600" dirty="0">
              <a:solidFill>
                <a:srgbClr val="333333"/>
              </a:solidFill>
              <a:latin typeface="Hiragino Kaku Gothic Pro W3" panose="020B0300000000000000" pitchFamily="34" charset="-128"/>
              <a:ea typeface="Hiragino Kaku Gothic Pro W3" panose="020B0300000000000000" pitchFamily="34" charset="-128"/>
            </a:endParaRPr>
          </a:p>
        </p:txBody>
      </p:sp>
      <p:cxnSp>
        <p:nvCxnSpPr>
          <p:cNvPr id="3" name="直線コネクタ 2">
            <a:extLst>
              <a:ext uri="{FF2B5EF4-FFF2-40B4-BE49-F238E27FC236}">
                <a16:creationId xmlns:a16="http://schemas.microsoft.com/office/drawing/2014/main" id="{6BA1DDCE-1E1D-32F0-E593-0AB2FD6702ED}"/>
              </a:ext>
            </a:extLst>
          </p:cNvPr>
          <p:cNvCxnSpPr>
            <a:cxnSpLocks/>
          </p:cNvCxnSpPr>
          <p:nvPr/>
        </p:nvCxnSpPr>
        <p:spPr>
          <a:xfrm>
            <a:off x="591670" y="1350950"/>
            <a:ext cx="1100865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B826943-713B-1034-E349-D65EC5429B86}"/>
              </a:ext>
            </a:extLst>
          </p:cNvPr>
          <p:cNvSpPr txBox="1"/>
          <p:nvPr/>
        </p:nvSpPr>
        <p:spPr>
          <a:xfrm>
            <a:off x="10734629" y="970694"/>
            <a:ext cx="686406" cy="338554"/>
          </a:xfrm>
          <a:prstGeom prst="rect">
            <a:avLst/>
          </a:prstGeom>
          <a:noFill/>
        </p:spPr>
        <p:txBody>
          <a:bodyPr wrap="none" rtlCol="0">
            <a:spAutoFit/>
          </a:bodyPr>
          <a:lstStyle/>
          <a:p>
            <a:pPr algn="r"/>
            <a:r>
              <a:rPr lang="en-GB" altLang="ja-JP" sz="1600" dirty="0">
                <a:solidFill>
                  <a:srgbClr val="333333"/>
                </a:solidFill>
                <a:latin typeface="Hiragino Kaku Gothic Pro W3" panose="020B0300000000000000" pitchFamily="34" charset="-128"/>
                <a:ea typeface="Hiragino Kaku Gothic Pro W3" panose="020B0300000000000000" pitchFamily="34" charset="-128"/>
              </a:rPr>
              <a:t>5/10</a:t>
            </a:r>
            <a:endParaRPr kumimoji="1" lang="ja-JP" altLang="en-US" sz="1600">
              <a:solidFill>
                <a:srgbClr val="333333"/>
              </a:solidFill>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049E60EE-5CE9-6EB7-F2E2-5177BA2CA76E}"/>
              </a:ext>
            </a:extLst>
          </p:cNvPr>
          <p:cNvSpPr txBox="1"/>
          <p:nvPr/>
        </p:nvSpPr>
        <p:spPr>
          <a:xfrm>
            <a:off x="1207760" y="2181947"/>
            <a:ext cx="3518912" cy="496931"/>
          </a:xfrm>
          <a:prstGeom prst="rect">
            <a:avLst/>
          </a:prstGeom>
          <a:solidFill>
            <a:schemeClr val="bg1"/>
          </a:solidFill>
          <a:ln w="19050">
            <a:noFill/>
          </a:ln>
        </p:spPr>
        <p:txBody>
          <a:bodyPr wrap="none" rtlCol="0">
            <a:spAutoFit/>
          </a:bodyPr>
          <a:lstStyle/>
          <a:p>
            <a:pPr>
              <a:lnSpc>
                <a:spcPct val="150000"/>
              </a:lnSpc>
            </a:pPr>
            <a:r>
              <a:rPr kumimoji="1" lang="ja-JP" altLang="en-US" sz="2000">
                <a:solidFill>
                  <a:srgbClr val="333333"/>
                </a:solidFill>
                <a:latin typeface="Hiragino Kaku Gothic Pro W3" panose="020B0300000000000000" pitchFamily="34" charset="-128"/>
                <a:ea typeface="Hiragino Kaku Gothic Pro W3" panose="020B0300000000000000" pitchFamily="34" charset="-128"/>
              </a:rPr>
              <a:t>「生成</a:t>
            </a:r>
            <a:r>
              <a:rPr kumimoji="1" lang="en-GB" altLang="ja-JP" sz="2000" dirty="0">
                <a:solidFill>
                  <a:srgbClr val="333333"/>
                </a:solidFill>
                <a:latin typeface="Hiragino Kaku Gothic Pro W3" panose="020B0300000000000000" pitchFamily="34" charset="-128"/>
                <a:ea typeface="Hiragino Kaku Gothic Pro W3" panose="020B0300000000000000" pitchFamily="34" charset="-128"/>
              </a:rPr>
              <a:t>AI</a:t>
            </a:r>
            <a:r>
              <a:rPr kumimoji="1" lang="ja-JP" altLang="en-US" sz="2000">
                <a:solidFill>
                  <a:srgbClr val="333333"/>
                </a:solidFill>
                <a:latin typeface="Hiragino Kaku Gothic Pro W3" panose="020B0300000000000000" pitchFamily="34" charset="-128"/>
                <a:ea typeface="Hiragino Kaku Gothic Pro W3" panose="020B0300000000000000" pitchFamily="34" charset="-128"/>
              </a:rPr>
              <a:t>について教えて。」</a:t>
            </a:r>
            <a:endParaRPr kumimoji="1" lang="en-GB" altLang="ja-JP" sz="2000" dirty="0">
              <a:solidFill>
                <a:srgbClr val="333333"/>
              </a:solidFill>
              <a:latin typeface="Hiragino Kaku Gothic Pro W3" panose="020B0300000000000000" pitchFamily="34" charset="-128"/>
              <a:ea typeface="Hiragino Kaku Gothic Pro W3" panose="020B0300000000000000" pitchFamily="34" charset="-128"/>
            </a:endParaRPr>
          </a:p>
        </p:txBody>
      </p:sp>
      <p:sp>
        <p:nvSpPr>
          <p:cNvPr id="7" name="テキスト ボックス 6">
            <a:extLst>
              <a:ext uri="{FF2B5EF4-FFF2-40B4-BE49-F238E27FC236}">
                <a16:creationId xmlns:a16="http://schemas.microsoft.com/office/drawing/2014/main" id="{6ABE2FE7-FAD9-C56B-B959-7ACA4CE3512F}"/>
              </a:ext>
            </a:extLst>
          </p:cNvPr>
          <p:cNvSpPr txBox="1"/>
          <p:nvPr/>
        </p:nvSpPr>
        <p:spPr>
          <a:xfrm>
            <a:off x="3859489" y="3840466"/>
            <a:ext cx="2236510" cy="496931"/>
          </a:xfrm>
          <a:prstGeom prst="rect">
            <a:avLst/>
          </a:prstGeom>
          <a:noFill/>
          <a:ln w="19050">
            <a:noFill/>
          </a:ln>
        </p:spPr>
        <p:txBody>
          <a:bodyPr wrap="none" rtlCol="0">
            <a:spAutoFit/>
          </a:bodyPr>
          <a:lstStyle/>
          <a:p>
            <a:pPr>
              <a:lnSpc>
                <a:spcPct val="150000"/>
              </a:lnSpc>
            </a:pPr>
            <a:r>
              <a:rPr kumimoji="1" lang="ja-JP" altLang="en-US" sz="2000">
                <a:solidFill>
                  <a:srgbClr val="333333"/>
                </a:solidFill>
                <a:latin typeface="Hiragino Kaku Gothic Pro W3" panose="020B0300000000000000" pitchFamily="34" charset="-128"/>
                <a:ea typeface="Hiragino Kaku Gothic Pro W3" panose="020B0300000000000000" pitchFamily="34" charset="-128"/>
              </a:rPr>
              <a:t>「嘘を交えて。」</a:t>
            </a:r>
            <a:endParaRPr kumimoji="1" lang="en-GB" altLang="ja-JP" sz="2000" dirty="0">
              <a:solidFill>
                <a:srgbClr val="333333"/>
              </a:solidFill>
              <a:latin typeface="Hiragino Kaku Gothic Pro W3" panose="020B0300000000000000" pitchFamily="34" charset="-128"/>
              <a:ea typeface="Hiragino Kaku Gothic Pro W3" panose="020B0300000000000000" pitchFamily="34" charset="-128"/>
            </a:endParaRPr>
          </a:p>
        </p:txBody>
      </p:sp>
      <p:sp>
        <p:nvSpPr>
          <p:cNvPr id="9" name="テキスト ボックス 8">
            <a:extLst>
              <a:ext uri="{FF2B5EF4-FFF2-40B4-BE49-F238E27FC236}">
                <a16:creationId xmlns:a16="http://schemas.microsoft.com/office/drawing/2014/main" id="{33070960-1965-7A95-E535-995D7EFB151E}"/>
              </a:ext>
            </a:extLst>
          </p:cNvPr>
          <p:cNvSpPr txBox="1"/>
          <p:nvPr/>
        </p:nvSpPr>
        <p:spPr>
          <a:xfrm>
            <a:off x="2309023" y="5507050"/>
            <a:ext cx="1316386" cy="496931"/>
          </a:xfrm>
          <a:prstGeom prst="rect">
            <a:avLst/>
          </a:prstGeom>
          <a:solidFill>
            <a:schemeClr val="bg1"/>
          </a:solidFill>
          <a:ln w="19050">
            <a:solidFill>
              <a:srgbClr val="333333"/>
            </a:solidFill>
          </a:ln>
        </p:spPr>
        <p:txBody>
          <a:bodyPr wrap="none" rtlCol="0">
            <a:spAutoFit/>
          </a:bodyPr>
          <a:lstStyle/>
          <a:p>
            <a:pPr>
              <a:lnSpc>
                <a:spcPct val="150000"/>
              </a:lnSpc>
            </a:pPr>
            <a:r>
              <a:rPr kumimoji="1" lang="en-GB" altLang="ja-JP" sz="2000" dirty="0" err="1">
                <a:solidFill>
                  <a:srgbClr val="333333"/>
                </a:solidFill>
                <a:latin typeface="Hiragino Kaku Gothic Pro W3" panose="020B0300000000000000" pitchFamily="34" charset="-128"/>
                <a:ea typeface="Hiragino Kaku Gothic Pro W3" panose="020B0300000000000000" pitchFamily="34" charset="-128"/>
              </a:rPr>
              <a:t>ChatGPT</a:t>
            </a:r>
            <a:endParaRPr kumimoji="1" lang="en-GB" altLang="ja-JP" sz="2000" dirty="0">
              <a:solidFill>
                <a:srgbClr val="333333"/>
              </a:solidFill>
              <a:latin typeface="Hiragino Kaku Gothic Pro W3" panose="020B0300000000000000" pitchFamily="34" charset="-128"/>
              <a:ea typeface="Hiragino Kaku Gothic Pro W3" panose="020B0300000000000000" pitchFamily="34" charset="-128"/>
            </a:endParaRPr>
          </a:p>
        </p:txBody>
      </p:sp>
      <p:sp>
        <p:nvSpPr>
          <p:cNvPr id="10" name="円/楕円 9">
            <a:extLst>
              <a:ext uri="{FF2B5EF4-FFF2-40B4-BE49-F238E27FC236}">
                <a16:creationId xmlns:a16="http://schemas.microsoft.com/office/drawing/2014/main" id="{92337E86-0884-48BA-0732-6AAF216F012A}"/>
              </a:ext>
            </a:extLst>
          </p:cNvPr>
          <p:cNvSpPr/>
          <p:nvPr/>
        </p:nvSpPr>
        <p:spPr>
          <a:xfrm>
            <a:off x="2716313" y="3844498"/>
            <a:ext cx="501805" cy="496931"/>
          </a:xfrm>
          <a:prstGeom prst="ellipse">
            <a:avLst/>
          </a:prstGeom>
          <a:noFill/>
          <a:ln>
            <a:solidFill>
              <a:srgbClr val="33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A4DB7BB-7AF5-A04D-E6E6-54598208F597}"/>
              </a:ext>
            </a:extLst>
          </p:cNvPr>
          <p:cNvSpPr txBox="1"/>
          <p:nvPr/>
        </p:nvSpPr>
        <p:spPr>
          <a:xfrm>
            <a:off x="2773893" y="3840466"/>
            <a:ext cx="386644" cy="461665"/>
          </a:xfrm>
          <a:prstGeom prst="rect">
            <a:avLst/>
          </a:prstGeom>
          <a:noFill/>
        </p:spPr>
        <p:txBody>
          <a:bodyPr wrap="none" rtlCol="0">
            <a:spAutoFit/>
          </a:bodyPr>
          <a:lstStyle/>
          <a:p>
            <a:pPr algn="ctr"/>
            <a:r>
              <a:rPr kumimoji="1" lang="en-GB" altLang="ja-JP" sz="2400" dirty="0">
                <a:latin typeface="Hiragino Kaku Gothic Pro W3" panose="020B0300000000000000" pitchFamily="34" charset="-128"/>
                <a:ea typeface="Hiragino Kaku Gothic Pro W3" panose="020B0300000000000000" pitchFamily="34" charset="-128"/>
              </a:rPr>
              <a:t>+</a:t>
            </a:r>
            <a:endParaRPr kumimoji="1" lang="ja-JP" altLang="en-US" sz="2400">
              <a:latin typeface="Hiragino Kaku Gothic Pro W3" panose="020B0300000000000000" pitchFamily="34" charset="-128"/>
              <a:ea typeface="Hiragino Kaku Gothic Pro W3" panose="020B0300000000000000" pitchFamily="34" charset="-128"/>
            </a:endParaRPr>
          </a:p>
        </p:txBody>
      </p:sp>
      <p:cxnSp>
        <p:nvCxnSpPr>
          <p:cNvPr id="13" name="直線矢印コネクタ 12">
            <a:extLst>
              <a:ext uri="{FF2B5EF4-FFF2-40B4-BE49-F238E27FC236}">
                <a16:creationId xmlns:a16="http://schemas.microsoft.com/office/drawing/2014/main" id="{79517937-C4EB-3E30-AF03-4F99AC041C91}"/>
              </a:ext>
            </a:extLst>
          </p:cNvPr>
          <p:cNvCxnSpPr>
            <a:stCxn id="2" idx="2"/>
            <a:endCxn id="11" idx="0"/>
          </p:cNvCxnSpPr>
          <p:nvPr/>
        </p:nvCxnSpPr>
        <p:spPr>
          <a:xfrm flipH="1">
            <a:off x="2967215" y="2678878"/>
            <a:ext cx="1" cy="1161588"/>
          </a:xfrm>
          <a:prstGeom prst="straightConnector1">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170E542-1529-A5F9-D1DC-4357361AE41F}"/>
              </a:ext>
            </a:extLst>
          </p:cNvPr>
          <p:cNvCxnSpPr>
            <a:stCxn id="7" idx="1"/>
            <a:endCxn id="10" idx="6"/>
          </p:cNvCxnSpPr>
          <p:nvPr/>
        </p:nvCxnSpPr>
        <p:spPr>
          <a:xfrm flipH="1">
            <a:off x="3218118" y="4088932"/>
            <a:ext cx="641371" cy="4032"/>
          </a:xfrm>
          <a:prstGeom prst="straightConnector1">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30DE0AC-E7B5-537E-9FED-2D696758C269}"/>
              </a:ext>
            </a:extLst>
          </p:cNvPr>
          <p:cNvCxnSpPr>
            <a:stCxn id="10" idx="4"/>
            <a:endCxn id="9" idx="0"/>
          </p:cNvCxnSpPr>
          <p:nvPr/>
        </p:nvCxnSpPr>
        <p:spPr>
          <a:xfrm>
            <a:off x="2967216" y="4341429"/>
            <a:ext cx="0" cy="1165621"/>
          </a:xfrm>
          <a:prstGeom prst="straightConnector1">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5339429-1936-29AD-EE21-06F74BC937C0}"/>
              </a:ext>
            </a:extLst>
          </p:cNvPr>
          <p:cNvSpPr txBox="1"/>
          <p:nvPr/>
        </p:nvSpPr>
        <p:spPr>
          <a:xfrm>
            <a:off x="1040635" y="3415611"/>
            <a:ext cx="1467068" cy="496931"/>
          </a:xfrm>
          <a:prstGeom prst="rect">
            <a:avLst/>
          </a:prstGeom>
          <a:noFill/>
          <a:ln w="19050">
            <a:noFill/>
          </a:ln>
        </p:spPr>
        <p:txBody>
          <a:bodyPr wrap="none" rtlCol="0">
            <a:spAutoFit/>
          </a:bodyPr>
          <a:lstStyle/>
          <a:p>
            <a:pPr>
              <a:lnSpc>
                <a:spcPct val="150000"/>
              </a:lnSpc>
            </a:pPr>
            <a:r>
              <a:rPr lang="ja-JP" altLang="en-US" sz="2000">
                <a:solidFill>
                  <a:srgbClr val="333333"/>
                </a:solidFill>
                <a:latin typeface="Hiragino Kaku Gothic Pro W3" panose="020B0300000000000000" pitchFamily="34" charset="-128"/>
                <a:ea typeface="Hiragino Kaku Gothic Pro W3" panose="020B0300000000000000" pitchFamily="34" charset="-128"/>
              </a:rPr>
              <a:t>本サービス</a:t>
            </a:r>
            <a:endParaRPr kumimoji="1" lang="en-GB" altLang="ja-JP" sz="2000" dirty="0">
              <a:solidFill>
                <a:srgbClr val="333333"/>
              </a:solidFill>
              <a:latin typeface="Hiragino Kaku Gothic Pro W3" panose="020B0300000000000000" pitchFamily="34" charset="-128"/>
              <a:ea typeface="Hiragino Kaku Gothic Pro W3" panose="020B0300000000000000" pitchFamily="34" charset="-128"/>
            </a:endParaRPr>
          </a:p>
        </p:txBody>
      </p:sp>
      <p:sp>
        <p:nvSpPr>
          <p:cNvPr id="22" name="テキスト ボックス 21">
            <a:extLst>
              <a:ext uri="{FF2B5EF4-FFF2-40B4-BE49-F238E27FC236}">
                <a16:creationId xmlns:a16="http://schemas.microsoft.com/office/drawing/2014/main" id="{A2CAF70E-EF0D-1AF1-603C-7FEADDD73ADB}"/>
              </a:ext>
            </a:extLst>
          </p:cNvPr>
          <p:cNvSpPr txBox="1"/>
          <p:nvPr/>
        </p:nvSpPr>
        <p:spPr>
          <a:xfrm>
            <a:off x="6794951" y="2523861"/>
            <a:ext cx="5545108" cy="3231654"/>
          </a:xfrm>
          <a:prstGeom prst="rect">
            <a:avLst/>
          </a:prstGeom>
          <a:noFill/>
        </p:spPr>
        <p:txBody>
          <a:bodyPr wrap="square" rtlCol="0">
            <a:spAutoFit/>
          </a:bodyPr>
          <a:lstStyle/>
          <a:p>
            <a:r>
              <a:rPr lang="en-GB" altLang="ja-JP" sz="1400" b="0" dirty="0">
                <a:solidFill>
                  <a:srgbClr val="AF00DB"/>
                </a:solidFill>
                <a:effectLst/>
                <a:latin typeface="HackGen" panose="020B0509020203020207" pitchFamily="49" charset="-128"/>
                <a:ea typeface="HackGen" panose="020B0509020203020207" pitchFamily="49" charset="-128"/>
              </a:rPr>
              <a:t>import</a:t>
            </a:r>
            <a:r>
              <a:rPr lang="en-GB" altLang="ja-JP" sz="1400" b="0" dirty="0">
                <a:solidFill>
                  <a:srgbClr val="3B3B3B"/>
                </a:solidFill>
                <a:effectLst/>
                <a:latin typeface="HackGen" panose="020B0509020203020207" pitchFamily="49" charset="-128"/>
                <a:ea typeface="HackGen" panose="020B0509020203020207" pitchFamily="49" charset="-128"/>
              </a:rPr>
              <a:t> { </a:t>
            </a:r>
            <a:r>
              <a:rPr lang="en-GB" altLang="ja-JP" sz="1400" b="0" dirty="0">
                <a:solidFill>
                  <a:srgbClr val="001080"/>
                </a:solidFill>
                <a:effectLst/>
                <a:latin typeface="HackGen" panose="020B0509020203020207" pitchFamily="49" charset="-128"/>
                <a:ea typeface="HackGen" panose="020B0509020203020207" pitchFamily="49" charset="-128"/>
              </a:rPr>
              <a:t>Injectable</a:t>
            </a:r>
            <a:r>
              <a:rPr lang="en-GB" altLang="ja-JP" sz="1400" b="0" dirty="0">
                <a:solidFill>
                  <a:srgbClr val="3B3B3B"/>
                </a:solidFill>
                <a:effectLst/>
                <a:latin typeface="HackGen" panose="020B0509020203020207" pitchFamily="49" charset="-128"/>
                <a:ea typeface="HackGen" panose="020B0509020203020207" pitchFamily="49" charset="-128"/>
              </a:rPr>
              <a:t> } </a:t>
            </a:r>
            <a:r>
              <a:rPr lang="en-GB" altLang="ja-JP" sz="1400" b="0" dirty="0">
                <a:solidFill>
                  <a:srgbClr val="AF00DB"/>
                </a:solidFill>
                <a:effectLst/>
                <a:latin typeface="HackGen" panose="020B0509020203020207" pitchFamily="49" charset="-128"/>
                <a:ea typeface="HackGen" panose="020B0509020203020207" pitchFamily="49" charset="-128"/>
              </a:rPr>
              <a:t>from</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a:solidFill>
                  <a:srgbClr val="A31515"/>
                </a:solidFill>
                <a:effectLst/>
                <a:latin typeface="HackGen" panose="020B0509020203020207" pitchFamily="49" charset="-128"/>
                <a:ea typeface="HackGen" panose="020B0509020203020207" pitchFamily="49" charset="-128"/>
              </a:rPr>
              <a:t>'@</a:t>
            </a:r>
            <a:r>
              <a:rPr lang="en-GB" altLang="ja-JP" sz="1400" b="0" dirty="0" err="1">
                <a:solidFill>
                  <a:srgbClr val="A31515"/>
                </a:solidFill>
                <a:effectLst/>
                <a:latin typeface="HackGen" panose="020B0509020203020207" pitchFamily="49" charset="-128"/>
                <a:ea typeface="HackGen" panose="020B0509020203020207" pitchFamily="49" charset="-128"/>
              </a:rPr>
              <a:t>nestjs</a:t>
            </a:r>
            <a:r>
              <a:rPr lang="en-GB" altLang="ja-JP" sz="1400" b="0" dirty="0">
                <a:solidFill>
                  <a:srgbClr val="A31515"/>
                </a:solidFill>
                <a:effectLst/>
                <a:latin typeface="HackGen" panose="020B0509020203020207" pitchFamily="49" charset="-128"/>
                <a:ea typeface="HackGen" panose="020B0509020203020207" pitchFamily="49" charset="-128"/>
              </a:rPr>
              <a:t>/common'</a:t>
            </a:r>
            <a:r>
              <a:rPr lang="en-GB" altLang="ja-JP" sz="1400" b="0" dirty="0">
                <a:solidFill>
                  <a:srgbClr val="3B3B3B"/>
                </a:solidFill>
                <a:effectLst/>
                <a:latin typeface="HackGen" panose="020B0509020203020207" pitchFamily="49" charset="-128"/>
                <a:ea typeface="HackGen" panose="020B0509020203020207" pitchFamily="49" charset="-128"/>
              </a:rPr>
              <a:t>;</a:t>
            </a:r>
          </a:p>
          <a:p>
            <a:br>
              <a:rPr lang="en-GB" altLang="ja-JP" sz="1400" b="0" dirty="0">
                <a:solidFill>
                  <a:srgbClr val="3B3B3B"/>
                </a:solidFill>
                <a:effectLst/>
                <a:latin typeface="HackGen" panose="020B0509020203020207" pitchFamily="49" charset="-128"/>
                <a:ea typeface="HackGen" panose="020B0509020203020207" pitchFamily="49" charset="-128"/>
              </a:rPr>
            </a:br>
            <a:r>
              <a:rPr lang="en-GB" altLang="ja-JP" sz="1400" b="0" dirty="0">
                <a:solidFill>
                  <a:srgbClr val="3B3B3B"/>
                </a:solidFill>
                <a:effectLst/>
                <a:latin typeface="HackGen" panose="020B0509020203020207" pitchFamily="49" charset="-128"/>
                <a:ea typeface="HackGen" panose="020B0509020203020207" pitchFamily="49" charset="-128"/>
              </a:rPr>
              <a:t>@</a:t>
            </a:r>
            <a:r>
              <a:rPr lang="en-GB" altLang="ja-JP" sz="1400" b="0" dirty="0">
                <a:solidFill>
                  <a:srgbClr val="795E26"/>
                </a:solidFill>
                <a:effectLst/>
                <a:latin typeface="HackGen" panose="020B0509020203020207" pitchFamily="49" charset="-128"/>
                <a:ea typeface="HackGen" panose="020B0509020203020207" pitchFamily="49" charset="-128"/>
              </a:rPr>
              <a:t>Injectable</a:t>
            </a:r>
            <a:r>
              <a:rPr lang="en-GB" altLang="ja-JP" sz="1400" b="0" dirty="0">
                <a:solidFill>
                  <a:srgbClr val="3B3B3B"/>
                </a:solidFill>
                <a:effectLst/>
                <a:latin typeface="HackGen" panose="020B0509020203020207" pitchFamily="49" charset="-128"/>
                <a:ea typeface="HackGen" panose="020B0509020203020207" pitchFamily="49" charset="-128"/>
              </a:rPr>
              <a:t>()</a:t>
            </a:r>
          </a:p>
          <a:p>
            <a:r>
              <a:rPr lang="en-GB" altLang="ja-JP" sz="1400" b="0" dirty="0">
                <a:solidFill>
                  <a:srgbClr val="AF00DB"/>
                </a:solidFill>
                <a:effectLst/>
                <a:latin typeface="HackGen" panose="020B0509020203020207" pitchFamily="49" charset="-128"/>
                <a:ea typeface="HackGen" panose="020B0509020203020207" pitchFamily="49" charset="-128"/>
              </a:rPr>
              <a:t>export</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a:solidFill>
                  <a:srgbClr val="0000FF"/>
                </a:solidFill>
                <a:effectLst/>
                <a:latin typeface="HackGen" panose="020B0509020203020207" pitchFamily="49" charset="-128"/>
                <a:ea typeface="HackGen" panose="020B0509020203020207" pitchFamily="49" charset="-128"/>
              </a:rPr>
              <a:t>class</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err="1">
                <a:solidFill>
                  <a:srgbClr val="267F99"/>
                </a:solidFill>
                <a:effectLst/>
                <a:latin typeface="HackGen" panose="020B0509020203020207" pitchFamily="49" charset="-128"/>
                <a:ea typeface="HackGen" panose="020B0509020203020207" pitchFamily="49" charset="-128"/>
              </a:rPr>
              <a:t>SpellService</a:t>
            </a:r>
            <a:r>
              <a:rPr lang="en-GB" altLang="ja-JP" sz="1400" b="0" dirty="0">
                <a:solidFill>
                  <a:srgbClr val="3B3B3B"/>
                </a:solidFill>
                <a:effectLst/>
                <a:latin typeface="HackGen" panose="020B0509020203020207" pitchFamily="49" charset="-128"/>
                <a:ea typeface="HackGen" panose="020B0509020203020207" pitchFamily="49" charset="-128"/>
              </a:rPr>
              <a:t> {</a:t>
            </a:r>
          </a:p>
          <a:p>
            <a:r>
              <a:rPr lang="en-GB" altLang="ja-JP" sz="1400" b="0" dirty="0">
                <a:solidFill>
                  <a:srgbClr val="795E26"/>
                </a:solidFill>
                <a:effectLst/>
                <a:latin typeface="HackGen" panose="020B0509020203020207" pitchFamily="49" charset="-128"/>
                <a:ea typeface="HackGen" panose="020B0509020203020207" pitchFamily="49" charset="-128"/>
              </a:rPr>
              <a:t>  </a:t>
            </a:r>
            <a:r>
              <a:rPr lang="en-GB" altLang="ja-JP" sz="1400" b="0" dirty="0" err="1">
                <a:solidFill>
                  <a:srgbClr val="795E26"/>
                </a:solidFill>
                <a:effectLst/>
                <a:latin typeface="HackGen" panose="020B0509020203020207" pitchFamily="49" charset="-128"/>
                <a:ea typeface="HackGen" panose="020B0509020203020207" pitchFamily="49" charset="-128"/>
              </a:rPr>
              <a:t>generateSpell</a:t>
            </a:r>
            <a:r>
              <a:rPr lang="en-GB" altLang="ja-JP" sz="1400" b="0" dirty="0">
                <a:solidFill>
                  <a:srgbClr val="3B3B3B"/>
                </a:solidFill>
                <a:effectLst/>
                <a:latin typeface="HackGen" panose="020B0509020203020207" pitchFamily="49" charset="-128"/>
                <a:ea typeface="HackGen" panose="020B0509020203020207" pitchFamily="49" charset="-128"/>
              </a:rPr>
              <a:t>()</a:t>
            </a:r>
            <a:r>
              <a:rPr lang="en-GB" altLang="ja-JP" sz="1400" b="0" dirty="0">
                <a:solidFill>
                  <a:srgbClr val="000000"/>
                </a:solidFill>
                <a:effectLst/>
                <a:latin typeface="HackGen" panose="020B0509020203020207" pitchFamily="49" charset="-128"/>
                <a:ea typeface="HackGen" panose="020B0509020203020207" pitchFamily="49" charset="-128"/>
              </a:rPr>
              <a:t>:</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a:solidFill>
                  <a:srgbClr val="267F99"/>
                </a:solidFill>
                <a:effectLst/>
                <a:latin typeface="HackGen" panose="020B0509020203020207" pitchFamily="49" charset="-128"/>
                <a:ea typeface="HackGen" panose="020B0509020203020207" pitchFamily="49" charset="-128"/>
              </a:rPr>
              <a:t>string</a:t>
            </a:r>
            <a:r>
              <a:rPr lang="en-GB" altLang="ja-JP" sz="1400" b="0" dirty="0">
                <a:solidFill>
                  <a:srgbClr val="3B3B3B"/>
                </a:solidFill>
                <a:effectLst/>
                <a:latin typeface="HackGen" panose="020B0509020203020207" pitchFamily="49" charset="-128"/>
                <a:ea typeface="HackGen" panose="020B0509020203020207" pitchFamily="49" charset="-128"/>
              </a:rPr>
              <a:t> {</a:t>
            </a:r>
          </a:p>
          <a:p>
            <a:r>
              <a:rPr lang="en-GB" altLang="ja-JP" sz="1400" b="0" dirty="0">
                <a:solidFill>
                  <a:srgbClr val="AF00DB"/>
                </a:solidFill>
                <a:effectLst/>
                <a:latin typeface="HackGen" panose="020B0509020203020207" pitchFamily="49" charset="-128"/>
                <a:ea typeface="HackGen" panose="020B0509020203020207" pitchFamily="49" charset="-128"/>
              </a:rPr>
              <a:t>    return</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a:solidFill>
                  <a:srgbClr val="A31515"/>
                </a:solidFill>
                <a:effectLst/>
                <a:latin typeface="HackGen" panose="020B0509020203020207" pitchFamily="49" charset="-128"/>
                <a:ea typeface="HackGen" panose="020B0509020203020207" pitchFamily="49" charset="-128"/>
              </a:rPr>
              <a:t>'</a:t>
            </a:r>
            <a:r>
              <a:rPr lang="ja-JP" altLang="en-US" sz="1400" b="0">
                <a:solidFill>
                  <a:srgbClr val="A31515"/>
                </a:solidFill>
                <a:effectLst/>
                <a:latin typeface="HackGen" panose="020B0509020203020207" pitchFamily="49" charset="-128"/>
                <a:ea typeface="HackGen" panose="020B0509020203020207" pitchFamily="49" charset="-128"/>
              </a:rPr>
              <a:t>嘘を交えて。</a:t>
            </a:r>
            <a:r>
              <a:rPr lang="en-US" altLang="ja-JP" sz="1400" b="0" dirty="0">
                <a:solidFill>
                  <a:srgbClr val="A31515"/>
                </a:solidFill>
                <a:effectLst/>
                <a:latin typeface="HackGen" panose="020B0509020203020207" pitchFamily="49" charset="-128"/>
                <a:ea typeface="HackGen" panose="020B0509020203020207" pitchFamily="49" charset="-128"/>
              </a:rPr>
              <a:t>’</a:t>
            </a:r>
            <a:r>
              <a:rPr lang="en-US" altLang="ja-JP" sz="1400" b="0" dirty="0">
                <a:solidFill>
                  <a:srgbClr val="3B3B3B"/>
                </a:solidFill>
                <a:effectLst/>
                <a:latin typeface="HackGen" panose="020B0509020203020207" pitchFamily="49" charset="-128"/>
                <a:ea typeface="HackGen" panose="020B0509020203020207" pitchFamily="49" charset="-128"/>
              </a:rPr>
              <a:t>;</a:t>
            </a:r>
          </a:p>
          <a:p>
            <a:r>
              <a:rPr lang="en-US" altLang="ja-JP" sz="1400" b="0" dirty="0">
                <a:solidFill>
                  <a:srgbClr val="3B3B3B"/>
                </a:solidFill>
                <a:effectLst/>
                <a:latin typeface="HackGen" panose="020B0509020203020207" pitchFamily="49" charset="-128"/>
                <a:ea typeface="HackGen" panose="020B0509020203020207" pitchFamily="49" charset="-128"/>
              </a:rPr>
              <a:t>  }</a:t>
            </a:r>
          </a:p>
          <a:p>
            <a:br>
              <a:rPr lang="en-US" altLang="ja-JP" sz="1400" b="0" dirty="0">
                <a:solidFill>
                  <a:srgbClr val="3B3B3B"/>
                </a:solidFill>
                <a:effectLst/>
                <a:latin typeface="HackGen" panose="020B0509020203020207" pitchFamily="49" charset="-128"/>
                <a:ea typeface="HackGen" panose="020B0509020203020207" pitchFamily="49" charset="-128"/>
              </a:rPr>
            </a:br>
            <a:r>
              <a:rPr lang="en-US"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err="1">
                <a:solidFill>
                  <a:srgbClr val="795E26"/>
                </a:solidFill>
                <a:effectLst/>
                <a:latin typeface="HackGen" panose="020B0509020203020207" pitchFamily="49" charset="-128"/>
                <a:ea typeface="HackGen" panose="020B0509020203020207" pitchFamily="49" charset="-128"/>
              </a:rPr>
              <a:t>attachSpell</a:t>
            </a:r>
            <a:r>
              <a:rPr lang="en-GB" altLang="ja-JP" sz="1400" b="0" dirty="0">
                <a:solidFill>
                  <a:srgbClr val="3B3B3B"/>
                </a:solidFill>
                <a:effectLst/>
                <a:latin typeface="HackGen" panose="020B0509020203020207" pitchFamily="49" charset="-128"/>
                <a:ea typeface="HackGen" panose="020B0509020203020207" pitchFamily="49" charset="-128"/>
              </a:rPr>
              <a:t>(</a:t>
            </a:r>
            <a:r>
              <a:rPr lang="en-GB" altLang="ja-JP" sz="1400" b="0" dirty="0">
                <a:solidFill>
                  <a:srgbClr val="001080"/>
                </a:solidFill>
                <a:effectLst/>
                <a:latin typeface="HackGen" panose="020B0509020203020207" pitchFamily="49" charset="-128"/>
                <a:ea typeface="HackGen" panose="020B0509020203020207" pitchFamily="49" charset="-128"/>
              </a:rPr>
              <a:t>text</a:t>
            </a:r>
            <a:r>
              <a:rPr lang="en-GB" altLang="ja-JP" sz="1400" b="0" dirty="0">
                <a:solidFill>
                  <a:srgbClr val="000000"/>
                </a:solidFill>
                <a:effectLst/>
                <a:latin typeface="HackGen" panose="020B0509020203020207" pitchFamily="49" charset="-128"/>
                <a:ea typeface="HackGen" panose="020B0509020203020207" pitchFamily="49" charset="-128"/>
              </a:rPr>
              <a:t>:</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a:solidFill>
                  <a:srgbClr val="267F99"/>
                </a:solidFill>
                <a:effectLst/>
                <a:latin typeface="HackGen" panose="020B0509020203020207" pitchFamily="49" charset="-128"/>
                <a:ea typeface="HackGen" panose="020B0509020203020207" pitchFamily="49" charset="-128"/>
              </a:rPr>
              <a:t>string</a:t>
            </a:r>
            <a:r>
              <a:rPr lang="en-GB" altLang="ja-JP" sz="1400" b="0" dirty="0">
                <a:solidFill>
                  <a:srgbClr val="3B3B3B"/>
                </a:solidFill>
                <a:effectLst/>
                <a:latin typeface="HackGen" panose="020B0509020203020207" pitchFamily="49" charset="-128"/>
                <a:ea typeface="HackGen" panose="020B0509020203020207" pitchFamily="49" charset="-128"/>
              </a:rPr>
              <a:t>)</a:t>
            </a:r>
            <a:r>
              <a:rPr lang="en-GB" altLang="ja-JP" sz="1400" b="0" dirty="0">
                <a:solidFill>
                  <a:srgbClr val="000000"/>
                </a:solidFill>
                <a:effectLst/>
                <a:latin typeface="HackGen" panose="020B0509020203020207" pitchFamily="49" charset="-128"/>
                <a:ea typeface="HackGen" panose="020B0509020203020207" pitchFamily="49" charset="-128"/>
              </a:rPr>
              <a:t>:</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a:solidFill>
                  <a:srgbClr val="267F99"/>
                </a:solidFill>
                <a:effectLst/>
                <a:latin typeface="HackGen" panose="020B0509020203020207" pitchFamily="49" charset="-128"/>
                <a:ea typeface="HackGen" panose="020B0509020203020207" pitchFamily="49" charset="-128"/>
              </a:rPr>
              <a:t>string</a:t>
            </a:r>
            <a:r>
              <a:rPr lang="en-GB" altLang="ja-JP" sz="1400" b="0" dirty="0">
                <a:solidFill>
                  <a:srgbClr val="3B3B3B"/>
                </a:solidFill>
                <a:effectLst/>
                <a:latin typeface="HackGen" panose="020B0509020203020207" pitchFamily="49" charset="-128"/>
                <a:ea typeface="HackGen" panose="020B0509020203020207" pitchFamily="49" charset="-128"/>
              </a:rPr>
              <a:t> {</a:t>
            </a:r>
          </a:p>
          <a:p>
            <a:r>
              <a:rPr lang="en-GB" altLang="ja-JP" sz="1400" b="0" dirty="0">
                <a:solidFill>
                  <a:srgbClr val="AF00DB"/>
                </a:solidFill>
                <a:effectLst/>
                <a:latin typeface="HackGen" panose="020B0509020203020207" pitchFamily="49" charset="-128"/>
                <a:ea typeface="HackGen" panose="020B0509020203020207" pitchFamily="49" charset="-128"/>
              </a:rPr>
              <a:t>    return</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a:solidFill>
                  <a:srgbClr val="001080"/>
                </a:solidFill>
                <a:effectLst/>
                <a:latin typeface="HackGen" panose="020B0509020203020207" pitchFamily="49" charset="-128"/>
                <a:ea typeface="HackGen" panose="020B0509020203020207" pitchFamily="49" charset="-128"/>
              </a:rPr>
              <a:t>text</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a:solidFill>
                  <a:srgbClr val="000000"/>
                </a:solidFill>
                <a:effectLst/>
                <a:latin typeface="HackGen" panose="020B0509020203020207" pitchFamily="49" charset="-128"/>
                <a:ea typeface="HackGen" panose="020B0509020203020207" pitchFamily="49" charset="-128"/>
              </a:rPr>
              <a:t>+</a:t>
            </a:r>
            <a:r>
              <a:rPr lang="en-GB" altLang="ja-JP" sz="1400" b="0" dirty="0">
                <a:solidFill>
                  <a:srgbClr val="3B3B3B"/>
                </a:solidFill>
                <a:effectLst/>
                <a:latin typeface="HackGen" panose="020B0509020203020207" pitchFamily="49" charset="-128"/>
                <a:ea typeface="HackGen" panose="020B0509020203020207" pitchFamily="49" charset="-128"/>
              </a:rPr>
              <a:t> </a:t>
            </a:r>
            <a:r>
              <a:rPr lang="en-GB" altLang="ja-JP" sz="1400" b="0" dirty="0" err="1">
                <a:solidFill>
                  <a:srgbClr val="0000FF"/>
                </a:solidFill>
                <a:effectLst/>
                <a:latin typeface="HackGen" panose="020B0509020203020207" pitchFamily="49" charset="-128"/>
                <a:ea typeface="HackGen" panose="020B0509020203020207" pitchFamily="49" charset="-128"/>
              </a:rPr>
              <a:t>this</a:t>
            </a:r>
            <a:r>
              <a:rPr lang="en-GB" altLang="ja-JP" sz="1400" b="0" dirty="0" err="1">
                <a:solidFill>
                  <a:srgbClr val="3B3B3B"/>
                </a:solidFill>
                <a:effectLst/>
                <a:latin typeface="HackGen" panose="020B0509020203020207" pitchFamily="49" charset="-128"/>
                <a:ea typeface="HackGen" panose="020B0509020203020207" pitchFamily="49" charset="-128"/>
              </a:rPr>
              <a:t>.</a:t>
            </a:r>
            <a:r>
              <a:rPr lang="en-GB" altLang="ja-JP" sz="1400" b="0" dirty="0" err="1">
                <a:solidFill>
                  <a:srgbClr val="795E26"/>
                </a:solidFill>
                <a:effectLst/>
                <a:latin typeface="HackGen" panose="020B0509020203020207" pitchFamily="49" charset="-128"/>
                <a:ea typeface="HackGen" panose="020B0509020203020207" pitchFamily="49" charset="-128"/>
              </a:rPr>
              <a:t>generateSpell</a:t>
            </a:r>
            <a:r>
              <a:rPr lang="en-GB" altLang="ja-JP" sz="1400" b="0" dirty="0">
                <a:solidFill>
                  <a:srgbClr val="3B3B3B"/>
                </a:solidFill>
                <a:effectLst/>
                <a:latin typeface="HackGen" panose="020B0509020203020207" pitchFamily="49" charset="-128"/>
                <a:ea typeface="HackGen" panose="020B0509020203020207" pitchFamily="49" charset="-128"/>
              </a:rPr>
              <a:t>();</a:t>
            </a:r>
          </a:p>
          <a:p>
            <a:r>
              <a:rPr lang="en-GB" altLang="ja-JP" sz="1400" b="0" dirty="0">
                <a:solidFill>
                  <a:srgbClr val="3B3B3B"/>
                </a:solidFill>
                <a:effectLst/>
                <a:latin typeface="HackGen" panose="020B0509020203020207" pitchFamily="49" charset="-128"/>
                <a:ea typeface="HackGen" panose="020B0509020203020207" pitchFamily="49" charset="-128"/>
              </a:rPr>
              <a:t>  }</a:t>
            </a:r>
          </a:p>
          <a:p>
            <a:r>
              <a:rPr lang="en-GB" altLang="ja-JP" sz="1400" b="0" dirty="0">
                <a:solidFill>
                  <a:srgbClr val="3B3B3B"/>
                </a:solidFill>
                <a:effectLst/>
                <a:latin typeface="HackGen" panose="020B0509020203020207" pitchFamily="49" charset="-128"/>
                <a:ea typeface="HackGen" panose="020B0509020203020207" pitchFamily="49" charset="-128"/>
              </a:rPr>
              <a:t>}</a:t>
            </a:r>
            <a:br>
              <a:rPr lang="en-GB" altLang="ja-JP" b="0" dirty="0">
                <a:solidFill>
                  <a:srgbClr val="3B3B3B"/>
                </a:solidFill>
                <a:effectLst/>
                <a:latin typeface="HackGen" panose="020B0509020203020207" pitchFamily="49" charset="-128"/>
                <a:ea typeface="HackGen" panose="020B0509020203020207" pitchFamily="49" charset="-128"/>
              </a:rPr>
            </a:br>
            <a:endParaRPr lang="en-GB" altLang="ja-JP" b="0" dirty="0">
              <a:solidFill>
                <a:srgbClr val="3B3B3B"/>
              </a:solidFill>
              <a:effectLst/>
              <a:latin typeface="HackGen" panose="020B0509020203020207" pitchFamily="49" charset="-128"/>
              <a:ea typeface="HackGen" panose="020B0509020203020207" pitchFamily="49" charset="-128"/>
            </a:endParaRPr>
          </a:p>
          <a:p>
            <a:endParaRPr kumimoji="1" lang="ja-JP" altLang="en-US"/>
          </a:p>
        </p:txBody>
      </p:sp>
    </p:spTree>
    <p:extLst>
      <p:ext uri="{BB962C8B-B14F-4D97-AF65-F5344CB8AC3E}">
        <p14:creationId xmlns:p14="http://schemas.microsoft.com/office/powerpoint/2010/main" val="305636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58BF1-48B5-2612-3EC2-5E76D119ECC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7FA217B-5CBB-22A5-5665-821C24F41B21}"/>
              </a:ext>
            </a:extLst>
          </p:cNvPr>
          <p:cNvSpPr txBox="1"/>
          <p:nvPr/>
        </p:nvSpPr>
        <p:spPr>
          <a:xfrm>
            <a:off x="770965" y="519953"/>
            <a:ext cx="8068234" cy="830997"/>
          </a:xfrm>
          <a:prstGeom prst="rect">
            <a:avLst/>
          </a:prstGeom>
          <a:noFill/>
        </p:spPr>
        <p:txBody>
          <a:bodyPr wrap="none" rtlCol="0">
            <a:spAutoFit/>
          </a:bodyPr>
          <a:lstStyle/>
          <a:p>
            <a:r>
              <a:rPr lang="ja-JP" altLang="en-US" sz="4800">
                <a:solidFill>
                  <a:srgbClr val="333333"/>
                </a:solidFill>
                <a:latin typeface="Hiragino Kaku Gothic Pro W3" panose="020B0300000000000000" pitchFamily="34" charset="-128"/>
                <a:ea typeface="Hiragino Kaku Gothic Pro W3" panose="020B0300000000000000" pitchFamily="34" charset="-128"/>
              </a:rPr>
              <a:t>特徴</a:t>
            </a:r>
            <a:r>
              <a:rPr lang="en-US" altLang="ja-JP" sz="3600" dirty="0">
                <a:solidFill>
                  <a:srgbClr val="333333"/>
                </a:solidFill>
                <a:latin typeface="Hiragino Kaku Gothic Pro W3" panose="020B0300000000000000" pitchFamily="34" charset="-128"/>
                <a:ea typeface="Hiragino Kaku Gothic Pro W3" panose="020B0300000000000000" pitchFamily="34" charset="-128"/>
              </a:rPr>
              <a:t> / </a:t>
            </a:r>
            <a:r>
              <a:rPr lang="ja-JP" altLang="en-US" sz="3600">
                <a:solidFill>
                  <a:srgbClr val="333333"/>
                </a:solidFill>
                <a:latin typeface="Hiragino Kaku Gothic Pro W3" panose="020B0300000000000000" pitchFamily="34" charset="-128"/>
                <a:ea typeface="Hiragino Kaku Gothic Pro W3" panose="020B0300000000000000" pitchFamily="34" charset="-128"/>
              </a:rPr>
              <a:t>フロントエンドに</a:t>
            </a:r>
            <a:r>
              <a:rPr lang="en-GB" altLang="ja-JP" sz="3600" dirty="0">
                <a:solidFill>
                  <a:srgbClr val="333333"/>
                </a:solidFill>
                <a:latin typeface="Hiragino Kaku Gothic Pro W3" panose="020B0300000000000000" pitchFamily="34" charset="-128"/>
                <a:ea typeface="Hiragino Kaku Gothic Pro W3" panose="020B0300000000000000" pitchFamily="34" charset="-128"/>
              </a:rPr>
              <a:t>LINE</a:t>
            </a:r>
            <a:r>
              <a:rPr lang="ja-JP" altLang="en-US" sz="3600">
                <a:solidFill>
                  <a:srgbClr val="333333"/>
                </a:solidFill>
                <a:latin typeface="Hiragino Kaku Gothic Pro W3" panose="020B0300000000000000" pitchFamily="34" charset="-128"/>
                <a:ea typeface="Hiragino Kaku Gothic Pro W3" panose="020B0300000000000000" pitchFamily="34" charset="-128"/>
              </a:rPr>
              <a:t>を使用</a:t>
            </a:r>
            <a:endParaRPr lang="en-GB" altLang="ja-JP" sz="3600" dirty="0">
              <a:solidFill>
                <a:srgbClr val="333333"/>
              </a:solidFill>
              <a:latin typeface="Hiragino Kaku Gothic Pro W3" panose="020B0300000000000000" pitchFamily="34" charset="-128"/>
              <a:ea typeface="Hiragino Kaku Gothic Pro W3" panose="020B0300000000000000" pitchFamily="34" charset="-128"/>
            </a:endParaRPr>
          </a:p>
        </p:txBody>
      </p:sp>
      <p:cxnSp>
        <p:nvCxnSpPr>
          <p:cNvPr id="3" name="直線コネクタ 2">
            <a:extLst>
              <a:ext uri="{FF2B5EF4-FFF2-40B4-BE49-F238E27FC236}">
                <a16:creationId xmlns:a16="http://schemas.microsoft.com/office/drawing/2014/main" id="{269792EF-FE7B-E126-0E4A-02A0F8BA56A9}"/>
              </a:ext>
            </a:extLst>
          </p:cNvPr>
          <p:cNvCxnSpPr>
            <a:cxnSpLocks/>
          </p:cNvCxnSpPr>
          <p:nvPr/>
        </p:nvCxnSpPr>
        <p:spPr>
          <a:xfrm>
            <a:off x="591670" y="1350950"/>
            <a:ext cx="1100865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AC48C23-1EAA-9666-BF9E-557ADA3994B5}"/>
              </a:ext>
            </a:extLst>
          </p:cNvPr>
          <p:cNvSpPr txBox="1"/>
          <p:nvPr/>
        </p:nvSpPr>
        <p:spPr>
          <a:xfrm>
            <a:off x="10734629" y="970694"/>
            <a:ext cx="686406" cy="338554"/>
          </a:xfrm>
          <a:prstGeom prst="rect">
            <a:avLst/>
          </a:prstGeom>
          <a:noFill/>
        </p:spPr>
        <p:txBody>
          <a:bodyPr wrap="none" rtlCol="0">
            <a:spAutoFit/>
          </a:bodyPr>
          <a:lstStyle/>
          <a:p>
            <a:pPr algn="r"/>
            <a:r>
              <a:rPr lang="en-GB" altLang="ja-JP" sz="1600" dirty="0">
                <a:solidFill>
                  <a:srgbClr val="333333"/>
                </a:solidFill>
                <a:latin typeface="Hiragino Kaku Gothic Pro W3" panose="020B0300000000000000" pitchFamily="34" charset="-128"/>
                <a:ea typeface="Hiragino Kaku Gothic Pro W3" panose="020B0300000000000000" pitchFamily="34" charset="-128"/>
              </a:rPr>
              <a:t>6/10</a:t>
            </a:r>
            <a:endParaRPr kumimoji="1" lang="ja-JP" altLang="en-US" sz="1600">
              <a:solidFill>
                <a:srgbClr val="333333"/>
              </a:solidFill>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79D5E1EB-F4AC-5CB7-82B8-7B7921D18BB5}"/>
              </a:ext>
            </a:extLst>
          </p:cNvPr>
          <p:cNvSpPr txBox="1"/>
          <p:nvPr/>
        </p:nvSpPr>
        <p:spPr>
          <a:xfrm>
            <a:off x="904487" y="1799232"/>
            <a:ext cx="5264583" cy="4057457"/>
          </a:xfrm>
          <a:prstGeom prst="rect">
            <a:avLst/>
          </a:prstGeom>
          <a:noFill/>
        </p:spPr>
        <p:txBody>
          <a:bodyPr wrap="none" rtlCol="0">
            <a:spAutoFit/>
          </a:bodyPr>
          <a:lstStyle/>
          <a:p>
            <a:pPr>
              <a:lnSpc>
                <a:spcPct val="150000"/>
              </a:lnSpc>
            </a:pPr>
            <a:r>
              <a:rPr lang="en-GB" altLang="ja-JP" sz="2800" dirty="0">
                <a:solidFill>
                  <a:srgbClr val="333333"/>
                </a:solidFill>
                <a:latin typeface="Hiragino Kaku Gothic Pro W3" panose="020B0300000000000000" pitchFamily="34" charset="-128"/>
                <a:ea typeface="Hiragino Kaku Gothic Pro W3" panose="020B0300000000000000" pitchFamily="34" charset="-128"/>
              </a:rPr>
              <a:t>LINE Messaging API</a:t>
            </a:r>
          </a:p>
          <a:p>
            <a:pPr>
              <a:lnSpc>
                <a:spcPct val="150000"/>
              </a:lnSpc>
            </a:pPr>
            <a:endParaRPr lang="en-GB" altLang="ja-JP" dirty="0">
              <a:solidFill>
                <a:srgbClr val="333333"/>
              </a:solidFill>
              <a:latin typeface="Hiragino Kaku Gothic Pro W3" panose="020B0300000000000000" pitchFamily="34" charset="-128"/>
              <a:ea typeface="Hiragino Kaku Gothic Pro W3" panose="020B0300000000000000" pitchFamily="34" charset="-128"/>
            </a:endParaRPr>
          </a:p>
          <a:p>
            <a:pPr>
              <a:lnSpc>
                <a:spcPct val="150000"/>
              </a:lnSpc>
            </a:pPr>
            <a:r>
              <a:rPr lang="en-GB" altLang="ja-JP" b="1" dirty="0">
                <a:solidFill>
                  <a:srgbClr val="00B050"/>
                </a:solidFill>
                <a:latin typeface="Hiragino Kaku Gothic Pro W3" panose="020B0300000000000000" pitchFamily="34" charset="-128"/>
                <a:ea typeface="Hiragino Kaku Gothic Pro W3" panose="020B0300000000000000" pitchFamily="34" charset="-128"/>
              </a:rPr>
              <a:t>+</a:t>
            </a:r>
            <a:r>
              <a:rPr lang="en-GB" altLang="ja-JP" b="1" dirty="0">
                <a:solidFill>
                  <a:srgbClr val="333333"/>
                </a:solidFill>
                <a:latin typeface="Hiragino Kaku Gothic Pro W3" panose="020B0300000000000000" pitchFamily="34" charset="-128"/>
                <a:ea typeface="Hiragino Kaku Gothic Pro W3" panose="020B0300000000000000" pitchFamily="34" charset="-128"/>
              </a:rPr>
              <a:t> </a:t>
            </a:r>
            <a:r>
              <a:rPr lang="ja-JP" altLang="en-US">
                <a:solidFill>
                  <a:srgbClr val="333333"/>
                </a:solidFill>
                <a:latin typeface="Hiragino Kaku Gothic Pro W3" panose="020B0300000000000000" pitchFamily="34" charset="-128"/>
                <a:ea typeface="Hiragino Kaku Gothic Pro W3" panose="020B0300000000000000" pitchFamily="34" charset="-128"/>
              </a:rPr>
              <a:t>多くの人にとって使い慣れたプラットフォーム</a:t>
            </a:r>
            <a:endParaRPr lang="en-US" altLang="ja-JP" dirty="0">
              <a:solidFill>
                <a:srgbClr val="333333"/>
              </a:solidFill>
              <a:latin typeface="Hiragino Kaku Gothic Pro W3" panose="020B0300000000000000" pitchFamily="34" charset="-128"/>
              <a:ea typeface="Hiragino Kaku Gothic Pro W3" panose="020B0300000000000000" pitchFamily="34" charset="-128"/>
            </a:endParaRPr>
          </a:p>
          <a:p>
            <a:pPr>
              <a:lnSpc>
                <a:spcPct val="150000"/>
              </a:lnSpc>
            </a:pPr>
            <a:r>
              <a:rPr kumimoji="1" lang="en-GB" altLang="ja-JP" b="1" dirty="0">
                <a:solidFill>
                  <a:srgbClr val="00B050"/>
                </a:solidFill>
                <a:latin typeface="Hiragino Kaku Gothic Pro W3" panose="020B0300000000000000" pitchFamily="34" charset="-128"/>
                <a:ea typeface="Hiragino Kaku Gothic Pro W3" panose="020B0300000000000000" pitchFamily="34" charset="-128"/>
              </a:rPr>
              <a:t>+ </a:t>
            </a:r>
            <a:r>
              <a:rPr kumimoji="1" lang="ja-JP" altLang="en-US">
                <a:solidFill>
                  <a:srgbClr val="333333"/>
                </a:solidFill>
                <a:latin typeface="Hiragino Kaku Gothic Pro W3" panose="020B0300000000000000" pitchFamily="34" charset="-128"/>
                <a:ea typeface="Hiragino Kaku Gothic Pro W3" panose="020B0300000000000000" pitchFamily="34" charset="-128"/>
              </a:rPr>
              <a:t>利用開始までの手順の少なさ</a:t>
            </a:r>
            <a:endParaRPr kumimoji="1" lang="en-GB" altLang="ja-JP" dirty="0">
              <a:solidFill>
                <a:srgbClr val="333333"/>
              </a:solidFill>
              <a:latin typeface="Hiragino Kaku Gothic Pro W3" panose="020B0300000000000000" pitchFamily="34" charset="-128"/>
              <a:ea typeface="Hiragino Kaku Gothic Pro W3" panose="020B0300000000000000" pitchFamily="34" charset="-128"/>
            </a:endParaRPr>
          </a:p>
          <a:p>
            <a:pPr>
              <a:lnSpc>
                <a:spcPct val="150000"/>
              </a:lnSpc>
            </a:pPr>
            <a:r>
              <a:rPr lang="en-GB" altLang="ja-JP" b="1" dirty="0">
                <a:solidFill>
                  <a:srgbClr val="00B050"/>
                </a:solidFill>
                <a:latin typeface="Hiragino Kaku Gothic Pro W3" panose="020B0300000000000000" pitchFamily="34" charset="-128"/>
                <a:ea typeface="Hiragino Kaku Gothic Pro W3" panose="020B0300000000000000" pitchFamily="34" charset="-128"/>
              </a:rPr>
              <a:t>+ </a:t>
            </a:r>
            <a:r>
              <a:rPr lang="ja-JP" altLang="en-US">
                <a:solidFill>
                  <a:srgbClr val="333333"/>
                </a:solidFill>
                <a:latin typeface="Hiragino Kaku Gothic Pro W3" panose="020B0300000000000000" pitchFamily="34" charset="-128"/>
                <a:ea typeface="Hiragino Kaku Gothic Pro W3" panose="020B0300000000000000" pitchFamily="34" charset="-128"/>
              </a:rPr>
              <a:t>開発コストの削減</a:t>
            </a:r>
            <a:endParaRPr kumimoji="1" lang="en-GB" altLang="ja-JP" dirty="0">
              <a:solidFill>
                <a:srgbClr val="333333"/>
              </a:solidFill>
              <a:latin typeface="Hiragino Kaku Gothic Pro W3" panose="020B0300000000000000" pitchFamily="34" charset="-128"/>
              <a:ea typeface="Hiragino Kaku Gothic Pro W3" panose="020B0300000000000000" pitchFamily="34" charset="-128"/>
            </a:endParaRPr>
          </a:p>
          <a:p>
            <a:pPr>
              <a:lnSpc>
                <a:spcPct val="150000"/>
              </a:lnSpc>
            </a:pPr>
            <a:r>
              <a:rPr lang="en-GB" altLang="ja-JP" sz="800" b="1" dirty="0">
                <a:solidFill>
                  <a:srgbClr val="FF0000"/>
                </a:solidFill>
                <a:latin typeface="Hiragino Kaku Gothic ProN W3" panose="020B0300000000000000" pitchFamily="34" charset="-128"/>
                <a:ea typeface="Hiragino Kaku Gothic ProN W3" panose="020B0300000000000000" pitchFamily="34" charset="-128"/>
              </a:rPr>
              <a:t> </a:t>
            </a:r>
            <a:r>
              <a:rPr lang="en-GB" altLang="ja-JP" b="1" dirty="0">
                <a:solidFill>
                  <a:srgbClr val="FF0000"/>
                </a:solidFill>
                <a:latin typeface="Hiragino Kaku Gothic ProN W3" panose="020B0300000000000000" pitchFamily="34" charset="-128"/>
                <a:ea typeface="Hiragino Kaku Gothic ProN W3" panose="020B0300000000000000" pitchFamily="34" charset="-128"/>
              </a:rPr>
              <a:t>- </a:t>
            </a:r>
            <a:r>
              <a:rPr lang="en-GB" altLang="ja-JP" sz="500" dirty="0">
                <a:solidFill>
                  <a:srgbClr val="333333"/>
                </a:solidFill>
                <a:latin typeface="Hiragino Kaku Gothic ProN W3" panose="020B0300000000000000" pitchFamily="34" charset="-128"/>
                <a:ea typeface="Hiragino Kaku Gothic ProN W3" panose="020B0300000000000000" pitchFamily="34" charset="-128"/>
              </a:rPr>
              <a:t> </a:t>
            </a:r>
            <a:r>
              <a:rPr lang="ja-JP" altLang="en-US">
                <a:solidFill>
                  <a:srgbClr val="333333"/>
                </a:solidFill>
                <a:latin typeface="Hiragino Kaku Gothic Pro W3" panose="020B0300000000000000" pitchFamily="34" charset="-128"/>
                <a:ea typeface="Hiragino Kaku Gothic Pro W3" panose="020B0300000000000000" pitchFamily="34" charset="-128"/>
              </a:rPr>
              <a:t>他サービスへの依存が増える</a:t>
            </a:r>
            <a:endParaRPr lang="en-GB" altLang="ja-JP" dirty="0">
              <a:solidFill>
                <a:srgbClr val="333333"/>
              </a:solidFill>
              <a:latin typeface="Hiragino Kaku Gothic Pro W3" panose="020B0300000000000000" pitchFamily="34" charset="-128"/>
              <a:ea typeface="Hiragino Kaku Gothic Pro W3" panose="020B0300000000000000" pitchFamily="34" charset="-128"/>
            </a:endParaRPr>
          </a:p>
          <a:p>
            <a:pPr>
              <a:lnSpc>
                <a:spcPct val="150000"/>
              </a:lnSpc>
            </a:pPr>
            <a:endParaRPr kumimoji="1" lang="en-GB" altLang="ja-JP" dirty="0">
              <a:solidFill>
                <a:srgbClr val="333333"/>
              </a:solidFill>
              <a:latin typeface="Hiragino Kaku Gothic Pro W3" panose="020B0300000000000000" pitchFamily="34" charset="-128"/>
              <a:ea typeface="Hiragino Kaku Gothic Pro W3" panose="020B0300000000000000" pitchFamily="34" charset="-128"/>
            </a:endParaRPr>
          </a:p>
          <a:p>
            <a:pPr>
              <a:lnSpc>
                <a:spcPct val="150000"/>
              </a:lnSpc>
            </a:pPr>
            <a:r>
              <a:rPr lang="en-GB" altLang="ja-JP" dirty="0">
                <a:solidFill>
                  <a:srgbClr val="333333"/>
                </a:solidFill>
                <a:latin typeface="Hiragino Kaku Gothic Pro W3" panose="020B0300000000000000" pitchFamily="34" charset="-128"/>
                <a:ea typeface="Hiragino Kaku Gothic Pro W3" panose="020B0300000000000000" pitchFamily="34" charset="-128"/>
              </a:rPr>
              <a:t>Webhook</a:t>
            </a:r>
            <a:r>
              <a:rPr lang="ja-JP" altLang="en-US">
                <a:solidFill>
                  <a:srgbClr val="333333"/>
                </a:solidFill>
                <a:latin typeface="Hiragino Kaku Gothic Pro W3" panose="020B0300000000000000" pitchFamily="34" charset="-128"/>
                <a:ea typeface="Hiragino Kaku Gothic Pro W3" panose="020B0300000000000000" pitchFamily="34" charset="-128"/>
              </a:rPr>
              <a:t>を使用</a:t>
            </a:r>
            <a:endParaRPr lang="en-US" altLang="ja-JP" dirty="0">
              <a:solidFill>
                <a:srgbClr val="333333"/>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a:solidFill>
                  <a:srgbClr val="333333"/>
                </a:solidFill>
                <a:latin typeface="Hiragino Kaku Gothic Pro W3" panose="020B0300000000000000" pitchFamily="34" charset="-128"/>
                <a:ea typeface="Hiragino Kaku Gothic Pro W3" panose="020B0300000000000000" pitchFamily="34" charset="-128"/>
              </a:rPr>
              <a:t>　→</a:t>
            </a:r>
            <a:r>
              <a:rPr lang="en-US" altLang="ja-JP" dirty="0">
                <a:solidFill>
                  <a:srgbClr val="333333"/>
                </a:solidFill>
                <a:latin typeface="Hiragino Kaku Gothic Pro W3" panose="020B0300000000000000" pitchFamily="34" charset="-128"/>
                <a:ea typeface="Hiragino Kaku Gothic Pro W3" panose="020B0300000000000000" pitchFamily="34" charset="-128"/>
              </a:rPr>
              <a:t> </a:t>
            </a:r>
            <a:r>
              <a:rPr lang="ja-JP" altLang="en-US">
                <a:solidFill>
                  <a:srgbClr val="333333"/>
                </a:solidFill>
                <a:latin typeface="Hiragino Kaku Gothic Pro W3" panose="020B0300000000000000" pitchFamily="34" charset="-128"/>
                <a:ea typeface="Hiragino Kaku Gothic Pro W3" panose="020B0300000000000000" pitchFamily="34" charset="-128"/>
              </a:rPr>
              <a:t>サービスを他プラットフォームに拡張可能</a:t>
            </a:r>
            <a:endParaRPr lang="en-GB" altLang="ja-JP" dirty="0">
              <a:solidFill>
                <a:srgbClr val="333333"/>
              </a:solidFill>
              <a:latin typeface="Hiragino Kaku Gothic Pro W3" panose="020B0300000000000000" pitchFamily="34" charset="-128"/>
              <a:ea typeface="Hiragino Kaku Gothic Pro W3" panose="020B0300000000000000" pitchFamily="34" charset="-128"/>
            </a:endParaRPr>
          </a:p>
        </p:txBody>
      </p:sp>
      <p:pic>
        <p:nvPicPr>
          <p:cNvPr id="7" name="図 6" descr="ダイアグラム&#10;&#10;自動的に生成された説明">
            <a:extLst>
              <a:ext uri="{FF2B5EF4-FFF2-40B4-BE49-F238E27FC236}">
                <a16:creationId xmlns:a16="http://schemas.microsoft.com/office/drawing/2014/main" id="{7C26205B-8204-5D5C-D2DF-2ADC95D039EC}"/>
              </a:ext>
            </a:extLst>
          </p:cNvPr>
          <p:cNvPicPr>
            <a:picLocks noChangeAspect="1"/>
          </p:cNvPicPr>
          <p:nvPr/>
        </p:nvPicPr>
        <p:blipFill>
          <a:blip r:embed="rId3"/>
          <a:stretch>
            <a:fillRect/>
          </a:stretch>
        </p:blipFill>
        <p:spPr>
          <a:xfrm>
            <a:off x="6613913" y="1702729"/>
            <a:ext cx="4673600" cy="3987800"/>
          </a:xfrm>
          <a:prstGeom prst="rect">
            <a:avLst/>
          </a:prstGeom>
        </p:spPr>
      </p:pic>
      <p:sp>
        <p:nvSpPr>
          <p:cNvPr id="8" name="テキスト ボックス 7">
            <a:extLst>
              <a:ext uri="{FF2B5EF4-FFF2-40B4-BE49-F238E27FC236}">
                <a16:creationId xmlns:a16="http://schemas.microsoft.com/office/drawing/2014/main" id="{9E2381B5-377F-F69F-4303-CDA2AB8E5D6A}"/>
              </a:ext>
            </a:extLst>
          </p:cNvPr>
          <p:cNvSpPr txBox="1"/>
          <p:nvPr/>
        </p:nvSpPr>
        <p:spPr>
          <a:xfrm>
            <a:off x="6958403" y="5887306"/>
            <a:ext cx="3581430" cy="461665"/>
          </a:xfrm>
          <a:prstGeom prst="rect">
            <a:avLst/>
          </a:prstGeom>
          <a:noFill/>
        </p:spPr>
        <p:txBody>
          <a:bodyPr wrap="none" rtlCol="0">
            <a:spAutoFit/>
          </a:bodyPr>
          <a:lstStyle/>
          <a:p>
            <a:r>
              <a:rPr kumimoji="1" lang="en-US" altLang="ja-JP" sz="1200" dirty="0">
                <a:solidFill>
                  <a:srgbClr val="333333"/>
                </a:solidFill>
              </a:rPr>
              <a:t>LINE API Use Case</a:t>
            </a:r>
          </a:p>
          <a:p>
            <a:r>
              <a:rPr kumimoji="1" lang="en-GB" altLang="ja-JP" sz="1200" dirty="0">
                <a:solidFill>
                  <a:srgbClr val="333333"/>
                </a:solidFill>
              </a:rPr>
              <a:t>https://</a:t>
            </a:r>
            <a:r>
              <a:rPr kumimoji="1" lang="en-GB" altLang="ja-JP" sz="1200" dirty="0" err="1">
                <a:solidFill>
                  <a:srgbClr val="333333"/>
                </a:solidFill>
              </a:rPr>
              <a:t>lineapiusecase.com</a:t>
            </a:r>
            <a:r>
              <a:rPr kumimoji="1" lang="en-GB" altLang="ja-JP" sz="1200" dirty="0">
                <a:solidFill>
                  <a:srgbClr val="333333"/>
                </a:solidFill>
              </a:rPr>
              <a:t>/</a:t>
            </a:r>
            <a:r>
              <a:rPr kumimoji="1" lang="en-GB" altLang="ja-JP" sz="1200" dirty="0" err="1">
                <a:solidFill>
                  <a:srgbClr val="333333"/>
                </a:solidFill>
              </a:rPr>
              <a:t>ja</a:t>
            </a:r>
            <a:r>
              <a:rPr kumimoji="1" lang="en-GB" altLang="ja-JP" sz="1200" dirty="0">
                <a:solidFill>
                  <a:srgbClr val="333333"/>
                </a:solidFill>
              </a:rPr>
              <a:t>/</a:t>
            </a:r>
            <a:r>
              <a:rPr kumimoji="1" lang="en-GB" altLang="ja-JP" sz="1200" dirty="0" err="1">
                <a:solidFill>
                  <a:srgbClr val="333333"/>
                </a:solidFill>
              </a:rPr>
              <a:t>api</a:t>
            </a:r>
            <a:r>
              <a:rPr kumimoji="1" lang="en-GB" altLang="ja-JP" sz="1200" dirty="0">
                <a:solidFill>
                  <a:srgbClr val="333333"/>
                </a:solidFill>
              </a:rPr>
              <a:t>/</a:t>
            </a:r>
            <a:r>
              <a:rPr kumimoji="1" lang="en-GB" altLang="ja-JP" sz="1200" dirty="0" err="1">
                <a:solidFill>
                  <a:srgbClr val="333333"/>
                </a:solidFill>
              </a:rPr>
              <a:t>msgapi.html</a:t>
            </a:r>
            <a:endParaRPr kumimoji="1" lang="ja-JP" altLang="en-US" sz="1200">
              <a:solidFill>
                <a:srgbClr val="333333"/>
              </a:solidFill>
            </a:endParaRPr>
          </a:p>
        </p:txBody>
      </p:sp>
      <p:pic>
        <p:nvPicPr>
          <p:cNvPr id="10" name="グラフィックス 9">
            <a:extLst>
              <a:ext uri="{FF2B5EF4-FFF2-40B4-BE49-F238E27FC236}">
                <a16:creationId xmlns:a16="http://schemas.microsoft.com/office/drawing/2014/main" id="{D8068E34-60B3-4142-5D0F-7AE2292A30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6209" y="5847770"/>
            <a:ext cx="457200" cy="457200"/>
          </a:xfrm>
          <a:prstGeom prst="rect">
            <a:avLst/>
          </a:prstGeom>
        </p:spPr>
      </p:pic>
      <p:pic>
        <p:nvPicPr>
          <p:cNvPr id="12" name="グラフィックス 11">
            <a:extLst>
              <a:ext uri="{FF2B5EF4-FFF2-40B4-BE49-F238E27FC236}">
                <a16:creationId xmlns:a16="http://schemas.microsoft.com/office/drawing/2014/main" id="{695C6905-F7FE-0CC1-FB6A-45DB15A43C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42010" y="5856689"/>
            <a:ext cx="457200" cy="457200"/>
          </a:xfrm>
          <a:prstGeom prst="rect">
            <a:avLst/>
          </a:prstGeom>
        </p:spPr>
      </p:pic>
      <p:pic>
        <p:nvPicPr>
          <p:cNvPr id="14" name="図 13">
            <a:extLst>
              <a:ext uri="{FF2B5EF4-FFF2-40B4-BE49-F238E27FC236}">
                <a16:creationId xmlns:a16="http://schemas.microsoft.com/office/drawing/2014/main" id="{D7CB628E-A16E-EC7C-A3C8-BDE89E96CDB2}"/>
              </a:ext>
            </a:extLst>
          </p:cNvPr>
          <p:cNvPicPr>
            <a:picLocks noChangeAspect="1"/>
          </p:cNvPicPr>
          <p:nvPr/>
        </p:nvPicPr>
        <p:blipFill>
          <a:blip r:embed="rId8"/>
          <a:stretch>
            <a:fillRect/>
          </a:stretch>
        </p:blipFill>
        <p:spPr>
          <a:xfrm>
            <a:off x="4115453" y="5856689"/>
            <a:ext cx="457200" cy="457200"/>
          </a:xfrm>
          <a:prstGeom prst="rect">
            <a:avLst/>
          </a:prstGeom>
        </p:spPr>
      </p:pic>
    </p:spTree>
    <p:extLst>
      <p:ext uri="{BB962C8B-B14F-4D97-AF65-F5344CB8AC3E}">
        <p14:creationId xmlns:p14="http://schemas.microsoft.com/office/powerpoint/2010/main" val="407423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2A10A-5728-826C-44C4-1A290A80982B}"/>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52E63C8-8E15-58A3-CC30-F7CF6C3F24CC}"/>
              </a:ext>
            </a:extLst>
          </p:cNvPr>
          <p:cNvSpPr txBox="1"/>
          <p:nvPr/>
        </p:nvSpPr>
        <p:spPr>
          <a:xfrm>
            <a:off x="770965" y="519953"/>
            <a:ext cx="2646878" cy="830997"/>
          </a:xfrm>
          <a:prstGeom prst="rect">
            <a:avLst/>
          </a:prstGeom>
          <a:noFill/>
        </p:spPr>
        <p:txBody>
          <a:bodyPr wrap="none" rtlCol="0">
            <a:spAutoFit/>
          </a:bodyPr>
          <a:lstStyle/>
          <a:p>
            <a:r>
              <a:rPr lang="ja-JP" altLang="en-US" sz="4800">
                <a:solidFill>
                  <a:srgbClr val="333333"/>
                </a:solidFill>
                <a:latin typeface="Hiragino Kaku Gothic Pro W3" panose="020B0300000000000000" pitchFamily="34" charset="-128"/>
                <a:ea typeface="Hiragino Kaku Gothic Pro W3" panose="020B0300000000000000" pitchFamily="34" charset="-128"/>
              </a:rPr>
              <a:t>使用技術</a:t>
            </a:r>
            <a:endParaRPr kumimoji="1" lang="ja-JP" altLang="en-US" sz="3600">
              <a:solidFill>
                <a:srgbClr val="333333"/>
              </a:solidFill>
              <a:latin typeface="Hiragino Kaku Gothic Pro W3" panose="020B0300000000000000" pitchFamily="34" charset="-128"/>
              <a:ea typeface="Hiragino Kaku Gothic Pro W3" panose="020B0300000000000000" pitchFamily="34" charset="-128"/>
            </a:endParaRPr>
          </a:p>
        </p:txBody>
      </p:sp>
      <p:cxnSp>
        <p:nvCxnSpPr>
          <p:cNvPr id="3" name="直線コネクタ 2">
            <a:extLst>
              <a:ext uri="{FF2B5EF4-FFF2-40B4-BE49-F238E27FC236}">
                <a16:creationId xmlns:a16="http://schemas.microsoft.com/office/drawing/2014/main" id="{4325B901-7850-DFDE-C2D9-A3C79F6C22CC}"/>
              </a:ext>
            </a:extLst>
          </p:cNvPr>
          <p:cNvCxnSpPr>
            <a:cxnSpLocks/>
          </p:cNvCxnSpPr>
          <p:nvPr/>
        </p:nvCxnSpPr>
        <p:spPr>
          <a:xfrm>
            <a:off x="591670" y="1350950"/>
            <a:ext cx="1100865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174C3F7-61F2-9F76-5FA2-A80EB776D670}"/>
              </a:ext>
            </a:extLst>
          </p:cNvPr>
          <p:cNvSpPr txBox="1"/>
          <p:nvPr/>
        </p:nvSpPr>
        <p:spPr>
          <a:xfrm>
            <a:off x="10734629" y="970694"/>
            <a:ext cx="686406" cy="338554"/>
          </a:xfrm>
          <a:prstGeom prst="rect">
            <a:avLst/>
          </a:prstGeom>
          <a:noFill/>
        </p:spPr>
        <p:txBody>
          <a:bodyPr wrap="none" rtlCol="0">
            <a:spAutoFit/>
          </a:bodyPr>
          <a:lstStyle/>
          <a:p>
            <a:pPr algn="r"/>
            <a:r>
              <a:rPr lang="en-GB" altLang="ja-JP" sz="1600" dirty="0">
                <a:solidFill>
                  <a:srgbClr val="333333"/>
                </a:solidFill>
                <a:latin typeface="Hiragino Kaku Gothic Pro W3" panose="020B0300000000000000" pitchFamily="34" charset="-128"/>
                <a:ea typeface="Hiragino Kaku Gothic Pro W3" panose="020B0300000000000000" pitchFamily="34" charset="-128"/>
              </a:rPr>
              <a:t>8/10</a:t>
            </a:r>
            <a:endParaRPr kumimoji="1" lang="ja-JP" altLang="en-US" sz="1600">
              <a:solidFill>
                <a:srgbClr val="333333"/>
              </a:solidFill>
              <a:latin typeface="Hiragino Kaku Gothic Pro W3" panose="020B0300000000000000" pitchFamily="34" charset="-128"/>
              <a:ea typeface="Hiragino Kaku Gothic Pro W3" panose="020B0300000000000000" pitchFamily="34" charset="-128"/>
            </a:endParaRPr>
          </a:p>
        </p:txBody>
      </p:sp>
      <p:pic>
        <p:nvPicPr>
          <p:cNvPr id="6" name="グラフィックス 5">
            <a:extLst>
              <a:ext uri="{FF2B5EF4-FFF2-40B4-BE49-F238E27FC236}">
                <a16:creationId xmlns:a16="http://schemas.microsoft.com/office/drawing/2014/main" id="{0AC794EF-3DE9-4D20-D24C-8A4E9D2E45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4314" y="2012764"/>
            <a:ext cx="1338828" cy="1338828"/>
          </a:xfrm>
          <a:prstGeom prst="rect">
            <a:avLst/>
          </a:prstGeom>
        </p:spPr>
      </p:pic>
      <p:pic>
        <p:nvPicPr>
          <p:cNvPr id="18" name="グラフィックス 17">
            <a:extLst>
              <a:ext uri="{FF2B5EF4-FFF2-40B4-BE49-F238E27FC236}">
                <a16:creationId xmlns:a16="http://schemas.microsoft.com/office/drawing/2014/main" id="{ECC6A212-C681-6FE1-EEAB-68D9D0609E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2503" y="4518141"/>
            <a:ext cx="2133087" cy="390199"/>
          </a:xfrm>
          <a:prstGeom prst="rect">
            <a:avLst/>
          </a:prstGeom>
        </p:spPr>
      </p:pic>
      <p:pic>
        <p:nvPicPr>
          <p:cNvPr id="20" name="グラフィックス 19">
            <a:extLst>
              <a:ext uri="{FF2B5EF4-FFF2-40B4-BE49-F238E27FC236}">
                <a16:creationId xmlns:a16="http://schemas.microsoft.com/office/drawing/2014/main" id="{C59B2F14-2688-0B02-E16B-6A058095EB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77582" y="4363934"/>
            <a:ext cx="1107991" cy="1107991"/>
          </a:xfrm>
          <a:prstGeom prst="rect">
            <a:avLst/>
          </a:prstGeom>
        </p:spPr>
      </p:pic>
      <p:pic>
        <p:nvPicPr>
          <p:cNvPr id="22" name="グラフィックス 21">
            <a:extLst>
              <a:ext uri="{FF2B5EF4-FFF2-40B4-BE49-F238E27FC236}">
                <a16:creationId xmlns:a16="http://schemas.microsoft.com/office/drawing/2014/main" id="{F553AEEC-8F60-A76A-A509-6272908DC1D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3320" y="5326440"/>
            <a:ext cx="629008" cy="629008"/>
          </a:xfrm>
          <a:prstGeom prst="rect">
            <a:avLst/>
          </a:prstGeom>
        </p:spPr>
      </p:pic>
      <p:pic>
        <p:nvPicPr>
          <p:cNvPr id="24" name="グラフィックス 23">
            <a:extLst>
              <a:ext uri="{FF2B5EF4-FFF2-40B4-BE49-F238E27FC236}">
                <a16:creationId xmlns:a16="http://schemas.microsoft.com/office/drawing/2014/main" id="{43BC1C05-C85F-EE88-4715-51AAFF20049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0965" y="4526786"/>
            <a:ext cx="674353" cy="674353"/>
          </a:xfrm>
          <a:prstGeom prst="rect">
            <a:avLst/>
          </a:prstGeom>
        </p:spPr>
      </p:pic>
      <p:pic>
        <p:nvPicPr>
          <p:cNvPr id="26" name="グラフィックス 25">
            <a:extLst>
              <a:ext uri="{FF2B5EF4-FFF2-40B4-BE49-F238E27FC236}">
                <a16:creationId xmlns:a16="http://schemas.microsoft.com/office/drawing/2014/main" id="{24B307D9-ACE8-4150-3CF3-79D89E3617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16906" y="4908341"/>
            <a:ext cx="717907" cy="717907"/>
          </a:xfrm>
          <a:prstGeom prst="rect">
            <a:avLst/>
          </a:prstGeom>
        </p:spPr>
      </p:pic>
      <p:pic>
        <p:nvPicPr>
          <p:cNvPr id="28" name="グラフィックス 27">
            <a:extLst>
              <a:ext uri="{FF2B5EF4-FFF2-40B4-BE49-F238E27FC236}">
                <a16:creationId xmlns:a16="http://schemas.microsoft.com/office/drawing/2014/main" id="{01E79338-D331-937A-FCA2-54983AD233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677581" y="5303767"/>
            <a:ext cx="674353" cy="674353"/>
          </a:xfrm>
          <a:prstGeom prst="rect">
            <a:avLst/>
          </a:prstGeom>
        </p:spPr>
      </p:pic>
      <p:pic>
        <p:nvPicPr>
          <p:cNvPr id="30" name="グラフィックス 29">
            <a:extLst>
              <a:ext uri="{FF2B5EF4-FFF2-40B4-BE49-F238E27FC236}">
                <a16:creationId xmlns:a16="http://schemas.microsoft.com/office/drawing/2014/main" id="{2B7B1CAF-9176-82F3-B850-1129345AF3F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06170" y="4584884"/>
            <a:ext cx="1232510" cy="1232510"/>
          </a:xfrm>
          <a:prstGeom prst="rect">
            <a:avLst/>
          </a:prstGeom>
        </p:spPr>
      </p:pic>
      <p:sp>
        <p:nvSpPr>
          <p:cNvPr id="31" name="正方形/長方形 30">
            <a:extLst>
              <a:ext uri="{FF2B5EF4-FFF2-40B4-BE49-F238E27FC236}">
                <a16:creationId xmlns:a16="http://schemas.microsoft.com/office/drawing/2014/main" id="{F1B1BD6D-AFAF-CEAE-60A5-5B7F9A9EA8BA}"/>
              </a:ext>
            </a:extLst>
          </p:cNvPr>
          <p:cNvSpPr/>
          <p:nvPr/>
        </p:nvSpPr>
        <p:spPr>
          <a:xfrm>
            <a:off x="770965" y="4148811"/>
            <a:ext cx="2265248" cy="1931938"/>
          </a:xfrm>
          <a:prstGeom prst="rect">
            <a:avLst/>
          </a:prstGeom>
          <a:noFill/>
          <a:ln w="25400">
            <a:solidFill>
              <a:srgbClr val="33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5820900-2134-0332-947C-FFAA0725DAAE}"/>
              </a:ext>
            </a:extLst>
          </p:cNvPr>
          <p:cNvSpPr txBox="1"/>
          <p:nvPr/>
        </p:nvSpPr>
        <p:spPr>
          <a:xfrm>
            <a:off x="770965" y="4148810"/>
            <a:ext cx="1107996" cy="369332"/>
          </a:xfrm>
          <a:prstGeom prst="rect">
            <a:avLst/>
          </a:prstGeom>
          <a:noFill/>
        </p:spPr>
        <p:txBody>
          <a:bodyPr wrap="none" rtlCol="0">
            <a:spAutoFit/>
          </a:bodyPr>
          <a:lstStyle/>
          <a:p>
            <a:r>
              <a:rPr lang="ja-JP" altLang="en-US">
                <a:solidFill>
                  <a:srgbClr val="333333"/>
                </a:solidFill>
                <a:latin typeface="Hiragino Kaku Gothic Pro W3" panose="020B0300000000000000" pitchFamily="34" charset="-128"/>
                <a:ea typeface="Hiragino Kaku Gothic Pro W3" panose="020B0300000000000000" pitchFamily="34" charset="-128"/>
              </a:rPr>
              <a:t>開発環境</a:t>
            </a:r>
            <a:endParaRPr lang="en-US" altLang="ja-JP" dirty="0">
              <a:solidFill>
                <a:srgbClr val="333333"/>
              </a:solidFill>
              <a:latin typeface="Hiragino Kaku Gothic Pro W3" panose="020B0300000000000000" pitchFamily="34" charset="-128"/>
              <a:ea typeface="Hiragino Kaku Gothic Pro W3" panose="020B0300000000000000" pitchFamily="34" charset="-128"/>
            </a:endParaRPr>
          </a:p>
        </p:txBody>
      </p:sp>
      <p:sp>
        <p:nvSpPr>
          <p:cNvPr id="39" name="テキスト ボックス 38">
            <a:extLst>
              <a:ext uri="{FF2B5EF4-FFF2-40B4-BE49-F238E27FC236}">
                <a16:creationId xmlns:a16="http://schemas.microsoft.com/office/drawing/2014/main" id="{EE6ECEC0-1000-62B7-242B-6878FC278116}"/>
              </a:ext>
            </a:extLst>
          </p:cNvPr>
          <p:cNvSpPr txBox="1"/>
          <p:nvPr/>
        </p:nvSpPr>
        <p:spPr>
          <a:xfrm>
            <a:off x="4215338" y="4539008"/>
            <a:ext cx="1338828" cy="369332"/>
          </a:xfrm>
          <a:prstGeom prst="rect">
            <a:avLst/>
          </a:prstGeom>
          <a:noFill/>
        </p:spPr>
        <p:txBody>
          <a:bodyPr wrap="none" rtlCol="0">
            <a:spAutoFit/>
          </a:bodyPr>
          <a:lstStyle/>
          <a:p>
            <a:r>
              <a:rPr lang="ja-JP" altLang="en-US">
                <a:solidFill>
                  <a:srgbClr val="333333"/>
                </a:solidFill>
                <a:latin typeface="Hiragino Kaku Gothic Pro W3" panose="020B0300000000000000" pitchFamily="34" charset="-128"/>
                <a:ea typeface="Hiragino Kaku Gothic Pro W3" panose="020B0300000000000000" pitchFamily="34" charset="-128"/>
              </a:rPr>
              <a:t>コード管理</a:t>
            </a:r>
            <a:endParaRPr lang="en-US" altLang="ja-JP" dirty="0">
              <a:solidFill>
                <a:srgbClr val="333333"/>
              </a:solidFill>
              <a:latin typeface="Hiragino Kaku Gothic Pro W3" panose="020B0300000000000000" pitchFamily="34" charset="-128"/>
              <a:ea typeface="Hiragino Kaku Gothic Pro W3" panose="020B0300000000000000" pitchFamily="34" charset="-128"/>
            </a:endParaRPr>
          </a:p>
        </p:txBody>
      </p:sp>
      <p:sp>
        <p:nvSpPr>
          <p:cNvPr id="41" name="正方形/長方形 40">
            <a:extLst>
              <a:ext uri="{FF2B5EF4-FFF2-40B4-BE49-F238E27FC236}">
                <a16:creationId xmlns:a16="http://schemas.microsoft.com/office/drawing/2014/main" id="{FBF852EE-62B1-B886-1157-EDCAFDC22F63}"/>
              </a:ext>
            </a:extLst>
          </p:cNvPr>
          <p:cNvSpPr/>
          <p:nvPr/>
        </p:nvSpPr>
        <p:spPr>
          <a:xfrm>
            <a:off x="6733292" y="4148810"/>
            <a:ext cx="2265248" cy="1931938"/>
          </a:xfrm>
          <a:prstGeom prst="rect">
            <a:avLst/>
          </a:prstGeom>
          <a:noFill/>
          <a:ln w="25400">
            <a:solidFill>
              <a:srgbClr val="33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B0ECB98B-BFF0-367E-B92D-08BCA2B9AC32}"/>
              </a:ext>
            </a:extLst>
          </p:cNvPr>
          <p:cNvSpPr txBox="1"/>
          <p:nvPr/>
        </p:nvSpPr>
        <p:spPr>
          <a:xfrm>
            <a:off x="6733292" y="4148809"/>
            <a:ext cx="1107996" cy="369332"/>
          </a:xfrm>
          <a:prstGeom prst="rect">
            <a:avLst/>
          </a:prstGeom>
          <a:noFill/>
        </p:spPr>
        <p:txBody>
          <a:bodyPr wrap="none" rtlCol="0">
            <a:spAutoFit/>
          </a:bodyPr>
          <a:lstStyle/>
          <a:p>
            <a:r>
              <a:rPr lang="ja-JP" altLang="en-US">
                <a:solidFill>
                  <a:srgbClr val="333333"/>
                </a:solidFill>
                <a:latin typeface="Hiragino Kaku Gothic Pro W3" panose="020B0300000000000000" pitchFamily="34" charset="-128"/>
                <a:ea typeface="Hiragino Kaku Gothic Pro W3" panose="020B0300000000000000" pitchFamily="34" charset="-128"/>
              </a:rPr>
              <a:t>本番環境</a:t>
            </a:r>
            <a:endParaRPr lang="en-US" altLang="ja-JP" dirty="0">
              <a:solidFill>
                <a:srgbClr val="333333"/>
              </a:solidFill>
              <a:latin typeface="Hiragino Kaku Gothic Pro W3" panose="020B0300000000000000" pitchFamily="34" charset="-128"/>
              <a:ea typeface="Hiragino Kaku Gothic Pro W3" panose="020B0300000000000000" pitchFamily="34" charset="-128"/>
            </a:endParaRPr>
          </a:p>
        </p:txBody>
      </p:sp>
      <p:pic>
        <p:nvPicPr>
          <p:cNvPr id="43" name="グラフィックス 42">
            <a:extLst>
              <a:ext uri="{FF2B5EF4-FFF2-40B4-BE49-F238E27FC236}">
                <a16:creationId xmlns:a16="http://schemas.microsoft.com/office/drawing/2014/main" id="{E4E4BD32-6ACC-8FBE-45EB-AF1D9470B2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2503" y="4680950"/>
            <a:ext cx="1107991" cy="1107991"/>
          </a:xfrm>
          <a:prstGeom prst="rect">
            <a:avLst/>
          </a:prstGeom>
        </p:spPr>
      </p:pic>
      <p:pic>
        <p:nvPicPr>
          <p:cNvPr id="44" name="グラフィックス 43">
            <a:extLst>
              <a:ext uri="{FF2B5EF4-FFF2-40B4-BE49-F238E27FC236}">
                <a16:creationId xmlns:a16="http://schemas.microsoft.com/office/drawing/2014/main" id="{76855182-263F-84DF-D24C-EA31A2586F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43460" y="5451740"/>
            <a:ext cx="629008" cy="629008"/>
          </a:xfrm>
          <a:prstGeom prst="rect">
            <a:avLst/>
          </a:prstGeom>
        </p:spPr>
      </p:pic>
      <p:pic>
        <p:nvPicPr>
          <p:cNvPr id="45" name="グラフィックス 44">
            <a:extLst>
              <a:ext uri="{FF2B5EF4-FFF2-40B4-BE49-F238E27FC236}">
                <a16:creationId xmlns:a16="http://schemas.microsoft.com/office/drawing/2014/main" id="{9EBB38AE-9BC0-5ECE-DECE-0C9FE12D326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504111" y="5451764"/>
            <a:ext cx="674353" cy="674353"/>
          </a:xfrm>
          <a:prstGeom prst="rect">
            <a:avLst/>
          </a:prstGeom>
        </p:spPr>
      </p:pic>
      <p:sp>
        <p:nvSpPr>
          <p:cNvPr id="46" name="テキスト ボックス 45">
            <a:extLst>
              <a:ext uri="{FF2B5EF4-FFF2-40B4-BE49-F238E27FC236}">
                <a16:creationId xmlns:a16="http://schemas.microsoft.com/office/drawing/2014/main" id="{75D5C885-CBD0-7142-F06E-C75700B3FBAF}"/>
              </a:ext>
            </a:extLst>
          </p:cNvPr>
          <p:cNvSpPr txBox="1"/>
          <p:nvPr/>
        </p:nvSpPr>
        <p:spPr>
          <a:xfrm>
            <a:off x="1113055" y="1796041"/>
            <a:ext cx="1401346" cy="369332"/>
          </a:xfrm>
          <a:prstGeom prst="rect">
            <a:avLst/>
          </a:prstGeom>
          <a:noFill/>
        </p:spPr>
        <p:txBody>
          <a:bodyPr wrap="none" rtlCol="0">
            <a:spAutoFit/>
          </a:bodyPr>
          <a:lstStyle/>
          <a:p>
            <a:r>
              <a:rPr lang="en-GB" altLang="ja-JP" dirty="0">
                <a:solidFill>
                  <a:srgbClr val="333333"/>
                </a:solidFill>
                <a:latin typeface="Hiragino Kaku Gothic Pro W3" panose="020B0300000000000000" pitchFamily="34" charset="-128"/>
                <a:ea typeface="Hiragino Kaku Gothic Pro W3" panose="020B0300000000000000" pitchFamily="34" charset="-128"/>
              </a:rPr>
              <a:t>LINE</a:t>
            </a:r>
            <a:r>
              <a:rPr lang="ja-JP" altLang="en-US">
                <a:solidFill>
                  <a:srgbClr val="333333"/>
                </a:solidFill>
                <a:latin typeface="Hiragino Kaku Gothic Pro W3" panose="020B0300000000000000" pitchFamily="34" charset="-128"/>
                <a:ea typeface="Hiragino Kaku Gothic Pro W3" panose="020B0300000000000000" pitchFamily="34" charset="-128"/>
              </a:rPr>
              <a:t>アプリ</a:t>
            </a:r>
            <a:endParaRPr lang="en-US" altLang="ja-JP" dirty="0">
              <a:solidFill>
                <a:srgbClr val="333333"/>
              </a:solidFill>
              <a:latin typeface="Hiragino Kaku Gothic Pro W3" panose="020B0300000000000000" pitchFamily="34" charset="-128"/>
              <a:ea typeface="Hiragino Kaku Gothic Pro W3" panose="020B0300000000000000" pitchFamily="34" charset="-128"/>
            </a:endParaRPr>
          </a:p>
        </p:txBody>
      </p:sp>
      <p:pic>
        <p:nvPicPr>
          <p:cNvPr id="47" name="グラフィックス 46">
            <a:extLst>
              <a:ext uri="{FF2B5EF4-FFF2-40B4-BE49-F238E27FC236}">
                <a16:creationId xmlns:a16="http://schemas.microsoft.com/office/drawing/2014/main" id="{E265BC51-7907-2ED5-E95A-2880CA2427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6445" y="2012764"/>
            <a:ext cx="1338828" cy="1338828"/>
          </a:xfrm>
          <a:prstGeom prst="rect">
            <a:avLst/>
          </a:prstGeom>
        </p:spPr>
      </p:pic>
      <p:sp>
        <p:nvSpPr>
          <p:cNvPr id="48" name="テキスト ボックス 47">
            <a:extLst>
              <a:ext uri="{FF2B5EF4-FFF2-40B4-BE49-F238E27FC236}">
                <a16:creationId xmlns:a16="http://schemas.microsoft.com/office/drawing/2014/main" id="{66A7FD0B-5F59-7D3E-CC8D-7B8267F7BBBF}"/>
              </a:ext>
            </a:extLst>
          </p:cNvPr>
          <p:cNvSpPr txBox="1"/>
          <p:nvPr/>
        </p:nvSpPr>
        <p:spPr>
          <a:xfrm>
            <a:off x="3739783" y="1786829"/>
            <a:ext cx="2472152" cy="369332"/>
          </a:xfrm>
          <a:prstGeom prst="rect">
            <a:avLst/>
          </a:prstGeom>
          <a:noFill/>
        </p:spPr>
        <p:txBody>
          <a:bodyPr wrap="none" rtlCol="0">
            <a:spAutoFit/>
          </a:bodyPr>
          <a:lstStyle/>
          <a:p>
            <a:r>
              <a:rPr lang="en-GB" altLang="ja-JP" dirty="0">
                <a:solidFill>
                  <a:srgbClr val="333333"/>
                </a:solidFill>
                <a:latin typeface="Hiragino Kaku Gothic Pro W3" panose="020B0300000000000000" pitchFamily="34" charset="-128"/>
                <a:ea typeface="Hiragino Kaku Gothic Pro W3" panose="020B0300000000000000" pitchFamily="34" charset="-128"/>
              </a:rPr>
              <a:t>LINE Messaging API</a:t>
            </a:r>
            <a:endParaRPr lang="en-US" altLang="ja-JP" dirty="0">
              <a:solidFill>
                <a:srgbClr val="333333"/>
              </a:solidFill>
              <a:latin typeface="Hiragino Kaku Gothic Pro W3" panose="020B0300000000000000" pitchFamily="34" charset="-128"/>
              <a:ea typeface="Hiragino Kaku Gothic Pro W3" panose="020B0300000000000000" pitchFamily="34" charset="-128"/>
            </a:endParaRPr>
          </a:p>
        </p:txBody>
      </p:sp>
      <p:sp>
        <p:nvSpPr>
          <p:cNvPr id="49" name="テキスト ボックス 48">
            <a:extLst>
              <a:ext uri="{FF2B5EF4-FFF2-40B4-BE49-F238E27FC236}">
                <a16:creationId xmlns:a16="http://schemas.microsoft.com/office/drawing/2014/main" id="{ADFB778B-A6E9-B821-7DAE-2E3E3A21FD19}"/>
              </a:ext>
            </a:extLst>
          </p:cNvPr>
          <p:cNvSpPr txBox="1"/>
          <p:nvPr/>
        </p:nvSpPr>
        <p:spPr>
          <a:xfrm>
            <a:off x="9904113" y="4148809"/>
            <a:ext cx="1661032" cy="369332"/>
          </a:xfrm>
          <a:prstGeom prst="rect">
            <a:avLst/>
          </a:prstGeom>
          <a:noFill/>
        </p:spPr>
        <p:txBody>
          <a:bodyPr wrap="none" rtlCol="0">
            <a:spAutoFit/>
          </a:bodyPr>
          <a:lstStyle/>
          <a:p>
            <a:r>
              <a:rPr lang="en-GB" altLang="ja-JP" dirty="0" err="1">
                <a:solidFill>
                  <a:srgbClr val="333333"/>
                </a:solidFill>
                <a:latin typeface="Hiragino Kaku Gothic Pro W3" panose="020B0300000000000000" pitchFamily="34" charset="-128"/>
                <a:ea typeface="Hiragino Kaku Gothic Pro W3" panose="020B0300000000000000" pitchFamily="34" charset="-128"/>
              </a:rPr>
              <a:t>ChatGPT</a:t>
            </a:r>
            <a:r>
              <a:rPr lang="en-GB" altLang="ja-JP" dirty="0">
                <a:solidFill>
                  <a:srgbClr val="333333"/>
                </a:solidFill>
                <a:latin typeface="Hiragino Kaku Gothic Pro W3" panose="020B0300000000000000" pitchFamily="34" charset="-128"/>
                <a:ea typeface="Hiragino Kaku Gothic Pro W3" panose="020B0300000000000000" pitchFamily="34" charset="-128"/>
              </a:rPr>
              <a:t> API</a:t>
            </a:r>
            <a:endParaRPr lang="en-US" altLang="ja-JP" dirty="0">
              <a:solidFill>
                <a:srgbClr val="333333"/>
              </a:solidFill>
              <a:latin typeface="Hiragino Kaku Gothic Pro W3" panose="020B0300000000000000" pitchFamily="34" charset="-128"/>
              <a:ea typeface="Hiragino Kaku Gothic Pro W3" panose="020B0300000000000000" pitchFamily="34" charset="-128"/>
            </a:endParaRPr>
          </a:p>
        </p:txBody>
      </p:sp>
      <p:cxnSp>
        <p:nvCxnSpPr>
          <p:cNvPr id="51" name="直線矢印コネクタ 50">
            <a:extLst>
              <a:ext uri="{FF2B5EF4-FFF2-40B4-BE49-F238E27FC236}">
                <a16:creationId xmlns:a16="http://schemas.microsoft.com/office/drawing/2014/main" id="{4C9A5427-6953-597B-4687-F95DBA32C44D}"/>
              </a:ext>
            </a:extLst>
          </p:cNvPr>
          <p:cNvCxnSpPr/>
          <p:nvPr/>
        </p:nvCxnSpPr>
        <p:spPr>
          <a:xfrm>
            <a:off x="2514401" y="2468880"/>
            <a:ext cx="1668979" cy="0"/>
          </a:xfrm>
          <a:prstGeom prst="straightConnector1">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8AA64D1F-69C9-C1C7-F571-6CD7EACF7928}"/>
              </a:ext>
            </a:extLst>
          </p:cNvPr>
          <p:cNvSpPr txBox="1"/>
          <p:nvPr/>
        </p:nvSpPr>
        <p:spPr>
          <a:xfrm>
            <a:off x="3083214" y="2124992"/>
            <a:ext cx="595035" cy="338554"/>
          </a:xfrm>
          <a:prstGeom prst="rect">
            <a:avLst/>
          </a:prstGeom>
          <a:noFill/>
        </p:spPr>
        <p:txBody>
          <a:bodyPr wrap="none" rtlCol="0">
            <a:spAutoFit/>
          </a:bodyPr>
          <a:lstStyle/>
          <a:p>
            <a:r>
              <a:rPr kumimoji="1" lang="ja-JP" altLang="en-US" sz="1600">
                <a:latin typeface="Hiragino Kaku Gothic Pro W3" panose="020B0300000000000000" pitchFamily="34" charset="-128"/>
                <a:ea typeface="Hiragino Kaku Gothic Pro W3" panose="020B0300000000000000" pitchFamily="34" charset="-128"/>
              </a:rPr>
              <a:t>送信</a:t>
            </a:r>
          </a:p>
        </p:txBody>
      </p:sp>
      <p:cxnSp>
        <p:nvCxnSpPr>
          <p:cNvPr id="53" name="直線矢印コネクタ 52">
            <a:extLst>
              <a:ext uri="{FF2B5EF4-FFF2-40B4-BE49-F238E27FC236}">
                <a16:creationId xmlns:a16="http://schemas.microsoft.com/office/drawing/2014/main" id="{CB3CA091-2327-D39B-F262-EE1FD7D341DB}"/>
              </a:ext>
            </a:extLst>
          </p:cNvPr>
          <p:cNvCxnSpPr>
            <a:cxnSpLocks/>
          </p:cNvCxnSpPr>
          <p:nvPr/>
        </p:nvCxnSpPr>
        <p:spPr>
          <a:xfrm flipH="1">
            <a:off x="2514399" y="2724026"/>
            <a:ext cx="1668979" cy="0"/>
          </a:xfrm>
          <a:prstGeom prst="straightConnector1">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62BD2E57-2BA1-2B0D-76A3-FBF0DEED4AF2}"/>
              </a:ext>
            </a:extLst>
          </p:cNvPr>
          <p:cNvSpPr txBox="1"/>
          <p:nvPr/>
        </p:nvSpPr>
        <p:spPr>
          <a:xfrm>
            <a:off x="3120325" y="2729793"/>
            <a:ext cx="595035" cy="338554"/>
          </a:xfrm>
          <a:prstGeom prst="rect">
            <a:avLst/>
          </a:prstGeom>
          <a:noFill/>
        </p:spPr>
        <p:txBody>
          <a:bodyPr wrap="none" rtlCol="0">
            <a:spAutoFit/>
          </a:bodyPr>
          <a:lstStyle/>
          <a:p>
            <a:r>
              <a:rPr kumimoji="1" lang="ja-JP" altLang="en-US" sz="1600">
                <a:latin typeface="Hiragino Kaku Gothic Pro W3" panose="020B0300000000000000" pitchFamily="34" charset="-128"/>
                <a:ea typeface="Hiragino Kaku Gothic Pro W3" panose="020B0300000000000000" pitchFamily="34" charset="-128"/>
              </a:rPr>
              <a:t>返信</a:t>
            </a:r>
            <a:endParaRPr kumimoji="1" lang="ja-JP" altLang="en-US">
              <a:latin typeface="Hiragino Kaku Gothic Pro W3" panose="020B0300000000000000" pitchFamily="34" charset="-128"/>
              <a:ea typeface="Hiragino Kaku Gothic Pro W3" panose="020B0300000000000000" pitchFamily="34" charset="-128"/>
            </a:endParaRPr>
          </a:p>
        </p:txBody>
      </p:sp>
      <p:cxnSp>
        <p:nvCxnSpPr>
          <p:cNvPr id="56" name="直線矢印コネクタ 55">
            <a:extLst>
              <a:ext uri="{FF2B5EF4-FFF2-40B4-BE49-F238E27FC236}">
                <a16:creationId xmlns:a16="http://schemas.microsoft.com/office/drawing/2014/main" id="{5ECBCF18-7FE0-0A94-C99D-9A1E85EBA081}"/>
              </a:ext>
            </a:extLst>
          </p:cNvPr>
          <p:cNvCxnSpPr>
            <a:cxnSpLocks/>
          </p:cNvCxnSpPr>
          <p:nvPr/>
        </p:nvCxnSpPr>
        <p:spPr>
          <a:xfrm>
            <a:off x="3036213" y="5213058"/>
            <a:ext cx="1580693" cy="0"/>
          </a:xfrm>
          <a:prstGeom prst="straightConnector1">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EA645D3F-9C54-39FD-1253-7B55C37B1C6D}"/>
              </a:ext>
            </a:extLst>
          </p:cNvPr>
          <p:cNvSpPr txBox="1"/>
          <p:nvPr/>
        </p:nvSpPr>
        <p:spPr>
          <a:xfrm>
            <a:off x="3261570" y="4874327"/>
            <a:ext cx="1005403" cy="338554"/>
          </a:xfrm>
          <a:prstGeom prst="rect">
            <a:avLst/>
          </a:prstGeom>
          <a:noFill/>
        </p:spPr>
        <p:txBody>
          <a:bodyPr wrap="none" rtlCol="0">
            <a:spAutoFit/>
          </a:bodyPr>
          <a:lstStyle/>
          <a:p>
            <a:r>
              <a:rPr kumimoji="1" lang="ja-JP" altLang="en-US" sz="1600">
                <a:latin typeface="Hiragino Kaku Gothic Pro W3" panose="020B0300000000000000" pitchFamily="34" charset="-128"/>
                <a:ea typeface="Hiragino Kaku Gothic Pro W3" panose="020B0300000000000000" pitchFamily="34" charset="-128"/>
              </a:rPr>
              <a:t>プッシュ</a:t>
            </a:r>
          </a:p>
        </p:txBody>
      </p:sp>
      <p:cxnSp>
        <p:nvCxnSpPr>
          <p:cNvPr id="60" name="直線矢印コネクタ 59">
            <a:extLst>
              <a:ext uri="{FF2B5EF4-FFF2-40B4-BE49-F238E27FC236}">
                <a16:creationId xmlns:a16="http://schemas.microsoft.com/office/drawing/2014/main" id="{1AB0D19D-8FE7-421B-C86B-2F423E668E24}"/>
              </a:ext>
            </a:extLst>
          </p:cNvPr>
          <p:cNvCxnSpPr>
            <a:cxnSpLocks/>
          </p:cNvCxnSpPr>
          <p:nvPr/>
        </p:nvCxnSpPr>
        <p:spPr>
          <a:xfrm>
            <a:off x="5334813" y="5201139"/>
            <a:ext cx="1398479" cy="11919"/>
          </a:xfrm>
          <a:prstGeom prst="straightConnector1">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A654213F-19E2-9C6E-D637-B919DC4EEE74}"/>
              </a:ext>
            </a:extLst>
          </p:cNvPr>
          <p:cNvSpPr txBox="1"/>
          <p:nvPr/>
        </p:nvSpPr>
        <p:spPr>
          <a:xfrm>
            <a:off x="5548181" y="4861363"/>
            <a:ext cx="1005403" cy="338554"/>
          </a:xfrm>
          <a:prstGeom prst="rect">
            <a:avLst/>
          </a:prstGeom>
          <a:noFill/>
        </p:spPr>
        <p:txBody>
          <a:bodyPr wrap="none" rtlCol="0">
            <a:spAutoFit/>
          </a:bodyPr>
          <a:lstStyle/>
          <a:p>
            <a:r>
              <a:rPr kumimoji="1" lang="ja-JP" altLang="en-US" sz="1600">
                <a:latin typeface="Hiragino Kaku Gothic Pro W3" panose="020B0300000000000000" pitchFamily="34" charset="-128"/>
                <a:ea typeface="Hiragino Kaku Gothic Pro W3" panose="020B0300000000000000" pitchFamily="34" charset="-128"/>
              </a:rPr>
              <a:t>デプロイ</a:t>
            </a:r>
          </a:p>
        </p:txBody>
      </p:sp>
      <p:cxnSp>
        <p:nvCxnSpPr>
          <p:cNvPr id="63" name="直線矢印コネクタ 62">
            <a:extLst>
              <a:ext uri="{FF2B5EF4-FFF2-40B4-BE49-F238E27FC236}">
                <a16:creationId xmlns:a16="http://schemas.microsoft.com/office/drawing/2014/main" id="{8B930230-023E-04A4-03A2-3F86528F4550}"/>
              </a:ext>
            </a:extLst>
          </p:cNvPr>
          <p:cNvCxnSpPr>
            <a:cxnSpLocks/>
          </p:cNvCxnSpPr>
          <p:nvPr/>
        </p:nvCxnSpPr>
        <p:spPr>
          <a:xfrm>
            <a:off x="8998540" y="4984491"/>
            <a:ext cx="1107630" cy="0"/>
          </a:xfrm>
          <a:prstGeom prst="straightConnector1">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95E8C22-0823-2092-6738-2A3313B4984E}"/>
              </a:ext>
            </a:extLst>
          </p:cNvPr>
          <p:cNvSpPr txBox="1"/>
          <p:nvPr/>
        </p:nvSpPr>
        <p:spPr>
          <a:xfrm>
            <a:off x="8978489" y="4388562"/>
            <a:ext cx="1210588" cy="584775"/>
          </a:xfrm>
          <a:prstGeom prst="rect">
            <a:avLst/>
          </a:prstGeom>
          <a:noFill/>
        </p:spPr>
        <p:txBody>
          <a:bodyPr wrap="none" rtlCol="0">
            <a:spAutoFit/>
          </a:bodyPr>
          <a:lstStyle/>
          <a:p>
            <a:r>
              <a:rPr lang="en-GB" altLang="ja-JP" sz="1600" dirty="0">
                <a:latin typeface="Hiragino Kaku Gothic Pro W3" panose="020B0300000000000000" pitchFamily="34" charset="-128"/>
                <a:ea typeface="Hiragino Kaku Gothic Pro W3" panose="020B0300000000000000" pitchFamily="34" charset="-128"/>
              </a:rPr>
              <a:t>POST</a:t>
            </a:r>
          </a:p>
          <a:p>
            <a:r>
              <a:rPr lang="ja-JP" altLang="en-US" sz="1600">
                <a:latin typeface="Hiragino Kaku Gothic Pro W3" panose="020B0300000000000000" pitchFamily="34" charset="-128"/>
                <a:ea typeface="Hiragino Kaku Gothic Pro W3" panose="020B0300000000000000" pitchFamily="34" charset="-128"/>
              </a:rPr>
              <a:t>リクエスト</a:t>
            </a:r>
            <a:endParaRPr kumimoji="1" lang="ja-JP" altLang="en-US" sz="1600">
              <a:latin typeface="Hiragino Kaku Gothic Pro W3" panose="020B0300000000000000" pitchFamily="34" charset="-128"/>
              <a:ea typeface="Hiragino Kaku Gothic Pro W3" panose="020B0300000000000000" pitchFamily="34" charset="-128"/>
            </a:endParaRPr>
          </a:p>
        </p:txBody>
      </p:sp>
      <p:cxnSp>
        <p:nvCxnSpPr>
          <p:cNvPr id="66" name="直線矢印コネクタ 65">
            <a:extLst>
              <a:ext uri="{FF2B5EF4-FFF2-40B4-BE49-F238E27FC236}">
                <a16:creationId xmlns:a16="http://schemas.microsoft.com/office/drawing/2014/main" id="{7B84D5F2-0EB2-CF9B-88C6-413AB8CD2E86}"/>
              </a:ext>
            </a:extLst>
          </p:cNvPr>
          <p:cNvCxnSpPr>
            <a:cxnSpLocks/>
          </p:cNvCxnSpPr>
          <p:nvPr/>
        </p:nvCxnSpPr>
        <p:spPr>
          <a:xfrm flipH="1">
            <a:off x="8998540" y="5313432"/>
            <a:ext cx="1107630" cy="0"/>
          </a:xfrm>
          <a:prstGeom prst="straightConnector1">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5C589A9-8E86-6845-23FB-9500A562E6D1}"/>
              </a:ext>
            </a:extLst>
          </p:cNvPr>
          <p:cNvSpPr txBox="1"/>
          <p:nvPr/>
        </p:nvSpPr>
        <p:spPr>
          <a:xfrm>
            <a:off x="8958553" y="5351839"/>
            <a:ext cx="1210588" cy="338554"/>
          </a:xfrm>
          <a:prstGeom prst="rect">
            <a:avLst/>
          </a:prstGeom>
          <a:noFill/>
        </p:spPr>
        <p:txBody>
          <a:bodyPr wrap="none" rtlCol="0">
            <a:spAutoFit/>
          </a:bodyPr>
          <a:lstStyle/>
          <a:p>
            <a:r>
              <a:rPr lang="ja-JP" altLang="en-US" sz="1600">
                <a:latin typeface="Hiragino Kaku Gothic Pro W3" panose="020B0300000000000000" pitchFamily="34" charset="-128"/>
                <a:ea typeface="Hiragino Kaku Gothic Pro W3" panose="020B0300000000000000" pitchFamily="34" charset="-128"/>
              </a:rPr>
              <a:t>レスポンス</a:t>
            </a:r>
            <a:endParaRPr kumimoji="1" lang="ja-JP" altLang="en-US" sz="1600">
              <a:latin typeface="Hiragino Kaku Gothic Pro W3" panose="020B0300000000000000" pitchFamily="34" charset="-128"/>
              <a:ea typeface="Hiragino Kaku Gothic Pro W3" panose="020B0300000000000000" pitchFamily="34" charset="-128"/>
            </a:endParaRPr>
          </a:p>
        </p:txBody>
      </p:sp>
      <p:cxnSp>
        <p:nvCxnSpPr>
          <p:cNvPr id="70" name="カギ線コネクタ 69">
            <a:extLst>
              <a:ext uri="{FF2B5EF4-FFF2-40B4-BE49-F238E27FC236}">
                <a16:creationId xmlns:a16="http://schemas.microsoft.com/office/drawing/2014/main" id="{8B137C9F-2E3B-6964-1149-348CB761299F}"/>
              </a:ext>
            </a:extLst>
          </p:cNvPr>
          <p:cNvCxnSpPr>
            <a:cxnSpLocks/>
          </p:cNvCxnSpPr>
          <p:nvPr/>
        </p:nvCxnSpPr>
        <p:spPr>
          <a:xfrm>
            <a:off x="5851012" y="2525491"/>
            <a:ext cx="2229998" cy="1622096"/>
          </a:xfrm>
          <a:prstGeom prst="bentConnector3">
            <a:avLst>
              <a:gd name="adj1" fmla="val 99718"/>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0B7E1F99-F81B-345F-B098-321B74739DF8}"/>
              </a:ext>
            </a:extLst>
          </p:cNvPr>
          <p:cNvSpPr txBox="1"/>
          <p:nvPr/>
        </p:nvSpPr>
        <p:spPr>
          <a:xfrm>
            <a:off x="8178464" y="2559087"/>
            <a:ext cx="1210588" cy="584775"/>
          </a:xfrm>
          <a:prstGeom prst="rect">
            <a:avLst/>
          </a:prstGeom>
          <a:noFill/>
        </p:spPr>
        <p:txBody>
          <a:bodyPr wrap="none" rtlCol="0">
            <a:spAutoFit/>
          </a:bodyPr>
          <a:lstStyle/>
          <a:p>
            <a:r>
              <a:rPr lang="en-GB" altLang="ja-JP" sz="1600" dirty="0">
                <a:latin typeface="Hiragino Kaku Gothic Pro W3" panose="020B0300000000000000" pitchFamily="34" charset="-128"/>
                <a:ea typeface="Hiragino Kaku Gothic Pro W3" panose="020B0300000000000000" pitchFamily="34" charset="-128"/>
              </a:rPr>
              <a:t>POST</a:t>
            </a:r>
          </a:p>
          <a:p>
            <a:r>
              <a:rPr lang="ja-JP" altLang="en-US" sz="1600">
                <a:latin typeface="Hiragino Kaku Gothic Pro W3" panose="020B0300000000000000" pitchFamily="34" charset="-128"/>
                <a:ea typeface="Hiragino Kaku Gothic Pro W3" panose="020B0300000000000000" pitchFamily="34" charset="-128"/>
              </a:rPr>
              <a:t>リクエスト</a:t>
            </a:r>
            <a:endParaRPr kumimoji="1" lang="ja-JP" altLang="en-US" sz="1600">
              <a:latin typeface="Hiragino Kaku Gothic Pro W3" panose="020B0300000000000000" pitchFamily="34" charset="-128"/>
              <a:ea typeface="Hiragino Kaku Gothic Pro W3" panose="020B0300000000000000" pitchFamily="34" charset="-128"/>
            </a:endParaRPr>
          </a:p>
        </p:txBody>
      </p:sp>
      <p:cxnSp>
        <p:nvCxnSpPr>
          <p:cNvPr id="78" name="カギ線コネクタ 77">
            <a:extLst>
              <a:ext uri="{FF2B5EF4-FFF2-40B4-BE49-F238E27FC236}">
                <a16:creationId xmlns:a16="http://schemas.microsoft.com/office/drawing/2014/main" id="{DFA65A62-EC4E-FB1B-95A3-995D0E0DD790}"/>
              </a:ext>
            </a:extLst>
          </p:cNvPr>
          <p:cNvCxnSpPr>
            <a:cxnSpLocks/>
          </p:cNvCxnSpPr>
          <p:nvPr/>
        </p:nvCxnSpPr>
        <p:spPr>
          <a:xfrm rot="10800000">
            <a:off x="5851012" y="2787231"/>
            <a:ext cx="1756732" cy="1353709"/>
          </a:xfrm>
          <a:prstGeom prst="bentConnector3">
            <a:avLst>
              <a:gd name="adj1" fmla="val -750"/>
            </a:avLst>
          </a:prstGeom>
          <a:ln w="25400">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CAF4154B-0F16-FD1D-3A6D-411C689B46A6}"/>
              </a:ext>
            </a:extLst>
          </p:cNvPr>
          <p:cNvSpPr txBox="1"/>
          <p:nvPr/>
        </p:nvSpPr>
        <p:spPr>
          <a:xfrm>
            <a:off x="6311652" y="2942565"/>
            <a:ext cx="1210588" cy="338554"/>
          </a:xfrm>
          <a:prstGeom prst="rect">
            <a:avLst/>
          </a:prstGeom>
          <a:noFill/>
        </p:spPr>
        <p:txBody>
          <a:bodyPr wrap="none" rtlCol="0">
            <a:spAutoFit/>
          </a:bodyPr>
          <a:lstStyle/>
          <a:p>
            <a:r>
              <a:rPr lang="ja-JP" altLang="en-US" sz="1600">
                <a:latin typeface="Hiragino Kaku Gothic Pro W3" panose="020B0300000000000000" pitchFamily="34" charset="-128"/>
                <a:ea typeface="Hiragino Kaku Gothic Pro W3" panose="020B0300000000000000" pitchFamily="34" charset="-128"/>
              </a:rPr>
              <a:t>レスポンス</a:t>
            </a:r>
            <a:endParaRPr lang="en-GB" altLang="ja-JP" sz="1600" dirty="0">
              <a:latin typeface="Hiragino Kaku Gothic Pro W3" panose="020B0300000000000000" pitchFamily="34" charset="-128"/>
              <a:ea typeface="Hiragino Kaku Gothic Pro W3" panose="020B0300000000000000" pitchFamily="34" charset="-128"/>
            </a:endParaRPr>
          </a:p>
        </p:txBody>
      </p:sp>
      <p:sp>
        <p:nvSpPr>
          <p:cNvPr id="85" name="テキスト ボックス 84">
            <a:extLst>
              <a:ext uri="{FF2B5EF4-FFF2-40B4-BE49-F238E27FC236}">
                <a16:creationId xmlns:a16="http://schemas.microsoft.com/office/drawing/2014/main" id="{C10DAC78-488F-BE64-566F-30017D5FF2C5}"/>
              </a:ext>
            </a:extLst>
          </p:cNvPr>
          <p:cNvSpPr txBox="1"/>
          <p:nvPr/>
        </p:nvSpPr>
        <p:spPr>
          <a:xfrm>
            <a:off x="6199900" y="2481750"/>
            <a:ext cx="1146468" cy="338554"/>
          </a:xfrm>
          <a:prstGeom prst="rect">
            <a:avLst/>
          </a:prstGeom>
          <a:noFill/>
        </p:spPr>
        <p:txBody>
          <a:bodyPr wrap="none" rtlCol="0">
            <a:spAutoFit/>
          </a:bodyPr>
          <a:lstStyle/>
          <a:p>
            <a:r>
              <a:rPr lang="en-GB" altLang="ja-JP" sz="1600" dirty="0">
                <a:latin typeface="Hiragino Kaku Gothic Pro W3" panose="020B0300000000000000" pitchFamily="34" charset="-128"/>
                <a:ea typeface="Hiragino Kaku Gothic Pro W3" panose="020B0300000000000000" pitchFamily="34" charset="-128"/>
              </a:rPr>
              <a:t>Webhook</a:t>
            </a:r>
            <a:endParaRPr kumimoji="1" lang="ja-JP" altLang="en-US" sz="16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5065969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1050</Words>
  <Application>Microsoft Macintosh PowerPoint</Application>
  <PresentationFormat>ワイド画面</PresentationFormat>
  <Paragraphs>121</Paragraphs>
  <Slides>8</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HackGen</vt:lpstr>
      <vt:lpstr>Hiragino Kaku Gothic Pro W3</vt:lpstr>
      <vt:lpstr>Hiragino Kaku Gothic ProN W3</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2CEU1107</dc:creator>
  <cp:lastModifiedBy>2CEU1107</cp:lastModifiedBy>
  <cp:revision>221</cp:revision>
  <dcterms:created xsi:type="dcterms:W3CDTF">2024-01-18T06:08:17Z</dcterms:created>
  <dcterms:modified xsi:type="dcterms:W3CDTF">2024-01-18T18:48:41Z</dcterms:modified>
</cp:coreProperties>
</file>