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62" r:id="rId6"/>
    <p:sldId id="279" r:id="rId7"/>
    <p:sldId id="319" r:id="rId8"/>
    <p:sldId id="282" r:id="rId9"/>
    <p:sldId id="300" r:id="rId10"/>
    <p:sldId id="283" r:id="rId11"/>
    <p:sldId id="317" r:id="rId12"/>
    <p:sldId id="318" r:id="rId13"/>
    <p:sldId id="284" r:id="rId14"/>
    <p:sldId id="322" r:id="rId15"/>
    <p:sldId id="321" r:id="rId16"/>
    <p:sldId id="277" r:id="rId17"/>
    <p:sldId id="285" r:id="rId18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0" y="702"/>
      </p:cViewPr>
      <p:guideLst>
        <p:guide orient="horz" pos="1583"/>
        <p:guide pos="28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2"/>
            </p:custDataLst>
          </p:nvPr>
        </p:nvSpPr>
        <p:spPr>
          <a:xfrm>
            <a:off x="1115554" y="1430717"/>
            <a:ext cx="4430395" cy="7556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ds18b20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温度传感器</a:t>
            </a:r>
            <a:endParaRPr lang="zh-CN" altLang="en-US" sz="3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3"/>
            </p:custDataLst>
          </p:nvPr>
        </p:nvSpPr>
        <p:spPr>
          <a:xfrm>
            <a:off x="1007795" y="1384051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562027" y="3519854"/>
            <a:ext cx="3235325" cy="3124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汇报人：吴萌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时间：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2021.11.4</a:t>
            </a:r>
            <a:endParaRPr lang="en-US" altLang="zh-CN" sz="1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4716253" y="1636457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 autoUpdateAnimBg="0"/>
      <p:bldP spid="9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39"/>
          <p:cNvSpPr txBox="1"/>
          <p:nvPr>
            <p:custDataLst>
              <p:tags r:id="rId1"/>
            </p:custDataLst>
          </p:nvPr>
        </p:nvSpPr>
        <p:spPr>
          <a:xfrm>
            <a:off x="3275965" y="1096010"/>
            <a:ext cx="5817870" cy="258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图中的斜率累加器用于补偿和修正测温过程中的非线性，其输出用于修正减法计数器的预置值，只要计数门仍未关闭就重复上述过程，直至温度寄存器值达到被测温度值，这就是DS18B20的测温原理。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，由于DS18B20单线通信功能是分时完成的，他有严格的时隙概念，因此读写时序很重要。系统对DS18B20的各种操作必须按协议进行。操作协议为：初始化DS18B20（发复位脉冲）→发ROM功能命令→发存储器操作命令→处理数据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8268"/>
            <a:ext cx="956047" cy="554507"/>
          </a:xfrm>
          <a:prstGeom prst="rect">
            <a:avLst/>
          </a:prstGeom>
        </p:spPr>
      </p:pic>
      <p:pic>
        <p:nvPicPr>
          <p:cNvPr id="2" name="图片 1" descr="4afbfbedab64034fa4cbee0cafc379310a551d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0155"/>
            <a:ext cx="3101340" cy="196088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注意事项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39"/>
          <p:cNvSpPr txBox="1"/>
          <p:nvPr>
            <p:custDataLst>
              <p:tags r:id="rId1"/>
            </p:custDataLst>
          </p:nvPr>
        </p:nvSpPr>
        <p:spPr>
          <a:xfrm>
            <a:off x="3275965" y="1096010"/>
            <a:ext cx="5817870" cy="322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8268"/>
            <a:ext cx="956047" cy="5545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1845" y="484505"/>
            <a:ext cx="6454775" cy="448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1、较小的硬件开销需要相对复杂的软件进行补偿，由于DS18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20与微处理器间采用串行数据传送，因此 ，在对DS1820进行读写编程时，必须严格的保证读写时序，否则将无法读取测温结果。在使用C等高级语言进行系统程序设计时，对 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20操作部分最好采用汇编语言实现。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2、在DS18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20的有关资料中均未提及单总线上所挂DS1820数量问题，容易使人误认为可以挂任意多个 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20，在实际应用中并非如此。当单总线上所挂DS18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20超过8个时，就需要解决微处理器的总线驱动问题，这一点在进行多点测温系统设计时 要加以注意。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3、连接DS18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20的总线电缆是有长度限制的。试验中，当采用普通信号电缆传输长度超过50m时，读取的 测温数据将发生错误。当将总线电缆改为双绞线带屏蔽电缆时，正常通讯距离可达150m，当采用每米绞合次数更多的双绞线带屏蔽电缆时，正 常通讯距离进一步加长。这种情况主要是由总线分布电容使信号波形产生畸变造成的。因此，在用DS18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20进行长距离测温系统设计时要充分考 虑总线分布电容和阻抗匹配问题。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4、在DS18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20测温程序设计中，向DS18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20发出温度转换命令后，程序总要等待DS18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20的返回信号，一旦 某个DS18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20接触不好或断线，当程序读该DS18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20时，将没有返回信号，程序进入死循环。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应用范围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5</a:t>
            </a:r>
            <a:endParaRPr lang="en-US" altLang="zh-CN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tx1"/>
                </a:solidFill>
              </a:rPr>
              <a:t>适用于冷冻库，粮仓，储罐，电讯机房，电力机房，电缆线槽等测温和控制领域。</a:t>
            </a:r>
            <a:endParaRPr lang="en-US" altLang="zh-CN" sz="1200" kern="0" dirty="0">
              <a:solidFill>
                <a:schemeClr val="tx1"/>
              </a:solidFill>
            </a:endParaRPr>
          </a:p>
          <a:p>
            <a:pPr algn="just" defTabSz="684530">
              <a:lnSpc>
                <a:spcPct val="150000"/>
              </a:lnSpc>
              <a:defRPr/>
            </a:pPr>
            <a:endParaRPr lang="en-US" altLang="zh-CN" sz="1200" kern="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130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应用范围</a:t>
            </a:r>
            <a:endParaRPr lang="zh-CN" alt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130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130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130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130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/>
                </a:solidFill>
              </a:rPr>
              <a:t>轴瓦，缸体，纺机，空调，等狭小空间工业设备测温和控制。</a:t>
            </a:r>
            <a:endParaRPr lang="zh-CN" altLang="en-US" sz="1200" kern="0" dirty="0">
              <a:solidFill>
                <a:schemeClr val="tx1"/>
              </a:solidFill>
            </a:endParaRPr>
          </a:p>
          <a:p>
            <a:pPr algn="just" defTabSz="68453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/>
                </a:solidFill>
              </a:rPr>
              <a:t>汽车空调、冰箱、冷柜、以及中低温干燥箱等。</a:t>
            </a:r>
            <a:endParaRPr lang="zh-CN" altLang="en-US" sz="1200" kern="0" dirty="0">
              <a:solidFill>
                <a:schemeClr val="tx1"/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/>
                </a:solidFill>
              </a:rPr>
              <a:t>供热/制冷管道热量计量，中央空调分户热能计量和工业领域测温和控制</a:t>
            </a:r>
            <a:endParaRPr lang="zh-CN" altLang="en-US" sz="1200" kern="0" dirty="0">
              <a:solidFill>
                <a:schemeClr val="tx1"/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8268"/>
            <a:ext cx="956047" cy="554507"/>
          </a:xfrm>
          <a:prstGeom prst="rect">
            <a:avLst/>
          </a:prstGeom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251460" y="220345"/>
            <a:ext cx="2159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应用范围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 descr="C:\Users\Administrator\Desktop\海洋大学\6cc8ee5fly8ffv7rlyhu5j20ro0romzs.jpg6cc8ee5fly8ffv7rlyhu5j20ro0romz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0288" y="1475776"/>
            <a:ext cx="826135" cy="82613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3"/>
            </p:custDataLst>
          </p:nvPr>
        </p:nvSpPr>
        <p:spPr>
          <a:xfrm>
            <a:off x="1727694" y="2665157"/>
            <a:ext cx="2938780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感谢聆听</a:t>
            </a:r>
            <a:endParaRPr lang="zh-CN" altLang="en-US" sz="5400" b="1" dirty="0" smtClean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4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5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6"/>
            </p:custDataLst>
          </p:nvPr>
        </p:nvSpPr>
        <p:spPr>
          <a:xfrm>
            <a:off x="3492103" y="1096504"/>
            <a:ext cx="1207770" cy="15684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21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7"/>
            </p:custDataLst>
          </p:nvPr>
        </p:nvSpPr>
        <p:spPr>
          <a:xfrm flipH="1" flipV="1">
            <a:off x="4500353" y="3184587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295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简介</a:t>
            </a:r>
            <a:endParaRPr lang="zh-CN" altLang="en-US" sz="1700" b="1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295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主要特性</a:t>
            </a:r>
            <a:endParaRPr lang="zh-CN" altLang="en-US" sz="1700" b="1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295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工作原理</a:t>
            </a:r>
            <a:endParaRPr lang="zh-CN" altLang="en-US" sz="1700" b="1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11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注意事项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35552" y="3580956"/>
            <a:ext cx="2592287" cy="3295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05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应用范围</a:t>
            </a:r>
            <a:endParaRPr lang="zh-CN" altLang="en-US" sz="1700" b="1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59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4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2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99"/>
                            </p:stCondLst>
                            <p:childTnLst>
                              <p:par>
                                <p:cTn id="5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简介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8268"/>
            <a:ext cx="956047" cy="5545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8060" y="728345"/>
            <a:ext cx="46742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DS18B20是美国DALLAS半导体公司继DS1820之后最新推出的一种改进型智能温度传感器。与传统的热敏电阻相比，他能够直接读出被测温度并且可根据实际要求通过简单的编程实现9～12位的数字值读数方式。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可以分别在93.75 ms和750 ms内完成9位和12位的数字量，并且从DS18B20读出的信息或写入DS18B20的信息仅需要一根口线（单线接口）读写，温度变换功率来源于数据总线，总线本身也可以向所挂接的DS18B20供电，而无需额外电源。因而使用DS18B20可使系统结构更趋简单，可靠性更高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他在测温精度、转换时间、传输距离、分辨率等方面较DS1820有了很大的改进。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5821047f566195467186636f88433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88265"/>
            <a:ext cx="2518410" cy="2380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5" y="2715895"/>
            <a:ext cx="12382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元不等</a:t>
            </a:r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39"/>
          <p:cNvSpPr txBox="1"/>
          <p:nvPr>
            <p:custDataLst>
              <p:tags r:id="rId1"/>
            </p:custDataLst>
          </p:nvPr>
        </p:nvSpPr>
        <p:spPr>
          <a:xfrm>
            <a:off x="359410" y="160020"/>
            <a:ext cx="581787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DS18B20内部结构主要由四部分组成：64位光刻ROM 、温度传感器、非挥发的温度报警触发器TH和TL、配置寄存器。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8268"/>
            <a:ext cx="956047" cy="554507"/>
          </a:xfrm>
          <a:prstGeom prst="rect">
            <a:avLst/>
          </a:prstGeom>
        </p:spPr>
      </p:pic>
      <p:pic>
        <p:nvPicPr>
          <p:cNvPr id="2" name="图片 1" descr="C:\Users\Administrator\Desktop\2f738bd4b31c87015bbb9eec277f9e2f0708ffaf.gif2f738bd4b31c87015bbb9eec277f9e2f0708ffa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9750" y="2247900"/>
            <a:ext cx="2794635" cy="2277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505" y="1635760"/>
            <a:ext cx="1981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DS18B20的外形及管脚排列如下: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4255" y="3184525"/>
            <a:ext cx="43548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DS18B20引脚定义：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(1)DQ为数字信号输入/输出端；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(2)GND为电源地；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(3)VDD为外接供电电源输入端（在寄生电源接线方式时接地）。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72f082025aafa40f93cce2d7ab64034f78f019b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55" y="555625"/>
            <a:ext cx="4857750" cy="224790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主要特性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95" y="2270125"/>
            <a:ext cx="1289685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主要特性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755369" y="1887709"/>
            <a:ext cx="1807540" cy="89916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适应电压范围3.0V～5.5V，在寄生电源方式下可由数据线供电。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079219" y="3040898"/>
            <a:ext cx="1807540" cy="89916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DS18B20与微处理器之间仅需要—条口线即可双向通讯。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2267585" y="4156075"/>
            <a:ext cx="2049145" cy="89916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支持多点组网功能，多个DS18B20可以并联在唯—的三线上，实现组网多点测温。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5249545" y="3940175"/>
            <a:ext cx="1931035" cy="117602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不需要任何外围元件，全部传感元件及转换电路集成在外形如一只三极管的电路内。</a:t>
            </a:r>
            <a:endParaRPr lang="en-GB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6372380" y="2820553"/>
            <a:ext cx="1838454" cy="89916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测温范围－55℃～＋125℃，在－l</a:t>
            </a:r>
            <a:r>
              <a:rPr lang="en-US" altLang="en-GB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en-GB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℃～＋85℃时精度为±0.5℃。</a:t>
            </a:r>
            <a:endParaRPr lang="en-GB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6239510" y="804545"/>
            <a:ext cx="2913380" cy="173037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可编程的分辨率为9位～12位，对应的可分辨温度分别为0.5℃、0.25℃、0.125℃和0.0625℃，可实现高精度测温。在9位分辨率时，最多93.75ms便可把温度转换为数字，12位分辨率时最多750ms便可把温度值转换为数字。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8268"/>
            <a:ext cx="956047" cy="5545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47060" y="304165"/>
            <a:ext cx="2640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直接输出数字温度信号，以一线总线串行传送给CPU，同时可传送CRC校验码，具有极强的抗干扰纠错能力。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6835" y="843915"/>
            <a:ext cx="1489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电源极性接反时，芯片不会因发热而烧毁，但不能正常工作。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251460" y="220345"/>
            <a:ext cx="2159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主要特性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6" grpId="0"/>
      <p:bldP spid="28" grpId="0"/>
      <p:bldP spid="30" grpId="0"/>
      <p:bldP spid="32" grpId="0"/>
      <p:bldP spid="34" grpId="0"/>
      <p:bldP spid="36" grpId="0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工作原理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39"/>
          <p:cNvSpPr txBox="1"/>
          <p:nvPr>
            <p:custDataLst>
              <p:tags r:id="rId1"/>
            </p:custDataLst>
          </p:nvPr>
        </p:nvSpPr>
        <p:spPr>
          <a:xfrm>
            <a:off x="3204210" y="700405"/>
            <a:ext cx="5817870" cy="4524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S18B20的测温原理如图所示，图中低温度系数晶振的振荡频率受温度的影响很小，用于产生固定频率的脉冲信号送给减法计数器1，高温度系数晶振随温度变化其震荡频率明显改变，所产生的信号作为减法计数器2的脉冲输入，图中还隐含着计数门，当计数门打开时，DS18B20就对低温度系数振荡器产生的时钟脉冲后进行计数，进而完成温度测量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计数门的开启时间由高温度系数振荡器来决定，每次测量前，首先将-55 ℃所对应的基数分别置入减法计数器1和温度寄存器中，减法计数器1和温度寄存器被预置在 -55 ℃ 所对应的一个基数值。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减法计数器1对低温度系数晶振产生的脉冲信号进行减法计数，当减法计数器1的预置值减到0时温度寄存器的值将加1，减法计数器1的预置将重新被装入，减法计数器1重新开始对低温度系数晶振产生的脉冲信号进行计数，如此循环直到减法计数器2计数到0时，停止温度寄存器值的累加，此时温度寄存器中的数值即为所测温度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8268"/>
            <a:ext cx="956047" cy="554507"/>
          </a:xfrm>
          <a:prstGeom prst="rect">
            <a:avLst/>
          </a:prstGeom>
        </p:spPr>
      </p:pic>
      <p:pic>
        <p:nvPicPr>
          <p:cNvPr id="2" name="图片 1" descr="4afbfbedab64034fa4cbee0cafc379310a551d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0155"/>
            <a:ext cx="3101340" cy="196088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MH" val="20160630124613"/>
  <p:tag name="MH_LIBRARY" val="GRAPHIC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演示</Application>
  <PresentationFormat>自定义</PresentationFormat>
  <Paragraphs>123</Paragraphs>
  <Slides>15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方正兰亭超细黑简体</vt:lpstr>
      <vt:lpstr>黑体</vt:lpstr>
      <vt:lpstr>Times New Roman</vt:lpstr>
      <vt:lpstr>方正正黑简体</vt:lpstr>
      <vt:lpstr>AgencyFB</vt:lpstr>
      <vt:lpstr>Arial Narrow</vt:lpstr>
      <vt:lpstr>Calibri</vt:lpstr>
      <vt:lpstr>Arial Unicode MS</vt:lpstr>
      <vt:lpstr>Yu Gothic UI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271</cp:revision>
  <dcterms:created xsi:type="dcterms:W3CDTF">2017-06-09T15:26:00Z</dcterms:created>
  <dcterms:modified xsi:type="dcterms:W3CDTF">2021-11-03T23:19:15Z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489BA698F9114EF19D16B25882B58E06</vt:lpwstr>
  </property>
</Properties>
</file>