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E25F58-7F9C-41F7-9448-BE83A4A0EE7B}">
  <a:tblStyle styleId="{00E25F58-7F9C-41F7-9448-BE83A4A0EE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afbd0463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afbd0463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afbd0463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fbd0463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afbd0463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afbd0463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af770117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af770117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af770117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af770117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afbd046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afbd046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afbd0463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afbd046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afbd0463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afbd0463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afbd0463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afbd0463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4742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Benchmark Testing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Punam Rani Pal, Weiwei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2"/>
          <p:cNvSpPr txBox="1"/>
          <p:nvPr>
            <p:ph idx="1" type="body"/>
          </p:nvPr>
        </p:nvSpPr>
        <p:spPr>
          <a:xfrm>
            <a:off x="1303800" y="1202225"/>
            <a:ext cx="7030500" cy="3329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6000">
                <a:solidFill>
                  <a:srgbClr val="45818E"/>
                </a:solidFill>
                <a:latin typeface="Georgia"/>
                <a:ea typeface="Georgia"/>
                <a:cs typeface="Georgia"/>
                <a:sym typeface="Georgia"/>
              </a:rPr>
              <a:t>Thank you!</a:t>
            </a:r>
            <a:endParaRPr b="1" sz="6000">
              <a:solidFill>
                <a:srgbClr val="45818E"/>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140150"/>
            <a:ext cx="70305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5818E"/>
                </a:solidFill>
              </a:rPr>
              <a:t>Systems Chosen</a:t>
            </a:r>
            <a:endParaRPr>
              <a:solidFill>
                <a:srgbClr val="45818E"/>
              </a:solidFill>
            </a:endParaRPr>
          </a:p>
        </p:txBody>
      </p:sp>
      <p:sp>
        <p:nvSpPr>
          <p:cNvPr id="284" name="Google Shape;284;p14"/>
          <p:cNvSpPr txBox="1"/>
          <p:nvPr>
            <p:ph idx="1" type="body"/>
          </p:nvPr>
        </p:nvSpPr>
        <p:spPr>
          <a:xfrm>
            <a:off x="1375725" y="641600"/>
            <a:ext cx="7619700" cy="4618500"/>
          </a:xfrm>
          <a:prstGeom prst="rect">
            <a:avLst/>
          </a:prstGeom>
        </p:spPr>
        <p:txBody>
          <a:bodyPr anchorCtr="0" anchor="t" bIns="91425" lIns="91425" spcFirstLastPara="1" rIns="91425" wrap="square" tIns="91425">
            <a:noAutofit/>
          </a:bodyPr>
          <a:lstStyle/>
          <a:p>
            <a:pPr indent="-279400" lvl="0" marL="457200" rtl="0" algn="l">
              <a:lnSpc>
                <a:spcPct val="100000"/>
              </a:lnSpc>
              <a:spcBef>
                <a:spcPts val="0"/>
              </a:spcBef>
              <a:spcAft>
                <a:spcPts val="0"/>
              </a:spcAft>
              <a:buSzPts val="800"/>
              <a:buFont typeface="Arial"/>
              <a:buChar char="●"/>
            </a:pPr>
            <a:r>
              <a:rPr b="1" lang="en" sz="800">
                <a:latin typeface="Arial"/>
                <a:ea typeface="Arial"/>
                <a:cs typeface="Arial"/>
                <a:sym typeface="Arial"/>
              </a:rPr>
              <a:t>Local MySQL</a:t>
            </a:r>
            <a:endParaRPr b="1"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Relational database system with client/server architecture, easy to use</a:t>
            </a:r>
            <a:endParaRPr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Export/import databases</a:t>
            </a:r>
            <a:endParaRPr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Great medium to store data</a:t>
            </a:r>
            <a:endParaRPr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Good performance on simple queries</a:t>
            </a:r>
            <a:endParaRPr sz="800">
              <a:latin typeface="Arial"/>
              <a:ea typeface="Arial"/>
              <a:cs typeface="Arial"/>
              <a:sym typeface="Arial"/>
            </a:endParaRPr>
          </a:p>
          <a:p>
            <a:pPr indent="-279400" lvl="0" marL="457200" marR="0" rtl="0" algn="l">
              <a:lnSpc>
                <a:spcPct val="100000"/>
              </a:lnSpc>
              <a:spcBef>
                <a:spcPts val="1600"/>
              </a:spcBef>
              <a:spcAft>
                <a:spcPts val="0"/>
              </a:spcAft>
              <a:buSzPts val="800"/>
              <a:buFont typeface="Arial"/>
              <a:buChar char="●"/>
            </a:pPr>
            <a:r>
              <a:rPr b="1" lang="en" sz="800">
                <a:latin typeface="Arial"/>
                <a:ea typeface="Arial"/>
                <a:cs typeface="Arial"/>
                <a:sym typeface="Arial"/>
              </a:rPr>
              <a:t>Cloud MySQL</a:t>
            </a:r>
            <a:endParaRPr b="1"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Take advantages of cloud deployment model</a:t>
            </a:r>
            <a:endParaRPr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Easy to set up, convenient to use</a:t>
            </a:r>
            <a:endParaRPr sz="800">
              <a:latin typeface="Arial"/>
              <a:ea typeface="Arial"/>
              <a:cs typeface="Arial"/>
              <a:sym typeface="Arial"/>
            </a:endParaRPr>
          </a:p>
          <a:p>
            <a:pPr indent="0" lvl="0" marL="914400" marR="0" rtl="0" algn="l">
              <a:lnSpc>
                <a:spcPct val="100000"/>
              </a:lnSpc>
              <a:spcBef>
                <a:spcPts val="1600"/>
              </a:spcBef>
              <a:spcAft>
                <a:spcPts val="0"/>
              </a:spcAft>
              <a:buNone/>
            </a:pPr>
            <a:r>
              <a:rPr lang="en" sz="800">
                <a:latin typeface="Arial"/>
                <a:ea typeface="Arial"/>
                <a:cs typeface="Arial"/>
                <a:sym typeface="Arial"/>
              </a:rPr>
              <a:t>- High scalability and performance</a:t>
            </a:r>
            <a:endParaRPr sz="800">
              <a:latin typeface="Arial"/>
              <a:ea typeface="Arial"/>
              <a:cs typeface="Arial"/>
              <a:sym typeface="Arial"/>
            </a:endParaRPr>
          </a:p>
          <a:p>
            <a:pPr indent="-279400" lvl="0" marL="457200" marR="0" rtl="0" algn="l">
              <a:lnSpc>
                <a:spcPct val="100000"/>
              </a:lnSpc>
              <a:spcBef>
                <a:spcPts val="1600"/>
              </a:spcBef>
              <a:spcAft>
                <a:spcPts val="0"/>
              </a:spcAft>
              <a:buSzPts val="800"/>
              <a:buFont typeface="Arial"/>
              <a:buChar char="●"/>
            </a:pPr>
            <a:r>
              <a:rPr b="1" lang="en" sz="800">
                <a:latin typeface="Arial"/>
                <a:ea typeface="Arial"/>
                <a:cs typeface="Arial"/>
                <a:sym typeface="Arial"/>
              </a:rPr>
              <a:t>BigQuery</a:t>
            </a:r>
            <a:endParaRPr b="1" sz="1400"/>
          </a:p>
          <a:p>
            <a:pPr indent="0" lvl="0" marL="914400" marR="0" rtl="0" algn="l">
              <a:lnSpc>
                <a:spcPct val="100000"/>
              </a:lnSpc>
              <a:spcBef>
                <a:spcPts val="1600"/>
              </a:spcBef>
              <a:spcAft>
                <a:spcPts val="0"/>
              </a:spcAft>
              <a:buNone/>
            </a:pPr>
            <a:r>
              <a:rPr lang="en" sz="800">
                <a:latin typeface="Arial"/>
                <a:ea typeface="Arial"/>
                <a:cs typeface="Arial"/>
                <a:sym typeface="Arial"/>
              </a:rPr>
              <a:t>-  Work well with structured/unstructured data</a:t>
            </a:r>
            <a:endParaRPr sz="800">
              <a:latin typeface="Arial"/>
              <a:ea typeface="Arial"/>
              <a:cs typeface="Arial"/>
              <a:sym typeface="Arial"/>
            </a:endParaRPr>
          </a:p>
          <a:p>
            <a:pPr indent="0" lvl="0" marL="914400" marR="0" rtl="0" algn="l">
              <a:lnSpc>
                <a:spcPct val="100000"/>
              </a:lnSpc>
              <a:spcBef>
                <a:spcPts val="1600"/>
              </a:spcBef>
              <a:spcAft>
                <a:spcPts val="0"/>
              </a:spcAft>
              <a:buNone/>
            </a:pPr>
            <a:r>
              <a:rPr lang="en" sz="800">
                <a:latin typeface="Arial"/>
                <a:ea typeface="Arial"/>
                <a:cs typeface="Arial"/>
                <a:sym typeface="Arial"/>
              </a:rPr>
              <a:t>- Serverless, computing source can be spun up on demand</a:t>
            </a:r>
            <a:endParaRPr sz="800">
              <a:latin typeface="Arial"/>
              <a:ea typeface="Arial"/>
              <a:cs typeface="Arial"/>
              <a:sym typeface="Arial"/>
            </a:endParaRPr>
          </a:p>
          <a:p>
            <a:pPr indent="0" lvl="0" marL="914400" marR="0" rtl="0" algn="l">
              <a:lnSpc>
                <a:spcPct val="100000"/>
              </a:lnSpc>
              <a:spcBef>
                <a:spcPts val="1600"/>
              </a:spcBef>
              <a:spcAft>
                <a:spcPts val="0"/>
              </a:spcAft>
              <a:buNone/>
            </a:pPr>
            <a:r>
              <a:rPr lang="en" sz="800">
                <a:latin typeface="Arial"/>
                <a:ea typeface="Arial"/>
                <a:cs typeface="Arial"/>
                <a:sym typeface="Arial"/>
              </a:rPr>
              <a:t>- Scan Terabytes of data in seconds and Petabytes of  data in minutes</a:t>
            </a:r>
            <a:endParaRPr sz="800">
              <a:latin typeface="Arial"/>
              <a:ea typeface="Arial"/>
              <a:cs typeface="Arial"/>
              <a:sym typeface="Arial"/>
            </a:endParaRPr>
          </a:p>
          <a:p>
            <a:pPr indent="0" lvl="0" marL="914400" marR="0" rtl="0" algn="l">
              <a:lnSpc>
                <a:spcPct val="100000"/>
              </a:lnSpc>
              <a:spcBef>
                <a:spcPts val="1600"/>
              </a:spcBef>
              <a:spcAft>
                <a:spcPts val="1600"/>
              </a:spcAft>
              <a:buNone/>
            </a:pPr>
            <a:r>
              <a:rPr lang="en" sz="800">
                <a:latin typeface="Arial"/>
                <a:ea typeface="Arial"/>
                <a:cs typeface="Arial"/>
                <a:sym typeface="Arial"/>
              </a:rPr>
              <a:t>- Load data from Google Cloud Storage, or Google Cloud DataStore, or stream into BigQuery storage</a:t>
            </a:r>
            <a:endParaRPr sz="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118100"/>
            <a:ext cx="70305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5818E"/>
                </a:solidFill>
              </a:rPr>
              <a:t>BenchMark </a:t>
            </a:r>
            <a:r>
              <a:rPr lang="en">
                <a:solidFill>
                  <a:srgbClr val="45818E"/>
                </a:solidFill>
              </a:rPr>
              <a:t>Goals</a:t>
            </a:r>
            <a:endParaRPr>
              <a:solidFill>
                <a:srgbClr val="45818E"/>
              </a:solidFill>
            </a:endParaRPr>
          </a:p>
        </p:txBody>
      </p:sp>
      <p:sp>
        <p:nvSpPr>
          <p:cNvPr id="290" name="Google Shape;290;p15"/>
          <p:cNvSpPr txBox="1"/>
          <p:nvPr>
            <p:ph idx="1" type="body"/>
          </p:nvPr>
        </p:nvSpPr>
        <p:spPr>
          <a:xfrm>
            <a:off x="1303800" y="650675"/>
            <a:ext cx="7030500" cy="3880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Comparing three different systems ( Local MySQL, Cloud MySQL and BigQuery)</a:t>
            </a:r>
            <a:endParaRPr/>
          </a:p>
          <a:p>
            <a:pPr indent="-311150" lvl="0" marL="457200" rtl="0" algn="l">
              <a:lnSpc>
                <a:spcPct val="150000"/>
              </a:lnSpc>
              <a:spcBef>
                <a:spcPts val="0"/>
              </a:spcBef>
              <a:spcAft>
                <a:spcPts val="0"/>
              </a:spcAft>
              <a:buSzPts val="1300"/>
              <a:buChar char="●"/>
            </a:pPr>
            <a:r>
              <a:rPr lang="en"/>
              <a:t>Performance</a:t>
            </a:r>
            <a:r>
              <a:rPr lang="en"/>
              <a:t> Measurements (Based on Duration of execution):</a:t>
            </a:r>
            <a:endParaRPr/>
          </a:p>
          <a:p>
            <a:pPr indent="0" lvl="0" marL="457200" rtl="0" algn="l">
              <a:spcBef>
                <a:spcPts val="1600"/>
              </a:spcBef>
              <a:spcAft>
                <a:spcPts val="0"/>
              </a:spcAft>
              <a:buNone/>
            </a:pPr>
            <a:r>
              <a:rPr lang="en"/>
              <a:t>- Full table scan</a:t>
            </a:r>
            <a:endParaRPr/>
          </a:p>
          <a:p>
            <a:pPr indent="0" lvl="0" marL="457200" rtl="0" algn="l">
              <a:spcBef>
                <a:spcPts val="1600"/>
              </a:spcBef>
              <a:spcAft>
                <a:spcPts val="0"/>
              </a:spcAft>
              <a:buNone/>
            </a:pPr>
            <a:r>
              <a:rPr lang="en"/>
              <a:t>- Insert data into the existing table</a:t>
            </a:r>
            <a:endParaRPr/>
          </a:p>
          <a:p>
            <a:pPr indent="0" lvl="0" marL="457200" rtl="0" algn="l">
              <a:spcBef>
                <a:spcPts val="1600"/>
              </a:spcBef>
              <a:spcAft>
                <a:spcPts val="0"/>
              </a:spcAft>
              <a:buNone/>
            </a:pPr>
            <a:r>
              <a:rPr lang="en"/>
              <a:t>- Delete an existing data</a:t>
            </a:r>
            <a:endParaRPr/>
          </a:p>
          <a:p>
            <a:pPr indent="0" lvl="0" marL="457200" rtl="0" algn="l">
              <a:spcBef>
                <a:spcPts val="1600"/>
              </a:spcBef>
              <a:spcAft>
                <a:spcPts val="0"/>
              </a:spcAft>
              <a:buNone/>
            </a:pPr>
            <a:r>
              <a:rPr lang="en"/>
              <a:t>- Using Indices</a:t>
            </a:r>
            <a:endParaRPr/>
          </a:p>
          <a:p>
            <a:pPr indent="0" lvl="0" marL="457200" rtl="0" algn="l">
              <a:spcBef>
                <a:spcPts val="1600"/>
              </a:spcBef>
              <a:spcAft>
                <a:spcPts val="0"/>
              </a:spcAft>
              <a:buNone/>
            </a:pPr>
            <a:r>
              <a:rPr lang="en"/>
              <a:t>- Joins (Indices/Non-Indices)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83850"/>
            <a:ext cx="7030500" cy="5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Experiment 1</a:t>
            </a:r>
            <a:endParaRPr sz="1000">
              <a:solidFill>
                <a:srgbClr val="45818E"/>
              </a:solidFill>
            </a:endParaRPr>
          </a:p>
        </p:txBody>
      </p:sp>
      <p:sp>
        <p:nvSpPr>
          <p:cNvPr id="296" name="Google Shape;296;p16"/>
          <p:cNvSpPr txBox="1"/>
          <p:nvPr>
            <p:ph idx="1" type="body"/>
          </p:nvPr>
        </p:nvSpPr>
        <p:spPr>
          <a:xfrm>
            <a:off x="1303800" y="768750"/>
            <a:ext cx="7030500" cy="40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Performance measures on </a:t>
            </a:r>
            <a:r>
              <a:rPr b="1" lang="en" sz="1800"/>
              <a:t>different</a:t>
            </a:r>
            <a:r>
              <a:rPr b="1" lang="en" sz="1800"/>
              <a:t> selectivity (with/without indices)</a:t>
            </a:r>
            <a:endParaRPr b="1" sz="1800"/>
          </a:p>
          <a:p>
            <a:pPr indent="0" lvl="0" marL="0" rtl="0" algn="l">
              <a:lnSpc>
                <a:spcPct val="100000"/>
              </a:lnSpc>
              <a:spcBef>
                <a:spcPts val="1600"/>
              </a:spcBef>
              <a:spcAft>
                <a:spcPts val="0"/>
              </a:spcAft>
              <a:buNone/>
            </a:pPr>
            <a:r>
              <a:rPr b="1" lang="en" sz="1200"/>
              <a:t>Example Query 1: </a:t>
            </a:r>
            <a:endParaRPr b="1" sz="1200"/>
          </a:p>
          <a:p>
            <a:pPr indent="0" lvl="0" marL="0" rtl="0" algn="l">
              <a:lnSpc>
                <a:spcPct val="100000"/>
              </a:lnSpc>
              <a:spcBef>
                <a:spcPts val="1600"/>
              </a:spcBef>
              <a:spcAft>
                <a:spcPts val="0"/>
              </a:spcAft>
              <a:buNone/>
            </a:pPr>
            <a:r>
              <a:rPr lang="en" sz="1400"/>
              <a:t>Find all the tuples with even number of unique1 which is less than 2000 (with/without indices) - Selectivity 10%</a:t>
            </a:r>
            <a:endParaRPr sz="1400"/>
          </a:p>
          <a:p>
            <a:pPr indent="0" lvl="0" marL="0" rtl="0" algn="l">
              <a:lnSpc>
                <a:spcPct val="100000"/>
              </a:lnSpc>
              <a:spcBef>
                <a:spcPts val="1600"/>
              </a:spcBef>
              <a:spcAft>
                <a:spcPts val="0"/>
              </a:spcAft>
              <a:buNone/>
            </a:pPr>
            <a:r>
              <a:rPr b="1" lang="en" sz="1200"/>
              <a:t>SELECT * From TENKTUP1 WHERE unique1 &lt; 2000 AND unique1 % 2 = 0;</a:t>
            </a:r>
            <a:endParaRPr b="1" sz="1200"/>
          </a:p>
          <a:p>
            <a:pPr indent="0" lvl="0" marL="0" rtl="0" algn="l">
              <a:lnSpc>
                <a:spcPct val="100000"/>
              </a:lnSpc>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1600"/>
              </a:spcAft>
              <a:buNone/>
            </a:pPr>
            <a:r>
              <a:t/>
            </a:r>
            <a:endParaRPr/>
          </a:p>
        </p:txBody>
      </p:sp>
      <p:pic>
        <p:nvPicPr>
          <p:cNvPr id="297" name="Google Shape;297;p16"/>
          <p:cNvPicPr preferRelativeResize="0"/>
          <p:nvPr/>
        </p:nvPicPr>
        <p:blipFill>
          <a:blip r:embed="rId3">
            <a:alphaModFix/>
          </a:blip>
          <a:stretch>
            <a:fillRect/>
          </a:stretch>
        </p:blipFill>
        <p:spPr>
          <a:xfrm>
            <a:off x="2635925" y="2956863"/>
            <a:ext cx="1524000" cy="1857375"/>
          </a:xfrm>
          <a:prstGeom prst="rect">
            <a:avLst/>
          </a:prstGeom>
          <a:noFill/>
          <a:ln>
            <a:noFill/>
          </a:ln>
        </p:spPr>
      </p:pic>
      <p:pic>
        <p:nvPicPr>
          <p:cNvPr id="298" name="Google Shape;298;p16"/>
          <p:cNvPicPr preferRelativeResize="0"/>
          <p:nvPr/>
        </p:nvPicPr>
        <p:blipFill>
          <a:blip r:embed="rId4">
            <a:alphaModFix/>
          </a:blip>
          <a:stretch>
            <a:fillRect/>
          </a:stretch>
        </p:blipFill>
        <p:spPr>
          <a:xfrm>
            <a:off x="4744925" y="3008800"/>
            <a:ext cx="1666875" cy="185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79300" y="598575"/>
            <a:ext cx="70305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Results for The Experiment </a:t>
            </a:r>
            <a:endParaRPr>
              <a:solidFill>
                <a:srgbClr val="45818E"/>
              </a:solidFill>
            </a:endParaRPr>
          </a:p>
        </p:txBody>
      </p:sp>
      <p:sp>
        <p:nvSpPr>
          <p:cNvPr id="304" name="Google Shape;304;p17"/>
          <p:cNvSpPr txBox="1"/>
          <p:nvPr/>
        </p:nvSpPr>
        <p:spPr>
          <a:xfrm>
            <a:off x="941950" y="1345725"/>
            <a:ext cx="2925900" cy="2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5" name="Google Shape;305;p17"/>
          <p:cNvSpPr txBox="1"/>
          <p:nvPr/>
        </p:nvSpPr>
        <p:spPr>
          <a:xfrm>
            <a:off x="640625" y="1224825"/>
            <a:ext cx="20550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 No indices, full scan</a:t>
            </a:r>
            <a:endParaRPr>
              <a:solidFill>
                <a:srgbClr val="0000FF"/>
              </a:solidFill>
              <a:latin typeface="Nunito"/>
              <a:ea typeface="Nunito"/>
              <a:cs typeface="Nunito"/>
              <a:sym typeface="Nunito"/>
            </a:endParaRPr>
          </a:p>
        </p:txBody>
      </p:sp>
      <p:sp>
        <p:nvSpPr>
          <p:cNvPr id="306" name="Google Shape;306;p17"/>
          <p:cNvSpPr txBox="1"/>
          <p:nvPr/>
        </p:nvSpPr>
        <p:spPr>
          <a:xfrm>
            <a:off x="592788" y="2431638"/>
            <a:ext cx="3718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 Non-clustered indices, index range scan</a:t>
            </a:r>
            <a:endParaRPr>
              <a:solidFill>
                <a:srgbClr val="0000FF"/>
              </a:solidFill>
              <a:latin typeface="Nunito"/>
              <a:ea typeface="Nunito"/>
              <a:cs typeface="Nunito"/>
              <a:sym typeface="Nunito"/>
            </a:endParaRPr>
          </a:p>
        </p:txBody>
      </p:sp>
      <p:sp>
        <p:nvSpPr>
          <p:cNvPr id="307" name="Google Shape;307;p17"/>
          <p:cNvSpPr txBox="1"/>
          <p:nvPr/>
        </p:nvSpPr>
        <p:spPr>
          <a:xfrm>
            <a:off x="592800" y="3696650"/>
            <a:ext cx="3413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 Clustered indices, index range scan</a:t>
            </a:r>
            <a:endParaRPr>
              <a:solidFill>
                <a:srgbClr val="0000FF"/>
              </a:solidFill>
              <a:latin typeface="Nunito"/>
              <a:ea typeface="Nunito"/>
              <a:cs typeface="Nunito"/>
              <a:sym typeface="Nunito"/>
            </a:endParaRPr>
          </a:p>
        </p:txBody>
      </p:sp>
      <p:graphicFrame>
        <p:nvGraphicFramePr>
          <p:cNvPr id="308" name="Google Shape;308;p17"/>
          <p:cNvGraphicFramePr/>
          <p:nvPr/>
        </p:nvGraphicFramePr>
        <p:xfrm>
          <a:off x="640625" y="1513150"/>
          <a:ext cx="3000000" cy="3000000"/>
        </p:xfrm>
        <a:graphic>
          <a:graphicData uri="http://schemas.openxmlformats.org/drawingml/2006/table">
            <a:tbl>
              <a:tblPr>
                <a:noFill/>
                <a:tableStyleId>{00E25F58-7F9C-41F7-9448-BE83A4A0EE7B}</a:tableStyleId>
              </a:tblPr>
              <a:tblGrid>
                <a:gridCol w="1140550"/>
                <a:gridCol w="943175"/>
                <a:gridCol w="1022825"/>
                <a:gridCol w="743350"/>
              </a:tblGrid>
              <a:tr h="209225">
                <a:tc>
                  <a:txBody>
                    <a:bodyPr>
                      <a:noAutofit/>
                    </a:bodyPr>
                    <a:lstStyle/>
                    <a:p>
                      <a:pPr indent="0" lvl="0" marL="0" rtl="0" algn="ctr">
                        <a:lnSpc>
                          <a:spcPct val="115000"/>
                        </a:lnSpc>
                        <a:spcBef>
                          <a:spcPts val="0"/>
                        </a:spcBef>
                        <a:spcAft>
                          <a:spcPts val="0"/>
                        </a:spcAft>
                        <a:buNone/>
                      </a:pPr>
                      <a:r>
                        <a:rPr b="1" lang="en" sz="1000"/>
                        <a:t>Selectivity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Less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Equal to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1050">
                <a:tc>
                  <a:txBody>
                    <a:bodyPr>
                      <a:noAutofit/>
                    </a:bodyPr>
                    <a:lstStyle/>
                    <a:p>
                      <a:pPr indent="0" lvl="0" marL="0" rtl="0" algn="ctr">
                        <a:lnSpc>
                          <a:spcPct val="115000"/>
                        </a:lnSpc>
                        <a:spcBef>
                          <a:spcPts val="0"/>
                        </a:spcBef>
                        <a:spcAft>
                          <a:spcPts val="0"/>
                        </a:spcAft>
                        <a:buNone/>
                      </a:pPr>
                      <a:r>
                        <a:rPr lang="en" sz="1000"/>
                        <a:t>Larger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09" name="Google Shape;309;p17"/>
          <p:cNvGraphicFramePr/>
          <p:nvPr/>
        </p:nvGraphicFramePr>
        <p:xfrm>
          <a:off x="640625" y="2730550"/>
          <a:ext cx="3000000" cy="3000000"/>
        </p:xfrm>
        <a:graphic>
          <a:graphicData uri="http://schemas.openxmlformats.org/drawingml/2006/table">
            <a:tbl>
              <a:tblPr>
                <a:noFill/>
                <a:tableStyleId>{00E25F58-7F9C-41F7-9448-BE83A4A0EE7B}</a:tableStyleId>
              </a:tblPr>
              <a:tblGrid>
                <a:gridCol w="1140550"/>
                <a:gridCol w="943175"/>
                <a:gridCol w="1022825"/>
                <a:gridCol w="743350"/>
              </a:tblGrid>
              <a:tr h="209225">
                <a:tc>
                  <a:txBody>
                    <a:bodyPr>
                      <a:noAutofit/>
                    </a:bodyPr>
                    <a:lstStyle/>
                    <a:p>
                      <a:pPr indent="0" lvl="0" marL="0" rtl="0" algn="ctr">
                        <a:lnSpc>
                          <a:spcPct val="115000"/>
                        </a:lnSpc>
                        <a:spcBef>
                          <a:spcPts val="0"/>
                        </a:spcBef>
                        <a:spcAft>
                          <a:spcPts val="0"/>
                        </a:spcAft>
                        <a:buNone/>
                      </a:pPr>
                      <a:r>
                        <a:rPr b="1" lang="en" sz="1000"/>
                        <a:t>Selectivity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Less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Equal to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1050">
                <a:tc>
                  <a:txBody>
                    <a:bodyPr>
                      <a:noAutofit/>
                    </a:bodyPr>
                    <a:lstStyle/>
                    <a:p>
                      <a:pPr indent="0" lvl="0" marL="0" rtl="0" algn="ctr">
                        <a:lnSpc>
                          <a:spcPct val="115000"/>
                        </a:lnSpc>
                        <a:spcBef>
                          <a:spcPts val="0"/>
                        </a:spcBef>
                        <a:spcAft>
                          <a:spcPts val="0"/>
                        </a:spcAft>
                        <a:buNone/>
                      </a:pPr>
                      <a:r>
                        <a:rPr lang="en" sz="1000"/>
                        <a:t>Larger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10" name="Google Shape;310;p17"/>
          <p:cNvGraphicFramePr/>
          <p:nvPr/>
        </p:nvGraphicFramePr>
        <p:xfrm>
          <a:off x="640625" y="4018250"/>
          <a:ext cx="3000000" cy="3000000"/>
        </p:xfrm>
        <a:graphic>
          <a:graphicData uri="http://schemas.openxmlformats.org/drawingml/2006/table">
            <a:tbl>
              <a:tblPr>
                <a:noFill/>
                <a:tableStyleId>{00E25F58-7F9C-41F7-9448-BE83A4A0EE7B}</a:tableStyleId>
              </a:tblPr>
              <a:tblGrid>
                <a:gridCol w="1140550"/>
                <a:gridCol w="943175"/>
                <a:gridCol w="1022825"/>
                <a:gridCol w="743350"/>
              </a:tblGrid>
              <a:tr h="209225">
                <a:tc>
                  <a:txBody>
                    <a:bodyPr>
                      <a:noAutofit/>
                    </a:bodyPr>
                    <a:lstStyle/>
                    <a:p>
                      <a:pPr indent="0" lvl="0" marL="0" rtl="0" algn="ctr">
                        <a:lnSpc>
                          <a:spcPct val="115000"/>
                        </a:lnSpc>
                        <a:spcBef>
                          <a:spcPts val="0"/>
                        </a:spcBef>
                        <a:spcAft>
                          <a:spcPts val="0"/>
                        </a:spcAft>
                        <a:buNone/>
                      </a:pPr>
                      <a:r>
                        <a:rPr b="1" lang="en" sz="1000"/>
                        <a:t>Selectivity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Less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Equal to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1050">
                <a:tc>
                  <a:txBody>
                    <a:bodyPr>
                      <a:noAutofit/>
                    </a:bodyPr>
                    <a:lstStyle/>
                    <a:p>
                      <a:pPr indent="0" lvl="0" marL="0" rtl="0" algn="ctr">
                        <a:lnSpc>
                          <a:spcPct val="115000"/>
                        </a:lnSpc>
                        <a:spcBef>
                          <a:spcPts val="0"/>
                        </a:spcBef>
                        <a:spcAft>
                          <a:spcPts val="0"/>
                        </a:spcAft>
                        <a:buNone/>
                      </a:pPr>
                      <a:r>
                        <a:rPr lang="en" sz="1000"/>
                        <a:t>Larger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11" name="Google Shape;311;p17" title="Chart"/>
          <p:cNvPicPr preferRelativeResize="0"/>
          <p:nvPr/>
        </p:nvPicPr>
        <p:blipFill>
          <a:blip r:embed="rId3">
            <a:alphaModFix/>
          </a:blip>
          <a:stretch>
            <a:fillRect/>
          </a:stretch>
        </p:blipFill>
        <p:spPr>
          <a:xfrm>
            <a:off x="4538600" y="1137575"/>
            <a:ext cx="4505451" cy="1319212"/>
          </a:xfrm>
          <a:prstGeom prst="rect">
            <a:avLst/>
          </a:prstGeom>
          <a:noFill/>
          <a:ln>
            <a:noFill/>
          </a:ln>
        </p:spPr>
      </p:pic>
      <p:pic>
        <p:nvPicPr>
          <p:cNvPr id="312" name="Google Shape;312;p17" title="Chart"/>
          <p:cNvPicPr preferRelativeResize="0"/>
          <p:nvPr/>
        </p:nvPicPr>
        <p:blipFill>
          <a:blip r:embed="rId4">
            <a:alphaModFix/>
          </a:blip>
          <a:stretch>
            <a:fillRect/>
          </a:stretch>
        </p:blipFill>
        <p:spPr>
          <a:xfrm>
            <a:off x="4614925" y="2431638"/>
            <a:ext cx="4352801" cy="1294100"/>
          </a:xfrm>
          <a:prstGeom prst="rect">
            <a:avLst/>
          </a:prstGeom>
          <a:noFill/>
          <a:ln>
            <a:noFill/>
          </a:ln>
        </p:spPr>
      </p:pic>
      <p:pic>
        <p:nvPicPr>
          <p:cNvPr id="313" name="Google Shape;313;p17" title="Chart"/>
          <p:cNvPicPr preferRelativeResize="0"/>
          <p:nvPr/>
        </p:nvPicPr>
        <p:blipFill>
          <a:blip r:embed="rId5">
            <a:alphaModFix/>
          </a:blip>
          <a:stretch>
            <a:fillRect/>
          </a:stretch>
        </p:blipFill>
        <p:spPr>
          <a:xfrm>
            <a:off x="4614925" y="3783425"/>
            <a:ext cx="4505450" cy="129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1303800" y="181700"/>
            <a:ext cx="7030500" cy="5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Experiment 2</a:t>
            </a:r>
            <a:endParaRPr>
              <a:solidFill>
                <a:srgbClr val="45818E"/>
              </a:solidFill>
            </a:endParaRPr>
          </a:p>
        </p:txBody>
      </p:sp>
      <p:sp>
        <p:nvSpPr>
          <p:cNvPr id="319" name="Google Shape;319;p18"/>
          <p:cNvSpPr txBox="1"/>
          <p:nvPr>
            <p:ph idx="1" type="body"/>
          </p:nvPr>
        </p:nvSpPr>
        <p:spPr>
          <a:xfrm>
            <a:off x="1202225" y="718700"/>
            <a:ext cx="7498200" cy="433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t>Performance measures on Join</a:t>
            </a:r>
            <a:endParaRPr b="1" sz="1800"/>
          </a:p>
          <a:p>
            <a:pPr indent="0" lvl="0" marL="0" rtl="0" algn="l">
              <a:lnSpc>
                <a:spcPct val="100000"/>
              </a:lnSpc>
              <a:spcBef>
                <a:spcPts val="1600"/>
              </a:spcBef>
              <a:spcAft>
                <a:spcPts val="0"/>
              </a:spcAft>
              <a:buNone/>
            </a:pPr>
            <a:r>
              <a:rPr b="1" lang="en" sz="1100"/>
              <a:t>Example Query 2:</a:t>
            </a:r>
            <a:endParaRPr b="1" sz="1100"/>
          </a:p>
          <a:p>
            <a:pPr indent="0" lvl="0" marL="0" rtl="0" algn="l">
              <a:lnSpc>
                <a:spcPct val="100000"/>
              </a:lnSpc>
              <a:spcBef>
                <a:spcPts val="1600"/>
              </a:spcBef>
              <a:spcAft>
                <a:spcPts val="0"/>
              </a:spcAft>
              <a:buNone/>
            </a:pPr>
            <a:r>
              <a:rPr b="1" lang="en" sz="1100"/>
              <a:t>Find all the stringu1's that has ‘W’ in all the three relations. (with/without Indices)</a:t>
            </a:r>
            <a:endParaRPr b="1" sz="1100"/>
          </a:p>
          <a:p>
            <a:pPr indent="0" lvl="0" marL="0" rtl="0" algn="l">
              <a:lnSpc>
                <a:spcPct val="100000"/>
              </a:lnSpc>
              <a:spcBef>
                <a:spcPts val="1600"/>
              </a:spcBef>
              <a:spcAft>
                <a:spcPts val="0"/>
              </a:spcAft>
              <a:buNone/>
            </a:pPr>
            <a:r>
              <a:rPr b="1" lang="en" sz="1100"/>
              <a:t>SELECT</a:t>
            </a:r>
            <a:r>
              <a:rPr lang="en" sz="1100"/>
              <a:t> T2.stringu1, T1.stringu1, 0.stringu1</a:t>
            </a:r>
            <a:endParaRPr sz="1100"/>
          </a:p>
          <a:p>
            <a:pPr indent="0" lvl="0" marL="0" rtl="0" algn="l">
              <a:lnSpc>
                <a:spcPct val="100000"/>
              </a:lnSpc>
              <a:spcBef>
                <a:spcPts val="1600"/>
              </a:spcBef>
              <a:spcAft>
                <a:spcPts val="0"/>
              </a:spcAft>
              <a:buNone/>
            </a:pPr>
            <a:r>
              <a:rPr b="1" lang="en" sz="1100"/>
              <a:t>FROM </a:t>
            </a:r>
            <a:r>
              <a:rPr lang="en" sz="1100"/>
              <a:t>BENCHMARK_PRO.TENKTUP2 as T2, BENCHMARK_PRO.TENKTUP1 as T1, BENCHMARK_PRO.ONEKTUP as O </a:t>
            </a:r>
            <a:endParaRPr sz="1100"/>
          </a:p>
          <a:p>
            <a:pPr indent="0" lvl="0" marL="0" rtl="0" algn="l">
              <a:lnSpc>
                <a:spcPct val="100000"/>
              </a:lnSpc>
              <a:spcBef>
                <a:spcPts val="1600"/>
              </a:spcBef>
              <a:spcAft>
                <a:spcPts val="0"/>
              </a:spcAft>
              <a:buNone/>
            </a:pPr>
            <a:r>
              <a:rPr b="1" lang="en" sz="1100"/>
              <a:t>WHERE</a:t>
            </a:r>
            <a:r>
              <a:rPr lang="en" sz="1100"/>
              <a:t>  T2.unique1 = T1.unique1 AND T2.unique1 = O.unique1 AND T2.stringu1 like '%W%'</a:t>
            </a:r>
            <a:endParaRPr b="1" sz="1200"/>
          </a:p>
          <a:p>
            <a:pPr indent="0" lvl="0" marL="0" rtl="0" algn="l">
              <a:spcBef>
                <a:spcPts val="1600"/>
              </a:spcBef>
              <a:spcAft>
                <a:spcPts val="1600"/>
              </a:spcAft>
              <a:buNone/>
            </a:pPr>
            <a:r>
              <a:t/>
            </a:r>
            <a:endParaRPr/>
          </a:p>
        </p:txBody>
      </p:sp>
      <p:pic>
        <p:nvPicPr>
          <p:cNvPr id="320" name="Google Shape;320;p18"/>
          <p:cNvPicPr preferRelativeResize="0"/>
          <p:nvPr/>
        </p:nvPicPr>
        <p:blipFill>
          <a:blip r:embed="rId3">
            <a:alphaModFix/>
          </a:blip>
          <a:stretch>
            <a:fillRect/>
          </a:stretch>
        </p:blipFill>
        <p:spPr>
          <a:xfrm>
            <a:off x="1202225" y="3253100"/>
            <a:ext cx="1854975" cy="1692000"/>
          </a:xfrm>
          <a:prstGeom prst="rect">
            <a:avLst/>
          </a:prstGeom>
          <a:noFill/>
          <a:ln>
            <a:noFill/>
          </a:ln>
        </p:spPr>
      </p:pic>
      <p:pic>
        <p:nvPicPr>
          <p:cNvPr id="321" name="Google Shape;321;p18"/>
          <p:cNvPicPr preferRelativeResize="0"/>
          <p:nvPr/>
        </p:nvPicPr>
        <p:blipFill>
          <a:blip r:embed="rId4">
            <a:alphaModFix/>
          </a:blip>
          <a:stretch>
            <a:fillRect/>
          </a:stretch>
        </p:blipFill>
        <p:spPr>
          <a:xfrm>
            <a:off x="3342650" y="3203559"/>
            <a:ext cx="1854975" cy="1741542"/>
          </a:xfrm>
          <a:prstGeom prst="rect">
            <a:avLst/>
          </a:prstGeom>
          <a:noFill/>
          <a:ln>
            <a:noFill/>
          </a:ln>
        </p:spPr>
      </p:pic>
      <p:pic>
        <p:nvPicPr>
          <p:cNvPr id="322" name="Google Shape;322;p18"/>
          <p:cNvPicPr preferRelativeResize="0"/>
          <p:nvPr/>
        </p:nvPicPr>
        <p:blipFill>
          <a:blip r:embed="rId5">
            <a:alphaModFix/>
          </a:blip>
          <a:stretch>
            <a:fillRect/>
          </a:stretch>
        </p:blipFill>
        <p:spPr>
          <a:xfrm>
            <a:off x="5483075" y="3123900"/>
            <a:ext cx="3084775" cy="190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Results for The Experiment </a:t>
            </a:r>
            <a:endParaRPr>
              <a:solidFill>
                <a:srgbClr val="45818E"/>
              </a:solidFill>
            </a:endParaRPr>
          </a:p>
          <a:p>
            <a:pPr indent="0" lvl="0" marL="0" rtl="0" algn="l">
              <a:spcBef>
                <a:spcPts val="0"/>
              </a:spcBef>
              <a:spcAft>
                <a:spcPts val="0"/>
              </a:spcAft>
              <a:buNone/>
            </a:pPr>
            <a:r>
              <a:t/>
            </a:r>
            <a:endParaRPr/>
          </a:p>
        </p:txBody>
      </p:sp>
      <p:graphicFrame>
        <p:nvGraphicFramePr>
          <p:cNvPr id="328" name="Google Shape;328;p19"/>
          <p:cNvGraphicFramePr/>
          <p:nvPr/>
        </p:nvGraphicFramePr>
        <p:xfrm>
          <a:off x="549700" y="1543300"/>
          <a:ext cx="3000000" cy="3000000"/>
        </p:xfrm>
        <a:graphic>
          <a:graphicData uri="http://schemas.openxmlformats.org/drawingml/2006/table">
            <a:tbl>
              <a:tblPr>
                <a:noFill/>
                <a:tableStyleId>{00E25F58-7F9C-41F7-9448-BE83A4A0EE7B}</a:tableStyleId>
              </a:tblPr>
              <a:tblGrid>
                <a:gridCol w="1270625"/>
                <a:gridCol w="1047525"/>
                <a:gridCol w="985575"/>
                <a:gridCol w="898775"/>
              </a:tblGrid>
              <a:tr h="243225">
                <a:tc>
                  <a:txBody>
                    <a:bodyPr>
                      <a:noAutofit/>
                    </a:bodyPr>
                    <a:lstStyle/>
                    <a:p>
                      <a:pPr indent="0" lvl="0" marL="0" rtl="0" algn="ctr">
                        <a:lnSpc>
                          <a:spcPct val="115000"/>
                        </a:lnSpc>
                        <a:spcBef>
                          <a:spcPts val="0"/>
                        </a:spcBef>
                        <a:spcAft>
                          <a:spcPts val="0"/>
                        </a:spcAft>
                        <a:buNone/>
                      </a:pPr>
                      <a:r>
                        <a:rPr b="1" lang="en" sz="1000"/>
                        <a:t>Table Join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225">
                <a:tc>
                  <a:txBody>
                    <a:bodyPr>
                      <a:noAutofit/>
                    </a:bodyPr>
                    <a:lstStyle/>
                    <a:p>
                      <a:pPr indent="0" lvl="0" marL="0" rtl="0" algn="ctr">
                        <a:lnSpc>
                          <a:spcPct val="115000"/>
                        </a:lnSpc>
                        <a:spcBef>
                          <a:spcPts val="0"/>
                        </a:spcBef>
                        <a:spcAft>
                          <a:spcPts val="0"/>
                        </a:spcAft>
                        <a:buNone/>
                      </a:pPr>
                      <a:r>
                        <a:rPr lang="en" sz="1000"/>
                        <a:t>Small+Large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225">
                <a:tc>
                  <a:txBody>
                    <a:bodyPr>
                      <a:noAutofit/>
                    </a:bodyPr>
                    <a:lstStyle/>
                    <a:p>
                      <a:pPr indent="0" lvl="0" marL="0" rtl="0" algn="ctr">
                        <a:lnSpc>
                          <a:spcPct val="115000"/>
                        </a:lnSpc>
                        <a:spcBef>
                          <a:spcPts val="0"/>
                        </a:spcBef>
                        <a:spcAft>
                          <a:spcPts val="0"/>
                        </a:spcAft>
                        <a:buNone/>
                      </a:pPr>
                      <a:r>
                        <a:rPr lang="en" sz="1000"/>
                        <a:t>Large+Large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25">
                <a:tc>
                  <a:txBody>
                    <a:bodyPr>
                      <a:noAutofit/>
                    </a:bodyPr>
                    <a:lstStyle/>
                    <a:p>
                      <a:pPr indent="0" lvl="0" marL="0" rtl="0" algn="ctr">
                        <a:lnSpc>
                          <a:spcPct val="115000"/>
                        </a:lnSpc>
                        <a:spcBef>
                          <a:spcPts val="0"/>
                        </a:spcBef>
                        <a:spcAft>
                          <a:spcPts val="0"/>
                        </a:spcAft>
                        <a:buNone/>
                      </a:pPr>
                      <a:r>
                        <a:rPr lang="en" sz="1000"/>
                        <a:t>Small+Large+Large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0.187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29" name="Google Shape;329;p19"/>
          <p:cNvGraphicFramePr/>
          <p:nvPr/>
        </p:nvGraphicFramePr>
        <p:xfrm>
          <a:off x="549700" y="3158200"/>
          <a:ext cx="3000000" cy="3000000"/>
        </p:xfrm>
        <a:graphic>
          <a:graphicData uri="http://schemas.openxmlformats.org/drawingml/2006/table">
            <a:tbl>
              <a:tblPr>
                <a:noFill/>
                <a:tableStyleId>{00E25F58-7F9C-41F7-9448-BE83A4A0EE7B}</a:tableStyleId>
              </a:tblPr>
              <a:tblGrid>
                <a:gridCol w="1270625"/>
                <a:gridCol w="1047525"/>
                <a:gridCol w="985575"/>
                <a:gridCol w="898775"/>
              </a:tblGrid>
              <a:tr h="243225">
                <a:tc>
                  <a:txBody>
                    <a:bodyPr>
                      <a:noAutofit/>
                    </a:bodyPr>
                    <a:lstStyle/>
                    <a:p>
                      <a:pPr indent="0" lvl="0" marL="0" rtl="0" algn="ctr">
                        <a:lnSpc>
                          <a:spcPct val="115000"/>
                        </a:lnSpc>
                        <a:spcBef>
                          <a:spcPts val="0"/>
                        </a:spcBef>
                        <a:spcAft>
                          <a:spcPts val="0"/>
                        </a:spcAft>
                        <a:buNone/>
                      </a:pPr>
                      <a:r>
                        <a:rPr b="1" lang="en" sz="1000"/>
                        <a:t>Table Join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225">
                <a:tc>
                  <a:txBody>
                    <a:bodyPr>
                      <a:noAutofit/>
                    </a:bodyPr>
                    <a:lstStyle/>
                    <a:p>
                      <a:pPr indent="0" lvl="0" marL="0" rtl="0" algn="ctr">
                        <a:lnSpc>
                          <a:spcPct val="115000"/>
                        </a:lnSpc>
                        <a:spcBef>
                          <a:spcPts val="0"/>
                        </a:spcBef>
                        <a:spcAft>
                          <a:spcPts val="0"/>
                        </a:spcAft>
                        <a:buNone/>
                      </a:pPr>
                      <a:r>
                        <a:rPr lang="en" sz="1000"/>
                        <a:t>Small+Large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225">
                <a:tc>
                  <a:txBody>
                    <a:bodyPr>
                      <a:noAutofit/>
                    </a:bodyPr>
                    <a:lstStyle/>
                    <a:p>
                      <a:pPr indent="0" lvl="0" marL="0" rtl="0" algn="ctr">
                        <a:lnSpc>
                          <a:spcPct val="115000"/>
                        </a:lnSpc>
                        <a:spcBef>
                          <a:spcPts val="0"/>
                        </a:spcBef>
                        <a:spcAft>
                          <a:spcPts val="0"/>
                        </a:spcAft>
                        <a:buNone/>
                      </a:pPr>
                      <a:r>
                        <a:rPr lang="en" sz="1000"/>
                        <a:t>Large+Large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25">
                <a:tc>
                  <a:txBody>
                    <a:bodyPr>
                      <a:noAutofit/>
                    </a:bodyPr>
                    <a:lstStyle/>
                    <a:p>
                      <a:pPr indent="0" lvl="0" marL="0" rtl="0" algn="ctr">
                        <a:lnSpc>
                          <a:spcPct val="115000"/>
                        </a:lnSpc>
                        <a:spcBef>
                          <a:spcPts val="0"/>
                        </a:spcBef>
                        <a:spcAft>
                          <a:spcPts val="0"/>
                        </a:spcAft>
                        <a:buNone/>
                      </a:pPr>
                      <a:r>
                        <a:rPr lang="en" sz="1000"/>
                        <a:t>Small+Large+Large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30" name="Google Shape;330;p19" title="Chart"/>
          <p:cNvPicPr preferRelativeResize="0"/>
          <p:nvPr/>
        </p:nvPicPr>
        <p:blipFill>
          <a:blip r:embed="rId3">
            <a:alphaModFix/>
          </a:blip>
          <a:stretch>
            <a:fillRect/>
          </a:stretch>
        </p:blipFill>
        <p:spPr>
          <a:xfrm>
            <a:off x="5081525" y="3036525"/>
            <a:ext cx="3928899" cy="2106975"/>
          </a:xfrm>
          <a:prstGeom prst="rect">
            <a:avLst/>
          </a:prstGeom>
          <a:noFill/>
          <a:ln>
            <a:noFill/>
          </a:ln>
        </p:spPr>
      </p:pic>
      <p:sp>
        <p:nvSpPr>
          <p:cNvPr id="331" name="Google Shape;331;p19"/>
          <p:cNvSpPr txBox="1"/>
          <p:nvPr/>
        </p:nvSpPr>
        <p:spPr>
          <a:xfrm>
            <a:off x="483350" y="1264300"/>
            <a:ext cx="22308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Join without indices</a:t>
            </a:r>
            <a:endParaRPr>
              <a:latin typeface="Nunito"/>
              <a:ea typeface="Nunito"/>
              <a:cs typeface="Nunito"/>
              <a:sym typeface="Nunito"/>
            </a:endParaRPr>
          </a:p>
        </p:txBody>
      </p:sp>
      <p:sp>
        <p:nvSpPr>
          <p:cNvPr id="332" name="Google Shape;332;p19"/>
          <p:cNvSpPr txBox="1"/>
          <p:nvPr/>
        </p:nvSpPr>
        <p:spPr>
          <a:xfrm>
            <a:off x="483350" y="2879200"/>
            <a:ext cx="22308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Join with indices</a:t>
            </a:r>
            <a:endParaRPr>
              <a:latin typeface="Nunito"/>
              <a:ea typeface="Nunito"/>
              <a:cs typeface="Nunito"/>
              <a:sym typeface="Nunito"/>
            </a:endParaRPr>
          </a:p>
        </p:txBody>
      </p:sp>
      <p:pic>
        <p:nvPicPr>
          <p:cNvPr id="333" name="Google Shape;333;p19" title="Chart"/>
          <p:cNvPicPr preferRelativeResize="0"/>
          <p:nvPr/>
        </p:nvPicPr>
        <p:blipFill>
          <a:blip r:embed="rId4">
            <a:alphaModFix/>
          </a:blip>
          <a:stretch>
            <a:fillRect/>
          </a:stretch>
        </p:blipFill>
        <p:spPr>
          <a:xfrm>
            <a:off x="5081525" y="1145700"/>
            <a:ext cx="3852575" cy="194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Conclusions</a:t>
            </a:r>
            <a:endParaRPr>
              <a:solidFill>
                <a:srgbClr val="45818E"/>
              </a:solidFill>
            </a:endParaRPr>
          </a:p>
        </p:txBody>
      </p:sp>
      <p:sp>
        <p:nvSpPr>
          <p:cNvPr id="339" name="Google Shape;339;p20"/>
          <p:cNvSpPr txBox="1"/>
          <p:nvPr>
            <p:ph idx="1" type="body"/>
          </p:nvPr>
        </p:nvSpPr>
        <p:spPr>
          <a:xfrm>
            <a:off x="1303800" y="1160075"/>
            <a:ext cx="7030500" cy="33717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In our </a:t>
            </a:r>
            <a:r>
              <a:rPr lang="en"/>
              <a:t>First experiment, query using indices performed better by using Cloud MySQL  than BigQuery as expected.</a:t>
            </a:r>
            <a:endParaRPr/>
          </a:p>
          <a:p>
            <a:pPr indent="-311150" lvl="0" marL="457200" rtl="0" algn="just">
              <a:spcBef>
                <a:spcPts val="0"/>
              </a:spcBef>
              <a:spcAft>
                <a:spcPts val="0"/>
              </a:spcAft>
              <a:buSzPts val="1300"/>
              <a:buChar char="●"/>
            </a:pPr>
            <a:r>
              <a:rPr lang="en"/>
              <a:t>Smaller selectivity performed better only with using clustered index as per our experiment and we also expected that the performance will be in Decreasing order with the increasing order of selectivity with the use of indices.</a:t>
            </a:r>
            <a:endParaRPr/>
          </a:p>
          <a:p>
            <a:pPr indent="-311150" lvl="0" marL="457200" rtl="0" algn="just">
              <a:spcBef>
                <a:spcPts val="0"/>
              </a:spcBef>
              <a:spcAft>
                <a:spcPts val="0"/>
              </a:spcAft>
              <a:buSzPts val="1300"/>
              <a:buChar char="●"/>
            </a:pPr>
            <a:r>
              <a:rPr lang="en"/>
              <a:t>In our Second experiment,  BigQuery took more time than the </a:t>
            </a:r>
            <a:r>
              <a:rPr lang="en"/>
              <a:t>other</a:t>
            </a:r>
            <a:r>
              <a:rPr lang="en"/>
              <a:t> two systems as expected.</a:t>
            </a:r>
            <a:endParaRPr/>
          </a:p>
          <a:p>
            <a:pPr indent="-311150" lvl="0" marL="457200" rtl="0" algn="just">
              <a:spcBef>
                <a:spcPts val="0"/>
              </a:spcBef>
              <a:spcAft>
                <a:spcPts val="0"/>
              </a:spcAft>
              <a:buSzPts val="1300"/>
              <a:buChar char="●"/>
            </a:pPr>
            <a:r>
              <a:rPr lang="en"/>
              <a:t>Cloud MySQL performed better than Local MySQL as expected because of </a:t>
            </a:r>
            <a:r>
              <a:rPr lang="en"/>
              <a:t>using</a:t>
            </a:r>
            <a:r>
              <a:rPr lang="en"/>
              <a:t> nested loop join by the latter.</a:t>
            </a:r>
            <a:endParaRPr/>
          </a:p>
          <a:p>
            <a:pPr indent="-311150" lvl="0" marL="457200" rtl="0" algn="just">
              <a:spcBef>
                <a:spcPts val="0"/>
              </a:spcBef>
              <a:spcAft>
                <a:spcPts val="0"/>
              </a:spcAft>
              <a:buSzPts val="1300"/>
              <a:buChar char="●"/>
            </a:pPr>
            <a:r>
              <a:rPr lang="en"/>
              <a:t>Both LOCAL MySQL and Cloud MySQL performed more or less equally using Indices on joins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1"/>
          <p:cNvSpPr txBox="1"/>
          <p:nvPr>
            <p:ph type="title"/>
          </p:nvPr>
        </p:nvSpPr>
        <p:spPr>
          <a:xfrm>
            <a:off x="1056750" y="94025"/>
            <a:ext cx="7030500" cy="6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Lessons Learned</a:t>
            </a:r>
            <a:endParaRPr>
              <a:solidFill>
                <a:srgbClr val="45818E"/>
              </a:solidFill>
            </a:endParaRPr>
          </a:p>
        </p:txBody>
      </p:sp>
      <p:sp>
        <p:nvSpPr>
          <p:cNvPr id="345" name="Google Shape;345;p21"/>
          <p:cNvSpPr txBox="1"/>
          <p:nvPr>
            <p:ph idx="1" type="body"/>
          </p:nvPr>
        </p:nvSpPr>
        <p:spPr>
          <a:xfrm>
            <a:off x="1303800" y="650675"/>
            <a:ext cx="7030500" cy="3881100"/>
          </a:xfrm>
          <a:prstGeom prst="rect">
            <a:avLst/>
          </a:prstGeom>
        </p:spPr>
        <p:txBody>
          <a:bodyPr anchorCtr="0" anchor="t" bIns="91425" lIns="91425" spcFirstLastPara="1" rIns="91425" wrap="square" tIns="91425">
            <a:noAutofit/>
          </a:bodyPr>
          <a:lstStyle/>
          <a:p>
            <a:pPr indent="-301625" lvl="0" marL="457200" rtl="0" algn="l">
              <a:lnSpc>
                <a:spcPct val="150000"/>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BigQuery has a very good cache management system. It takes ‘0’ Second to run the same query again.</a:t>
            </a:r>
            <a:endParaRPr sz="1150">
              <a:solidFill>
                <a:srgbClr val="242729"/>
              </a:solidFill>
              <a:latin typeface="Arial"/>
              <a:ea typeface="Arial"/>
              <a:cs typeface="Arial"/>
              <a:sym typeface="Arial"/>
            </a:endParaRPr>
          </a:p>
          <a:p>
            <a:pPr indent="-301625" lvl="0" marL="457200" rtl="0" algn="l">
              <a:lnSpc>
                <a:spcPct val="150000"/>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Cloud MySQL takes much less time if the same query is executed again and again than it’s first execution.</a:t>
            </a:r>
            <a:endParaRPr sz="1150">
              <a:solidFill>
                <a:srgbClr val="242729"/>
              </a:solidFill>
              <a:latin typeface="Arial"/>
              <a:ea typeface="Arial"/>
              <a:cs typeface="Arial"/>
              <a:sym typeface="Arial"/>
            </a:endParaRPr>
          </a:p>
          <a:p>
            <a:pPr indent="-301625" lvl="0" marL="457200" rtl="0" algn="l">
              <a:lnSpc>
                <a:spcPct val="150000"/>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We noticed that MySQL workbench incur some overheads on the execution time maybe due to its display time and interface requirements which result in more time than MySQL Command line. We chose to use MySQL Workbench because it is user friendly.</a:t>
            </a:r>
            <a:endParaRPr sz="1150">
              <a:solidFill>
                <a:srgbClr val="242729"/>
              </a:solidFill>
              <a:latin typeface="Arial"/>
              <a:ea typeface="Arial"/>
              <a:cs typeface="Arial"/>
              <a:sym typeface="Arial"/>
            </a:endParaRPr>
          </a:p>
          <a:p>
            <a:pPr indent="-301625" lvl="0" marL="457200" rtl="0" algn="l">
              <a:lnSpc>
                <a:spcPct val="150000"/>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On cloud systems joins are selected randomly that is best suited for the query.</a:t>
            </a:r>
            <a:endParaRPr sz="1150">
              <a:solidFill>
                <a:srgbClr val="242729"/>
              </a:solidFill>
              <a:latin typeface="Arial"/>
              <a:ea typeface="Arial"/>
              <a:cs typeface="Arial"/>
              <a:sym typeface="Arial"/>
            </a:endParaRPr>
          </a:p>
          <a:p>
            <a:pPr indent="-301625" lvl="0" marL="457200" rtl="0" algn="l">
              <a:lnSpc>
                <a:spcPct val="150000"/>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Insert a new record on Local MySQL is </a:t>
            </a:r>
            <a:r>
              <a:rPr lang="en" sz="1150">
                <a:solidFill>
                  <a:srgbClr val="242729"/>
                </a:solidFill>
                <a:latin typeface="Arial"/>
                <a:ea typeface="Arial"/>
                <a:cs typeface="Arial"/>
                <a:sym typeface="Arial"/>
              </a:rPr>
              <a:t>faster</a:t>
            </a:r>
            <a:r>
              <a:rPr lang="en" sz="1150">
                <a:solidFill>
                  <a:srgbClr val="242729"/>
                </a:solidFill>
                <a:latin typeface="Arial"/>
                <a:ea typeface="Arial"/>
                <a:cs typeface="Arial"/>
                <a:sym typeface="Arial"/>
              </a:rPr>
              <a:t> than the other two systems</a:t>
            </a:r>
            <a:endParaRPr sz="1150">
              <a:solidFill>
                <a:srgbClr val="242729"/>
              </a:solidFill>
              <a:latin typeface="Arial"/>
              <a:ea typeface="Arial"/>
              <a:cs typeface="Arial"/>
              <a:sym typeface="Arial"/>
            </a:endParaRPr>
          </a:p>
          <a:p>
            <a:pPr indent="-301625" lvl="0" marL="457200" rtl="0" algn="l">
              <a:lnSpc>
                <a:spcPct val="150000"/>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MySQL does have a non-clustered index command.</a:t>
            </a:r>
            <a:endParaRPr sz="1150">
              <a:solidFill>
                <a:srgbClr val="242729"/>
              </a:solidFill>
              <a:latin typeface="Arial"/>
              <a:ea typeface="Arial"/>
              <a:cs typeface="Arial"/>
              <a:sym typeface="Arial"/>
            </a:endParaRPr>
          </a:p>
          <a:p>
            <a:pPr indent="-301625" lvl="0" marL="457200" rtl="0" algn="l">
              <a:lnSpc>
                <a:spcPct val="150000"/>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If a relation has a primary key it always takes it as a clustered index in MySQL if there are no other indices created.</a:t>
            </a:r>
            <a:endParaRPr sz="1150">
              <a:solidFill>
                <a:srgbClr val="242729"/>
              </a:solidFill>
              <a:latin typeface="Arial"/>
              <a:ea typeface="Arial"/>
              <a:cs typeface="Arial"/>
              <a:sym typeface="Arial"/>
            </a:endParaRPr>
          </a:p>
          <a:p>
            <a:pPr indent="0" lvl="0" marL="0" rtl="0" algn="l">
              <a:spcBef>
                <a:spcPts val="11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