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6D2932-3FC6-4A17-8F64-A46187E8C920}">
  <a:tblStyle styleId="{516D2932-3FC6-4A17-8F64-A46187E8C9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ecb3d1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ecb3d1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ecb3d1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ecb3d1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be949d9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be949d9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afbd046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afbd046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afbd046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afbd046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be949d9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be949d9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becb3d16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becb3d16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be949d93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be949d9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be949d9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be949d9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be949d93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be949d93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fbd046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fbd046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afbd0463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afbd0463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afbd0463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afbd0463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afbd0463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afbd0463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fbd0463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fbd0463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be949d9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be949d9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e949d9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be949d9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af770117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af770117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af77011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af77011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be949d9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be949d9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e949d9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e949d9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474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Benchmark Testing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Punam Rani Pal, Weiwei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New Improved Experiment(Continued)</a:t>
            </a:r>
            <a:endParaRPr/>
          </a:p>
        </p:txBody>
      </p:sp>
      <p:sp>
        <p:nvSpPr>
          <p:cNvPr id="346" name="Google Shape;346;p22"/>
          <p:cNvSpPr txBox="1"/>
          <p:nvPr>
            <p:ph idx="1" type="body"/>
          </p:nvPr>
        </p:nvSpPr>
        <p:spPr>
          <a:xfrm>
            <a:off x="1303800" y="1153125"/>
            <a:ext cx="7030500" cy="39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With primary key(Clustered index):</a:t>
            </a:r>
            <a:endParaRPr b="1" sz="1100"/>
          </a:p>
          <a:p>
            <a:pPr indent="0" lvl="0" marL="0" rtl="0" algn="l">
              <a:spcBef>
                <a:spcPts val="1600"/>
              </a:spcBef>
              <a:spcAft>
                <a:spcPts val="0"/>
              </a:spcAft>
              <a:buNone/>
            </a:pPr>
            <a:r>
              <a:rPr b="1" lang="en" sz="1100"/>
              <a:t>SELECT * From BENCHMARK_PRO.StringsTable2 where unique2 &lt;= 10000;</a:t>
            </a:r>
            <a:endParaRPr b="1" sz="1100"/>
          </a:p>
          <a:p>
            <a:pPr indent="0" lvl="0" marL="0" rtl="0" algn="l">
              <a:spcBef>
                <a:spcPts val="1600"/>
              </a:spcBef>
              <a:spcAft>
                <a:spcPts val="0"/>
              </a:spcAft>
              <a:buNone/>
            </a:pPr>
            <a:r>
              <a:rPr b="1" lang="en" sz="1100"/>
              <a:t>SELECT * From BENCHMARK_PRO.StringsTable2 where unique2 &lt;= 87500 ;</a:t>
            </a:r>
            <a:endParaRPr b="1" sz="1100"/>
          </a:p>
          <a:p>
            <a:pPr indent="0" lvl="0" marL="0" rtl="0" algn="l">
              <a:spcBef>
                <a:spcPts val="1600"/>
              </a:spcBef>
              <a:spcAft>
                <a:spcPts val="0"/>
              </a:spcAft>
              <a:buNone/>
            </a:pPr>
            <a:r>
              <a:rPr b="1" lang="en" sz="1100"/>
              <a:t>SELECT * From BENCHMARK_PRO.StringsTable2 where unique2 &lt;= 509308 ; </a:t>
            </a:r>
            <a:endParaRPr b="1" sz="1100"/>
          </a:p>
          <a:p>
            <a:pPr indent="0" lvl="0" marL="0" rtl="0" algn="l">
              <a:spcBef>
                <a:spcPts val="1600"/>
              </a:spcBef>
              <a:spcAft>
                <a:spcPts val="0"/>
              </a:spcAft>
              <a:buNone/>
            </a:pPr>
            <a:r>
              <a:rPr b="1" lang="en" sz="1100"/>
              <a:t>With secondary index(Non-clustered index): </a:t>
            </a:r>
            <a:endParaRPr b="1" sz="1100"/>
          </a:p>
          <a:p>
            <a:pPr indent="0" lvl="0" marL="0" rtl="0" algn="l">
              <a:spcBef>
                <a:spcPts val="1600"/>
              </a:spcBef>
              <a:spcAft>
                <a:spcPts val="0"/>
              </a:spcAft>
              <a:buNone/>
            </a:pPr>
            <a:r>
              <a:rPr b="1" lang="en" sz="1100"/>
              <a:t>Use the similar queries with above ones except that changing predicate unique2 to unique1</a:t>
            </a:r>
            <a:endParaRPr b="1" sz="1100"/>
          </a:p>
          <a:p>
            <a:pPr indent="0" lvl="0" marL="0" rtl="0" algn="l">
              <a:spcBef>
                <a:spcPts val="1600"/>
              </a:spcBef>
              <a:spcAft>
                <a:spcPts val="0"/>
              </a:spcAft>
              <a:buNone/>
            </a:pPr>
            <a:r>
              <a:t/>
            </a:r>
            <a:endParaRPr b="1" sz="1100"/>
          </a:p>
          <a:p>
            <a:pPr indent="0" lvl="0" marL="0" rtl="0" algn="l">
              <a:spcBef>
                <a:spcPts val="1600"/>
              </a:spcBef>
              <a:spcAft>
                <a:spcPts val="1600"/>
              </a:spcAft>
              <a:buNone/>
            </a:pPr>
            <a:r>
              <a:t/>
            </a:r>
            <a:endParaRPr/>
          </a:p>
        </p:txBody>
      </p:sp>
      <p:pic>
        <p:nvPicPr>
          <p:cNvPr id="347" name="Google Shape;347;p22"/>
          <p:cNvPicPr preferRelativeResize="0"/>
          <p:nvPr/>
        </p:nvPicPr>
        <p:blipFill>
          <a:blip r:embed="rId3">
            <a:alphaModFix/>
          </a:blip>
          <a:stretch>
            <a:fillRect/>
          </a:stretch>
        </p:blipFill>
        <p:spPr>
          <a:xfrm>
            <a:off x="2369850" y="3536850"/>
            <a:ext cx="1909350" cy="1708050"/>
          </a:xfrm>
          <a:prstGeom prst="rect">
            <a:avLst/>
          </a:prstGeom>
          <a:noFill/>
          <a:ln>
            <a:noFill/>
          </a:ln>
        </p:spPr>
      </p:pic>
      <p:pic>
        <p:nvPicPr>
          <p:cNvPr id="348" name="Google Shape;348;p22"/>
          <p:cNvPicPr preferRelativeResize="0"/>
          <p:nvPr/>
        </p:nvPicPr>
        <p:blipFill>
          <a:blip r:embed="rId4">
            <a:alphaModFix/>
          </a:blip>
          <a:stretch>
            <a:fillRect/>
          </a:stretch>
        </p:blipFill>
        <p:spPr>
          <a:xfrm>
            <a:off x="4668225" y="3536850"/>
            <a:ext cx="1840550" cy="170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New Improved Results</a:t>
            </a:r>
            <a:endParaRPr/>
          </a:p>
        </p:txBody>
      </p:sp>
      <p:sp>
        <p:nvSpPr>
          <p:cNvPr id="354" name="Google Shape;354;p23"/>
          <p:cNvSpPr txBox="1"/>
          <p:nvPr>
            <p:ph idx="1" type="body"/>
          </p:nvPr>
        </p:nvSpPr>
        <p:spPr>
          <a:xfrm>
            <a:off x="807000" y="1150675"/>
            <a:ext cx="8226600" cy="39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FF"/>
                </a:solidFill>
              </a:rPr>
              <a:t>* No indices, full scan</a:t>
            </a:r>
            <a:endParaRPr sz="1400">
              <a:solidFill>
                <a:srgbClr val="000000"/>
              </a:solidFill>
            </a:endParaRPr>
          </a:p>
          <a:p>
            <a:pPr indent="0" lvl="0" marL="0" rtl="0" algn="l">
              <a:spcBef>
                <a:spcPts val="0"/>
              </a:spcBef>
              <a:spcAft>
                <a:spcPts val="1600"/>
              </a:spcAft>
              <a:buNone/>
            </a:pPr>
            <a:r>
              <a:t/>
            </a:r>
            <a:endParaRPr/>
          </a:p>
        </p:txBody>
      </p:sp>
      <p:graphicFrame>
        <p:nvGraphicFramePr>
          <p:cNvPr id="355" name="Google Shape;355;p23"/>
          <p:cNvGraphicFramePr/>
          <p:nvPr/>
        </p:nvGraphicFramePr>
        <p:xfrm>
          <a:off x="533250" y="1482175"/>
          <a:ext cx="3000000" cy="3000000"/>
        </p:xfrm>
        <a:graphic>
          <a:graphicData uri="http://schemas.openxmlformats.org/drawingml/2006/table">
            <a:tbl>
              <a:tblPr>
                <a:noFill/>
                <a:tableStyleId>{516D2932-3FC6-4A17-8F64-A46187E8C920}</a:tableStyleId>
              </a:tblPr>
              <a:tblGrid>
                <a:gridCol w="1045425"/>
                <a:gridCol w="958975"/>
                <a:gridCol w="1059850"/>
                <a:gridCol w="800500"/>
              </a:tblGrid>
              <a:tr h="19677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2.1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620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9.5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3.5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356" name="Google Shape;356;p23"/>
          <p:cNvGraphicFramePr/>
          <p:nvPr/>
        </p:nvGraphicFramePr>
        <p:xfrm>
          <a:off x="533250" y="2779975"/>
          <a:ext cx="3000000" cy="3000000"/>
        </p:xfrm>
        <a:graphic>
          <a:graphicData uri="http://schemas.openxmlformats.org/drawingml/2006/table">
            <a:tbl>
              <a:tblPr>
                <a:noFill/>
                <a:tableStyleId>{516D2932-3FC6-4A17-8F64-A46187E8C920}</a:tableStyleId>
              </a:tblPr>
              <a:tblGrid>
                <a:gridCol w="1045425"/>
                <a:gridCol w="958975"/>
                <a:gridCol w="1059850"/>
                <a:gridCol w="800500"/>
              </a:tblGrid>
              <a:tr h="19677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620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8.2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0.67</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3.5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357" name="Google Shape;357;p23"/>
          <p:cNvGraphicFramePr/>
          <p:nvPr/>
        </p:nvGraphicFramePr>
        <p:xfrm>
          <a:off x="519525" y="4077775"/>
          <a:ext cx="3000000" cy="3000000"/>
        </p:xfrm>
        <a:graphic>
          <a:graphicData uri="http://schemas.openxmlformats.org/drawingml/2006/table">
            <a:tbl>
              <a:tblPr>
                <a:noFill/>
                <a:tableStyleId>{516D2932-3FC6-4A17-8F64-A46187E8C920}</a:tableStyleId>
              </a:tblPr>
              <a:tblGrid>
                <a:gridCol w="1045425"/>
                <a:gridCol w="958975"/>
                <a:gridCol w="1059850"/>
                <a:gridCol w="800500"/>
              </a:tblGrid>
              <a:tr h="19677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0.18</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1967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1.8</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620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6.2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3.3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358" name="Google Shape;358;p23"/>
          <p:cNvSpPr txBox="1"/>
          <p:nvPr/>
        </p:nvSpPr>
        <p:spPr>
          <a:xfrm>
            <a:off x="592788" y="2431638"/>
            <a:ext cx="371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Non-clustered indices, index range scan</a:t>
            </a:r>
            <a:endParaRPr>
              <a:solidFill>
                <a:srgbClr val="0000FF"/>
              </a:solidFill>
              <a:latin typeface="Nunito"/>
              <a:ea typeface="Nunito"/>
              <a:cs typeface="Nunito"/>
              <a:sym typeface="Nunito"/>
            </a:endParaRPr>
          </a:p>
        </p:txBody>
      </p:sp>
      <p:sp>
        <p:nvSpPr>
          <p:cNvPr id="359" name="Google Shape;359;p23"/>
          <p:cNvSpPr txBox="1"/>
          <p:nvPr/>
        </p:nvSpPr>
        <p:spPr>
          <a:xfrm>
            <a:off x="533238" y="3731113"/>
            <a:ext cx="371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Clustered indices, index range scan</a:t>
            </a:r>
            <a:endParaRPr>
              <a:solidFill>
                <a:srgbClr val="0000FF"/>
              </a:solidFill>
              <a:latin typeface="Nunito"/>
              <a:ea typeface="Nunito"/>
              <a:cs typeface="Nunito"/>
              <a:sym typeface="Nunito"/>
            </a:endParaRPr>
          </a:p>
        </p:txBody>
      </p:sp>
      <p:pic>
        <p:nvPicPr>
          <p:cNvPr id="360" name="Google Shape;360;p23" title="Chart"/>
          <p:cNvPicPr preferRelativeResize="0"/>
          <p:nvPr/>
        </p:nvPicPr>
        <p:blipFill>
          <a:blip r:embed="rId3">
            <a:alphaModFix/>
          </a:blip>
          <a:stretch>
            <a:fillRect/>
          </a:stretch>
        </p:blipFill>
        <p:spPr>
          <a:xfrm>
            <a:off x="4572000" y="1078650"/>
            <a:ext cx="3718200" cy="1352999"/>
          </a:xfrm>
          <a:prstGeom prst="rect">
            <a:avLst/>
          </a:prstGeom>
          <a:noFill/>
          <a:ln>
            <a:noFill/>
          </a:ln>
        </p:spPr>
      </p:pic>
      <p:pic>
        <p:nvPicPr>
          <p:cNvPr id="361" name="Google Shape;361;p23" title="Chart"/>
          <p:cNvPicPr preferRelativeResize="0"/>
          <p:nvPr/>
        </p:nvPicPr>
        <p:blipFill>
          <a:blip r:embed="rId4">
            <a:alphaModFix/>
          </a:blip>
          <a:stretch>
            <a:fillRect/>
          </a:stretch>
        </p:blipFill>
        <p:spPr>
          <a:xfrm>
            <a:off x="4572000" y="2525900"/>
            <a:ext cx="3864750" cy="1353000"/>
          </a:xfrm>
          <a:prstGeom prst="rect">
            <a:avLst/>
          </a:prstGeom>
          <a:noFill/>
          <a:ln>
            <a:noFill/>
          </a:ln>
        </p:spPr>
      </p:pic>
      <p:pic>
        <p:nvPicPr>
          <p:cNvPr id="362" name="Google Shape;362;p23" title="Chart"/>
          <p:cNvPicPr preferRelativeResize="0"/>
          <p:nvPr/>
        </p:nvPicPr>
        <p:blipFill>
          <a:blip r:embed="rId5">
            <a:alphaModFix/>
          </a:blip>
          <a:stretch>
            <a:fillRect/>
          </a:stretch>
        </p:blipFill>
        <p:spPr>
          <a:xfrm>
            <a:off x="4572000" y="3878900"/>
            <a:ext cx="4120075" cy="13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4"/>
          <p:cNvSpPr txBox="1"/>
          <p:nvPr>
            <p:ph type="title"/>
          </p:nvPr>
        </p:nvSpPr>
        <p:spPr>
          <a:xfrm>
            <a:off x="1303800" y="209650"/>
            <a:ext cx="70305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Discussion of Experiment 2</a:t>
            </a:r>
            <a:endParaRPr>
              <a:solidFill>
                <a:srgbClr val="45818E"/>
              </a:solidFill>
            </a:endParaRPr>
          </a:p>
        </p:txBody>
      </p:sp>
      <p:sp>
        <p:nvSpPr>
          <p:cNvPr id="368" name="Google Shape;368;p24"/>
          <p:cNvSpPr txBox="1"/>
          <p:nvPr>
            <p:ph idx="1" type="body"/>
          </p:nvPr>
        </p:nvSpPr>
        <p:spPr>
          <a:xfrm>
            <a:off x="1303800" y="768725"/>
            <a:ext cx="7030500" cy="3762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From the result of experiment 2 we can see that with no indices the bigquery took more time than the other two systems</a:t>
            </a:r>
            <a:endParaRPr sz="1400"/>
          </a:p>
          <a:p>
            <a:pPr indent="-317500" lvl="0" marL="457200" rtl="0" algn="l">
              <a:lnSpc>
                <a:spcPct val="115000"/>
              </a:lnSpc>
              <a:spcBef>
                <a:spcPts val="0"/>
              </a:spcBef>
              <a:spcAft>
                <a:spcPts val="0"/>
              </a:spcAft>
              <a:buSzPts val="1400"/>
              <a:buChar char="●"/>
            </a:pPr>
            <a:r>
              <a:rPr lang="en" sz="1400"/>
              <a:t>Cloud mysql </a:t>
            </a:r>
            <a:r>
              <a:rPr lang="en" sz="1400"/>
              <a:t>performed</a:t>
            </a:r>
            <a:r>
              <a:rPr lang="en" sz="1400"/>
              <a:t> </a:t>
            </a:r>
            <a:r>
              <a:rPr lang="en" sz="1400"/>
              <a:t>better than</a:t>
            </a:r>
            <a:r>
              <a:rPr lang="en" sz="1400"/>
              <a:t> the other two systems.</a:t>
            </a:r>
            <a:endParaRPr sz="1400"/>
          </a:p>
          <a:p>
            <a:pPr indent="-317500" lvl="0" marL="457200" rtl="0" algn="l">
              <a:lnSpc>
                <a:spcPct val="115000"/>
              </a:lnSpc>
              <a:spcBef>
                <a:spcPts val="0"/>
              </a:spcBef>
              <a:spcAft>
                <a:spcPts val="0"/>
              </a:spcAft>
              <a:buSzPts val="1400"/>
              <a:buChar char="●"/>
            </a:pPr>
            <a:r>
              <a:rPr lang="en" sz="1400"/>
              <a:t>With index (Primary Key)  bigquery performed same as with no indices. Since, primary key is the clustered index  and the queries with different selectivity performed with slightly better than no index in cloud and local msql.</a:t>
            </a:r>
            <a:endParaRPr sz="1400"/>
          </a:p>
          <a:p>
            <a:pPr indent="-317500" lvl="0" marL="457200" rtl="0" algn="l">
              <a:lnSpc>
                <a:spcPct val="115000"/>
              </a:lnSpc>
              <a:spcBef>
                <a:spcPts val="0"/>
              </a:spcBef>
              <a:spcAft>
                <a:spcPts val="0"/>
              </a:spcAft>
              <a:buSzPts val="1400"/>
              <a:buChar char="●"/>
            </a:pPr>
            <a:r>
              <a:rPr lang="en" sz="1400"/>
              <a:t>Cloud mysql used clustered index to give better performance.</a:t>
            </a:r>
            <a:endParaRPr sz="1400"/>
          </a:p>
          <a:p>
            <a:pPr indent="-317500" lvl="0" marL="457200" rtl="0" algn="l">
              <a:lnSpc>
                <a:spcPct val="115000"/>
              </a:lnSpc>
              <a:spcBef>
                <a:spcPts val="0"/>
              </a:spcBef>
              <a:spcAft>
                <a:spcPts val="0"/>
              </a:spcAft>
              <a:buSzPts val="1400"/>
              <a:buChar char="●"/>
            </a:pPr>
            <a:r>
              <a:rPr lang="en" sz="1400"/>
              <a:t>Our expectation for the experiment two was that with </a:t>
            </a:r>
            <a:r>
              <a:rPr lang="en" sz="1400"/>
              <a:t>indices</a:t>
            </a:r>
            <a:r>
              <a:rPr lang="en" sz="1400"/>
              <a:t> mysql will </a:t>
            </a:r>
            <a:r>
              <a:rPr lang="en" sz="1400"/>
              <a:t>perform</a:t>
            </a:r>
            <a:r>
              <a:rPr lang="en" sz="1400"/>
              <a:t> better than bigquery and Cloud will perform </a:t>
            </a:r>
            <a:r>
              <a:rPr lang="en" sz="1400"/>
              <a:t>better</a:t>
            </a:r>
            <a:r>
              <a:rPr lang="en" sz="1400"/>
              <a:t> than local msql. When using nonclustered the system will not </a:t>
            </a:r>
            <a:r>
              <a:rPr lang="en" sz="1400"/>
              <a:t>perform</a:t>
            </a:r>
            <a:r>
              <a:rPr lang="en" sz="1400"/>
              <a:t> better than clustered index.</a:t>
            </a:r>
            <a:endParaRPr sz="1400"/>
          </a:p>
          <a:p>
            <a:pPr indent="-317500" lvl="0" marL="457200" rtl="0" algn="l">
              <a:lnSpc>
                <a:spcPct val="115000"/>
              </a:lnSpc>
              <a:spcBef>
                <a:spcPts val="0"/>
              </a:spcBef>
              <a:spcAft>
                <a:spcPts val="0"/>
              </a:spcAft>
              <a:buSzPts val="1400"/>
              <a:buChar char="●"/>
            </a:pPr>
            <a:r>
              <a:rPr lang="en" sz="1400"/>
              <a:t>But our results are different for clustered and non clustered. Both have </a:t>
            </a:r>
            <a:r>
              <a:rPr lang="en" sz="1400"/>
              <a:t>performed</a:t>
            </a:r>
            <a:r>
              <a:rPr lang="en" sz="1400"/>
              <a:t> almost similar. May be a table larger than we used may result in some clear distinction in the </a:t>
            </a:r>
            <a:r>
              <a:rPr lang="en" sz="1400"/>
              <a:t>results</a:t>
            </a:r>
            <a:r>
              <a:rPr lang="en" sz="1400"/>
              <a:t>.</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5"/>
          <p:cNvSpPr txBox="1"/>
          <p:nvPr>
            <p:ph type="title"/>
          </p:nvPr>
        </p:nvSpPr>
        <p:spPr>
          <a:xfrm>
            <a:off x="1303800" y="181700"/>
            <a:ext cx="7030500" cy="5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3</a:t>
            </a:r>
            <a:endParaRPr>
              <a:solidFill>
                <a:srgbClr val="45818E"/>
              </a:solidFill>
            </a:endParaRPr>
          </a:p>
        </p:txBody>
      </p:sp>
      <p:sp>
        <p:nvSpPr>
          <p:cNvPr id="374" name="Google Shape;374;p25"/>
          <p:cNvSpPr txBox="1"/>
          <p:nvPr>
            <p:ph idx="1" type="body"/>
          </p:nvPr>
        </p:nvSpPr>
        <p:spPr>
          <a:xfrm>
            <a:off x="1202225" y="718700"/>
            <a:ext cx="7498200" cy="433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Performance measures on Join</a:t>
            </a:r>
            <a:endParaRPr b="1" sz="1800"/>
          </a:p>
          <a:p>
            <a:pPr indent="0" lvl="0" marL="0" rtl="0" algn="l">
              <a:lnSpc>
                <a:spcPct val="100000"/>
              </a:lnSpc>
              <a:spcBef>
                <a:spcPts val="1600"/>
              </a:spcBef>
              <a:spcAft>
                <a:spcPts val="0"/>
              </a:spcAft>
              <a:buNone/>
            </a:pPr>
            <a:r>
              <a:rPr b="1" lang="en" sz="1100"/>
              <a:t>Example Query:</a:t>
            </a:r>
            <a:endParaRPr b="1" sz="1100"/>
          </a:p>
          <a:p>
            <a:pPr indent="0" lvl="0" marL="0" rtl="0" algn="l">
              <a:lnSpc>
                <a:spcPct val="100000"/>
              </a:lnSpc>
              <a:spcBef>
                <a:spcPts val="1600"/>
              </a:spcBef>
              <a:spcAft>
                <a:spcPts val="0"/>
              </a:spcAft>
              <a:buNone/>
            </a:pPr>
            <a:r>
              <a:rPr b="1" lang="en" sz="1100"/>
              <a:t>Find all the stringu1's that has ‘W’ in all the three relations. (with/without Indices)</a:t>
            </a:r>
            <a:endParaRPr b="1" sz="1100"/>
          </a:p>
          <a:p>
            <a:pPr indent="0" lvl="0" marL="0" rtl="0" algn="l">
              <a:lnSpc>
                <a:spcPct val="100000"/>
              </a:lnSpc>
              <a:spcBef>
                <a:spcPts val="1600"/>
              </a:spcBef>
              <a:spcAft>
                <a:spcPts val="0"/>
              </a:spcAft>
              <a:buNone/>
            </a:pPr>
            <a:r>
              <a:rPr b="1" lang="en" sz="1100"/>
              <a:t>SELECT</a:t>
            </a:r>
            <a:r>
              <a:rPr lang="en" sz="1100"/>
              <a:t> T2.stringu1</a:t>
            </a:r>
            <a:endParaRPr sz="1100"/>
          </a:p>
          <a:p>
            <a:pPr indent="0" lvl="0" marL="0" rtl="0" algn="l">
              <a:lnSpc>
                <a:spcPct val="100000"/>
              </a:lnSpc>
              <a:spcBef>
                <a:spcPts val="1600"/>
              </a:spcBef>
              <a:spcAft>
                <a:spcPts val="0"/>
              </a:spcAft>
              <a:buNone/>
            </a:pPr>
            <a:r>
              <a:rPr b="1" lang="en" sz="1100"/>
              <a:t>FROM </a:t>
            </a:r>
            <a:r>
              <a:rPr lang="en" sz="1100"/>
              <a:t>TENKTUP2 as T2, TENKTUP1 as T1, ONEKTUP as O </a:t>
            </a:r>
            <a:endParaRPr sz="1100"/>
          </a:p>
          <a:p>
            <a:pPr indent="0" lvl="0" marL="0" rtl="0" algn="l">
              <a:lnSpc>
                <a:spcPct val="100000"/>
              </a:lnSpc>
              <a:spcBef>
                <a:spcPts val="1600"/>
              </a:spcBef>
              <a:spcAft>
                <a:spcPts val="0"/>
              </a:spcAft>
              <a:buNone/>
            </a:pPr>
            <a:r>
              <a:rPr b="1" lang="en" sz="1100"/>
              <a:t>WHERE</a:t>
            </a:r>
            <a:r>
              <a:rPr lang="en" sz="1100"/>
              <a:t>  T2.stringu1 = T1.stringu1 AND T2.stringu1= O.stringu1 AND T2.stringu1 like '%W%'</a:t>
            </a:r>
            <a:endParaRPr b="1" sz="1200"/>
          </a:p>
          <a:p>
            <a:pPr indent="0" lvl="0" marL="0" rtl="0" algn="l">
              <a:spcBef>
                <a:spcPts val="1600"/>
              </a:spcBef>
              <a:spcAft>
                <a:spcPts val="1600"/>
              </a:spcAft>
              <a:buNone/>
            </a:pPr>
            <a:r>
              <a:t/>
            </a:r>
            <a:endParaRPr/>
          </a:p>
        </p:txBody>
      </p:sp>
      <p:pic>
        <p:nvPicPr>
          <p:cNvPr id="375" name="Google Shape;375;p25"/>
          <p:cNvPicPr preferRelativeResize="0"/>
          <p:nvPr/>
        </p:nvPicPr>
        <p:blipFill>
          <a:blip r:embed="rId3">
            <a:alphaModFix/>
          </a:blip>
          <a:stretch>
            <a:fillRect/>
          </a:stretch>
        </p:blipFill>
        <p:spPr>
          <a:xfrm>
            <a:off x="1202225" y="3253100"/>
            <a:ext cx="1854975" cy="1692000"/>
          </a:xfrm>
          <a:prstGeom prst="rect">
            <a:avLst/>
          </a:prstGeom>
          <a:noFill/>
          <a:ln>
            <a:noFill/>
          </a:ln>
        </p:spPr>
      </p:pic>
      <p:pic>
        <p:nvPicPr>
          <p:cNvPr id="376" name="Google Shape;376;p25"/>
          <p:cNvPicPr preferRelativeResize="0"/>
          <p:nvPr/>
        </p:nvPicPr>
        <p:blipFill>
          <a:blip r:embed="rId4">
            <a:alphaModFix/>
          </a:blip>
          <a:stretch>
            <a:fillRect/>
          </a:stretch>
        </p:blipFill>
        <p:spPr>
          <a:xfrm>
            <a:off x="3342650" y="3203559"/>
            <a:ext cx="1854975" cy="1741542"/>
          </a:xfrm>
          <a:prstGeom prst="rect">
            <a:avLst/>
          </a:prstGeom>
          <a:noFill/>
          <a:ln>
            <a:noFill/>
          </a:ln>
        </p:spPr>
      </p:pic>
      <p:pic>
        <p:nvPicPr>
          <p:cNvPr id="377" name="Google Shape;377;p25"/>
          <p:cNvPicPr preferRelativeResize="0"/>
          <p:nvPr/>
        </p:nvPicPr>
        <p:blipFill>
          <a:blip r:embed="rId5">
            <a:alphaModFix/>
          </a:blip>
          <a:stretch>
            <a:fillRect/>
          </a:stretch>
        </p:blipFill>
        <p:spPr>
          <a:xfrm>
            <a:off x="5483075" y="3123900"/>
            <a:ext cx="3084775" cy="190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Results for The Experiment 3 </a:t>
            </a:r>
            <a:endParaRPr>
              <a:solidFill>
                <a:srgbClr val="45818E"/>
              </a:solidFill>
            </a:endParaRPr>
          </a:p>
          <a:p>
            <a:pPr indent="0" lvl="0" marL="0" rtl="0" algn="l">
              <a:spcBef>
                <a:spcPts val="0"/>
              </a:spcBef>
              <a:spcAft>
                <a:spcPts val="0"/>
              </a:spcAft>
              <a:buNone/>
            </a:pPr>
            <a:r>
              <a:t/>
            </a:r>
            <a:endParaRPr/>
          </a:p>
        </p:txBody>
      </p:sp>
      <p:graphicFrame>
        <p:nvGraphicFramePr>
          <p:cNvPr id="383" name="Google Shape;383;p26"/>
          <p:cNvGraphicFramePr/>
          <p:nvPr/>
        </p:nvGraphicFramePr>
        <p:xfrm>
          <a:off x="549700" y="1543300"/>
          <a:ext cx="3000000" cy="3000000"/>
        </p:xfrm>
        <a:graphic>
          <a:graphicData uri="http://schemas.openxmlformats.org/drawingml/2006/table">
            <a:tbl>
              <a:tblPr>
                <a:noFill/>
                <a:tableStyleId>{516D2932-3FC6-4A17-8F64-A46187E8C920}</a:tableStyleId>
              </a:tblPr>
              <a:tblGrid>
                <a:gridCol w="1270625"/>
                <a:gridCol w="1047525"/>
                <a:gridCol w="985575"/>
                <a:gridCol w="898775"/>
              </a:tblGrid>
              <a:tr h="243225">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25">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84" name="Google Shape;384;p26"/>
          <p:cNvGraphicFramePr/>
          <p:nvPr/>
        </p:nvGraphicFramePr>
        <p:xfrm>
          <a:off x="549700" y="3158200"/>
          <a:ext cx="3000000" cy="3000000"/>
        </p:xfrm>
        <a:graphic>
          <a:graphicData uri="http://schemas.openxmlformats.org/drawingml/2006/table">
            <a:tbl>
              <a:tblPr>
                <a:noFill/>
                <a:tableStyleId>{516D2932-3FC6-4A17-8F64-A46187E8C920}</a:tableStyleId>
              </a:tblPr>
              <a:tblGrid>
                <a:gridCol w="1270625"/>
                <a:gridCol w="1047525"/>
                <a:gridCol w="985575"/>
                <a:gridCol w="898775"/>
              </a:tblGrid>
              <a:tr h="243225">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225">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9625">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85" name="Google Shape;385;p26" title="Chart"/>
          <p:cNvPicPr preferRelativeResize="0"/>
          <p:nvPr/>
        </p:nvPicPr>
        <p:blipFill>
          <a:blip r:embed="rId3">
            <a:alphaModFix/>
          </a:blip>
          <a:stretch>
            <a:fillRect/>
          </a:stretch>
        </p:blipFill>
        <p:spPr>
          <a:xfrm>
            <a:off x="5081525" y="3036525"/>
            <a:ext cx="3928899" cy="2106975"/>
          </a:xfrm>
          <a:prstGeom prst="rect">
            <a:avLst/>
          </a:prstGeom>
          <a:noFill/>
          <a:ln>
            <a:noFill/>
          </a:ln>
        </p:spPr>
      </p:pic>
      <p:sp>
        <p:nvSpPr>
          <p:cNvPr id="386" name="Google Shape;386;p26"/>
          <p:cNvSpPr txBox="1"/>
          <p:nvPr/>
        </p:nvSpPr>
        <p:spPr>
          <a:xfrm>
            <a:off x="483350" y="1264300"/>
            <a:ext cx="22308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without indices</a:t>
            </a:r>
            <a:endParaRPr>
              <a:latin typeface="Nunito"/>
              <a:ea typeface="Nunito"/>
              <a:cs typeface="Nunito"/>
              <a:sym typeface="Nunito"/>
            </a:endParaRPr>
          </a:p>
        </p:txBody>
      </p:sp>
      <p:sp>
        <p:nvSpPr>
          <p:cNvPr id="387" name="Google Shape;387;p26"/>
          <p:cNvSpPr txBox="1"/>
          <p:nvPr/>
        </p:nvSpPr>
        <p:spPr>
          <a:xfrm>
            <a:off x="483350" y="2879200"/>
            <a:ext cx="22308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 indices</a:t>
            </a:r>
            <a:endParaRPr>
              <a:latin typeface="Nunito"/>
              <a:ea typeface="Nunito"/>
              <a:cs typeface="Nunito"/>
              <a:sym typeface="Nunito"/>
            </a:endParaRPr>
          </a:p>
        </p:txBody>
      </p:sp>
      <p:pic>
        <p:nvPicPr>
          <p:cNvPr id="388" name="Google Shape;388;p26" title="Chart"/>
          <p:cNvPicPr preferRelativeResize="0"/>
          <p:nvPr/>
        </p:nvPicPr>
        <p:blipFill>
          <a:blip r:embed="rId4">
            <a:alphaModFix/>
          </a:blip>
          <a:stretch>
            <a:fillRect/>
          </a:stretch>
        </p:blipFill>
        <p:spPr>
          <a:xfrm>
            <a:off x="5081525" y="1145700"/>
            <a:ext cx="3852575" cy="194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1303800" y="598575"/>
            <a:ext cx="70305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New Improved Experiment</a:t>
            </a:r>
            <a:endParaRPr/>
          </a:p>
        </p:txBody>
      </p:sp>
      <p:sp>
        <p:nvSpPr>
          <p:cNvPr id="394" name="Google Shape;394;p27"/>
          <p:cNvSpPr txBox="1"/>
          <p:nvPr>
            <p:ph idx="1" type="body"/>
          </p:nvPr>
        </p:nvSpPr>
        <p:spPr>
          <a:xfrm>
            <a:off x="1303800" y="1165100"/>
            <a:ext cx="7030500" cy="3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Example query: </a:t>
            </a:r>
            <a:endParaRPr b="1" sz="1200"/>
          </a:p>
          <a:p>
            <a:pPr indent="0" lvl="0" marL="0" rtl="0" algn="l">
              <a:spcBef>
                <a:spcPts val="1600"/>
              </a:spcBef>
              <a:spcAft>
                <a:spcPts val="0"/>
              </a:spcAft>
              <a:buNone/>
            </a:pPr>
            <a:r>
              <a:rPr b="1" lang="en" sz="1200"/>
              <a:t>SELECT</a:t>
            </a:r>
            <a:r>
              <a:rPr lang="en" sz="1200"/>
              <a:t> T2.stringu1</a:t>
            </a:r>
            <a:endParaRPr sz="1200"/>
          </a:p>
          <a:p>
            <a:pPr indent="0" lvl="0" marL="0" rtl="0" algn="l">
              <a:spcBef>
                <a:spcPts val="1600"/>
              </a:spcBef>
              <a:spcAft>
                <a:spcPts val="0"/>
              </a:spcAft>
              <a:buNone/>
            </a:pPr>
            <a:r>
              <a:rPr b="1" lang="en" sz="1200"/>
              <a:t>FROM </a:t>
            </a:r>
            <a:r>
              <a:rPr lang="en" sz="1200"/>
              <a:t>TENKTUP2 as T2, TENKTUP1 as T1, ONEKTUP as O</a:t>
            </a:r>
            <a:endParaRPr sz="1200"/>
          </a:p>
          <a:p>
            <a:pPr indent="0" lvl="0" marL="0" rtl="0" algn="l">
              <a:spcBef>
                <a:spcPts val="1600"/>
              </a:spcBef>
              <a:spcAft>
                <a:spcPts val="0"/>
              </a:spcAft>
              <a:buNone/>
            </a:pPr>
            <a:r>
              <a:rPr b="1" lang="en" sz="1200"/>
              <a:t>WHERE</a:t>
            </a:r>
            <a:r>
              <a:rPr lang="en" sz="1200"/>
              <a:t>  T2.stringu1 = T1.stringu1 AND T2.stringu1= O.stringu1 AND T2.stringu1 like '%W%'</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395" name="Google Shape;395;p27"/>
          <p:cNvPicPr preferRelativeResize="0"/>
          <p:nvPr/>
        </p:nvPicPr>
        <p:blipFill>
          <a:blip r:embed="rId3">
            <a:alphaModFix/>
          </a:blip>
          <a:stretch>
            <a:fillRect/>
          </a:stretch>
        </p:blipFill>
        <p:spPr>
          <a:xfrm>
            <a:off x="2922725" y="2867650"/>
            <a:ext cx="2738825" cy="201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8"/>
          <p:cNvSpPr txBox="1"/>
          <p:nvPr>
            <p:ph type="title"/>
          </p:nvPr>
        </p:nvSpPr>
        <p:spPr>
          <a:xfrm>
            <a:off x="1303800" y="648875"/>
            <a:ext cx="70305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New Improved Results</a:t>
            </a:r>
            <a:endParaRPr/>
          </a:p>
          <a:p>
            <a:pPr indent="0" lvl="0" marL="0" rtl="0" algn="l">
              <a:spcBef>
                <a:spcPts val="0"/>
              </a:spcBef>
              <a:spcAft>
                <a:spcPts val="0"/>
              </a:spcAft>
              <a:buNone/>
            </a:pPr>
            <a:r>
              <a:t/>
            </a:r>
            <a:endParaRPr/>
          </a:p>
        </p:txBody>
      </p:sp>
      <p:sp>
        <p:nvSpPr>
          <p:cNvPr id="401" name="Google Shape;401;p28"/>
          <p:cNvSpPr txBox="1"/>
          <p:nvPr>
            <p:ph idx="1" type="body"/>
          </p:nvPr>
        </p:nvSpPr>
        <p:spPr>
          <a:xfrm>
            <a:off x="545025" y="1124375"/>
            <a:ext cx="7789200" cy="370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402" name="Google Shape;402;p28"/>
          <p:cNvGraphicFramePr/>
          <p:nvPr/>
        </p:nvGraphicFramePr>
        <p:xfrm>
          <a:off x="792575" y="1547425"/>
          <a:ext cx="3000000" cy="3000000"/>
        </p:xfrm>
        <a:graphic>
          <a:graphicData uri="http://schemas.openxmlformats.org/drawingml/2006/table">
            <a:tbl>
              <a:tblPr>
                <a:noFill/>
                <a:tableStyleId>{516D2932-3FC6-4A17-8F64-A46187E8C920}</a:tableStyleId>
              </a:tblPr>
              <a:tblGrid>
                <a:gridCol w="1174650"/>
                <a:gridCol w="968425"/>
                <a:gridCol w="911125"/>
                <a:gridCol w="830900"/>
              </a:tblGrid>
              <a:tr h="357000">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7900">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27.1</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19</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0.6</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7900">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46.3</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47.6</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1525">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53.4</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58</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0.9</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403" name="Google Shape;403;p28"/>
          <p:cNvSpPr txBox="1"/>
          <p:nvPr/>
        </p:nvSpPr>
        <p:spPr>
          <a:xfrm>
            <a:off x="979875" y="1189800"/>
            <a:ext cx="22476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without indices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04" name="Google Shape;404;p28"/>
          <p:cNvSpPr txBox="1"/>
          <p:nvPr/>
        </p:nvSpPr>
        <p:spPr>
          <a:xfrm>
            <a:off x="979875" y="2908400"/>
            <a:ext cx="19881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 Join with indices</a:t>
            </a:r>
            <a:endParaRPr>
              <a:latin typeface="Nunito"/>
              <a:ea typeface="Nunito"/>
              <a:cs typeface="Nunito"/>
              <a:sym typeface="Nunito"/>
            </a:endParaRPr>
          </a:p>
        </p:txBody>
      </p:sp>
      <p:graphicFrame>
        <p:nvGraphicFramePr>
          <p:cNvPr id="405" name="Google Shape;405;p28"/>
          <p:cNvGraphicFramePr/>
          <p:nvPr/>
        </p:nvGraphicFramePr>
        <p:xfrm>
          <a:off x="792575" y="3297500"/>
          <a:ext cx="3000000" cy="3000000"/>
        </p:xfrm>
        <a:graphic>
          <a:graphicData uri="http://schemas.openxmlformats.org/drawingml/2006/table">
            <a:tbl>
              <a:tblPr>
                <a:noFill/>
                <a:tableStyleId>{516D2932-3FC6-4A17-8F64-A46187E8C920}</a:tableStyleId>
              </a:tblPr>
              <a:tblGrid>
                <a:gridCol w="1174650"/>
                <a:gridCol w="968425"/>
                <a:gridCol w="911125"/>
                <a:gridCol w="830900"/>
              </a:tblGrid>
              <a:tr h="218975">
                <a:tc>
                  <a:txBody>
                    <a:bodyPr>
                      <a:noAutofit/>
                    </a:bodyPr>
                    <a:lstStyle/>
                    <a:p>
                      <a:pPr indent="0" lvl="0" marL="0" rtl="0" algn="ctr">
                        <a:lnSpc>
                          <a:spcPct val="115000"/>
                        </a:lnSpc>
                        <a:spcBef>
                          <a:spcPts val="0"/>
                        </a:spcBef>
                        <a:spcAft>
                          <a:spcPts val="0"/>
                        </a:spcAft>
                        <a:buNone/>
                      </a:pPr>
                      <a:r>
                        <a:rPr b="1" lang="en" sz="1000"/>
                        <a:t>Table Join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8975">
                <a:tc>
                  <a:txBody>
                    <a:bodyPr>
                      <a:noAutofit/>
                    </a:bodyPr>
                    <a:lstStyle/>
                    <a:p>
                      <a:pPr indent="0" lvl="0" marL="0" rtl="0" algn="ctr">
                        <a:lnSpc>
                          <a:spcPct val="115000"/>
                        </a:lnSpc>
                        <a:spcBef>
                          <a:spcPts val="0"/>
                        </a:spcBef>
                        <a:spcAft>
                          <a:spcPts val="0"/>
                        </a:spcAft>
                        <a:buNone/>
                      </a:pPr>
                      <a:r>
                        <a:rPr lang="en" sz="1000"/>
                        <a:t>Small+Large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0.165</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6.1</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0.6</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18975">
                <a:tc>
                  <a:txBody>
                    <a:bodyPr>
                      <a:noAutofit/>
                    </a:bodyPr>
                    <a:lstStyle/>
                    <a:p>
                      <a:pPr indent="0" lvl="0" marL="0" rtl="0" algn="ctr">
                        <a:lnSpc>
                          <a:spcPct val="115000"/>
                        </a:lnSpc>
                        <a:spcBef>
                          <a:spcPts val="0"/>
                        </a:spcBef>
                        <a:spcAft>
                          <a:spcPts val="0"/>
                        </a:spcAft>
                        <a:buNone/>
                      </a:pPr>
                      <a:r>
                        <a:rPr lang="en" sz="1000"/>
                        <a:t>Large+Large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4.5</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6.3</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42750">
                <a:tc>
                  <a:txBody>
                    <a:bodyPr>
                      <a:noAutofit/>
                    </a:bodyPr>
                    <a:lstStyle/>
                    <a:p>
                      <a:pPr indent="0" lvl="0" marL="0" rtl="0" algn="ctr">
                        <a:lnSpc>
                          <a:spcPct val="115000"/>
                        </a:lnSpc>
                        <a:spcBef>
                          <a:spcPts val="0"/>
                        </a:spcBef>
                        <a:spcAft>
                          <a:spcPts val="0"/>
                        </a:spcAft>
                        <a:buNone/>
                      </a:pPr>
                      <a:r>
                        <a:rPr lang="en" sz="1000"/>
                        <a:t>Small+Large+Large</a:t>
                      </a:r>
                      <a:endParaRPr sz="1000"/>
                    </a:p>
                  </a:txBody>
                  <a:tcPr marT="19050" marB="19050" marR="28575" marL="28575" anchor="b">
                    <a:lnL cap="flat" cmpd="sng" w="952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9.8</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10.1</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0.8</a:t>
                      </a:r>
                      <a:endParaRPr sz="1000"/>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pic>
        <p:nvPicPr>
          <p:cNvPr id="406" name="Google Shape;406;p28" title="Chart"/>
          <p:cNvPicPr preferRelativeResize="0"/>
          <p:nvPr/>
        </p:nvPicPr>
        <p:blipFill>
          <a:blip r:embed="rId3">
            <a:alphaModFix/>
          </a:blip>
          <a:stretch>
            <a:fillRect/>
          </a:stretch>
        </p:blipFill>
        <p:spPr>
          <a:xfrm>
            <a:off x="5048100" y="1334375"/>
            <a:ext cx="3046650" cy="1881525"/>
          </a:xfrm>
          <a:prstGeom prst="rect">
            <a:avLst/>
          </a:prstGeom>
          <a:noFill/>
          <a:ln>
            <a:noFill/>
          </a:ln>
        </p:spPr>
      </p:pic>
      <p:pic>
        <p:nvPicPr>
          <p:cNvPr id="407" name="Google Shape;407;p28" title="Chart"/>
          <p:cNvPicPr preferRelativeResize="0"/>
          <p:nvPr/>
        </p:nvPicPr>
        <p:blipFill>
          <a:blip r:embed="rId4">
            <a:alphaModFix/>
          </a:blip>
          <a:stretch>
            <a:fillRect/>
          </a:stretch>
        </p:blipFill>
        <p:spPr>
          <a:xfrm>
            <a:off x="5048100" y="2999425"/>
            <a:ext cx="3151824" cy="168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1303800" y="598575"/>
            <a:ext cx="70305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Discussion of Experiment 3</a:t>
            </a:r>
            <a:endParaRPr>
              <a:solidFill>
                <a:srgbClr val="45818E"/>
              </a:solidFill>
            </a:endParaRPr>
          </a:p>
          <a:p>
            <a:pPr indent="0" lvl="0" marL="0" rtl="0" algn="l">
              <a:spcBef>
                <a:spcPts val="0"/>
              </a:spcBef>
              <a:spcAft>
                <a:spcPts val="0"/>
              </a:spcAft>
              <a:buNone/>
            </a:pPr>
            <a:r>
              <a:t/>
            </a:r>
            <a:endParaRPr/>
          </a:p>
        </p:txBody>
      </p:sp>
      <p:sp>
        <p:nvSpPr>
          <p:cNvPr id="413" name="Google Shape;413;p29"/>
          <p:cNvSpPr txBox="1"/>
          <p:nvPr>
            <p:ph idx="1" type="body"/>
          </p:nvPr>
        </p:nvSpPr>
        <p:spPr>
          <a:xfrm>
            <a:off x="1303800" y="1247175"/>
            <a:ext cx="7030500" cy="3284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Our </a:t>
            </a:r>
            <a:r>
              <a:rPr lang="en" sz="1400"/>
              <a:t>earlier</a:t>
            </a:r>
            <a:r>
              <a:rPr lang="en" sz="1400"/>
              <a:t>  experiment is performed </a:t>
            </a:r>
            <a:r>
              <a:rPr lang="en" sz="1400"/>
              <a:t>with</a:t>
            </a:r>
            <a:r>
              <a:rPr lang="en" sz="1400"/>
              <a:t> smaller tables l and hence the results were too close to predict any </a:t>
            </a:r>
            <a:r>
              <a:rPr lang="en" sz="1400"/>
              <a:t>difference</a:t>
            </a:r>
            <a:r>
              <a:rPr lang="en" sz="1400"/>
              <a:t> between systems. We performed the experiment again with tables having </a:t>
            </a:r>
            <a:r>
              <a:rPr lang="en" sz="1400"/>
              <a:t>more</a:t>
            </a:r>
            <a:r>
              <a:rPr lang="en" sz="1400"/>
              <a:t> number of tuples.</a:t>
            </a:r>
            <a:endParaRPr sz="1400"/>
          </a:p>
          <a:p>
            <a:pPr indent="-317500" lvl="0" marL="457200" rtl="0" algn="l">
              <a:lnSpc>
                <a:spcPct val="150000"/>
              </a:lnSpc>
              <a:spcBef>
                <a:spcPts val="0"/>
              </a:spcBef>
              <a:spcAft>
                <a:spcPts val="0"/>
              </a:spcAft>
              <a:buSzPts val="1400"/>
              <a:buChar char="●"/>
            </a:pPr>
            <a:r>
              <a:rPr lang="en" sz="1400"/>
              <a:t>Bigquery has performed better with joins the reason could be that bigquery picks strategy depends on the query needs.</a:t>
            </a:r>
            <a:endParaRPr sz="1400"/>
          </a:p>
          <a:p>
            <a:pPr indent="-317500" lvl="0" marL="457200" rtl="0" algn="l">
              <a:lnSpc>
                <a:spcPct val="150000"/>
              </a:lnSpc>
              <a:spcBef>
                <a:spcPts val="0"/>
              </a:spcBef>
              <a:spcAft>
                <a:spcPts val="0"/>
              </a:spcAft>
              <a:buSzPts val="1400"/>
              <a:buChar char="●"/>
            </a:pPr>
            <a:r>
              <a:rPr lang="en" sz="1400"/>
              <a:t>Mysql used nested loop join and it results to be the most expensive join with the large table which we can see in this case. Both local and cloud mysql have taken a lot of time than bigquery.</a:t>
            </a:r>
            <a:endParaRPr sz="1400"/>
          </a:p>
          <a:p>
            <a:pPr indent="-317500" lvl="0" marL="457200" rtl="0" algn="l">
              <a:lnSpc>
                <a:spcPct val="150000"/>
              </a:lnSpc>
              <a:spcBef>
                <a:spcPts val="0"/>
              </a:spcBef>
              <a:spcAft>
                <a:spcPts val="0"/>
              </a:spcAft>
              <a:buSzPts val="1400"/>
              <a:buChar char="●"/>
            </a:pPr>
            <a:r>
              <a:rPr lang="en" sz="1400"/>
              <a:t>Nested loop join should be kept as a last option and mysql seemed to picked it </a:t>
            </a:r>
            <a:r>
              <a:rPr lang="en" sz="1400"/>
              <a:t>every time</a:t>
            </a:r>
            <a:r>
              <a:rPr lang="en" sz="1400"/>
              <a:t> the queries run.</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1303800" y="174175"/>
            <a:ext cx="70305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4  ( Insertion)</a:t>
            </a:r>
            <a:endParaRPr>
              <a:solidFill>
                <a:srgbClr val="45818E"/>
              </a:solidFill>
            </a:endParaRPr>
          </a:p>
        </p:txBody>
      </p:sp>
      <p:sp>
        <p:nvSpPr>
          <p:cNvPr id="419" name="Google Shape;419;p30"/>
          <p:cNvSpPr txBox="1"/>
          <p:nvPr>
            <p:ph idx="1" type="body"/>
          </p:nvPr>
        </p:nvSpPr>
        <p:spPr>
          <a:xfrm>
            <a:off x="1303800" y="692875"/>
            <a:ext cx="7030500" cy="383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sz="1400"/>
              <a:t>Goal:</a:t>
            </a:r>
            <a:r>
              <a:rPr lang="en" sz="1400"/>
              <a:t>  To measure the </a:t>
            </a:r>
            <a:r>
              <a:rPr lang="en" sz="1400"/>
              <a:t>performance</a:t>
            </a:r>
            <a:r>
              <a:rPr lang="en" sz="1400"/>
              <a:t> of a single  insertion in three different systems</a:t>
            </a:r>
            <a:endParaRPr sz="1400"/>
          </a:p>
          <a:p>
            <a:pPr indent="-317500" lvl="0" marL="457200" rtl="0" algn="l">
              <a:lnSpc>
                <a:spcPct val="150000"/>
              </a:lnSpc>
              <a:spcBef>
                <a:spcPts val="0"/>
              </a:spcBef>
              <a:spcAft>
                <a:spcPts val="0"/>
              </a:spcAft>
              <a:buSzPts val="1400"/>
              <a:buChar char="●"/>
            </a:pPr>
            <a:r>
              <a:rPr b="1" lang="en" sz="1400"/>
              <a:t>Insert Query:</a:t>
            </a:r>
            <a:endParaRPr b="1" sz="1400"/>
          </a:p>
          <a:p>
            <a:pPr indent="0" lvl="0" marL="457200" rtl="0" algn="l">
              <a:lnSpc>
                <a:spcPct val="150000"/>
              </a:lnSpc>
              <a:spcBef>
                <a:spcPts val="1600"/>
              </a:spcBef>
              <a:spcAft>
                <a:spcPts val="0"/>
              </a:spcAft>
              <a:buNone/>
            </a:pPr>
            <a:r>
              <a:rPr b="1" lang="en" sz="1400"/>
              <a:t>INSERT INTO ONEKTUP </a:t>
            </a:r>
            <a:r>
              <a:rPr lang="en" sz="1400"/>
              <a:t>(unique1,unique2,two,four,ten,twenty,onePercent,tenPercent,twentyPercent,fifty,unique3,evenOnePercent,oddOnePercent,stringu1, stringu2, stringu4)</a:t>
            </a:r>
            <a:endParaRPr sz="1400"/>
          </a:p>
          <a:p>
            <a:pPr indent="0" lvl="0" marL="457200" rtl="0" algn="l">
              <a:lnSpc>
                <a:spcPct val="150000"/>
              </a:lnSpc>
              <a:spcBef>
                <a:spcPts val="1600"/>
              </a:spcBef>
              <a:spcAft>
                <a:spcPts val="0"/>
              </a:spcAft>
              <a:buNone/>
            </a:pPr>
            <a:r>
              <a:rPr b="1" lang="en" sz="1400"/>
              <a:t>VALUES</a:t>
            </a:r>
            <a:r>
              <a:rPr lang="en" sz="1400"/>
              <a:t> (1001, 1001, 0,0,0,0,0,0,0,0,0,0,0,'WXQRXXXXXX", 'ADEXXXXXXX', 'DERXXX');</a:t>
            </a:r>
            <a:endParaRPr sz="1400"/>
          </a:p>
          <a:p>
            <a:pPr indent="0" lvl="0" marL="457200" rtl="0" algn="l">
              <a:lnSpc>
                <a:spcPct val="150000"/>
              </a:lnSpc>
              <a:spcBef>
                <a:spcPts val="1600"/>
              </a:spcBef>
              <a:spcAft>
                <a:spcPts val="0"/>
              </a:spcAft>
              <a:buNone/>
            </a:pPr>
            <a:r>
              <a:t/>
            </a:r>
            <a:endParaRPr sz="1400"/>
          </a:p>
          <a:p>
            <a:pPr indent="0" lvl="0" marL="457200" rtl="0" algn="l">
              <a:spcBef>
                <a:spcPts val="1600"/>
              </a:spcBef>
              <a:spcAft>
                <a:spcPts val="1600"/>
              </a:spcAft>
              <a:buNone/>
            </a:pPr>
            <a:r>
              <a:t/>
            </a:r>
            <a:endParaRPr/>
          </a:p>
        </p:txBody>
      </p:sp>
      <p:pic>
        <p:nvPicPr>
          <p:cNvPr id="420" name="Google Shape;420;p30"/>
          <p:cNvPicPr preferRelativeResize="0"/>
          <p:nvPr/>
        </p:nvPicPr>
        <p:blipFill>
          <a:blip r:embed="rId3">
            <a:alphaModFix/>
          </a:blip>
          <a:stretch>
            <a:fillRect/>
          </a:stretch>
        </p:blipFill>
        <p:spPr>
          <a:xfrm>
            <a:off x="1747475" y="3453475"/>
            <a:ext cx="7030499" cy="6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31"/>
          <p:cNvSpPr txBox="1"/>
          <p:nvPr>
            <p:ph type="title"/>
          </p:nvPr>
        </p:nvSpPr>
        <p:spPr>
          <a:xfrm>
            <a:off x="1303800" y="258250"/>
            <a:ext cx="7030500" cy="5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Discussion of Experiment 4</a:t>
            </a:r>
            <a:endParaRPr/>
          </a:p>
        </p:txBody>
      </p:sp>
      <p:sp>
        <p:nvSpPr>
          <p:cNvPr id="426" name="Google Shape;426;p31"/>
          <p:cNvSpPr txBox="1"/>
          <p:nvPr>
            <p:ph idx="1" type="body"/>
          </p:nvPr>
        </p:nvSpPr>
        <p:spPr>
          <a:xfrm>
            <a:off x="1303800" y="748775"/>
            <a:ext cx="7030500" cy="3782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Results from the experiment shows that a single insertion performance is a little slower in BigQuery, The reason might be the architecture of cloud </a:t>
            </a:r>
            <a:r>
              <a:rPr lang="en" sz="1400"/>
              <a:t>deployment</a:t>
            </a:r>
            <a:r>
              <a:rPr lang="en" sz="1400"/>
              <a:t> which stores data on different node and since, the insertion happens at the end of the table it search the entire node to get to the end and then insert the new one.</a:t>
            </a:r>
            <a:endParaRPr sz="1400"/>
          </a:p>
          <a:p>
            <a:pPr indent="-317500" lvl="0" marL="457200" rtl="0" algn="just">
              <a:lnSpc>
                <a:spcPct val="150000"/>
              </a:lnSpc>
              <a:spcBef>
                <a:spcPts val="0"/>
              </a:spcBef>
              <a:spcAft>
                <a:spcPts val="0"/>
              </a:spcAft>
              <a:buSzPts val="1400"/>
              <a:buChar char="●"/>
            </a:pPr>
            <a:r>
              <a:rPr lang="en" sz="1400"/>
              <a:t>The results match with our expectation where we predict that the insertion in local mysql will take less time than cloud mysql and bigquery.</a:t>
            </a:r>
            <a:endParaRPr sz="1400"/>
          </a:p>
          <a:p>
            <a:pPr indent="-317500" lvl="0" marL="457200" rtl="0" algn="just">
              <a:lnSpc>
                <a:spcPct val="150000"/>
              </a:lnSpc>
              <a:spcBef>
                <a:spcPts val="0"/>
              </a:spcBef>
              <a:spcAft>
                <a:spcPts val="0"/>
              </a:spcAft>
              <a:buSzPts val="1400"/>
              <a:buChar char="●"/>
            </a:pPr>
            <a:r>
              <a:rPr lang="en" sz="1400"/>
              <a:t>Cloud mysql again performed as we expected, though </a:t>
            </a:r>
            <a:r>
              <a:rPr lang="en" sz="1400"/>
              <a:t>the</a:t>
            </a:r>
            <a:r>
              <a:rPr lang="en" sz="1400"/>
              <a:t> results we got didn’t elaborate the details but  we think if we do multiple inserts, the result would be pretty </a:t>
            </a:r>
            <a:r>
              <a:rPr lang="en" sz="1400"/>
              <a:t>much</a:t>
            </a:r>
            <a:r>
              <a:rPr lang="en" sz="1400"/>
              <a:t> similar. Cloud has </a:t>
            </a:r>
            <a:r>
              <a:rPr lang="en" sz="1400"/>
              <a:t>its</a:t>
            </a:r>
            <a:r>
              <a:rPr lang="en" sz="1400"/>
              <a:t> own overhead on update and insert</a:t>
            </a:r>
            <a:endParaRPr sz="1400"/>
          </a:p>
          <a:p>
            <a:pPr indent="-317500" lvl="0" marL="457200" rtl="0" algn="just">
              <a:lnSpc>
                <a:spcPct val="150000"/>
              </a:lnSpc>
              <a:spcBef>
                <a:spcPts val="0"/>
              </a:spcBef>
              <a:spcAft>
                <a:spcPts val="0"/>
              </a:spcAft>
              <a:buSzPts val="1400"/>
              <a:buChar char="●"/>
            </a:pPr>
            <a:r>
              <a:rPr lang="en" sz="1400"/>
              <a:t>Local mysql has a designated memory area which is not as vast as cloud which makes insertion faster and efficient.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140150"/>
            <a:ext cx="70305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5818E"/>
                </a:solidFill>
              </a:rPr>
              <a:t>Systems Chosen</a:t>
            </a:r>
            <a:endParaRPr>
              <a:solidFill>
                <a:srgbClr val="45818E"/>
              </a:solidFill>
            </a:endParaRPr>
          </a:p>
        </p:txBody>
      </p:sp>
      <p:sp>
        <p:nvSpPr>
          <p:cNvPr id="284" name="Google Shape;284;p14"/>
          <p:cNvSpPr txBox="1"/>
          <p:nvPr>
            <p:ph idx="1" type="body"/>
          </p:nvPr>
        </p:nvSpPr>
        <p:spPr>
          <a:xfrm>
            <a:off x="1375725" y="641600"/>
            <a:ext cx="7619700" cy="4618500"/>
          </a:xfrm>
          <a:prstGeom prst="rect">
            <a:avLst/>
          </a:prstGeom>
        </p:spPr>
        <p:txBody>
          <a:bodyPr anchorCtr="0" anchor="t" bIns="91425" lIns="91425" spcFirstLastPara="1" rIns="91425" wrap="square" tIns="91425">
            <a:noAutofit/>
          </a:bodyPr>
          <a:lstStyle/>
          <a:p>
            <a:pPr indent="-279400" lvl="0" marL="457200" rtl="0" algn="l">
              <a:lnSpc>
                <a:spcPct val="100000"/>
              </a:lnSpc>
              <a:spcBef>
                <a:spcPts val="0"/>
              </a:spcBef>
              <a:spcAft>
                <a:spcPts val="0"/>
              </a:spcAft>
              <a:buSzPts val="800"/>
              <a:buFont typeface="Arial"/>
              <a:buChar char="●"/>
            </a:pPr>
            <a:r>
              <a:rPr b="1" lang="en" sz="800">
                <a:latin typeface="Arial"/>
                <a:ea typeface="Arial"/>
                <a:cs typeface="Arial"/>
                <a:sym typeface="Arial"/>
              </a:rPr>
              <a:t>Local MySQL</a:t>
            </a:r>
            <a:endParaRPr b="1"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Relational database system with client/server architecture, easy to use</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Export/import databases</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Great medium to store data</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Good performance on simple queries</a:t>
            </a:r>
            <a:endParaRPr sz="800">
              <a:latin typeface="Arial"/>
              <a:ea typeface="Arial"/>
              <a:cs typeface="Arial"/>
              <a:sym typeface="Arial"/>
            </a:endParaRPr>
          </a:p>
          <a:p>
            <a:pPr indent="-279400" lvl="0" marL="457200" marR="0" rtl="0" algn="l">
              <a:lnSpc>
                <a:spcPct val="100000"/>
              </a:lnSpc>
              <a:spcBef>
                <a:spcPts val="1600"/>
              </a:spcBef>
              <a:spcAft>
                <a:spcPts val="0"/>
              </a:spcAft>
              <a:buSzPts val="800"/>
              <a:buFont typeface="Arial"/>
              <a:buChar char="●"/>
            </a:pPr>
            <a:r>
              <a:rPr b="1" lang="en" sz="800">
                <a:latin typeface="Arial"/>
                <a:ea typeface="Arial"/>
                <a:cs typeface="Arial"/>
                <a:sym typeface="Arial"/>
              </a:rPr>
              <a:t>Cloud MySQL</a:t>
            </a:r>
            <a:endParaRPr b="1"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Take advantages of cloud deployment model</a:t>
            </a:r>
            <a:endParaRPr sz="800">
              <a:latin typeface="Arial"/>
              <a:ea typeface="Arial"/>
              <a:cs typeface="Arial"/>
              <a:sym typeface="Arial"/>
            </a:endParaRPr>
          </a:p>
          <a:p>
            <a:pPr indent="0" lvl="0" marL="914400" rtl="0" algn="l">
              <a:lnSpc>
                <a:spcPct val="100000"/>
              </a:lnSpc>
              <a:spcBef>
                <a:spcPts val="1600"/>
              </a:spcBef>
              <a:spcAft>
                <a:spcPts val="0"/>
              </a:spcAft>
              <a:buNone/>
            </a:pPr>
            <a:r>
              <a:rPr lang="en" sz="800">
                <a:latin typeface="Arial"/>
                <a:ea typeface="Arial"/>
                <a:cs typeface="Arial"/>
                <a:sym typeface="Arial"/>
              </a:rPr>
              <a:t>- Easy to set up, convenient to use</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High scalability and performance</a:t>
            </a:r>
            <a:endParaRPr sz="800">
              <a:latin typeface="Arial"/>
              <a:ea typeface="Arial"/>
              <a:cs typeface="Arial"/>
              <a:sym typeface="Arial"/>
            </a:endParaRPr>
          </a:p>
          <a:p>
            <a:pPr indent="-279400" lvl="0" marL="457200" marR="0" rtl="0" algn="l">
              <a:lnSpc>
                <a:spcPct val="100000"/>
              </a:lnSpc>
              <a:spcBef>
                <a:spcPts val="1600"/>
              </a:spcBef>
              <a:spcAft>
                <a:spcPts val="0"/>
              </a:spcAft>
              <a:buSzPts val="800"/>
              <a:buFont typeface="Arial"/>
              <a:buChar char="●"/>
            </a:pPr>
            <a:r>
              <a:rPr b="1" lang="en" sz="800">
                <a:latin typeface="Arial"/>
                <a:ea typeface="Arial"/>
                <a:cs typeface="Arial"/>
                <a:sym typeface="Arial"/>
              </a:rPr>
              <a:t>BigQuery</a:t>
            </a:r>
            <a:endParaRPr b="1" sz="1400"/>
          </a:p>
          <a:p>
            <a:pPr indent="0" lvl="0" marL="914400" marR="0" rtl="0" algn="l">
              <a:lnSpc>
                <a:spcPct val="100000"/>
              </a:lnSpc>
              <a:spcBef>
                <a:spcPts val="1600"/>
              </a:spcBef>
              <a:spcAft>
                <a:spcPts val="0"/>
              </a:spcAft>
              <a:buNone/>
            </a:pPr>
            <a:r>
              <a:rPr lang="en" sz="800">
                <a:latin typeface="Arial"/>
                <a:ea typeface="Arial"/>
                <a:cs typeface="Arial"/>
                <a:sym typeface="Arial"/>
              </a:rPr>
              <a:t>-  Work well with structured/unstructured data</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Serverless, computing source can be spun up on demand</a:t>
            </a:r>
            <a:endParaRPr sz="800">
              <a:latin typeface="Arial"/>
              <a:ea typeface="Arial"/>
              <a:cs typeface="Arial"/>
              <a:sym typeface="Arial"/>
            </a:endParaRPr>
          </a:p>
          <a:p>
            <a:pPr indent="0" lvl="0" marL="914400" marR="0" rtl="0" algn="l">
              <a:lnSpc>
                <a:spcPct val="100000"/>
              </a:lnSpc>
              <a:spcBef>
                <a:spcPts val="1600"/>
              </a:spcBef>
              <a:spcAft>
                <a:spcPts val="0"/>
              </a:spcAft>
              <a:buNone/>
            </a:pPr>
            <a:r>
              <a:rPr lang="en" sz="800">
                <a:latin typeface="Arial"/>
                <a:ea typeface="Arial"/>
                <a:cs typeface="Arial"/>
                <a:sym typeface="Arial"/>
              </a:rPr>
              <a:t>- Scan Terabytes of data in seconds and Petabytes of  data in minutes</a:t>
            </a:r>
            <a:endParaRPr sz="800">
              <a:latin typeface="Arial"/>
              <a:ea typeface="Arial"/>
              <a:cs typeface="Arial"/>
              <a:sym typeface="Arial"/>
            </a:endParaRPr>
          </a:p>
          <a:p>
            <a:pPr indent="0" lvl="0" marL="914400" marR="0" rtl="0" algn="l">
              <a:lnSpc>
                <a:spcPct val="100000"/>
              </a:lnSpc>
              <a:spcBef>
                <a:spcPts val="1600"/>
              </a:spcBef>
              <a:spcAft>
                <a:spcPts val="1600"/>
              </a:spcAft>
              <a:buNone/>
            </a:pPr>
            <a:r>
              <a:rPr lang="en" sz="800">
                <a:latin typeface="Arial"/>
                <a:ea typeface="Arial"/>
                <a:cs typeface="Arial"/>
                <a:sym typeface="Arial"/>
              </a:rPr>
              <a:t>- Load data from Google Cloud Storage, or Google Cloud DataStore, or stream into BigQuery storage</a:t>
            </a:r>
            <a:endParaRPr sz="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Conclusions</a:t>
            </a:r>
            <a:endParaRPr>
              <a:solidFill>
                <a:srgbClr val="45818E"/>
              </a:solidFill>
            </a:endParaRPr>
          </a:p>
        </p:txBody>
      </p:sp>
      <p:sp>
        <p:nvSpPr>
          <p:cNvPr id="432" name="Google Shape;432;p32"/>
          <p:cNvSpPr txBox="1"/>
          <p:nvPr>
            <p:ph idx="1" type="body"/>
          </p:nvPr>
        </p:nvSpPr>
        <p:spPr>
          <a:xfrm>
            <a:off x="1303800" y="1160075"/>
            <a:ext cx="7030500" cy="3371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In our </a:t>
            </a:r>
            <a:r>
              <a:rPr lang="en" sz="1400"/>
              <a:t>First experiment, query using indices performed better by using Cloud MySQL  than BigQuery as expected.</a:t>
            </a:r>
            <a:endParaRPr sz="1400"/>
          </a:p>
          <a:p>
            <a:pPr indent="-317500" lvl="0" marL="457200" rtl="0" algn="just">
              <a:lnSpc>
                <a:spcPct val="150000"/>
              </a:lnSpc>
              <a:spcBef>
                <a:spcPts val="0"/>
              </a:spcBef>
              <a:spcAft>
                <a:spcPts val="0"/>
              </a:spcAft>
              <a:buSzPts val="1400"/>
              <a:buChar char="●"/>
            </a:pPr>
            <a:r>
              <a:rPr lang="en" sz="1400"/>
              <a:t>Smaller selectivity performed better only with using clustered index as per our experiment and we also expected that the performance will be in Decreasing order with the increasing order of selectivity with the use of indices.</a:t>
            </a:r>
            <a:endParaRPr sz="1400"/>
          </a:p>
          <a:p>
            <a:pPr indent="-317500" lvl="0" marL="457200" rtl="0" algn="just">
              <a:lnSpc>
                <a:spcPct val="150000"/>
              </a:lnSpc>
              <a:spcBef>
                <a:spcPts val="0"/>
              </a:spcBef>
              <a:spcAft>
                <a:spcPts val="0"/>
              </a:spcAft>
              <a:buSzPts val="1400"/>
              <a:buChar char="●"/>
            </a:pPr>
            <a:r>
              <a:rPr lang="en" sz="1400"/>
              <a:t>In our Second experiment,  BigQuery took more time than the </a:t>
            </a:r>
            <a:r>
              <a:rPr lang="en" sz="1400"/>
              <a:t>other</a:t>
            </a:r>
            <a:r>
              <a:rPr lang="en" sz="1400"/>
              <a:t> two systems as expected.</a:t>
            </a:r>
            <a:endParaRPr sz="1400"/>
          </a:p>
          <a:p>
            <a:pPr indent="-317500" lvl="0" marL="457200" rtl="0" algn="just">
              <a:lnSpc>
                <a:spcPct val="150000"/>
              </a:lnSpc>
              <a:spcBef>
                <a:spcPts val="0"/>
              </a:spcBef>
              <a:spcAft>
                <a:spcPts val="0"/>
              </a:spcAft>
              <a:buSzPts val="1400"/>
              <a:buChar char="●"/>
            </a:pPr>
            <a:r>
              <a:rPr lang="en" sz="1400"/>
              <a:t>Cloud MySQL performed better than Local MySQL as expected because of </a:t>
            </a:r>
            <a:r>
              <a:rPr lang="en" sz="1400"/>
              <a:t>using</a:t>
            </a:r>
            <a:r>
              <a:rPr lang="en" sz="1400"/>
              <a:t> nested loop join by the latter.</a:t>
            </a:r>
            <a:endParaRPr sz="1400"/>
          </a:p>
          <a:p>
            <a:pPr indent="-317500" lvl="0" marL="457200" rtl="0" algn="just">
              <a:lnSpc>
                <a:spcPct val="150000"/>
              </a:lnSpc>
              <a:spcBef>
                <a:spcPts val="0"/>
              </a:spcBef>
              <a:spcAft>
                <a:spcPts val="0"/>
              </a:spcAft>
              <a:buSzPts val="1400"/>
              <a:buChar char="●"/>
            </a:pPr>
            <a:r>
              <a:rPr lang="en" sz="1400"/>
              <a:t>Both LOCAL MySQL and Cloud MySQL performed more or less equally using Indices on joins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1056750" y="94025"/>
            <a:ext cx="70305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Lessons Learned</a:t>
            </a:r>
            <a:endParaRPr>
              <a:solidFill>
                <a:srgbClr val="45818E"/>
              </a:solidFill>
            </a:endParaRPr>
          </a:p>
        </p:txBody>
      </p:sp>
      <p:sp>
        <p:nvSpPr>
          <p:cNvPr id="438" name="Google Shape;438;p33"/>
          <p:cNvSpPr txBox="1"/>
          <p:nvPr>
            <p:ph idx="1" type="body"/>
          </p:nvPr>
        </p:nvSpPr>
        <p:spPr>
          <a:xfrm>
            <a:off x="1303800" y="650675"/>
            <a:ext cx="7030500" cy="388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BigQuery has a very good cache management system. It takes ‘0’ Second to run the same query again.</a:t>
            </a:r>
            <a:endParaRPr sz="1400">
              <a:solidFill>
                <a:srgbClr val="242729"/>
              </a:solidFill>
              <a:latin typeface="Arial"/>
              <a:ea typeface="Arial"/>
              <a:cs typeface="Arial"/>
              <a:sym typeface="Arial"/>
            </a:endParaRPr>
          </a:p>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Cloud MySQL takes much less time if the same query is executed again and again than it’s first execution.</a:t>
            </a:r>
            <a:endParaRPr sz="1400">
              <a:solidFill>
                <a:srgbClr val="242729"/>
              </a:solidFill>
              <a:latin typeface="Arial"/>
              <a:ea typeface="Arial"/>
              <a:cs typeface="Arial"/>
              <a:sym typeface="Arial"/>
            </a:endParaRPr>
          </a:p>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We noticed that MySQL workbench incur some overheads on the execution time maybe due to its display time and interface requirements which result in more time than MySQL Command line. We chose to use MySQL Workbench because it is user friendly.</a:t>
            </a:r>
            <a:endParaRPr sz="1400">
              <a:solidFill>
                <a:srgbClr val="242729"/>
              </a:solidFill>
              <a:latin typeface="Arial"/>
              <a:ea typeface="Arial"/>
              <a:cs typeface="Arial"/>
              <a:sym typeface="Arial"/>
            </a:endParaRPr>
          </a:p>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Insert a new record on Local MySQL is </a:t>
            </a:r>
            <a:r>
              <a:rPr lang="en" sz="1400">
                <a:solidFill>
                  <a:srgbClr val="242729"/>
                </a:solidFill>
                <a:latin typeface="Arial"/>
                <a:ea typeface="Arial"/>
                <a:cs typeface="Arial"/>
                <a:sym typeface="Arial"/>
              </a:rPr>
              <a:t>faster</a:t>
            </a:r>
            <a:r>
              <a:rPr lang="en" sz="1400">
                <a:solidFill>
                  <a:srgbClr val="242729"/>
                </a:solidFill>
                <a:latin typeface="Arial"/>
                <a:ea typeface="Arial"/>
                <a:cs typeface="Arial"/>
                <a:sym typeface="Arial"/>
              </a:rPr>
              <a:t> than the other two systems</a:t>
            </a:r>
            <a:endParaRPr sz="1400">
              <a:solidFill>
                <a:srgbClr val="242729"/>
              </a:solidFill>
              <a:latin typeface="Arial"/>
              <a:ea typeface="Arial"/>
              <a:cs typeface="Arial"/>
              <a:sym typeface="Arial"/>
            </a:endParaRPr>
          </a:p>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MySQL does have a non-clustered index command.</a:t>
            </a:r>
            <a:endParaRPr sz="1400">
              <a:solidFill>
                <a:srgbClr val="242729"/>
              </a:solidFill>
              <a:latin typeface="Arial"/>
              <a:ea typeface="Arial"/>
              <a:cs typeface="Arial"/>
              <a:sym typeface="Arial"/>
            </a:endParaRPr>
          </a:p>
          <a:p>
            <a:pPr indent="-317500" lvl="0" marL="457200" rtl="0" algn="l">
              <a:lnSpc>
                <a:spcPct val="150000"/>
              </a:lnSpc>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If a relation has a primary key it always takes it as a clustered index in MySQL if there are no other indices created.</a:t>
            </a:r>
            <a:endParaRPr sz="1400">
              <a:solidFill>
                <a:srgbClr val="242729"/>
              </a:solidFill>
              <a:latin typeface="Arial"/>
              <a:ea typeface="Arial"/>
              <a:cs typeface="Arial"/>
              <a:sym typeface="Arial"/>
            </a:endParaRPr>
          </a:p>
          <a:p>
            <a:pPr indent="0" lvl="0" marL="457200" rtl="0" algn="l">
              <a:lnSpc>
                <a:spcPct val="150000"/>
              </a:lnSpc>
              <a:spcBef>
                <a:spcPts val="1100"/>
              </a:spcBef>
              <a:spcAft>
                <a:spcPts val="0"/>
              </a:spcAft>
              <a:buNone/>
            </a:pPr>
            <a:r>
              <a:t/>
            </a:r>
            <a:endParaRPr sz="1150">
              <a:solidFill>
                <a:srgbClr val="242729"/>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4"/>
          <p:cNvSpPr txBox="1"/>
          <p:nvPr>
            <p:ph idx="1" type="body"/>
          </p:nvPr>
        </p:nvSpPr>
        <p:spPr>
          <a:xfrm>
            <a:off x="1303800" y="1202225"/>
            <a:ext cx="7030500" cy="3329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6000">
                <a:solidFill>
                  <a:srgbClr val="45818E"/>
                </a:solidFill>
                <a:latin typeface="Georgia"/>
                <a:ea typeface="Georgia"/>
                <a:cs typeface="Georgia"/>
                <a:sym typeface="Georgia"/>
              </a:rPr>
              <a:t>Thank you!</a:t>
            </a:r>
            <a:endParaRPr b="1" sz="6000">
              <a:solidFill>
                <a:srgbClr val="45818E"/>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18100"/>
            <a:ext cx="70305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5818E"/>
                </a:solidFill>
              </a:rPr>
              <a:t>BenchMark </a:t>
            </a:r>
            <a:r>
              <a:rPr lang="en">
                <a:solidFill>
                  <a:srgbClr val="45818E"/>
                </a:solidFill>
              </a:rPr>
              <a:t>Goals</a:t>
            </a:r>
            <a:endParaRPr>
              <a:solidFill>
                <a:srgbClr val="45818E"/>
              </a:solidFill>
            </a:endParaRPr>
          </a:p>
        </p:txBody>
      </p:sp>
      <p:sp>
        <p:nvSpPr>
          <p:cNvPr id="290" name="Google Shape;290;p15"/>
          <p:cNvSpPr txBox="1"/>
          <p:nvPr>
            <p:ph idx="1" type="body"/>
          </p:nvPr>
        </p:nvSpPr>
        <p:spPr>
          <a:xfrm>
            <a:off x="1303800" y="650675"/>
            <a:ext cx="7030500" cy="388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Comparing three different systems ( Local MySQL, Cloud MySQL and BigQuery)</a:t>
            </a:r>
            <a:endParaRPr/>
          </a:p>
          <a:p>
            <a:pPr indent="-311150" lvl="0" marL="457200" rtl="0" algn="l">
              <a:lnSpc>
                <a:spcPct val="150000"/>
              </a:lnSpc>
              <a:spcBef>
                <a:spcPts val="0"/>
              </a:spcBef>
              <a:spcAft>
                <a:spcPts val="0"/>
              </a:spcAft>
              <a:buSzPts val="1300"/>
              <a:buChar char="●"/>
            </a:pPr>
            <a:r>
              <a:rPr lang="en"/>
              <a:t>Performance</a:t>
            </a:r>
            <a:r>
              <a:rPr lang="en"/>
              <a:t> Measurements (Based on Duration of execution):</a:t>
            </a:r>
            <a:endParaRPr/>
          </a:p>
          <a:p>
            <a:pPr indent="0" lvl="0" marL="457200" rtl="0" algn="l">
              <a:spcBef>
                <a:spcPts val="1600"/>
              </a:spcBef>
              <a:spcAft>
                <a:spcPts val="0"/>
              </a:spcAft>
              <a:buNone/>
            </a:pPr>
            <a:r>
              <a:rPr lang="en"/>
              <a:t>- Full table scan</a:t>
            </a:r>
            <a:endParaRPr/>
          </a:p>
          <a:p>
            <a:pPr indent="0" lvl="0" marL="457200" rtl="0" algn="l">
              <a:spcBef>
                <a:spcPts val="1600"/>
              </a:spcBef>
              <a:spcAft>
                <a:spcPts val="0"/>
              </a:spcAft>
              <a:buNone/>
            </a:pPr>
            <a:r>
              <a:rPr lang="en"/>
              <a:t>- Insert data into the existing table</a:t>
            </a:r>
            <a:endParaRPr/>
          </a:p>
          <a:p>
            <a:pPr indent="0" lvl="0" marL="457200" rtl="0" algn="l">
              <a:spcBef>
                <a:spcPts val="1600"/>
              </a:spcBef>
              <a:spcAft>
                <a:spcPts val="0"/>
              </a:spcAft>
              <a:buNone/>
            </a:pPr>
            <a:r>
              <a:rPr lang="en"/>
              <a:t>- Delete an existing data</a:t>
            </a:r>
            <a:endParaRPr/>
          </a:p>
          <a:p>
            <a:pPr indent="0" lvl="0" marL="457200" rtl="0" algn="l">
              <a:spcBef>
                <a:spcPts val="1600"/>
              </a:spcBef>
              <a:spcAft>
                <a:spcPts val="0"/>
              </a:spcAft>
              <a:buNone/>
            </a:pPr>
            <a:r>
              <a:rPr lang="en"/>
              <a:t>- Using Indices</a:t>
            </a:r>
            <a:endParaRPr/>
          </a:p>
          <a:p>
            <a:pPr indent="0" lvl="0" marL="457200" rtl="0" algn="l">
              <a:spcBef>
                <a:spcPts val="1600"/>
              </a:spcBef>
              <a:spcAft>
                <a:spcPts val="0"/>
              </a:spcAft>
              <a:buNone/>
            </a:pPr>
            <a:r>
              <a:rPr lang="en"/>
              <a:t>- Joins (Indices/Non-Indices)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1</a:t>
            </a:r>
            <a:r>
              <a:rPr lang="en">
                <a:solidFill>
                  <a:srgbClr val="45818E"/>
                </a:solidFill>
              </a:rPr>
              <a:t> (Full table Scan)</a:t>
            </a:r>
            <a:endParaRPr>
              <a:solidFill>
                <a:srgbClr val="45818E"/>
              </a:solidFill>
            </a:endParaRPr>
          </a:p>
        </p:txBody>
      </p:sp>
      <p:sp>
        <p:nvSpPr>
          <p:cNvPr id="296" name="Google Shape;296;p16"/>
          <p:cNvSpPr txBox="1"/>
          <p:nvPr>
            <p:ph idx="1" type="body"/>
          </p:nvPr>
        </p:nvSpPr>
        <p:spPr>
          <a:xfrm>
            <a:off x="1303800" y="1163175"/>
            <a:ext cx="7030500" cy="3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 Size: </a:t>
            </a:r>
            <a:r>
              <a:rPr lang="en" sz="1800"/>
              <a:t> 880,000 Tuples</a:t>
            </a:r>
            <a:endParaRPr sz="1800"/>
          </a:p>
          <a:p>
            <a:pPr indent="0" lvl="0" marL="0" rtl="0" algn="l">
              <a:spcBef>
                <a:spcPts val="1600"/>
              </a:spcBef>
              <a:spcAft>
                <a:spcPts val="0"/>
              </a:spcAft>
              <a:buNone/>
            </a:pPr>
            <a:r>
              <a:rPr b="1" lang="en" sz="1800"/>
              <a:t>Goal:</a:t>
            </a:r>
            <a:r>
              <a:rPr lang="en" sz="1800"/>
              <a:t> Measure the performance of scanning full table in three different systems.</a:t>
            </a:r>
            <a:endParaRPr sz="1800"/>
          </a:p>
          <a:p>
            <a:pPr indent="0" lvl="0" marL="0" rtl="0" algn="l">
              <a:spcBef>
                <a:spcPts val="1600"/>
              </a:spcBef>
              <a:spcAft>
                <a:spcPts val="0"/>
              </a:spcAft>
              <a:buNone/>
            </a:pPr>
            <a:r>
              <a:rPr b="1" lang="en" sz="1800"/>
              <a:t>Result:</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297" name="Google Shape;297;p16"/>
          <p:cNvPicPr preferRelativeResize="0"/>
          <p:nvPr/>
        </p:nvPicPr>
        <p:blipFill>
          <a:blip r:embed="rId3">
            <a:alphaModFix/>
          </a:blip>
          <a:stretch>
            <a:fillRect/>
          </a:stretch>
        </p:blipFill>
        <p:spPr>
          <a:xfrm>
            <a:off x="1397700" y="2955100"/>
            <a:ext cx="6653000" cy="102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of Experiment 1</a:t>
            </a:r>
            <a:endParaRPr/>
          </a:p>
        </p:txBody>
      </p:sp>
      <p:sp>
        <p:nvSpPr>
          <p:cNvPr id="303" name="Google Shape;303;p17"/>
          <p:cNvSpPr txBox="1"/>
          <p:nvPr>
            <p:ph idx="1" type="body"/>
          </p:nvPr>
        </p:nvSpPr>
        <p:spPr>
          <a:xfrm>
            <a:off x="1303800" y="1230075"/>
            <a:ext cx="7030500" cy="3301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The results of our first query1 (full table scan) shows that the Cloud MySQl has </a:t>
            </a:r>
            <a:r>
              <a:rPr lang="en" sz="1400"/>
              <a:t>performed</a:t>
            </a:r>
            <a:r>
              <a:rPr lang="en" sz="1400"/>
              <a:t> better than the other two system which was quite faster and took much less time.</a:t>
            </a:r>
            <a:endParaRPr sz="1400"/>
          </a:p>
          <a:p>
            <a:pPr indent="-317500" lvl="0" marL="457200" rtl="0" algn="l">
              <a:lnSpc>
                <a:spcPct val="150000"/>
              </a:lnSpc>
              <a:spcBef>
                <a:spcPts val="0"/>
              </a:spcBef>
              <a:spcAft>
                <a:spcPts val="0"/>
              </a:spcAft>
              <a:buSzPts val="1400"/>
              <a:buChar char="●"/>
            </a:pPr>
            <a:r>
              <a:rPr lang="en" sz="1400"/>
              <a:t>Bigquery has performed better than the Local MySQL may be the </a:t>
            </a:r>
            <a:r>
              <a:rPr lang="en" sz="1400"/>
              <a:t>distribution</a:t>
            </a:r>
            <a:r>
              <a:rPr lang="en" sz="1400"/>
              <a:t> of the table(880.000) tuples was better than the MySQL. Because of the large size of the table Local MySQL has taken more time in fetching the data from the disk.</a:t>
            </a:r>
            <a:endParaRPr sz="1400"/>
          </a:p>
          <a:p>
            <a:pPr indent="-317500" lvl="0" marL="457200" rtl="0" algn="l">
              <a:lnSpc>
                <a:spcPct val="150000"/>
              </a:lnSpc>
              <a:spcBef>
                <a:spcPts val="0"/>
              </a:spcBef>
              <a:spcAft>
                <a:spcPts val="0"/>
              </a:spcAft>
              <a:buSzPts val="1400"/>
              <a:buChar char="●"/>
            </a:pPr>
            <a:r>
              <a:rPr lang="en" sz="1400"/>
              <a:t>Cloud MySQL proved faster because it uses the </a:t>
            </a:r>
            <a:r>
              <a:rPr lang="en" sz="1400"/>
              <a:t>benefits</a:t>
            </a:r>
            <a:r>
              <a:rPr lang="en" sz="1400"/>
              <a:t> of both cloud deployment and MySQL privileges and thus runs faster. </a:t>
            </a:r>
            <a:endParaRPr sz="1400"/>
          </a:p>
          <a:p>
            <a:pPr indent="-317500" lvl="0" marL="457200" rtl="0" algn="l">
              <a:lnSpc>
                <a:spcPct val="150000"/>
              </a:lnSpc>
              <a:spcBef>
                <a:spcPts val="0"/>
              </a:spcBef>
              <a:spcAft>
                <a:spcPts val="0"/>
              </a:spcAft>
              <a:buSzPts val="1400"/>
              <a:buChar char="●"/>
            </a:pPr>
            <a:r>
              <a:rPr lang="en" sz="1400"/>
              <a:t>Our expectation was that cloud mysql will perform better, second would be local sql and then Bigquery but the results are a little different.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83850"/>
            <a:ext cx="7030500" cy="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Experiment 2</a:t>
            </a:r>
            <a:endParaRPr sz="1000">
              <a:solidFill>
                <a:srgbClr val="45818E"/>
              </a:solidFill>
            </a:endParaRPr>
          </a:p>
        </p:txBody>
      </p:sp>
      <p:sp>
        <p:nvSpPr>
          <p:cNvPr id="309" name="Google Shape;309;p18"/>
          <p:cNvSpPr txBox="1"/>
          <p:nvPr>
            <p:ph idx="1" type="body"/>
          </p:nvPr>
        </p:nvSpPr>
        <p:spPr>
          <a:xfrm>
            <a:off x="1303800" y="768750"/>
            <a:ext cx="7030500" cy="40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Performance measures on </a:t>
            </a:r>
            <a:r>
              <a:rPr b="1" lang="en" sz="1800"/>
              <a:t>different</a:t>
            </a:r>
            <a:r>
              <a:rPr b="1" lang="en" sz="1800"/>
              <a:t> selectivity (with/without indices)</a:t>
            </a:r>
            <a:endParaRPr b="1" sz="1800"/>
          </a:p>
          <a:p>
            <a:pPr indent="0" lvl="0" marL="0" rtl="0" algn="l">
              <a:lnSpc>
                <a:spcPct val="100000"/>
              </a:lnSpc>
              <a:spcBef>
                <a:spcPts val="1600"/>
              </a:spcBef>
              <a:spcAft>
                <a:spcPts val="0"/>
              </a:spcAft>
              <a:buNone/>
            </a:pPr>
            <a:r>
              <a:rPr b="1" lang="en" sz="1200"/>
              <a:t>Query: </a:t>
            </a:r>
            <a:endParaRPr b="1" sz="1200"/>
          </a:p>
          <a:p>
            <a:pPr indent="0" lvl="0" marL="0" rtl="0" algn="l">
              <a:lnSpc>
                <a:spcPct val="100000"/>
              </a:lnSpc>
              <a:spcBef>
                <a:spcPts val="1600"/>
              </a:spcBef>
              <a:spcAft>
                <a:spcPts val="0"/>
              </a:spcAft>
              <a:buNone/>
            </a:pPr>
            <a:r>
              <a:rPr lang="en" sz="1400"/>
              <a:t>Find all the tuples with even number of unique1 which is less than 2000 (with/without indices) - Selectivity 10%</a:t>
            </a:r>
            <a:endParaRPr sz="1400"/>
          </a:p>
          <a:p>
            <a:pPr indent="0" lvl="0" marL="0" rtl="0" algn="l">
              <a:lnSpc>
                <a:spcPct val="100000"/>
              </a:lnSpc>
              <a:spcBef>
                <a:spcPts val="1600"/>
              </a:spcBef>
              <a:spcAft>
                <a:spcPts val="0"/>
              </a:spcAft>
              <a:buNone/>
            </a:pPr>
            <a:r>
              <a:rPr b="1" lang="en" sz="1200"/>
              <a:t>SELECT * From TENKTUP1 WHERE unique1 &lt; 2000 AND unique1 % 2 = 0;</a:t>
            </a:r>
            <a:endParaRPr b="1" sz="1200"/>
          </a:p>
          <a:p>
            <a:pPr indent="0" lvl="0" marL="0" rtl="0" algn="l">
              <a:lnSpc>
                <a:spcPct val="100000"/>
              </a:lnSpc>
              <a:spcBef>
                <a:spcPts val="1600"/>
              </a:spcBef>
              <a:spcAft>
                <a:spcPts val="0"/>
              </a:spcAft>
              <a:buNone/>
            </a:pPr>
            <a:r>
              <a:t/>
            </a:r>
            <a:endParaRPr b="1" sz="1200"/>
          </a:p>
          <a:p>
            <a:pPr indent="0" lvl="0" marL="0" rtl="0" algn="l">
              <a:lnSpc>
                <a:spcPct val="100000"/>
              </a:lnSpc>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a:p>
        </p:txBody>
      </p:sp>
      <p:pic>
        <p:nvPicPr>
          <p:cNvPr id="310" name="Google Shape;310;p18"/>
          <p:cNvPicPr preferRelativeResize="0"/>
          <p:nvPr/>
        </p:nvPicPr>
        <p:blipFill>
          <a:blip r:embed="rId3">
            <a:alphaModFix/>
          </a:blip>
          <a:stretch>
            <a:fillRect/>
          </a:stretch>
        </p:blipFill>
        <p:spPr>
          <a:xfrm>
            <a:off x="1411675" y="2947013"/>
            <a:ext cx="1881675" cy="1980950"/>
          </a:xfrm>
          <a:prstGeom prst="rect">
            <a:avLst/>
          </a:prstGeom>
          <a:noFill/>
          <a:ln>
            <a:noFill/>
          </a:ln>
        </p:spPr>
      </p:pic>
      <p:pic>
        <p:nvPicPr>
          <p:cNvPr id="311" name="Google Shape;311;p18"/>
          <p:cNvPicPr preferRelativeResize="0"/>
          <p:nvPr/>
        </p:nvPicPr>
        <p:blipFill>
          <a:blip r:embed="rId4">
            <a:alphaModFix/>
          </a:blip>
          <a:stretch>
            <a:fillRect/>
          </a:stretch>
        </p:blipFill>
        <p:spPr>
          <a:xfrm>
            <a:off x="3639400" y="3003988"/>
            <a:ext cx="1666875" cy="1805125"/>
          </a:xfrm>
          <a:prstGeom prst="rect">
            <a:avLst/>
          </a:prstGeom>
          <a:noFill/>
          <a:ln>
            <a:noFill/>
          </a:ln>
        </p:spPr>
      </p:pic>
      <p:pic>
        <p:nvPicPr>
          <p:cNvPr id="312" name="Google Shape;312;p18"/>
          <p:cNvPicPr preferRelativeResize="0"/>
          <p:nvPr/>
        </p:nvPicPr>
        <p:blipFill>
          <a:blip r:embed="rId5">
            <a:alphaModFix/>
          </a:blip>
          <a:stretch>
            <a:fillRect/>
          </a:stretch>
        </p:blipFill>
        <p:spPr>
          <a:xfrm>
            <a:off x="5306275" y="2877850"/>
            <a:ext cx="1666875"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79300" y="598575"/>
            <a:ext cx="70305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Results for The Experiment </a:t>
            </a:r>
            <a:endParaRPr>
              <a:solidFill>
                <a:srgbClr val="45818E"/>
              </a:solidFill>
            </a:endParaRPr>
          </a:p>
        </p:txBody>
      </p:sp>
      <p:sp>
        <p:nvSpPr>
          <p:cNvPr id="318" name="Google Shape;318;p19"/>
          <p:cNvSpPr txBox="1"/>
          <p:nvPr/>
        </p:nvSpPr>
        <p:spPr>
          <a:xfrm>
            <a:off x="941950" y="1345725"/>
            <a:ext cx="29259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9"/>
          <p:cNvSpPr txBox="1"/>
          <p:nvPr/>
        </p:nvSpPr>
        <p:spPr>
          <a:xfrm>
            <a:off x="640625" y="1224825"/>
            <a:ext cx="20550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No indices, full scan</a:t>
            </a:r>
            <a:endParaRPr>
              <a:solidFill>
                <a:srgbClr val="0000FF"/>
              </a:solidFill>
              <a:latin typeface="Nunito"/>
              <a:ea typeface="Nunito"/>
              <a:cs typeface="Nunito"/>
              <a:sym typeface="Nunito"/>
            </a:endParaRPr>
          </a:p>
        </p:txBody>
      </p:sp>
      <p:sp>
        <p:nvSpPr>
          <p:cNvPr id="320" name="Google Shape;320;p19"/>
          <p:cNvSpPr txBox="1"/>
          <p:nvPr/>
        </p:nvSpPr>
        <p:spPr>
          <a:xfrm>
            <a:off x="592788" y="2431638"/>
            <a:ext cx="371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Non-clustered indices, index range scan</a:t>
            </a:r>
            <a:endParaRPr>
              <a:solidFill>
                <a:srgbClr val="0000FF"/>
              </a:solidFill>
              <a:latin typeface="Nunito"/>
              <a:ea typeface="Nunito"/>
              <a:cs typeface="Nunito"/>
              <a:sym typeface="Nunito"/>
            </a:endParaRPr>
          </a:p>
        </p:txBody>
      </p:sp>
      <p:sp>
        <p:nvSpPr>
          <p:cNvPr id="321" name="Google Shape;321;p19"/>
          <p:cNvSpPr txBox="1"/>
          <p:nvPr/>
        </p:nvSpPr>
        <p:spPr>
          <a:xfrm>
            <a:off x="592800" y="3696650"/>
            <a:ext cx="3413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Nunito"/>
                <a:ea typeface="Nunito"/>
                <a:cs typeface="Nunito"/>
                <a:sym typeface="Nunito"/>
              </a:rPr>
              <a:t>* Clustered indices, index range scan</a:t>
            </a:r>
            <a:endParaRPr>
              <a:solidFill>
                <a:srgbClr val="0000FF"/>
              </a:solidFill>
              <a:latin typeface="Nunito"/>
              <a:ea typeface="Nunito"/>
              <a:cs typeface="Nunito"/>
              <a:sym typeface="Nunito"/>
            </a:endParaRPr>
          </a:p>
        </p:txBody>
      </p:sp>
      <p:graphicFrame>
        <p:nvGraphicFramePr>
          <p:cNvPr id="322" name="Google Shape;322;p19"/>
          <p:cNvGraphicFramePr/>
          <p:nvPr/>
        </p:nvGraphicFramePr>
        <p:xfrm>
          <a:off x="640625" y="1513150"/>
          <a:ext cx="3000000" cy="3000000"/>
        </p:xfrm>
        <a:graphic>
          <a:graphicData uri="http://schemas.openxmlformats.org/drawingml/2006/table">
            <a:tbl>
              <a:tblPr>
                <a:noFill/>
                <a:tableStyleId>{516D2932-3FC6-4A17-8F64-A46187E8C920}</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23" name="Google Shape;323;p19"/>
          <p:cNvGraphicFramePr/>
          <p:nvPr/>
        </p:nvGraphicFramePr>
        <p:xfrm>
          <a:off x="640625" y="2730550"/>
          <a:ext cx="3000000" cy="3000000"/>
        </p:xfrm>
        <a:graphic>
          <a:graphicData uri="http://schemas.openxmlformats.org/drawingml/2006/table">
            <a:tbl>
              <a:tblPr>
                <a:noFill/>
                <a:tableStyleId>{516D2932-3FC6-4A17-8F64-A46187E8C920}</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24" name="Google Shape;324;p19"/>
          <p:cNvGraphicFramePr/>
          <p:nvPr/>
        </p:nvGraphicFramePr>
        <p:xfrm>
          <a:off x="640625" y="4018250"/>
          <a:ext cx="3000000" cy="3000000"/>
        </p:xfrm>
        <a:graphic>
          <a:graphicData uri="http://schemas.openxmlformats.org/drawingml/2006/table">
            <a:tbl>
              <a:tblPr>
                <a:noFill/>
                <a:tableStyleId>{516D2932-3FC6-4A17-8F64-A46187E8C920}</a:tableStyleId>
              </a:tblPr>
              <a:tblGrid>
                <a:gridCol w="1140550"/>
                <a:gridCol w="943175"/>
                <a:gridCol w="1022825"/>
                <a:gridCol w="743350"/>
              </a:tblGrid>
              <a:tr h="209225">
                <a:tc>
                  <a:txBody>
                    <a:bodyPr>
                      <a:noAutofit/>
                    </a:bodyPr>
                    <a:lstStyle/>
                    <a:p>
                      <a:pPr indent="0" lvl="0" marL="0" rtl="0" algn="ctr">
                        <a:lnSpc>
                          <a:spcPct val="115000"/>
                        </a:lnSpc>
                        <a:spcBef>
                          <a:spcPts val="0"/>
                        </a:spcBef>
                        <a:spcAft>
                          <a:spcPts val="0"/>
                        </a:spcAft>
                        <a:buNone/>
                      </a:pPr>
                      <a:r>
                        <a:rPr b="1" lang="en" sz="1000"/>
                        <a:t>Selectivity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Local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Cloud MySQL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BigQuery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575">
                <a:tc>
                  <a:txBody>
                    <a:bodyPr>
                      <a:noAutofit/>
                    </a:bodyPr>
                    <a:lstStyle/>
                    <a:p>
                      <a:pPr indent="0" lvl="0" marL="0" rtl="0" algn="ctr">
                        <a:lnSpc>
                          <a:spcPct val="115000"/>
                        </a:lnSpc>
                        <a:spcBef>
                          <a:spcPts val="0"/>
                        </a:spcBef>
                        <a:spcAft>
                          <a:spcPts val="0"/>
                        </a:spcAft>
                        <a:buNone/>
                      </a:pPr>
                      <a:r>
                        <a:rPr lang="en" sz="1000"/>
                        <a:t>Less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noAutofit/>
                    </a:bodyPr>
                    <a:lstStyle/>
                    <a:p>
                      <a:pPr indent="0" lvl="0" marL="0" rtl="0" algn="ctr">
                        <a:lnSpc>
                          <a:spcPct val="115000"/>
                        </a:lnSpc>
                        <a:spcBef>
                          <a:spcPts val="0"/>
                        </a:spcBef>
                        <a:spcAft>
                          <a:spcPts val="0"/>
                        </a:spcAft>
                        <a:buNone/>
                      </a:pPr>
                      <a:r>
                        <a:rPr lang="en" sz="1000"/>
                        <a:t>Equal to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1050">
                <a:tc>
                  <a:txBody>
                    <a:bodyPr>
                      <a:noAutofit/>
                    </a:bodyPr>
                    <a:lstStyle/>
                    <a:p>
                      <a:pPr indent="0" lvl="0" marL="0" rtl="0" algn="ctr">
                        <a:lnSpc>
                          <a:spcPct val="115000"/>
                        </a:lnSpc>
                        <a:spcBef>
                          <a:spcPts val="0"/>
                        </a:spcBef>
                        <a:spcAft>
                          <a:spcPts val="0"/>
                        </a:spcAft>
                        <a:buNone/>
                      </a:pPr>
                      <a:r>
                        <a:rPr lang="en" sz="1000"/>
                        <a:t>Larger than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t>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25" name="Google Shape;325;p19" title="Chart"/>
          <p:cNvPicPr preferRelativeResize="0"/>
          <p:nvPr/>
        </p:nvPicPr>
        <p:blipFill>
          <a:blip r:embed="rId3">
            <a:alphaModFix/>
          </a:blip>
          <a:stretch>
            <a:fillRect/>
          </a:stretch>
        </p:blipFill>
        <p:spPr>
          <a:xfrm>
            <a:off x="4538600" y="1137575"/>
            <a:ext cx="4505451" cy="1319212"/>
          </a:xfrm>
          <a:prstGeom prst="rect">
            <a:avLst/>
          </a:prstGeom>
          <a:noFill/>
          <a:ln>
            <a:noFill/>
          </a:ln>
        </p:spPr>
      </p:pic>
      <p:pic>
        <p:nvPicPr>
          <p:cNvPr id="326" name="Google Shape;326;p19" title="Chart"/>
          <p:cNvPicPr preferRelativeResize="0"/>
          <p:nvPr/>
        </p:nvPicPr>
        <p:blipFill>
          <a:blip r:embed="rId4">
            <a:alphaModFix/>
          </a:blip>
          <a:stretch>
            <a:fillRect/>
          </a:stretch>
        </p:blipFill>
        <p:spPr>
          <a:xfrm>
            <a:off x="4614925" y="2431638"/>
            <a:ext cx="4352801" cy="1294100"/>
          </a:xfrm>
          <a:prstGeom prst="rect">
            <a:avLst/>
          </a:prstGeom>
          <a:noFill/>
          <a:ln>
            <a:noFill/>
          </a:ln>
        </p:spPr>
      </p:pic>
      <p:pic>
        <p:nvPicPr>
          <p:cNvPr id="327" name="Google Shape;327;p19" title="Chart"/>
          <p:cNvPicPr preferRelativeResize="0"/>
          <p:nvPr/>
        </p:nvPicPr>
        <p:blipFill>
          <a:blip r:embed="rId5">
            <a:alphaModFix/>
          </a:blip>
          <a:stretch>
            <a:fillRect/>
          </a:stretch>
        </p:blipFill>
        <p:spPr>
          <a:xfrm>
            <a:off x="4614925" y="3783425"/>
            <a:ext cx="4505450" cy="129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Modification In Experiment 2</a:t>
            </a:r>
            <a:endParaRPr>
              <a:solidFill>
                <a:schemeClr val="accent1"/>
              </a:solidFill>
            </a:endParaRPr>
          </a:p>
        </p:txBody>
      </p:sp>
      <p:sp>
        <p:nvSpPr>
          <p:cNvPr id="333" name="Google Shape;333;p20"/>
          <p:cNvSpPr txBox="1"/>
          <p:nvPr>
            <p:ph idx="1" type="body"/>
          </p:nvPr>
        </p:nvSpPr>
        <p:spPr>
          <a:xfrm>
            <a:off x="1303800" y="1327875"/>
            <a:ext cx="7030500" cy="3203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Our experiment 2 results were almost similar and it was hard to distinguish three systems performance.</a:t>
            </a:r>
            <a:endParaRPr sz="1400"/>
          </a:p>
          <a:p>
            <a:pPr indent="-317500" lvl="0" marL="457200" rtl="0" algn="l">
              <a:lnSpc>
                <a:spcPct val="150000"/>
              </a:lnSpc>
              <a:spcBef>
                <a:spcPts val="0"/>
              </a:spcBef>
              <a:spcAft>
                <a:spcPts val="0"/>
              </a:spcAft>
              <a:buSzPts val="1400"/>
              <a:buChar char="●"/>
            </a:pPr>
            <a:r>
              <a:rPr lang="en" sz="1400"/>
              <a:t>The values are quite close which simply shows the overhead of the system interface and the actual time for executing the query is ever small than that.</a:t>
            </a:r>
            <a:endParaRPr sz="1400"/>
          </a:p>
          <a:p>
            <a:pPr indent="-317500" lvl="0" marL="457200" rtl="0" algn="l">
              <a:lnSpc>
                <a:spcPct val="150000"/>
              </a:lnSpc>
              <a:spcBef>
                <a:spcPts val="0"/>
              </a:spcBef>
              <a:spcAft>
                <a:spcPts val="0"/>
              </a:spcAft>
              <a:buSzPts val="1400"/>
              <a:buChar char="●"/>
            </a:pPr>
            <a:r>
              <a:rPr lang="en" sz="1400"/>
              <a:t>To get more </a:t>
            </a:r>
            <a:r>
              <a:rPr lang="en" sz="1400"/>
              <a:t>details</a:t>
            </a:r>
            <a:r>
              <a:rPr lang="en" sz="1400"/>
              <a:t> out of the </a:t>
            </a:r>
            <a:r>
              <a:rPr lang="en" sz="1400"/>
              <a:t>performance</a:t>
            </a:r>
            <a:r>
              <a:rPr lang="en" sz="1400"/>
              <a:t> we designed big tables with 100,000 of rows. Initially we were using tables with the maximum size of 10,000.</a:t>
            </a:r>
            <a:endParaRPr sz="1400"/>
          </a:p>
          <a:p>
            <a:pPr indent="-311150" lvl="0" marL="457200" rtl="0" algn="l">
              <a:spcBef>
                <a:spcPts val="0"/>
              </a:spcBef>
              <a:spcAft>
                <a:spcPts val="0"/>
              </a:spcAft>
              <a:buSzPts val="1300"/>
              <a:buChar char="●"/>
            </a:pPr>
            <a:r>
              <a:rPr lang="en"/>
              <a:t>We performed the experiment with a very large table and record their </a:t>
            </a:r>
            <a:r>
              <a:rPr lang="en"/>
              <a:t>performance</a:t>
            </a:r>
            <a:r>
              <a:rPr lang="en"/>
              <a:t> on the next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18200" y="598575"/>
            <a:ext cx="70305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New Improved Experiment</a:t>
            </a:r>
            <a:endParaRPr>
              <a:solidFill>
                <a:srgbClr val="45818E"/>
              </a:solidFill>
            </a:endParaRPr>
          </a:p>
        </p:txBody>
      </p:sp>
      <p:sp>
        <p:nvSpPr>
          <p:cNvPr id="339" name="Google Shape;339;p21"/>
          <p:cNvSpPr txBox="1"/>
          <p:nvPr>
            <p:ph idx="1" type="body"/>
          </p:nvPr>
        </p:nvSpPr>
        <p:spPr>
          <a:xfrm>
            <a:off x="1056750" y="1132275"/>
            <a:ext cx="7030500" cy="39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Query: Large table created with table size 880000 rows (Eight hundred Eighty thousand rows)</a:t>
            </a:r>
            <a:endParaRPr b="1" sz="1200"/>
          </a:p>
          <a:p>
            <a:pPr indent="0" lvl="0" marL="0" rtl="0" algn="l">
              <a:spcBef>
                <a:spcPts val="1600"/>
              </a:spcBef>
              <a:spcAft>
                <a:spcPts val="0"/>
              </a:spcAft>
              <a:buNone/>
            </a:pPr>
            <a:r>
              <a:rPr b="1" lang="en" sz="1100"/>
              <a:t>No index:</a:t>
            </a:r>
            <a:endParaRPr b="1" sz="1100"/>
          </a:p>
          <a:p>
            <a:pPr indent="0" lvl="0" marL="0" rtl="0" algn="l">
              <a:spcBef>
                <a:spcPts val="1600"/>
              </a:spcBef>
              <a:spcAft>
                <a:spcPts val="0"/>
              </a:spcAft>
              <a:buNone/>
            </a:pPr>
            <a:r>
              <a:rPr b="1" lang="en" sz="1100"/>
              <a:t>SELECT count(*) From BENCHMARK_PRO.StringsTable2 where unique1 &lt;= 152000;</a:t>
            </a:r>
            <a:endParaRPr b="1" sz="1100"/>
          </a:p>
          <a:p>
            <a:pPr indent="0" lvl="0" marL="0" rtl="0" algn="l">
              <a:spcBef>
                <a:spcPts val="1600"/>
              </a:spcBef>
              <a:spcAft>
                <a:spcPts val="0"/>
              </a:spcAft>
              <a:buNone/>
            </a:pPr>
            <a:r>
              <a:rPr b="1" lang="en" sz="1100"/>
              <a:t>SELECT * From BENCHMARK_PRO.StringsTable2 where unique1 &lt;= 874185 ;</a:t>
            </a:r>
            <a:endParaRPr b="1" sz="11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a:p>
        </p:txBody>
      </p:sp>
      <p:pic>
        <p:nvPicPr>
          <p:cNvPr id="340" name="Google Shape;340;p21"/>
          <p:cNvPicPr preferRelativeResize="0"/>
          <p:nvPr/>
        </p:nvPicPr>
        <p:blipFill>
          <a:blip r:embed="rId3">
            <a:alphaModFix/>
          </a:blip>
          <a:stretch>
            <a:fillRect/>
          </a:stretch>
        </p:blipFill>
        <p:spPr>
          <a:xfrm>
            <a:off x="3004775" y="2688400"/>
            <a:ext cx="1850725" cy="199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