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9" r:id="rId4"/>
    <p:sldId id="261" r:id="rId5"/>
    <p:sldId id="260" r:id="rId6"/>
    <p:sldId id="287" r:id="rId7"/>
    <p:sldId id="262" r:id="rId8"/>
    <p:sldId id="263" r:id="rId9"/>
    <p:sldId id="264" r:id="rId10"/>
    <p:sldId id="266" r:id="rId11"/>
    <p:sldId id="284" r:id="rId12"/>
    <p:sldId id="272" r:id="rId13"/>
    <p:sldId id="265" r:id="rId14"/>
    <p:sldId id="280" r:id="rId15"/>
    <p:sldId id="273" r:id="rId16"/>
    <p:sldId id="274" r:id="rId17"/>
    <p:sldId id="276" r:id="rId18"/>
    <p:sldId id="278" r:id="rId19"/>
    <p:sldId id="279" r:id="rId20"/>
    <p:sldId id="281" r:id="rId21"/>
    <p:sldId id="285" r:id="rId22"/>
    <p:sldId id="267" r:id="rId23"/>
    <p:sldId id="268" r:id="rId24"/>
    <p:sldId id="275" r:id="rId25"/>
    <p:sldId id="270" r:id="rId26"/>
    <p:sldId id="271" r:id="rId27"/>
    <p:sldId id="286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EFF"/>
    <a:srgbClr val="F2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3A9A9-EB3B-42BE-9386-18CF7BD360E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C4EF0F9-70DD-4EEB-A426-519FAF5D0470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Data Collection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1D0C12D-EA72-41ED-A98D-C2FC0568BEEE}" type="parTrans" cxnId="{6B21F17E-8503-49BA-838F-4992B6ED02B3}">
      <dgm:prSet/>
      <dgm:spPr/>
      <dgm:t>
        <a:bodyPr/>
        <a:lstStyle/>
        <a:p>
          <a:endParaRPr lang="en-MY"/>
        </a:p>
      </dgm:t>
    </dgm:pt>
    <dgm:pt modelId="{037D4229-6F62-4015-B441-09FCB96F06A4}" type="sibTrans" cxnId="{6B21F17E-8503-49BA-838F-4992B6ED02B3}">
      <dgm:prSet/>
      <dgm:spPr/>
      <dgm:t>
        <a:bodyPr/>
        <a:lstStyle/>
        <a:p>
          <a:endParaRPr lang="en-MY"/>
        </a:p>
      </dgm:t>
    </dgm:pt>
    <dgm:pt modelId="{E4EA2100-CE07-46C1-B248-77C04570F231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7B6E8C1-7B0D-49F5-BCE7-1B0463EB213E}" type="parTrans" cxnId="{0B2C8C99-1195-4FD4-BE6E-0EFA4ADE9997}">
      <dgm:prSet/>
      <dgm:spPr/>
      <dgm:t>
        <a:bodyPr/>
        <a:lstStyle/>
        <a:p>
          <a:endParaRPr lang="en-MY"/>
        </a:p>
      </dgm:t>
    </dgm:pt>
    <dgm:pt modelId="{6FE9D147-EB84-4F31-91B7-0215F0ABF6CA}" type="sibTrans" cxnId="{0B2C8C99-1195-4FD4-BE6E-0EFA4ADE9997}">
      <dgm:prSet/>
      <dgm:spPr/>
      <dgm:t>
        <a:bodyPr/>
        <a:lstStyle/>
        <a:p>
          <a:endParaRPr lang="en-MY"/>
        </a:p>
      </dgm:t>
    </dgm:pt>
    <dgm:pt modelId="{04B9A2B7-FB2E-414D-9A15-A9C2474CF563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Data Cleaning and Wrangling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B93854B-F2B3-4337-9162-A5932DCEE83D}" type="parTrans" cxnId="{D22FE0C1-B0E9-4E3D-9131-13BB58DDBCEC}">
      <dgm:prSet/>
      <dgm:spPr/>
      <dgm:t>
        <a:bodyPr/>
        <a:lstStyle/>
        <a:p>
          <a:endParaRPr lang="en-MY"/>
        </a:p>
      </dgm:t>
    </dgm:pt>
    <dgm:pt modelId="{8AEAEA07-15AC-4979-9324-E2D621747F19}" type="sibTrans" cxnId="{D22FE0C1-B0E9-4E3D-9131-13BB58DDBCEC}">
      <dgm:prSet/>
      <dgm:spPr/>
      <dgm:t>
        <a:bodyPr/>
        <a:lstStyle/>
        <a:p>
          <a:endParaRPr lang="en-MY"/>
        </a:p>
      </dgm:t>
    </dgm:pt>
    <dgm:pt modelId="{3EFBA56E-BCC2-424E-9CC6-61C81FD09E4C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EDA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A975CF8-121D-4B32-9392-D09C78E24292}" type="parTrans" cxnId="{005187E2-7171-473E-9902-B73ED1BE0725}">
      <dgm:prSet/>
      <dgm:spPr/>
      <dgm:t>
        <a:bodyPr/>
        <a:lstStyle/>
        <a:p>
          <a:endParaRPr lang="en-MY"/>
        </a:p>
      </dgm:t>
    </dgm:pt>
    <dgm:pt modelId="{52BEB12D-46F0-4D58-A4C3-B413D6429BF7}" type="sibTrans" cxnId="{005187E2-7171-473E-9902-B73ED1BE0725}">
      <dgm:prSet/>
      <dgm:spPr/>
      <dgm:t>
        <a:bodyPr/>
        <a:lstStyle/>
        <a:p>
          <a:endParaRPr lang="en-MY"/>
        </a:p>
      </dgm:t>
    </dgm:pt>
    <dgm:pt modelId="{7B6C33F2-ED4D-4878-B0EF-C3D26AD5DDF6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Model Training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092804D-9133-41D1-90D0-17B8236FD279}" type="parTrans" cxnId="{103A9C86-9E20-4EB9-AAF2-9F1FE715A522}">
      <dgm:prSet/>
      <dgm:spPr/>
      <dgm:t>
        <a:bodyPr/>
        <a:lstStyle/>
        <a:p>
          <a:endParaRPr lang="en-MY"/>
        </a:p>
      </dgm:t>
    </dgm:pt>
    <dgm:pt modelId="{ECE6CDA0-639A-4C08-8525-DE8011B62060}" type="sibTrans" cxnId="{103A9C86-9E20-4EB9-AAF2-9F1FE715A522}">
      <dgm:prSet/>
      <dgm:spPr/>
      <dgm:t>
        <a:bodyPr/>
        <a:lstStyle/>
        <a:p>
          <a:endParaRPr lang="en-MY"/>
        </a:p>
      </dgm:t>
    </dgm:pt>
    <dgm:pt modelId="{14B87B1B-9482-4780-BA76-6A6140F93B93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Model Evaluation &amp; Selection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BE112F2-E680-4D36-B3D5-F81870466154}" type="parTrans" cxnId="{864B3360-9362-4F5B-B114-34D567C17266}">
      <dgm:prSet/>
      <dgm:spPr/>
      <dgm:t>
        <a:bodyPr/>
        <a:lstStyle/>
        <a:p>
          <a:endParaRPr lang="en-MY"/>
        </a:p>
      </dgm:t>
    </dgm:pt>
    <dgm:pt modelId="{BCA5BA3C-BA86-462B-9AED-6C55569A1F96}" type="sibTrans" cxnId="{864B3360-9362-4F5B-B114-34D567C17266}">
      <dgm:prSet/>
      <dgm:spPr/>
      <dgm:t>
        <a:bodyPr/>
        <a:lstStyle/>
        <a:p>
          <a:endParaRPr lang="en-MY"/>
        </a:p>
      </dgm:t>
    </dgm:pt>
    <dgm:pt modelId="{0F7C06E8-D101-47D8-BB41-2C111CF33BB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Content Delivery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58B0F7B-1DDE-4F07-8996-166F625622CC}" type="parTrans" cxnId="{1DED915D-C70A-466B-8195-776BB73B89AC}">
      <dgm:prSet/>
      <dgm:spPr/>
      <dgm:t>
        <a:bodyPr/>
        <a:lstStyle/>
        <a:p>
          <a:endParaRPr lang="en-MY"/>
        </a:p>
      </dgm:t>
    </dgm:pt>
    <dgm:pt modelId="{B525CCF5-4089-401C-AC0F-01FA408317AC}" type="sibTrans" cxnId="{1DED915D-C70A-466B-8195-776BB73B89AC}">
      <dgm:prSet/>
      <dgm:spPr/>
      <dgm:t>
        <a:bodyPr/>
        <a:lstStyle/>
        <a:p>
          <a:endParaRPr lang="en-MY"/>
        </a:p>
      </dgm:t>
    </dgm:pt>
    <dgm:pt modelId="{8CB4FFFC-B8B2-4A87-83DC-94B40B0C545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Continuous Iteration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F261984-AAC0-4E96-9842-40960A9C7BDD}" type="parTrans" cxnId="{0563194C-928D-49A7-9C64-FDB874E58BB6}">
      <dgm:prSet/>
      <dgm:spPr/>
      <dgm:t>
        <a:bodyPr/>
        <a:lstStyle/>
        <a:p>
          <a:endParaRPr lang="en-MY"/>
        </a:p>
      </dgm:t>
    </dgm:pt>
    <dgm:pt modelId="{E49B610A-855B-4172-A0D1-973DC3117B13}" type="sibTrans" cxnId="{0563194C-928D-49A7-9C64-FDB874E58BB6}">
      <dgm:prSet/>
      <dgm:spPr/>
      <dgm:t>
        <a:bodyPr/>
        <a:lstStyle/>
        <a:p>
          <a:endParaRPr lang="en-MY"/>
        </a:p>
      </dgm:t>
    </dgm:pt>
    <dgm:pt modelId="{03031C7E-E207-458B-864C-A9F2500175B1}" type="pres">
      <dgm:prSet presAssocID="{88D3A9A9-EB3B-42BE-9386-18CF7BD360EE}" presName="Name0" presStyleCnt="0">
        <dgm:presLayoutVars>
          <dgm:dir/>
          <dgm:resizeHandles val="exact"/>
        </dgm:presLayoutVars>
      </dgm:prSet>
      <dgm:spPr/>
    </dgm:pt>
    <dgm:pt modelId="{D52068FB-BF6C-4D5C-9CCE-5913A9F5A8ED}" type="pres">
      <dgm:prSet presAssocID="{1C4EF0F9-70DD-4EEB-A426-519FAF5D0470}" presName="parTxOnly" presStyleLbl="node1" presStyleIdx="0" presStyleCnt="8">
        <dgm:presLayoutVars>
          <dgm:bulletEnabled val="1"/>
        </dgm:presLayoutVars>
      </dgm:prSet>
      <dgm:spPr/>
    </dgm:pt>
    <dgm:pt modelId="{FD52EA3A-8A49-43E6-BB31-84DD3A8D1B9C}" type="pres">
      <dgm:prSet presAssocID="{037D4229-6F62-4015-B441-09FCB96F06A4}" presName="parSpace" presStyleCnt="0"/>
      <dgm:spPr/>
    </dgm:pt>
    <dgm:pt modelId="{557B3FA3-0B00-475D-A000-02918CB1FC4A}" type="pres">
      <dgm:prSet presAssocID="{E4EA2100-CE07-46C1-B248-77C04570F231}" presName="parTxOnly" presStyleLbl="node1" presStyleIdx="1" presStyleCnt="8">
        <dgm:presLayoutVars>
          <dgm:bulletEnabled val="1"/>
        </dgm:presLayoutVars>
      </dgm:prSet>
      <dgm:spPr/>
    </dgm:pt>
    <dgm:pt modelId="{043ADDC7-F00D-4E86-AAFB-734CEDBED6C6}" type="pres">
      <dgm:prSet presAssocID="{6FE9D147-EB84-4F31-91B7-0215F0ABF6CA}" presName="parSpace" presStyleCnt="0"/>
      <dgm:spPr/>
    </dgm:pt>
    <dgm:pt modelId="{A86D7D40-FA15-44CE-8A59-F5C7F661100E}" type="pres">
      <dgm:prSet presAssocID="{04B9A2B7-FB2E-414D-9A15-A9C2474CF563}" presName="parTxOnly" presStyleLbl="node1" presStyleIdx="2" presStyleCnt="8">
        <dgm:presLayoutVars>
          <dgm:bulletEnabled val="1"/>
        </dgm:presLayoutVars>
      </dgm:prSet>
      <dgm:spPr/>
    </dgm:pt>
    <dgm:pt modelId="{55435A6C-53B6-41D1-8EB4-A2C2AAB4ABB8}" type="pres">
      <dgm:prSet presAssocID="{8AEAEA07-15AC-4979-9324-E2D621747F19}" presName="parSpace" presStyleCnt="0"/>
      <dgm:spPr/>
    </dgm:pt>
    <dgm:pt modelId="{3D89FD8A-B54D-4018-B199-8E64AA48D3A2}" type="pres">
      <dgm:prSet presAssocID="{3EFBA56E-BCC2-424E-9CC6-61C81FD09E4C}" presName="parTxOnly" presStyleLbl="node1" presStyleIdx="3" presStyleCnt="8">
        <dgm:presLayoutVars>
          <dgm:bulletEnabled val="1"/>
        </dgm:presLayoutVars>
      </dgm:prSet>
      <dgm:spPr/>
    </dgm:pt>
    <dgm:pt modelId="{42F4E365-6013-4720-B557-2E3600F4C8FB}" type="pres">
      <dgm:prSet presAssocID="{52BEB12D-46F0-4D58-A4C3-B413D6429BF7}" presName="parSpace" presStyleCnt="0"/>
      <dgm:spPr/>
    </dgm:pt>
    <dgm:pt modelId="{D3102A70-8738-4AE0-98C6-26879459D620}" type="pres">
      <dgm:prSet presAssocID="{7B6C33F2-ED4D-4878-B0EF-C3D26AD5DDF6}" presName="parTxOnly" presStyleLbl="node1" presStyleIdx="4" presStyleCnt="8">
        <dgm:presLayoutVars>
          <dgm:bulletEnabled val="1"/>
        </dgm:presLayoutVars>
      </dgm:prSet>
      <dgm:spPr/>
    </dgm:pt>
    <dgm:pt modelId="{1F50E460-D4E0-44E5-8A5D-E1293F87C812}" type="pres">
      <dgm:prSet presAssocID="{ECE6CDA0-639A-4C08-8525-DE8011B62060}" presName="parSpace" presStyleCnt="0"/>
      <dgm:spPr/>
    </dgm:pt>
    <dgm:pt modelId="{6077553C-CD73-49E6-B021-CE5629E5383A}" type="pres">
      <dgm:prSet presAssocID="{14B87B1B-9482-4780-BA76-6A6140F93B93}" presName="parTxOnly" presStyleLbl="node1" presStyleIdx="5" presStyleCnt="8">
        <dgm:presLayoutVars>
          <dgm:bulletEnabled val="1"/>
        </dgm:presLayoutVars>
      </dgm:prSet>
      <dgm:spPr/>
    </dgm:pt>
    <dgm:pt modelId="{C3B1D9A1-A0C2-4278-AC7F-61343ADE4877}" type="pres">
      <dgm:prSet presAssocID="{BCA5BA3C-BA86-462B-9AED-6C55569A1F96}" presName="parSpace" presStyleCnt="0"/>
      <dgm:spPr/>
    </dgm:pt>
    <dgm:pt modelId="{440500DE-F373-4EE4-94B4-6C10E2A82175}" type="pres">
      <dgm:prSet presAssocID="{0F7C06E8-D101-47D8-BB41-2C111CF33BB5}" presName="parTxOnly" presStyleLbl="node1" presStyleIdx="6" presStyleCnt="8">
        <dgm:presLayoutVars>
          <dgm:bulletEnabled val="1"/>
        </dgm:presLayoutVars>
      </dgm:prSet>
      <dgm:spPr/>
    </dgm:pt>
    <dgm:pt modelId="{71E115C3-4A06-4917-A487-F416CA7652A4}" type="pres">
      <dgm:prSet presAssocID="{B525CCF5-4089-401C-AC0F-01FA408317AC}" presName="parSpace" presStyleCnt="0"/>
      <dgm:spPr/>
    </dgm:pt>
    <dgm:pt modelId="{8A17E8D5-FDCC-4546-8A23-27B19A4219E8}" type="pres">
      <dgm:prSet presAssocID="{8CB4FFFC-B8B2-4A87-83DC-94B40B0C545D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4B84091C-E41F-4A53-AA26-E6DB53FA4F2A}" type="presOf" srcId="{3EFBA56E-BCC2-424E-9CC6-61C81FD09E4C}" destId="{3D89FD8A-B54D-4018-B199-8E64AA48D3A2}" srcOrd="0" destOrd="0" presId="urn:microsoft.com/office/officeart/2005/8/layout/hChevron3"/>
    <dgm:cxn modelId="{9C62DB36-1C3E-4016-BC2E-9BEA171F8C3D}" type="presOf" srcId="{7B6C33F2-ED4D-4878-B0EF-C3D26AD5DDF6}" destId="{D3102A70-8738-4AE0-98C6-26879459D620}" srcOrd="0" destOrd="0" presId="urn:microsoft.com/office/officeart/2005/8/layout/hChevron3"/>
    <dgm:cxn modelId="{1DED915D-C70A-466B-8195-776BB73B89AC}" srcId="{88D3A9A9-EB3B-42BE-9386-18CF7BD360EE}" destId="{0F7C06E8-D101-47D8-BB41-2C111CF33BB5}" srcOrd="6" destOrd="0" parTransId="{E58B0F7B-1DDE-4F07-8996-166F625622CC}" sibTransId="{B525CCF5-4089-401C-AC0F-01FA408317AC}"/>
    <dgm:cxn modelId="{864B3360-9362-4F5B-B114-34D567C17266}" srcId="{88D3A9A9-EB3B-42BE-9386-18CF7BD360EE}" destId="{14B87B1B-9482-4780-BA76-6A6140F93B93}" srcOrd="5" destOrd="0" parTransId="{BBE112F2-E680-4D36-B3D5-F81870466154}" sibTransId="{BCA5BA3C-BA86-462B-9AED-6C55569A1F96}"/>
    <dgm:cxn modelId="{0563194C-928D-49A7-9C64-FDB874E58BB6}" srcId="{88D3A9A9-EB3B-42BE-9386-18CF7BD360EE}" destId="{8CB4FFFC-B8B2-4A87-83DC-94B40B0C545D}" srcOrd="7" destOrd="0" parTransId="{FF261984-AAC0-4E96-9842-40960A9C7BDD}" sibTransId="{E49B610A-855B-4172-A0D1-973DC3117B13}"/>
    <dgm:cxn modelId="{A6B67950-82DE-4CBF-B25C-BA76A5BF96DB}" type="presOf" srcId="{0F7C06E8-D101-47D8-BB41-2C111CF33BB5}" destId="{440500DE-F373-4EE4-94B4-6C10E2A82175}" srcOrd="0" destOrd="0" presId="urn:microsoft.com/office/officeart/2005/8/layout/hChevron3"/>
    <dgm:cxn modelId="{6B21F17E-8503-49BA-838F-4992B6ED02B3}" srcId="{88D3A9A9-EB3B-42BE-9386-18CF7BD360EE}" destId="{1C4EF0F9-70DD-4EEB-A426-519FAF5D0470}" srcOrd="0" destOrd="0" parTransId="{41D0C12D-EA72-41ED-A98D-C2FC0568BEEE}" sibTransId="{037D4229-6F62-4015-B441-09FCB96F06A4}"/>
    <dgm:cxn modelId="{0CFBC681-22EE-48A4-89EA-512273F04C30}" type="presOf" srcId="{E4EA2100-CE07-46C1-B248-77C04570F231}" destId="{557B3FA3-0B00-475D-A000-02918CB1FC4A}" srcOrd="0" destOrd="0" presId="urn:microsoft.com/office/officeart/2005/8/layout/hChevron3"/>
    <dgm:cxn modelId="{103A9C86-9E20-4EB9-AAF2-9F1FE715A522}" srcId="{88D3A9A9-EB3B-42BE-9386-18CF7BD360EE}" destId="{7B6C33F2-ED4D-4878-B0EF-C3D26AD5DDF6}" srcOrd="4" destOrd="0" parTransId="{8092804D-9133-41D1-90D0-17B8236FD279}" sibTransId="{ECE6CDA0-639A-4C08-8525-DE8011B62060}"/>
    <dgm:cxn modelId="{B9523B89-9038-47F8-A9E5-173B712FF77D}" type="presOf" srcId="{88D3A9A9-EB3B-42BE-9386-18CF7BD360EE}" destId="{03031C7E-E207-458B-864C-A9F2500175B1}" srcOrd="0" destOrd="0" presId="urn:microsoft.com/office/officeart/2005/8/layout/hChevron3"/>
    <dgm:cxn modelId="{7708F593-1AC5-450B-AE77-7A8B517D0B5A}" type="presOf" srcId="{1C4EF0F9-70DD-4EEB-A426-519FAF5D0470}" destId="{D52068FB-BF6C-4D5C-9CCE-5913A9F5A8ED}" srcOrd="0" destOrd="0" presId="urn:microsoft.com/office/officeart/2005/8/layout/hChevron3"/>
    <dgm:cxn modelId="{0B2C8C99-1195-4FD4-BE6E-0EFA4ADE9997}" srcId="{88D3A9A9-EB3B-42BE-9386-18CF7BD360EE}" destId="{E4EA2100-CE07-46C1-B248-77C04570F231}" srcOrd="1" destOrd="0" parTransId="{67B6E8C1-7B0D-49F5-BCE7-1B0463EB213E}" sibTransId="{6FE9D147-EB84-4F31-91B7-0215F0ABF6CA}"/>
    <dgm:cxn modelId="{467FCE9A-CC9D-47C5-B617-2768C79A9D9E}" type="presOf" srcId="{8CB4FFFC-B8B2-4A87-83DC-94B40B0C545D}" destId="{8A17E8D5-FDCC-4546-8A23-27B19A4219E8}" srcOrd="0" destOrd="0" presId="urn:microsoft.com/office/officeart/2005/8/layout/hChevron3"/>
    <dgm:cxn modelId="{2C7818AE-399B-46A6-9C89-80ECACBA3C14}" type="presOf" srcId="{14B87B1B-9482-4780-BA76-6A6140F93B93}" destId="{6077553C-CD73-49E6-B021-CE5629E5383A}" srcOrd="0" destOrd="0" presId="urn:microsoft.com/office/officeart/2005/8/layout/hChevron3"/>
    <dgm:cxn modelId="{D22FE0C1-B0E9-4E3D-9131-13BB58DDBCEC}" srcId="{88D3A9A9-EB3B-42BE-9386-18CF7BD360EE}" destId="{04B9A2B7-FB2E-414D-9A15-A9C2474CF563}" srcOrd="2" destOrd="0" parTransId="{CB93854B-F2B3-4337-9162-A5932DCEE83D}" sibTransId="{8AEAEA07-15AC-4979-9324-E2D621747F19}"/>
    <dgm:cxn modelId="{005187E2-7171-473E-9902-B73ED1BE0725}" srcId="{88D3A9A9-EB3B-42BE-9386-18CF7BD360EE}" destId="{3EFBA56E-BCC2-424E-9CC6-61C81FD09E4C}" srcOrd="3" destOrd="0" parTransId="{3A975CF8-121D-4B32-9392-D09C78E24292}" sibTransId="{52BEB12D-46F0-4D58-A4C3-B413D6429BF7}"/>
    <dgm:cxn modelId="{1F9D4DF2-651A-4AC3-AF6A-FB287253CB0D}" type="presOf" srcId="{04B9A2B7-FB2E-414D-9A15-A9C2474CF563}" destId="{A86D7D40-FA15-44CE-8A59-F5C7F661100E}" srcOrd="0" destOrd="0" presId="urn:microsoft.com/office/officeart/2005/8/layout/hChevron3"/>
    <dgm:cxn modelId="{FA308012-C74E-49BB-A879-F33C0D05C880}" type="presParOf" srcId="{03031C7E-E207-458B-864C-A9F2500175B1}" destId="{D52068FB-BF6C-4D5C-9CCE-5913A9F5A8ED}" srcOrd="0" destOrd="0" presId="urn:microsoft.com/office/officeart/2005/8/layout/hChevron3"/>
    <dgm:cxn modelId="{85C7A47D-93B7-4299-877B-6F4CA96E04D9}" type="presParOf" srcId="{03031C7E-E207-458B-864C-A9F2500175B1}" destId="{FD52EA3A-8A49-43E6-BB31-84DD3A8D1B9C}" srcOrd="1" destOrd="0" presId="urn:microsoft.com/office/officeart/2005/8/layout/hChevron3"/>
    <dgm:cxn modelId="{0170F01C-EA0A-4E05-A4FD-08CB569952D6}" type="presParOf" srcId="{03031C7E-E207-458B-864C-A9F2500175B1}" destId="{557B3FA3-0B00-475D-A000-02918CB1FC4A}" srcOrd="2" destOrd="0" presId="urn:microsoft.com/office/officeart/2005/8/layout/hChevron3"/>
    <dgm:cxn modelId="{73816CE9-ED6F-4994-BCA2-23D119C06181}" type="presParOf" srcId="{03031C7E-E207-458B-864C-A9F2500175B1}" destId="{043ADDC7-F00D-4E86-AAFB-734CEDBED6C6}" srcOrd="3" destOrd="0" presId="urn:microsoft.com/office/officeart/2005/8/layout/hChevron3"/>
    <dgm:cxn modelId="{97559FC1-5C0B-48F3-BBD1-FA6924F32169}" type="presParOf" srcId="{03031C7E-E207-458B-864C-A9F2500175B1}" destId="{A86D7D40-FA15-44CE-8A59-F5C7F661100E}" srcOrd="4" destOrd="0" presId="urn:microsoft.com/office/officeart/2005/8/layout/hChevron3"/>
    <dgm:cxn modelId="{E950E918-0733-4AA6-902F-BF7E7E5A7F31}" type="presParOf" srcId="{03031C7E-E207-458B-864C-A9F2500175B1}" destId="{55435A6C-53B6-41D1-8EB4-A2C2AAB4ABB8}" srcOrd="5" destOrd="0" presId="urn:microsoft.com/office/officeart/2005/8/layout/hChevron3"/>
    <dgm:cxn modelId="{D890B99C-3524-4A08-89AB-47A29055E30F}" type="presParOf" srcId="{03031C7E-E207-458B-864C-A9F2500175B1}" destId="{3D89FD8A-B54D-4018-B199-8E64AA48D3A2}" srcOrd="6" destOrd="0" presId="urn:microsoft.com/office/officeart/2005/8/layout/hChevron3"/>
    <dgm:cxn modelId="{A7C63188-591C-4E7E-8D92-291E4949BAD8}" type="presParOf" srcId="{03031C7E-E207-458B-864C-A9F2500175B1}" destId="{42F4E365-6013-4720-B557-2E3600F4C8FB}" srcOrd="7" destOrd="0" presId="urn:microsoft.com/office/officeart/2005/8/layout/hChevron3"/>
    <dgm:cxn modelId="{B8A5CD0C-485E-4E0F-8842-F02CAA51CB39}" type="presParOf" srcId="{03031C7E-E207-458B-864C-A9F2500175B1}" destId="{D3102A70-8738-4AE0-98C6-26879459D620}" srcOrd="8" destOrd="0" presId="urn:microsoft.com/office/officeart/2005/8/layout/hChevron3"/>
    <dgm:cxn modelId="{BC13832F-4EF9-4A1F-8BAB-9FBA784E0A25}" type="presParOf" srcId="{03031C7E-E207-458B-864C-A9F2500175B1}" destId="{1F50E460-D4E0-44E5-8A5D-E1293F87C812}" srcOrd="9" destOrd="0" presId="urn:microsoft.com/office/officeart/2005/8/layout/hChevron3"/>
    <dgm:cxn modelId="{9235A996-F649-46C1-9AEB-D61CC4F5A8B1}" type="presParOf" srcId="{03031C7E-E207-458B-864C-A9F2500175B1}" destId="{6077553C-CD73-49E6-B021-CE5629E5383A}" srcOrd="10" destOrd="0" presId="urn:microsoft.com/office/officeart/2005/8/layout/hChevron3"/>
    <dgm:cxn modelId="{4352AA0E-3769-4388-880A-BE1BDEEF4E0C}" type="presParOf" srcId="{03031C7E-E207-458B-864C-A9F2500175B1}" destId="{C3B1D9A1-A0C2-4278-AC7F-61343ADE4877}" srcOrd="11" destOrd="0" presId="urn:microsoft.com/office/officeart/2005/8/layout/hChevron3"/>
    <dgm:cxn modelId="{E093CFFC-F427-4F31-8F6D-EF2832E5D247}" type="presParOf" srcId="{03031C7E-E207-458B-864C-A9F2500175B1}" destId="{440500DE-F373-4EE4-94B4-6C10E2A82175}" srcOrd="12" destOrd="0" presId="urn:microsoft.com/office/officeart/2005/8/layout/hChevron3"/>
    <dgm:cxn modelId="{CAAB175C-F899-4A98-BBFC-90C9E8BE64B3}" type="presParOf" srcId="{03031C7E-E207-458B-864C-A9F2500175B1}" destId="{71E115C3-4A06-4917-A487-F416CA7652A4}" srcOrd="13" destOrd="0" presId="urn:microsoft.com/office/officeart/2005/8/layout/hChevron3"/>
    <dgm:cxn modelId="{138F8192-7997-4151-9E49-B43D2856403A}" type="presParOf" srcId="{03031C7E-E207-458B-864C-A9F2500175B1}" destId="{8A17E8D5-FDCC-4546-8A23-27B19A4219E8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3A9A9-EB3B-42BE-9386-18CF7BD360E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B9A2B7-FB2E-414D-9A15-A9C2474CF563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Data Cleaning and Wrangling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B93854B-F2B3-4337-9162-A5932DCEE83D}" type="parTrans" cxnId="{D22FE0C1-B0E9-4E3D-9131-13BB58DDBCEC}">
      <dgm:prSet/>
      <dgm:spPr/>
      <dgm:t>
        <a:bodyPr/>
        <a:lstStyle/>
        <a:p>
          <a:endParaRPr lang="en-MY"/>
        </a:p>
      </dgm:t>
    </dgm:pt>
    <dgm:pt modelId="{8AEAEA07-15AC-4979-9324-E2D621747F19}" type="sibTrans" cxnId="{D22FE0C1-B0E9-4E3D-9131-13BB58DDBCEC}">
      <dgm:prSet/>
      <dgm:spPr/>
      <dgm:t>
        <a:bodyPr/>
        <a:lstStyle/>
        <a:p>
          <a:endParaRPr lang="en-MY"/>
        </a:p>
      </dgm:t>
    </dgm:pt>
    <dgm:pt modelId="{3EFBA56E-BCC2-424E-9CC6-61C81FD09E4C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EDA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A975CF8-121D-4B32-9392-D09C78E24292}" type="parTrans" cxnId="{005187E2-7171-473E-9902-B73ED1BE0725}">
      <dgm:prSet/>
      <dgm:spPr/>
      <dgm:t>
        <a:bodyPr/>
        <a:lstStyle/>
        <a:p>
          <a:endParaRPr lang="en-MY"/>
        </a:p>
      </dgm:t>
    </dgm:pt>
    <dgm:pt modelId="{52BEB12D-46F0-4D58-A4C3-B413D6429BF7}" type="sibTrans" cxnId="{005187E2-7171-473E-9902-B73ED1BE0725}">
      <dgm:prSet/>
      <dgm:spPr/>
      <dgm:t>
        <a:bodyPr/>
        <a:lstStyle/>
        <a:p>
          <a:endParaRPr lang="en-MY"/>
        </a:p>
      </dgm:t>
    </dgm:pt>
    <dgm:pt modelId="{7B6C33F2-ED4D-4878-B0EF-C3D26AD5DDF6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Model Training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092804D-9133-41D1-90D0-17B8236FD279}" type="parTrans" cxnId="{103A9C86-9E20-4EB9-AAF2-9F1FE715A522}">
      <dgm:prSet/>
      <dgm:spPr/>
      <dgm:t>
        <a:bodyPr/>
        <a:lstStyle/>
        <a:p>
          <a:endParaRPr lang="en-MY"/>
        </a:p>
      </dgm:t>
    </dgm:pt>
    <dgm:pt modelId="{ECE6CDA0-639A-4C08-8525-DE8011B62060}" type="sibTrans" cxnId="{103A9C86-9E20-4EB9-AAF2-9F1FE715A522}">
      <dgm:prSet/>
      <dgm:spPr/>
      <dgm:t>
        <a:bodyPr/>
        <a:lstStyle/>
        <a:p>
          <a:endParaRPr lang="en-MY"/>
        </a:p>
      </dgm:t>
    </dgm:pt>
    <dgm:pt modelId="{14B87B1B-9482-4780-BA76-6A6140F93B93}">
      <dgm:prSet phldrT="[Text]"/>
      <dgm:spPr>
        <a:solidFill>
          <a:srgbClr val="20BEFF"/>
        </a:solidFill>
      </dgm:spPr>
      <dgm:t>
        <a:bodyPr/>
        <a:lstStyle/>
        <a:p>
          <a:r>
            <a:rPr lang="en-US" b="1" dirty="0">
              <a:solidFill>
                <a:schemeClr val="tx1">
                  <a:lumMod val="75000"/>
                  <a:lumOff val="25000"/>
                </a:schemeClr>
              </a:solidFill>
            </a:rPr>
            <a:t>Model Evaluation &amp; Selection</a:t>
          </a:r>
          <a:endParaRPr lang="en-MY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BE112F2-E680-4D36-B3D5-F81870466154}" type="parTrans" cxnId="{864B3360-9362-4F5B-B114-34D567C17266}">
      <dgm:prSet/>
      <dgm:spPr/>
      <dgm:t>
        <a:bodyPr/>
        <a:lstStyle/>
        <a:p>
          <a:endParaRPr lang="en-MY"/>
        </a:p>
      </dgm:t>
    </dgm:pt>
    <dgm:pt modelId="{BCA5BA3C-BA86-462B-9AED-6C55569A1F96}" type="sibTrans" cxnId="{864B3360-9362-4F5B-B114-34D567C17266}">
      <dgm:prSet/>
      <dgm:spPr/>
      <dgm:t>
        <a:bodyPr/>
        <a:lstStyle/>
        <a:p>
          <a:endParaRPr lang="en-MY"/>
        </a:p>
      </dgm:t>
    </dgm:pt>
    <dgm:pt modelId="{0F7C06E8-D101-47D8-BB41-2C111CF33BB5}">
      <dgm:prSet phldrT="[Text]"/>
      <dgm:spPr>
        <a:solidFill>
          <a:schemeClr val="tx1"/>
        </a:solidFill>
      </dgm:spPr>
      <dgm:t>
        <a:bodyPr/>
        <a:lstStyle/>
        <a:p>
          <a:r>
            <a:rPr lang="en-US" b="1" strike="sngStrike" dirty="0">
              <a:solidFill>
                <a:schemeClr val="tx1">
                  <a:lumMod val="75000"/>
                  <a:lumOff val="25000"/>
                </a:schemeClr>
              </a:solidFill>
            </a:rPr>
            <a:t>Content Delivery</a:t>
          </a:r>
          <a:endParaRPr lang="en-MY" b="1" strike="sngStrik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58B0F7B-1DDE-4F07-8996-166F625622CC}" type="parTrans" cxnId="{1DED915D-C70A-466B-8195-776BB73B89AC}">
      <dgm:prSet/>
      <dgm:spPr/>
      <dgm:t>
        <a:bodyPr/>
        <a:lstStyle/>
        <a:p>
          <a:endParaRPr lang="en-MY"/>
        </a:p>
      </dgm:t>
    </dgm:pt>
    <dgm:pt modelId="{B525CCF5-4089-401C-AC0F-01FA408317AC}" type="sibTrans" cxnId="{1DED915D-C70A-466B-8195-776BB73B89AC}">
      <dgm:prSet/>
      <dgm:spPr/>
      <dgm:t>
        <a:bodyPr/>
        <a:lstStyle/>
        <a:p>
          <a:endParaRPr lang="en-MY"/>
        </a:p>
      </dgm:t>
    </dgm:pt>
    <dgm:pt modelId="{8CB4FFFC-B8B2-4A87-83DC-94B40B0C545D}">
      <dgm:prSet phldrT="[Text]"/>
      <dgm:spPr>
        <a:solidFill>
          <a:schemeClr val="tx1"/>
        </a:solidFill>
      </dgm:spPr>
      <dgm:t>
        <a:bodyPr/>
        <a:lstStyle/>
        <a:p>
          <a:r>
            <a:rPr lang="en-US" b="1" strike="sngStrike">
              <a:solidFill>
                <a:schemeClr val="tx1">
                  <a:lumMod val="75000"/>
                  <a:lumOff val="25000"/>
                </a:schemeClr>
              </a:solidFill>
            </a:rPr>
            <a:t>Continuous Iteration</a:t>
          </a:r>
          <a:endParaRPr lang="en-MY" b="1" strike="sngStrik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F261984-AAC0-4E96-9842-40960A9C7BDD}" type="parTrans" cxnId="{0563194C-928D-49A7-9C64-FDB874E58BB6}">
      <dgm:prSet/>
      <dgm:spPr/>
      <dgm:t>
        <a:bodyPr/>
        <a:lstStyle/>
        <a:p>
          <a:endParaRPr lang="en-MY"/>
        </a:p>
      </dgm:t>
    </dgm:pt>
    <dgm:pt modelId="{E49B610A-855B-4172-A0D1-973DC3117B13}" type="sibTrans" cxnId="{0563194C-928D-49A7-9C64-FDB874E58BB6}">
      <dgm:prSet/>
      <dgm:spPr/>
      <dgm:t>
        <a:bodyPr/>
        <a:lstStyle/>
        <a:p>
          <a:endParaRPr lang="en-MY"/>
        </a:p>
      </dgm:t>
    </dgm:pt>
    <dgm:pt modelId="{1C4EF0F9-70DD-4EEB-A426-519FAF5D0470}">
      <dgm:prSet phldrT="[Text]"/>
      <dgm:spPr>
        <a:solidFill>
          <a:schemeClr val="tx1"/>
        </a:solidFill>
      </dgm:spPr>
      <dgm:t>
        <a:bodyPr/>
        <a:lstStyle/>
        <a:p>
          <a:r>
            <a:rPr lang="en-US" b="1" strike="sngStrike" dirty="0">
              <a:solidFill>
                <a:schemeClr val="tx1">
                  <a:lumMod val="75000"/>
                  <a:lumOff val="25000"/>
                </a:schemeClr>
              </a:solidFill>
            </a:rPr>
            <a:t>Data Collection</a:t>
          </a:r>
          <a:endParaRPr lang="en-MY" b="1" strike="sngStrik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37D4229-6F62-4015-B441-09FCB96F06A4}" type="sibTrans" cxnId="{6B21F17E-8503-49BA-838F-4992B6ED02B3}">
      <dgm:prSet/>
      <dgm:spPr/>
      <dgm:t>
        <a:bodyPr/>
        <a:lstStyle/>
        <a:p>
          <a:endParaRPr lang="en-MY"/>
        </a:p>
      </dgm:t>
    </dgm:pt>
    <dgm:pt modelId="{41D0C12D-EA72-41ED-A98D-C2FC0568BEEE}" type="parTrans" cxnId="{6B21F17E-8503-49BA-838F-4992B6ED02B3}">
      <dgm:prSet/>
      <dgm:spPr/>
      <dgm:t>
        <a:bodyPr/>
        <a:lstStyle/>
        <a:p>
          <a:endParaRPr lang="en-MY"/>
        </a:p>
      </dgm:t>
    </dgm:pt>
    <dgm:pt modelId="{E4EA2100-CE07-46C1-B248-77C04570F231}">
      <dgm:prSet phldrT="[Text]"/>
      <dgm:spPr>
        <a:solidFill>
          <a:schemeClr val="tx1"/>
        </a:solidFill>
      </dgm:spPr>
      <dgm:t>
        <a:bodyPr/>
        <a:lstStyle/>
        <a:p>
          <a:r>
            <a:rPr lang="en-US" b="1" strike="sngStrike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  <a:endParaRPr lang="en-MY" b="1" strike="sngStrike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9D147-EB84-4F31-91B7-0215F0ABF6CA}" type="sibTrans" cxnId="{0B2C8C99-1195-4FD4-BE6E-0EFA4ADE9997}">
      <dgm:prSet/>
      <dgm:spPr/>
      <dgm:t>
        <a:bodyPr/>
        <a:lstStyle/>
        <a:p>
          <a:endParaRPr lang="en-MY"/>
        </a:p>
      </dgm:t>
    </dgm:pt>
    <dgm:pt modelId="{67B6E8C1-7B0D-49F5-BCE7-1B0463EB213E}" type="parTrans" cxnId="{0B2C8C99-1195-4FD4-BE6E-0EFA4ADE9997}">
      <dgm:prSet/>
      <dgm:spPr/>
      <dgm:t>
        <a:bodyPr/>
        <a:lstStyle/>
        <a:p>
          <a:endParaRPr lang="en-MY"/>
        </a:p>
      </dgm:t>
    </dgm:pt>
    <dgm:pt modelId="{03031C7E-E207-458B-864C-A9F2500175B1}" type="pres">
      <dgm:prSet presAssocID="{88D3A9A9-EB3B-42BE-9386-18CF7BD360EE}" presName="Name0" presStyleCnt="0">
        <dgm:presLayoutVars>
          <dgm:dir/>
          <dgm:resizeHandles val="exact"/>
        </dgm:presLayoutVars>
      </dgm:prSet>
      <dgm:spPr/>
    </dgm:pt>
    <dgm:pt modelId="{D52068FB-BF6C-4D5C-9CCE-5913A9F5A8ED}" type="pres">
      <dgm:prSet presAssocID="{1C4EF0F9-70DD-4EEB-A426-519FAF5D0470}" presName="parTxOnly" presStyleLbl="node1" presStyleIdx="0" presStyleCnt="8">
        <dgm:presLayoutVars>
          <dgm:bulletEnabled val="1"/>
        </dgm:presLayoutVars>
      </dgm:prSet>
      <dgm:spPr/>
    </dgm:pt>
    <dgm:pt modelId="{FD52EA3A-8A49-43E6-BB31-84DD3A8D1B9C}" type="pres">
      <dgm:prSet presAssocID="{037D4229-6F62-4015-B441-09FCB96F06A4}" presName="parSpace" presStyleCnt="0"/>
      <dgm:spPr/>
    </dgm:pt>
    <dgm:pt modelId="{557B3FA3-0B00-475D-A000-02918CB1FC4A}" type="pres">
      <dgm:prSet presAssocID="{E4EA2100-CE07-46C1-B248-77C04570F231}" presName="parTxOnly" presStyleLbl="node1" presStyleIdx="1" presStyleCnt="8">
        <dgm:presLayoutVars>
          <dgm:bulletEnabled val="1"/>
        </dgm:presLayoutVars>
      </dgm:prSet>
      <dgm:spPr/>
    </dgm:pt>
    <dgm:pt modelId="{043ADDC7-F00D-4E86-AAFB-734CEDBED6C6}" type="pres">
      <dgm:prSet presAssocID="{6FE9D147-EB84-4F31-91B7-0215F0ABF6CA}" presName="parSpace" presStyleCnt="0"/>
      <dgm:spPr/>
    </dgm:pt>
    <dgm:pt modelId="{A86D7D40-FA15-44CE-8A59-F5C7F661100E}" type="pres">
      <dgm:prSet presAssocID="{04B9A2B7-FB2E-414D-9A15-A9C2474CF563}" presName="parTxOnly" presStyleLbl="node1" presStyleIdx="2" presStyleCnt="8">
        <dgm:presLayoutVars>
          <dgm:bulletEnabled val="1"/>
        </dgm:presLayoutVars>
      </dgm:prSet>
      <dgm:spPr/>
    </dgm:pt>
    <dgm:pt modelId="{55435A6C-53B6-41D1-8EB4-A2C2AAB4ABB8}" type="pres">
      <dgm:prSet presAssocID="{8AEAEA07-15AC-4979-9324-E2D621747F19}" presName="parSpace" presStyleCnt="0"/>
      <dgm:spPr/>
    </dgm:pt>
    <dgm:pt modelId="{3D89FD8A-B54D-4018-B199-8E64AA48D3A2}" type="pres">
      <dgm:prSet presAssocID="{3EFBA56E-BCC2-424E-9CC6-61C81FD09E4C}" presName="parTxOnly" presStyleLbl="node1" presStyleIdx="3" presStyleCnt="8">
        <dgm:presLayoutVars>
          <dgm:bulletEnabled val="1"/>
        </dgm:presLayoutVars>
      </dgm:prSet>
      <dgm:spPr/>
    </dgm:pt>
    <dgm:pt modelId="{42F4E365-6013-4720-B557-2E3600F4C8FB}" type="pres">
      <dgm:prSet presAssocID="{52BEB12D-46F0-4D58-A4C3-B413D6429BF7}" presName="parSpace" presStyleCnt="0"/>
      <dgm:spPr/>
    </dgm:pt>
    <dgm:pt modelId="{D3102A70-8738-4AE0-98C6-26879459D620}" type="pres">
      <dgm:prSet presAssocID="{7B6C33F2-ED4D-4878-B0EF-C3D26AD5DDF6}" presName="parTxOnly" presStyleLbl="node1" presStyleIdx="4" presStyleCnt="8">
        <dgm:presLayoutVars>
          <dgm:bulletEnabled val="1"/>
        </dgm:presLayoutVars>
      </dgm:prSet>
      <dgm:spPr/>
    </dgm:pt>
    <dgm:pt modelId="{1F50E460-D4E0-44E5-8A5D-E1293F87C812}" type="pres">
      <dgm:prSet presAssocID="{ECE6CDA0-639A-4C08-8525-DE8011B62060}" presName="parSpace" presStyleCnt="0"/>
      <dgm:spPr/>
    </dgm:pt>
    <dgm:pt modelId="{6077553C-CD73-49E6-B021-CE5629E5383A}" type="pres">
      <dgm:prSet presAssocID="{14B87B1B-9482-4780-BA76-6A6140F93B93}" presName="parTxOnly" presStyleLbl="node1" presStyleIdx="5" presStyleCnt="8">
        <dgm:presLayoutVars>
          <dgm:bulletEnabled val="1"/>
        </dgm:presLayoutVars>
      </dgm:prSet>
      <dgm:spPr/>
    </dgm:pt>
    <dgm:pt modelId="{C3B1D9A1-A0C2-4278-AC7F-61343ADE4877}" type="pres">
      <dgm:prSet presAssocID="{BCA5BA3C-BA86-462B-9AED-6C55569A1F96}" presName="parSpace" presStyleCnt="0"/>
      <dgm:spPr/>
    </dgm:pt>
    <dgm:pt modelId="{440500DE-F373-4EE4-94B4-6C10E2A82175}" type="pres">
      <dgm:prSet presAssocID="{0F7C06E8-D101-47D8-BB41-2C111CF33BB5}" presName="parTxOnly" presStyleLbl="node1" presStyleIdx="6" presStyleCnt="8">
        <dgm:presLayoutVars>
          <dgm:bulletEnabled val="1"/>
        </dgm:presLayoutVars>
      </dgm:prSet>
      <dgm:spPr/>
    </dgm:pt>
    <dgm:pt modelId="{71E115C3-4A06-4917-A487-F416CA7652A4}" type="pres">
      <dgm:prSet presAssocID="{B525CCF5-4089-401C-AC0F-01FA408317AC}" presName="parSpace" presStyleCnt="0"/>
      <dgm:spPr/>
    </dgm:pt>
    <dgm:pt modelId="{8A17E8D5-FDCC-4546-8A23-27B19A4219E8}" type="pres">
      <dgm:prSet presAssocID="{8CB4FFFC-B8B2-4A87-83DC-94B40B0C545D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4B84091C-E41F-4A53-AA26-E6DB53FA4F2A}" type="presOf" srcId="{3EFBA56E-BCC2-424E-9CC6-61C81FD09E4C}" destId="{3D89FD8A-B54D-4018-B199-8E64AA48D3A2}" srcOrd="0" destOrd="0" presId="urn:microsoft.com/office/officeart/2005/8/layout/hChevron3"/>
    <dgm:cxn modelId="{9C62DB36-1C3E-4016-BC2E-9BEA171F8C3D}" type="presOf" srcId="{7B6C33F2-ED4D-4878-B0EF-C3D26AD5DDF6}" destId="{D3102A70-8738-4AE0-98C6-26879459D620}" srcOrd="0" destOrd="0" presId="urn:microsoft.com/office/officeart/2005/8/layout/hChevron3"/>
    <dgm:cxn modelId="{1DED915D-C70A-466B-8195-776BB73B89AC}" srcId="{88D3A9A9-EB3B-42BE-9386-18CF7BD360EE}" destId="{0F7C06E8-D101-47D8-BB41-2C111CF33BB5}" srcOrd="6" destOrd="0" parTransId="{E58B0F7B-1DDE-4F07-8996-166F625622CC}" sibTransId="{B525CCF5-4089-401C-AC0F-01FA408317AC}"/>
    <dgm:cxn modelId="{864B3360-9362-4F5B-B114-34D567C17266}" srcId="{88D3A9A9-EB3B-42BE-9386-18CF7BD360EE}" destId="{14B87B1B-9482-4780-BA76-6A6140F93B93}" srcOrd="5" destOrd="0" parTransId="{BBE112F2-E680-4D36-B3D5-F81870466154}" sibTransId="{BCA5BA3C-BA86-462B-9AED-6C55569A1F96}"/>
    <dgm:cxn modelId="{0563194C-928D-49A7-9C64-FDB874E58BB6}" srcId="{88D3A9A9-EB3B-42BE-9386-18CF7BD360EE}" destId="{8CB4FFFC-B8B2-4A87-83DC-94B40B0C545D}" srcOrd="7" destOrd="0" parTransId="{FF261984-AAC0-4E96-9842-40960A9C7BDD}" sibTransId="{E49B610A-855B-4172-A0D1-973DC3117B13}"/>
    <dgm:cxn modelId="{A6B67950-82DE-4CBF-B25C-BA76A5BF96DB}" type="presOf" srcId="{0F7C06E8-D101-47D8-BB41-2C111CF33BB5}" destId="{440500DE-F373-4EE4-94B4-6C10E2A82175}" srcOrd="0" destOrd="0" presId="urn:microsoft.com/office/officeart/2005/8/layout/hChevron3"/>
    <dgm:cxn modelId="{6B21F17E-8503-49BA-838F-4992B6ED02B3}" srcId="{88D3A9A9-EB3B-42BE-9386-18CF7BD360EE}" destId="{1C4EF0F9-70DD-4EEB-A426-519FAF5D0470}" srcOrd="0" destOrd="0" parTransId="{41D0C12D-EA72-41ED-A98D-C2FC0568BEEE}" sibTransId="{037D4229-6F62-4015-B441-09FCB96F06A4}"/>
    <dgm:cxn modelId="{0CFBC681-22EE-48A4-89EA-512273F04C30}" type="presOf" srcId="{E4EA2100-CE07-46C1-B248-77C04570F231}" destId="{557B3FA3-0B00-475D-A000-02918CB1FC4A}" srcOrd="0" destOrd="0" presId="urn:microsoft.com/office/officeart/2005/8/layout/hChevron3"/>
    <dgm:cxn modelId="{103A9C86-9E20-4EB9-AAF2-9F1FE715A522}" srcId="{88D3A9A9-EB3B-42BE-9386-18CF7BD360EE}" destId="{7B6C33F2-ED4D-4878-B0EF-C3D26AD5DDF6}" srcOrd="4" destOrd="0" parTransId="{8092804D-9133-41D1-90D0-17B8236FD279}" sibTransId="{ECE6CDA0-639A-4C08-8525-DE8011B62060}"/>
    <dgm:cxn modelId="{B9523B89-9038-47F8-A9E5-173B712FF77D}" type="presOf" srcId="{88D3A9A9-EB3B-42BE-9386-18CF7BD360EE}" destId="{03031C7E-E207-458B-864C-A9F2500175B1}" srcOrd="0" destOrd="0" presId="urn:microsoft.com/office/officeart/2005/8/layout/hChevron3"/>
    <dgm:cxn modelId="{7708F593-1AC5-450B-AE77-7A8B517D0B5A}" type="presOf" srcId="{1C4EF0F9-70DD-4EEB-A426-519FAF5D0470}" destId="{D52068FB-BF6C-4D5C-9CCE-5913A9F5A8ED}" srcOrd="0" destOrd="0" presId="urn:microsoft.com/office/officeart/2005/8/layout/hChevron3"/>
    <dgm:cxn modelId="{0B2C8C99-1195-4FD4-BE6E-0EFA4ADE9997}" srcId="{88D3A9A9-EB3B-42BE-9386-18CF7BD360EE}" destId="{E4EA2100-CE07-46C1-B248-77C04570F231}" srcOrd="1" destOrd="0" parTransId="{67B6E8C1-7B0D-49F5-BCE7-1B0463EB213E}" sibTransId="{6FE9D147-EB84-4F31-91B7-0215F0ABF6CA}"/>
    <dgm:cxn modelId="{467FCE9A-CC9D-47C5-B617-2768C79A9D9E}" type="presOf" srcId="{8CB4FFFC-B8B2-4A87-83DC-94B40B0C545D}" destId="{8A17E8D5-FDCC-4546-8A23-27B19A4219E8}" srcOrd="0" destOrd="0" presId="urn:microsoft.com/office/officeart/2005/8/layout/hChevron3"/>
    <dgm:cxn modelId="{2C7818AE-399B-46A6-9C89-80ECACBA3C14}" type="presOf" srcId="{14B87B1B-9482-4780-BA76-6A6140F93B93}" destId="{6077553C-CD73-49E6-B021-CE5629E5383A}" srcOrd="0" destOrd="0" presId="urn:microsoft.com/office/officeart/2005/8/layout/hChevron3"/>
    <dgm:cxn modelId="{D22FE0C1-B0E9-4E3D-9131-13BB58DDBCEC}" srcId="{88D3A9A9-EB3B-42BE-9386-18CF7BD360EE}" destId="{04B9A2B7-FB2E-414D-9A15-A9C2474CF563}" srcOrd="2" destOrd="0" parTransId="{CB93854B-F2B3-4337-9162-A5932DCEE83D}" sibTransId="{8AEAEA07-15AC-4979-9324-E2D621747F19}"/>
    <dgm:cxn modelId="{005187E2-7171-473E-9902-B73ED1BE0725}" srcId="{88D3A9A9-EB3B-42BE-9386-18CF7BD360EE}" destId="{3EFBA56E-BCC2-424E-9CC6-61C81FD09E4C}" srcOrd="3" destOrd="0" parTransId="{3A975CF8-121D-4B32-9392-D09C78E24292}" sibTransId="{52BEB12D-46F0-4D58-A4C3-B413D6429BF7}"/>
    <dgm:cxn modelId="{1F9D4DF2-651A-4AC3-AF6A-FB287253CB0D}" type="presOf" srcId="{04B9A2B7-FB2E-414D-9A15-A9C2474CF563}" destId="{A86D7D40-FA15-44CE-8A59-F5C7F661100E}" srcOrd="0" destOrd="0" presId="urn:microsoft.com/office/officeart/2005/8/layout/hChevron3"/>
    <dgm:cxn modelId="{FA308012-C74E-49BB-A879-F33C0D05C880}" type="presParOf" srcId="{03031C7E-E207-458B-864C-A9F2500175B1}" destId="{D52068FB-BF6C-4D5C-9CCE-5913A9F5A8ED}" srcOrd="0" destOrd="0" presId="urn:microsoft.com/office/officeart/2005/8/layout/hChevron3"/>
    <dgm:cxn modelId="{85C7A47D-93B7-4299-877B-6F4CA96E04D9}" type="presParOf" srcId="{03031C7E-E207-458B-864C-A9F2500175B1}" destId="{FD52EA3A-8A49-43E6-BB31-84DD3A8D1B9C}" srcOrd="1" destOrd="0" presId="urn:microsoft.com/office/officeart/2005/8/layout/hChevron3"/>
    <dgm:cxn modelId="{0170F01C-EA0A-4E05-A4FD-08CB569952D6}" type="presParOf" srcId="{03031C7E-E207-458B-864C-A9F2500175B1}" destId="{557B3FA3-0B00-475D-A000-02918CB1FC4A}" srcOrd="2" destOrd="0" presId="urn:microsoft.com/office/officeart/2005/8/layout/hChevron3"/>
    <dgm:cxn modelId="{73816CE9-ED6F-4994-BCA2-23D119C06181}" type="presParOf" srcId="{03031C7E-E207-458B-864C-A9F2500175B1}" destId="{043ADDC7-F00D-4E86-AAFB-734CEDBED6C6}" srcOrd="3" destOrd="0" presId="urn:microsoft.com/office/officeart/2005/8/layout/hChevron3"/>
    <dgm:cxn modelId="{97559FC1-5C0B-48F3-BBD1-FA6924F32169}" type="presParOf" srcId="{03031C7E-E207-458B-864C-A9F2500175B1}" destId="{A86D7D40-FA15-44CE-8A59-F5C7F661100E}" srcOrd="4" destOrd="0" presId="urn:microsoft.com/office/officeart/2005/8/layout/hChevron3"/>
    <dgm:cxn modelId="{E950E918-0733-4AA6-902F-BF7E7E5A7F31}" type="presParOf" srcId="{03031C7E-E207-458B-864C-A9F2500175B1}" destId="{55435A6C-53B6-41D1-8EB4-A2C2AAB4ABB8}" srcOrd="5" destOrd="0" presId="urn:microsoft.com/office/officeart/2005/8/layout/hChevron3"/>
    <dgm:cxn modelId="{D890B99C-3524-4A08-89AB-47A29055E30F}" type="presParOf" srcId="{03031C7E-E207-458B-864C-A9F2500175B1}" destId="{3D89FD8A-B54D-4018-B199-8E64AA48D3A2}" srcOrd="6" destOrd="0" presId="urn:microsoft.com/office/officeart/2005/8/layout/hChevron3"/>
    <dgm:cxn modelId="{A7C63188-591C-4E7E-8D92-291E4949BAD8}" type="presParOf" srcId="{03031C7E-E207-458B-864C-A9F2500175B1}" destId="{42F4E365-6013-4720-B557-2E3600F4C8FB}" srcOrd="7" destOrd="0" presId="urn:microsoft.com/office/officeart/2005/8/layout/hChevron3"/>
    <dgm:cxn modelId="{B8A5CD0C-485E-4E0F-8842-F02CAA51CB39}" type="presParOf" srcId="{03031C7E-E207-458B-864C-A9F2500175B1}" destId="{D3102A70-8738-4AE0-98C6-26879459D620}" srcOrd="8" destOrd="0" presId="urn:microsoft.com/office/officeart/2005/8/layout/hChevron3"/>
    <dgm:cxn modelId="{BC13832F-4EF9-4A1F-8BAB-9FBA784E0A25}" type="presParOf" srcId="{03031C7E-E207-458B-864C-A9F2500175B1}" destId="{1F50E460-D4E0-44E5-8A5D-E1293F87C812}" srcOrd="9" destOrd="0" presId="urn:microsoft.com/office/officeart/2005/8/layout/hChevron3"/>
    <dgm:cxn modelId="{9235A996-F649-46C1-9AEB-D61CC4F5A8B1}" type="presParOf" srcId="{03031C7E-E207-458B-864C-A9F2500175B1}" destId="{6077553C-CD73-49E6-B021-CE5629E5383A}" srcOrd="10" destOrd="0" presId="urn:microsoft.com/office/officeart/2005/8/layout/hChevron3"/>
    <dgm:cxn modelId="{4352AA0E-3769-4388-880A-BE1BDEEF4E0C}" type="presParOf" srcId="{03031C7E-E207-458B-864C-A9F2500175B1}" destId="{C3B1D9A1-A0C2-4278-AC7F-61343ADE4877}" srcOrd="11" destOrd="0" presId="urn:microsoft.com/office/officeart/2005/8/layout/hChevron3"/>
    <dgm:cxn modelId="{E093CFFC-F427-4F31-8F6D-EF2832E5D247}" type="presParOf" srcId="{03031C7E-E207-458B-864C-A9F2500175B1}" destId="{440500DE-F373-4EE4-94B4-6C10E2A82175}" srcOrd="12" destOrd="0" presId="urn:microsoft.com/office/officeart/2005/8/layout/hChevron3"/>
    <dgm:cxn modelId="{CAAB175C-F899-4A98-BBFC-90C9E8BE64B3}" type="presParOf" srcId="{03031C7E-E207-458B-864C-A9F2500175B1}" destId="{71E115C3-4A06-4917-A487-F416CA7652A4}" srcOrd="13" destOrd="0" presId="urn:microsoft.com/office/officeart/2005/8/layout/hChevron3"/>
    <dgm:cxn modelId="{138F8192-7997-4151-9E49-B43D2856403A}" type="presParOf" srcId="{03031C7E-E207-458B-864C-A9F2500175B1}" destId="{8A17E8D5-FDCC-4546-8A23-27B19A4219E8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68FB-BF6C-4D5C-9CCE-5913A9F5A8ED}">
      <dsp:nvSpPr>
        <dsp:cNvPr id="0" name=""/>
        <dsp:cNvSpPr/>
      </dsp:nvSpPr>
      <dsp:spPr>
        <a:xfrm>
          <a:off x="5376" y="653659"/>
          <a:ext cx="1666733" cy="666693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Collection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376" y="653659"/>
        <a:ext cx="1500060" cy="666693"/>
      </dsp:txXfrm>
    </dsp:sp>
    <dsp:sp modelId="{557B3FA3-0B00-475D-A000-02918CB1FC4A}">
      <dsp:nvSpPr>
        <dsp:cNvPr id="0" name=""/>
        <dsp:cNvSpPr/>
      </dsp:nvSpPr>
      <dsp:spPr>
        <a:xfrm>
          <a:off x="1338763" y="653659"/>
          <a:ext cx="1666733" cy="66669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672110" y="653659"/>
        <a:ext cx="1000040" cy="666693"/>
      </dsp:txXfrm>
    </dsp:sp>
    <dsp:sp modelId="{A86D7D40-FA15-44CE-8A59-F5C7F661100E}">
      <dsp:nvSpPr>
        <dsp:cNvPr id="0" name=""/>
        <dsp:cNvSpPr/>
      </dsp:nvSpPr>
      <dsp:spPr>
        <a:xfrm>
          <a:off x="2672150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Cleaning and Wrangling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005497" y="653659"/>
        <a:ext cx="1000040" cy="666693"/>
      </dsp:txXfrm>
    </dsp:sp>
    <dsp:sp modelId="{3D89FD8A-B54D-4018-B199-8E64AA48D3A2}">
      <dsp:nvSpPr>
        <dsp:cNvPr id="0" name=""/>
        <dsp:cNvSpPr/>
      </dsp:nvSpPr>
      <dsp:spPr>
        <a:xfrm>
          <a:off x="4005537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EDA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338884" y="653659"/>
        <a:ext cx="1000040" cy="666693"/>
      </dsp:txXfrm>
    </dsp:sp>
    <dsp:sp modelId="{D3102A70-8738-4AE0-98C6-26879459D620}">
      <dsp:nvSpPr>
        <dsp:cNvPr id="0" name=""/>
        <dsp:cNvSpPr/>
      </dsp:nvSpPr>
      <dsp:spPr>
        <a:xfrm>
          <a:off x="5338924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Model Training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72271" y="653659"/>
        <a:ext cx="1000040" cy="666693"/>
      </dsp:txXfrm>
    </dsp:sp>
    <dsp:sp modelId="{6077553C-CD73-49E6-B021-CE5629E5383A}">
      <dsp:nvSpPr>
        <dsp:cNvPr id="0" name=""/>
        <dsp:cNvSpPr/>
      </dsp:nvSpPr>
      <dsp:spPr>
        <a:xfrm>
          <a:off x="6672311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Model Evaluation &amp; Selection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005658" y="653659"/>
        <a:ext cx="1000040" cy="666693"/>
      </dsp:txXfrm>
    </dsp:sp>
    <dsp:sp modelId="{440500DE-F373-4EE4-94B4-6C10E2A82175}">
      <dsp:nvSpPr>
        <dsp:cNvPr id="0" name=""/>
        <dsp:cNvSpPr/>
      </dsp:nvSpPr>
      <dsp:spPr>
        <a:xfrm>
          <a:off x="8005698" y="653659"/>
          <a:ext cx="1666733" cy="66669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Content Delivery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339045" y="653659"/>
        <a:ext cx="1000040" cy="666693"/>
      </dsp:txXfrm>
    </dsp:sp>
    <dsp:sp modelId="{8A17E8D5-FDCC-4546-8A23-27B19A4219E8}">
      <dsp:nvSpPr>
        <dsp:cNvPr id="0" name=""/>
        <dsp:cNvSpPr/>
      </dsp:nvSpPr>
      <dsp:spPr>
        <a:xfrm>
          <a:off x="9339085" y="653659"/>
          <a:ext cx="1666733" cy="66669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Continuous Iteration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9672432" y="653659"/>
        <a:ext cx="1000040" cy="66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68FB-BF6C-4D5C-9CCE-5913A9F5A8ED}">
      <dsp:nvSpPr>
        <dsp:cNvPr id="0" name=""/>
        <dsp:cNvSpPr/>
      </dsp:nvSpPr>
      <dsp:spPr>
        <a:xfrm>
          <a:off x="5376" y="653659"/>
          <a:ext cx="1666733" cy="666693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strike="sngStrike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Collection</a:t>
          </a:r>
          <a:endParaRPr lang="en-MY" sz="1300" b="1" strike="sngStrike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376" y="653659"/>
        <a:ext cx="1500060" cy="666693"/>
      </dsp:txXfrm>
    </dsp:sp>
    <dsp:sp modelId="{557B3FA3-0B00-475D-A000-02918CB1FC4A}">
      <dsp:nvSpPr>
        <dsp:cNvPr id="0" name=""/>
        <dsp:cNvSpPr/>
      </dsp:nvSpPr>
      <dsp:spPr>
        <a:xfrm>
          <a:off x="1338763" y="653659"/>
          <a:ext cx="1666733" cy="66669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strike="sngStrike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  <a:endParaRPr lang="en-MY" sz="1300" b="1" strike="sngStrike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672110" y="653659"/>
        <a:ext cx="1000040" cy="666693"/>
      </dsp:txXfrm>
    </dsp:sp>
    <dsp:sp modelId="{A86D7D40-FA15-44CE-8A59-F5C7F661100E}">
      <dsp:nvSpPr>
        <dsp:cNvPr id="0" name=""/>
        <dsp:cNvSpPr/>
      </dsp:nvSpPr>
      <dsp:spPr>
        <a:xfrm>
          <a:off x="2672150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Cleaning and Wrangling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005497" y="653659"/>
        <a:ext cx="1000040" cy="666693"/>
      </dsp:txXfrm>
    </dsp:sp>
    <dsp:sp modelId="{3D89FD8A-B54D-4018-B199-8E64AA48D3A2}">
      <dsp:nvSpPr>
        <dsp:cNvPr id="0" name=""/>
        <dsp:cNvSpPr/>
      </dsp:nvSpPr>
      <dsp:spPr>
        <a:xfrm>
          <a:off x="4005537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EDA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338884" y="653659"/>
        <a:ext cx="1000040" cy="666693"/>
      </dsp:txXfrm>
    </dsp:sp>
    <dsp:sp modelId="{D3102A70-8738-4AE0-98C6-26879459D620}">
      <dsp:nvSpPr>
        <dsp:cNvPr id="0" name=""/>
        <dsp:cNvSpPr/>
      </dsp:nvSpPr>
      <dsp:spPr>
        <a:xfrm>
          <a:off x="5338924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Model Training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72271" y="653659"/>
        <a:ext cx="1000040" cy="666693"/>
      </dsp:txXfrm>
    </dsp:sp>
    <dsp:sp modelId="{6077553C-CD73-49E6-B021-CE5629E5383A}">
      <dsp:nvSpPr>
        <dsp:cNvPr id="0" name=""/>
        <dsp:cNvSpPr/>
      </dsp:nvSpPr>
      <dsp:spPr>
        <a:xfrm>
          <a:off x="6672311" y="653659"/>
          <a:ext cx="1666733" cy="666693"/>
        </a:xfrm>
        <a:prstGeom prst="chevron">
          <a:avLst/>
        </a:prstGeom>
        <a:solidFill>
          <a:srgbClr val="20B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Model Evaluation &amp; Selection</a:t>
          </a:r>
          <a:endParaRPr lang="en-MY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005658" y="653659"/>
        <a:ext cx="1000040" cy="666693"/>
      </dsp:txXfrm>
    </dsp:sp>
    <dsp:sp modelId="{440500DE-F373-4EE4-94B4-6C10E2A82175}">
      <dsp:nvSpPr>
        <dsp:cNvPr id="0" name=""/>
        <dsp:cNvSpPr/>
      </dsp:nvSpPr>
      <dsp:spPr>
        <a:xfrm>
          <a:off x="8005698" y="653659"/>
          <a:ext cx="1666733" cy="66669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strike="sngStrike" kern="1200" dirty="0">
              <a:solidFill>
                <a:schemeClr val="tx1">
                  <a:lumMod val="75000"/>
                  <a:lumOff val="25000"/>
                </a:schemeClr>
              </a:solidFill>
            </a:rPr>
            <a:t>Content Delivery</a:t>
          </a:r>
          <a:endParaRPr lang="en-MY" sz="1300" b="1" strike="sngStrike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339045" y="653659"/>
        <a:ext cx="1000040" cy="666693"/>
      </dsp:txXfrm>
    </dsp:sp>
    <dsp:sp modelId="{8A17E8D5-FDCC-4546-8A23-27B19A4219E8}">
      <dsp:nvSpPr>
        <dsp:cNvPr id="0" name=""/>
        <dsp:cNvSpPr/>
      </dsp:nvSpPr>
      <dsp:spPr>
        <a:xfrm>
          <a:off x="9339085" y="653659"/>
          <a:ext cx="1666733" cy="66669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strike="sngStrike" kern="1200">
              <a:solidFill>
                <a:schemeClr val="tx1">
                  <a:lumMod val="75000"/>
                  <a:lumOff val="25000"/>
                </a:schemeClr>
              </a:solidFill>
            </a:rPr>
            <a:t>Continuous Iteration</a:t>
          </a:r>
          <a:endParaRPr lang="en-MY" sz="1300" b="1" strike="sngStrike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9672432" y="653659"/>
        <a:ext cx="1000040" cy="66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24C6-7590-47B9-8190-17A932460465}" type="datetimeFigureOut">
              <a:rPr lang="en-MY" smtClean="0"/>
              <a:t>10/11/2023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D787-3720-4662-88B5-87C052F49E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7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9425-7CDE-931E-0041-2025C944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6AEA8-C31F-13FE-835E-6C22C142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B501-1FA9-8D80-30BE-75A69F4D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D19F-594F-E1DA-B223-5209329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EB0F-66AA-BB04-A68F-E9B819C2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168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074-D7DC-BC5D-A8DC-16236BDF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0700-334C-D0DF-615A-A5071A9D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DA92-EC21-8646-FDB8-3249E69A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EC609-3FFE-F6F2-F282-533B911A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EEB1-7C29-3E42-D332-6A34BED9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98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2EC5B-35EA-AC33-3019-391FC24DF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D3848-AC79-CC05-9054-5327503D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9109-4785-742C-6D4B-70129EC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5DFA-1B51-E1F0-A874-767180B5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38F7-2807-F657-76CE-506AD73D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6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4D3C-E51C-1F7D-9081-AB3BCC9A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030C-5D22-5050-A653-6EC47803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72D6-7746-C370-BF44-B67F7F72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BC66-D788-6B29-7C3D-6F92EA9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8DF8-6A3D-B5E6-2BCD-D6A1E399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19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9B1F-19F1-C3C0-3F4A-630CB4F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3F7F-037E-9058-871B-0D913423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CE33-7FEA-61DA-E3D3-272F19C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47B1-820F-86F5-463B-4137B08D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52AC-F072-4C48-5D74-D665C42C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03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D046-B837-0C0B-D093-CD8CE370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9D85-FABC-9215-F8FE-ADE7EEFA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C0E3C-E982-6A2C-99DB-6C9F5D9CF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077CA-4680-BE2B-98BD-E2E50C4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B2E8-BD20-BA64-6780-12C4BF9B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589-7291-18A4-9465-87F51C53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98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B45-6FB8-95A8-1180-8AC614A5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8BFE-A9BD-289D-6FB0-47F030F5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C8FB-CF2D-F94A-280F-F1878973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443BB-F692-69F7-F853-DE9B6D795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6321-8430-4948-ED8D-7F25DCCE6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7944C-0468-BC45-60DD-F449780A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FE13D-6231-0327-FD9E-7B2831E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99009-9380-0A2A-EAA4-ABCF8DD6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28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78FA-7A19-9C95-830C-3C66B1C1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05E83-D2E7-E8BB-EE8A-3F207CC2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E117-8024-E1CB-EC8F-50355F10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8516-1798-6299-C703-DFC9FCD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6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1D65A-A475-750B-BFFF-97E2D673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06692-864B-647D-08FD-45EA0551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3878-F8EF-8EAB-9A69-52A47BB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73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D671-AB3E-3E84-78DC-0E8F4C5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AA72-9731-8A79-639C-5D59E81C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72BC-1A11-A0E3-0D59-BCBCFF49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9B48-BBA6-EC31-453A-0B066583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F200-A8CF-789D-FB7F-1CD4D882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3A57-8997-F2E0-DC8E-03DD172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7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7732-5F0B-4567-8DDB-02A71D0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E5CE1-D9A7-B1F0-189B-56CE281F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9E244-7C66-F703-6D44-24573F43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EDD3-E24C-B774-9EB1-31713D38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11/11/2023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7742-0864-33F7-F0CE-2253282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Kaggle Mavericks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70F1D-9FDE-A25B-5695-29C900E5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95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7B8EE-7EA4-85F0-FF9D-A682D3F7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E47A-5977-F945-4149-5F6DA507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0587-628E-0255-B160-90090195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11/11/2023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FF66-BCFD-B64A-7D89-C03160ABA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DE3F-FA2E-DA72-8F1F-027C938A4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E965-878C-4856-9E8E-32A8074618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40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DEFA80-B414-A386-9083-EFC46B350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899171"/>
            <a:ext cx="12192000" cy="1958829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866A-089F-E1AF-EE6C-CF728DCD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5653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rgbClr val="20BEFF"/>
                </a:solidFill>
              </a:rPr>
              <a:t>Kaggle</a:t>
            </a:r>
            <a:r>
              <a:rPr lang="en-US" b="1" dirty="0"/>
              <a:t> Mavericks</a:t>
            </a:r>
            <a:endParaRPr lang="en-MY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764B-23D7-CD4E-3B8A-6740DA70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347"/>
            <a:ext cx="9144000" cy="4208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Unleashing your Inner Data Science</a:t>
            </a:r>
            <a:endParaRPr lang="en-MY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283D54-A347-A5BC-77C2-E1F1E208D30A}"/>
              </a:ext>
            </a:extLst>
          </p:cNvPr>
          <p:cNvSpPr txBox="1">
            <a:spLocks/>
          </p:cNvSpPr>
          <p:nvPr/>
        </p:nvSpPr>
        <p:spPr>
          <a:xfrm>
            <a:off x="2091990" y="5142660"/>
            <a:ext cx="8008020" cy="1471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bg1"/>
                </a:solidFill>
              </a:rPr>
              <a:t>Waiz Wafiq</a:t>
            </a:r>
          </a:p>
          <a:p>
            <a:r>
              <a:rPr lang="en-US" sz="1800" dirty="0">
                <a:solidFill>
                  <a:schemeClr val="bg1"/>
                </a:solidFill>
              </a:rPr>
              <a:t>11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 November 2023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Cubes, Block A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Faculty of Computer Science &amp; Information Technology, UM</a:t>
            </a:r>
            <a:endParaRPr lang="en-MY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8143B-EDDA-DFDE-914C-E1ACA391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2" b="37822"/>
          <a:stretch/>
        </p:blipFill>
        <p:spPr>
          <a:xfrm>
            <a:off x="7992950" y="158039"/>
            <a:ext cx="2216005" cy="544606"/>
          </a:xfrm>
          <a:prstGeom prst="rect">
            <a:avLst/>
          </a:prstGeom>
        </p:spPr>
      </p:pic>
      <p:pic>
        <p:nvPicPr>
          <p:cNvPr id="1026" name="Picture 2" descr="Competition – Kaggle – AXA – Use telematic data to identify a driver ...">
            <a:extLst>
              <a:ext uri="{FF2B5EF4-FFF2-40B4-BE49-F238E27FC236}">
                <a16:creationId xmlns:a16="http://schemas.microsoft.com/office/drawing/2014/main" id="{83421D38-BD7B-852E-0AAB-01EDB80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45" y="0"/>
            <a:ext cx="1893504" cy="8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4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573F6-B24E-604D-DEC7-EDDEC64E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12186349" cy="6858000"/>
          </a:xfrm>
          <a:prstGeom prst="rect">
            <a:avLst/>
          </a:prstGeom>
          <a:gradFill flip="none" rotWithShape="1">
            <a:gsLst>
              <a:gs pos="59000">
                <a:srgbClr val="20BEFF">
                  <a:alpha val="74000"/>
                </a:srgbClr>
              </a:gs>
              <a:gs pos="5000">
                <a:srgbClr val="F2F4F5">
                  <a:lumMod val="52000"/>
                  <a:alpha val="9000"/>
                </a:srgbClr>
              </a:gs>
            </a:gsLst>
            <a:lin ang="762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866A-089F-E1AF-EE6C-CF728DCD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47" y="2879839"/>
            <a:ext cx="3834881" cy="96769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Session 1</a:t>
            </a:r>
            <a:endParaRPr lang="en-MY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8143B-EDDA-DFDE-914C-E1ACA391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2" b="37822"/>
          <a:stretch/>
        </p:blipFill>
        <p:spPr>
          <a:xfrm>
            <a:off x="7992950" y="158039"/>
            <a:ext cx="2216005" cy="544606"/>
          </a:xfrm>
          <a:prstGeom prst="rect">
            <a:avLst/>
          </a:prstGeom>
        </p:spPr>
      </p:pic>
      <p:pic>
        <p:nvPicPr>
          <p:cNvPr id="1026" name="Picture 2" descr="Competition – Kaggle – AXA – Use telematic data to identify a driver ...">
            <a:extLst>
              <a:ext uri="{FF2B5EF4-FFF2-40B4-BE49-F238E27FC236}">
                <a16:creationId xmlns:a16="http://schemas.microsoft.com/office/drawing/2014/main" id="{83421D38-BD7B-852E-0AAB-01EDB80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45" y="0"/>
            <a:ext cx="1893504" cy="8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2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0BEFF"/>
                </a:solidFill>
              </a:rPr>
              <a:t>Supervised </a:t>
            </a:r>
            <a:r>
              <a:rPr lang="en-US" sz="3600" b="1" dirty="0"/>
              <a:t>Learning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11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6F8E4-94F5-CCF0-B77C-0565D327DB17}"/>
              </a:ext>
            </a:extLst>
          </p:cNvPr>
          <p:cNvSpPr txBox="1"/>
          <p:nvPr/>
        </p:nvSpPr>
        <p:spPr>
          <a:xfrm>
            <a:off x="8398645" y="3130734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BEFF"/>
                </a:solidFill>
              </a:rPr>
              <a:t>Regression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Problem!</a:t>
            </a:r>
            <a:endParaRPr lang="en-MY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D36A0F-E303-1D51-2C9F-94999ECC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49007"/>
            <a:ext cx="6439561" cy="43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0BEFF"/>
                </a:solidFill>
              </a:rPr>
              <a:t>Supervised </a:t>
            </a:r>
            <a:r>
              <a:rPr lang="en-US" sz="3600" b="1" dirty="0"/>
              <a:t>Learning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12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3B81B8-41FA-1A47-2A52-47DA72A31806}"/>
              </a:ext>
            </a:extLst>
          </p:cNvPr>
          <p:cNvGrpSpPr/>
          <p:nvPr/>
        </p:nvGrpSpPr>
        <p:grpSpPr>
          <a:xfrm>
            <a:off x="838200" y="1526813"/>
            <a:ext cx="6934200" cy="3804374"/>
            <a:chOff x="1790700" y="1106140"/>
            <a:chExt cx="8610600" cy="46457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B9605-809A-CC57-3782-E21B9DDD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700" y="1106140"/>
              <a:ext cx="8610600" cy="46457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38DB46-6AF8-3F23-CEC1-D9AEABB5E3EC}"/>
                </a:ext>
              </a:extLst>
            </p:cNvPr>
            <p:cNvSpPr/>
            <p:nvPr/>
          </p:nvSpPr>
          <p:spPr>
            <a:xfrm>
              <a:off x="1965960" y="228600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Abu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F9A24F-4F35-9F70-CB37-61916A7A2731}"/>
                </a:ext>
              </a:extLst>
            </p:cNvPr>
            <p:cNvSpPr/>
            <p:nvPr/>
          </p:nvSpPr>
          <p:spPr>
            <a:xfrm>
              <a:off x="1965960" y="274116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Sofiyya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374C26-420B-9DDF-4DFA-AFF14613085B}"/>
                </a:ext>
              </a:extLst>
            </p:cNvPr>
            <p:cNvSpPr/>
            <p:nvPr/>
          </p:nvSpPr>
          <p:spPr>
            <a:xfrm>
              <a:off x="1965960" y="315034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Zamru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E5FEF2-7F22-C21F-F4AD-FA430D5E4B60}"/>
                </a:ext>
              </a:extLst>
            </p:cNvPr>
            <p:cNvSpPr/>
            <p:nvPr/>
          </p:nvSpPr>
          <p:spPr>
            <a:xfrm>
              <a:off x="1965960" y="358675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Chua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C90D3-4717-0775-C307-493ADDAA1CE9}"/>
                </a:ext>
              </a:extLst>
            </p:cNvPr>
            <p:cNvSpPr/>
            <p:nvPr/>
          </p:nvSpPr>
          <p:spPr>
            <a:xfrm>
              <a:off x="1965960" y="452627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Lisa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49258-B758-C4A0-89B4-783FF96FD9D1}"/>
                </a:ext>
              </a:extLst>
            </p:cNvPr>
            <p:cNvSpPr/>
            <p:nvPr/>
          </p:nvSpPr>
          <p:spPr>
            <a:xfrm>
              <a:off x="1965960" y="4062225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Jason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116F8E4-94F5-CCF0-B77C-0565D327DB17}"/>
              </a:ext>
            </a:extLst>
          </p:cNvPr>
          <p:cNvSpPr txBox="1"/>
          <p:nvPr/>
        </p:nvSpPr>
        <p:spPr>
          <a:xfrm>
            <a:off x="8398645" y="3130734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BEFF"/>
                </a:solidFill>
              </a:rPr>
              <a:t>Classification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Problem!</a:t>
            </a:r>
            <a:endParaRPr lang="en-MY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9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</a:t>
            </a:r>
            <a:r>
              <a:rPr lang="en-US" sz="3600" b="1" dirty="0">
                <a:solidFill>
                  <a:srgbClr val="20BEFF"/>
                </a:solidFill>
              </a:rPr>
              <a:t>Data Wrangling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13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416C29-FED5-2215-04D1-061104511719}"/>
              </a:ext>
            </a:extLst>
          </p:cNvPr>
          <p:cNvGrpSpPr/>
          <p:nvPr/>
        </p:nvGrpSpPr>
        <p:grpSpPr>
          <a:xfrm>
            <a:off x="1790700" y="1310517"/>
            <a:ext cx="8610600" cy="4645719"/>
            <a:chOff x="1790700" y="1106140"/>
            <a:chExt cx="8610600" cy="464571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AE18155-ECD9-02FE-EC4A-2EBF82AE5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700" y="1106140"/>
              <a:ext cx="8610600" cy="464571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B5B6C8-391B-E303-B4A0-D18DB874D80A}"/>
                </a:ext>
              </a:extLst>
            </p:cNvPr>
            <p:cNvSpPr/>
            <p:nvPr/>
          </p:nvSpPr>
          <p:spPr>
            <a:xfrm>
              <a:off x="1965960" y="228600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Abu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806D20-62FA-2F62-511F-36002DF07C8A}"/>
                </a:ext>
              </a:extLst>
            </p:cNvPr>
            <p:cNvSpPr/>
            <p:nvPr/>
          </p:nvSpPr>
          <p:spPr>
            <a:xfrm>
              <a:off x="1965960" y="274116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Sofiyya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1BE901-53A2-9986-DA15-2136BD0BC27B}"/>
                </a:ext>
              </a:extLst>
            </p:cNvPr>
            <p:cNvSpPr/>
            <p:nvPr/>
          </p:nvSpPr>
          <p:spPr>
            <a:xfrm>
              <a:off x="1965960" y="315034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Zamru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E2E2E-5853-484A-B536-6C5F3D8E5BEE}"/>
                </a:ext>
              </a:extLst>
            </p:cNvPr>
            <p:cNvSpPr/>
            <p:nvPr/>
          </p:nvSpPr>
          <p:spPr>
            <a:xfrm>
              <a:off x="1965960" y="358675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Chua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90FF63-E118-847E-2D51-B994AA4CCBE1}"/>
                </a:ext>
              </a:extLst>
            </p:cNvPr>
            <p:cNvSpPr/>
            <p:nvPr/>
          </p:nvSpPr>
          <p:spPr>
            <a:xfrm>
              <a:off x="1965960" y="4526276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Lisa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C4E85F-5382-C366-4583-C95D13684BEC}"/>
                </a:ext>
              </a:extLst>
            </p:cNvPr>
            <p:cNvSpPr/>
            <p:nvPr/>
          </p:nvSpPr>
          <p:spPr>
            <a:xfrm>
              <a:off x="1965960" y="4062225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Jason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BDC826-E543-7CE9-97C2-00B5C116ADED}"/>
                </a:ext>
              </a:extLst>
            </p:cNvPr>
            <p:cNvSpPr/>
            <p:nvPr/>
          </p:nvSpPr>
          <p:spPr>
            <a:xfrm>
              <a:off x="6096000" y="3195304"/>
              <a:ext cx="304800" cy="2786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    </a:t>
              </a:r>
              <a:endParaRPr lang="en-MY" sz="1600" dirty="0">
                <a:solidFill>
                  <a:schemeClr val="tx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070525-CCE4-EBD2-1586-9E55B7622504}"/>
                </a:ext>
              </a:extLst>
            </p:cNvPr>
            <p:cNvSpPr/>
            <p:nvPr/>
          </p:nvSpPr>
          <p:spPr>
            <a:xfrm>
              <a:off x="4038600" y="274116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30.56</a:t>
              </a:r>
              <a:endParaRPr lang="en-MY" sz="1600" b="1" dirty="0">
                <a:solidFill>
                  <a:schemeClr val="tx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2D6ED8-F240-5E11-CAE9-AA332CD2429E}"/>
                </a:ext>
              </a:extLst>
            </p:cNvPr>
            <p:cNvSpPr/>
            <p:nvPr/>
          </p:nvSpPr>
          <p:spPr>
            <a:xfrm>
              <a:off x="8153400" y="2741160"/>
              <a:ext cx="1211580" cy="323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no</a:t>
              </a:r>
              <a:endParaRPr lang="en-MY" sz="1600" b="1" dirty="0">
                <a:solidFill>
                  <a:schemeClr val="tx1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FFC852A-E4D6-CFF9-6CCE-AA1D7D2787C1}"/>
              </a:ext>
            </a:extLst>
          </p:cNvPr>
          <p:cNvSpPr txBox="1"/>
          <p:nvPr/>
        </p:nvSpPr>
        <p:spPr>
          <a:xfrm>
            <a:off x="242580" y="904875"/>
            <a:ext cx="527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process of converting raw data into a usable form.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32D2E7F-0B90-1E60-BB0F-17BB0E147B85}"/>
              </a:ext>
            </a:extLst>
          </p:cNvPr>
          <p:cNvGrpSpPr/>
          <p:nvPr/>
        </p:nvGrpSpPr>
        <p:grpSpPr>
          <a:xfrm>
            <a:off x="762000" y="2276474"/>
            <a:ext cx="10591800" cy="3248025"/>
            <a:chOff x="762000" y="2276474"/>
            <a:chExt cx="10591800" cy="3248025"/>
          </a:xfrm>
          <a:noFill/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242B7F-D255-3649-A6AF-D24F8BBA9A6C}"/>
                </a:ext>
              </a:extLst>
            </p:cNvPr>
            <p:cNvSpPr/>
            <p:nvPr/>
          </p:nvSpPr>
          <p:spPr>
            <a:xfrm>
              <a:off x="762000" y="2276474"/>
              <a:ext cx="10591800" cy="3248025"/>
            </a:xfrm>
            <a:prstGeom prst="rect">
              <a:avLst/>
            </a:prstGeom>
            <a:grpFill/>
            <a:ln>
              <a:solidFill>
                <a:srgbClr val="20B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43B75C-6AB0-4CF2-7508-0CED2981CBA5}"/>
                </a:ext>
              </a:extLst>
            </p:cNvPr>
            <p:cNvSpPr txBox="1"/>
            <p:nvPr/>
          </p:nvSpPr>
          <p:spPr>
            <a:xfrm>
              <a:off x="4313247" y="5078967"/>
              <a:ext cx="356550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Exploratory Data Analysis (EDA)</a:t>
              </a:r>
              <a:endParaRPr lang="en-MY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Data</a:t>
            </a:r>
            <a:r>
              <a:rPr lang="en-US" sz="3600" b="1" dirty="0">
                <a:solidFill>
                  <a:srgbClr val="20BEFF"/>
                </a:solidFill>
              </a:rPr>
              <a:t> </a:t>
            </a:r>
            <a:r>
              <a:rPr lang="en-US" sz="3600" b="1" dirty="0"/>
              <a:t>Wrangling – </a:t>
            </a:r>
            <a:r>
              <a:rPr lang="en-US" sz="3600" b="1" dirty="0">
                <a:solidFill>
                  <a:srgbClr val="20BEFF"/>
                </a:solidFill>
              </a:rPr>
              <a:t>Workflow Goals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14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DB3FCB-06A3-8473-0C45-A51CFC5DEF10}"/>
              </a:ext>
            </a:extLst>
          </p:cNvPr>
          <p:cNvGrpSpPr/>
          <p:nvPr/>
        </p:nvGrpSpPr>
        <p:grpSpPr>
          <a:xfrm>
            <a:off x="1386661" y="3085578"/>
            <a:ext cx="9418678" cy="686844"/>
            <a:chOff x="925474" y="2455084"/>
            <a:chExt cx="9418678" cy="6868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8402B1-B2B9-DA03-B41F-4DA4C5E68C3E}"/>
                </a:ext>
              </a:extLst>
            </p:cNvPr>
            <p:cNvSpPr/>
            <p:nvPr/>
          </p:nvSpPr>
          <p:spPr>
            <a:xfrm>
              <a:off x="925474" y="2455087"/>
              <a:ext cx="1679500" cy="686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1. Correlating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340DBE-96E8-0B34-C38E-B786F1917348}"/>
                </a:ext>
              </a:extLst>
            </p:cNvPr>
            <p:cNvSpPr/>
            <p:nvPr/>
          </p:nvSpPr>
          <p:spPr>
            <a:xfrm>
              <a:off x="3505200" y="2455086"/>
              <a:ext cx="1679500" cy="686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2. Completing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8E3A56-DD7B-4913-C222-21F4601B9CB0}"/>
                </a:ext>
              </a:extLst>
            </p:cNvPr>
            <p:cNvSpPr/>
            <p:nvPr/>
          </p:nvSpPr>
          <p:spPr>
            <a:xfrm>
              <a:off x="6084926" y="2455085"/>
              <a:ext cx="1679500" cy="686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3. Correcting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364F13-AB01-3D89-80CC-EC6F970524C2}"/>
                </a:ext>
              </a:extLst>
            </p:cNvPr>
            <p:cNvSpPr/>
            <p:nvPr/>
          </p:nvSpPr>
          <p:spPr>
            <a:xfrm>
              <a:off x="8664652" y="2455084"/>
              <a:ext cx="1679500" cy="686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4. Creating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20BEFF"/>
                </a:solidFill>
              </a:rPr>
              <a:t>Titanic Survival </a:t>
            </a:r>
            <a:r>
              <a:rPr lang="en-US" sz="3600" b="1" dirty="0"/>
              <a:t>Dataset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15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BC1EB-8E35-1543-08D9-40C17B2400B7}"/>
              </a:ext>
            </a:extLst>
          </p:cNvPr>
          <p:cNvSpPr txBox="1"/>
          <p:nvPr/>
        </p:nvSpPr>
        <p:spPr>
          <a:xfrm>
            <a:off x="2262188" y="1009650"/>
            <a:ext cx="766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Question:</a:t>
            </a:r>
            <a:r>
              <a:rPr lang="en-US" sz="3600" dirty="0"/>
              <a:t> Who will </a:t>
            </a:r>
            <a:r>
              <a:rPr lang="en-US" sz="3600" b="1" dirty="0">
                <a:solidFill>
                  <a:srgbClr val="20BEFF"/>
                </a:solidFill>
              </a:rPr>
              <a:t>survive</a:t>
            </a:r>
            <a:r>
              <a:rPr lang="en-US" sz="3600" dirty="0"/>
              <a:t> the Titanic?</a:t>
            </a:r>
            <a:endParaRPr lang="en-MY" sz="3600" dirty="0"/>
          </a:p>
        </p:txBody>
      </p:sp>
      <p:pic>
        <p:nvPicPr>
          <p:cNvPr id="2052" name="Picture 4" descr="Titanic Ship HD Wallpapers - Wallpaper Cave">
            <a:extLst>
              <a:ext uri="{FF2B5EF4-FFF2-40B4-BE49-F238E27FC236}">
                <a16:creationId xmlns:a16="http://schemas.microsoft.com/office/drawing/2014/main" id="{13FC1930-9B50-43D5-C6C4-D372A800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8" y="2065570"/>
            <a:ext cx="5671447" cy="354465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6F095-0AAA-0A51-B2A6-E787A83272E2}"/>
              </a:ext>
            </a:extLst>
          </p:cNvPr>
          <p:cNvSpPr txBox="1"/>
          <p:nvPr/>
        </p:nvSpPr>
        <p:spPr>
          <a:xfrm>
            <a:off x="6731794" y="2065570"/>
            <a:ext cx="4636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Context: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On 15</a:t>
            </a:r>
            <a:r>
              <a:rPr lang="en-US" sz="1600" baseline="30000" dirty="0"/>
              <a:t>th</a:t>
            </a:r>
            <a:r>
              <a:rPr lang="en-US" sz="1600" dirty="0"/>
              <a:t> April 1912, the Titanic sank after colliding with an iceberg, killing </a:t>
            </a:r>
            <a:r>
              <a:rPr lang="en-US" sz="1600" b="1" dirty="0">
                <a:highlight>
                  <a:srgbClr val="FFFF00"/>
                </a:highlight>
              </a:rPr>
              <a:t>1502 out of 2224 </a:t>
            </a:r>
            <a:r>
              <a:rPr lang="en-US" sz="1600" dirty="0"/>
              <a:t>passengers and crews. (</a:t>
            </a:r>
            <a:r>
              <a:rPr lang="en-US" sz="1600" i="1" dirty="0"/>
              <a:t>32.46% survival rate</a:t>
            </a:r>
            <a:r>
              <a:rPr lang="en-US" sz="1600" dirty="0"/>
              <a:t>)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600" dirty="0"/>
              <a:t>There were lack of lifeboats for the passengers and crews.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600" dirty="0"/>
              <a:t>Some groups of people are more likely to survive than others, such as women, children, and the upper-class.</a:t>
            </a:r>
          </a:p>
        </p:txBody>
      </p:sp>
    </p:spTree>
    <p:extLst>
      <p:ext uri="{BB962C8B-B14F-4D97-AF65-F5344CB8AC3E}">
        <p14:creationId xmlns:p14="http://schemas.microsoft.com/office/powerpoint/2010/main" val="250954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Titanic: Data </a:t>
            </a:r>
            <a:r>
              <a:rPr lang="en-US" sz="3600" b="1" dirty="0">
                <a:solidFill>
                  <a:srgbClr val="20BEFF"/>
                </a:solidFill>
              </a:rPr>
              <a:t>Dictionary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16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3DFDE-CAA6-CC64-DF32-6B0B30C5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12786"/>
            <a:ext cx="10420350" cy="53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5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17</a:t>
            </a:fld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065F3-9EAA-E4DF-EF4A-2D1AF3479B44}"/>
              </a:ext>
            </a:extLst>
          </p:cNvPr>
          <p:cNvSpPr txBox="1"/>
          <p:nvPr/>
        </p:nvSpPr>
        <p:spPr>
          <a:xfrm>
            <a:off x="2128836" y="1933575"/>
            <a:ext cx="7934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Which features are </a:t>
            </a:r>
            <a:r>
              <a:rPr lang="en-US" sz="4400" b="1" dirty="0">
                <a:solidFill>
                  <a:srgbClr val="20BEFF"/>
                </a:solidFill>
              </a:rPr>
              <a:t>categorical</a:t>
            </a:r>
            <a:r>
              <a:rPr lang="en-US" sz="4400" b="1" dirty="0"/>
              <a:t>?</a:t>
            </a:r>
            <a:endParaRPr lang="en-MY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F1FF1-C217-07FC-30BA-1A4AD75758FB}"/>
              </a:ext>
            </a:extLst>
          </p:cNvPr>
          <p:cNvSpPr txBox="1"/>
          <p:nvPr/>
        </p:nvSpPr>
        <p:spPr>
          <a:xfrm>
            <a:off x="2128836" y="3313609"/>
            <a:ext cx="7934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Which features are </a:t>
            </a:r>
            <a:r>
              <a:rPr lang="en-US" sz="4400" b="1" dirty="0">
                <a:solidFill>
                  <a:srgbClr val="20BEFF"/>
                </a:solidFill>
              </a:rPr>
              <a:t>numerical</a:t>
            </a:r>
            <a:r>
              <a:rPr lang="en-US" sz="4400" b="1" dirty="0"/>
              <a:t>?</a:t>
            </a:r>
            <a:endParaRPr lang="en-MY" sz="4400" b="1" dirty="0"/>
          </a:p>
        </p:txBody>
      </p:sp>
    </p:spTree>
    <p:extLst>
      <p:ext uri="{BB962C8B-B14F-4D97-AF65-F5344CB8AC3E}">
        <p14:creationId xmlns:p14="http://schemas.microsoft.com/office/powerpoint/2010/main" val="386704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0BEFF"/>
                </a:solidFill>
              </a:rPr>
              <a:t>Categorical </a:t>
            </a:r>
            <a:r>
              <a:rPr lang="en-US" sz="3600" b="1" dirty="0"/>
              <a:t>Data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18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53E02C-E556-DF8E-00E2-9C12336ADA5D}"/>
              </a:ext>
            </a:extLst>
          </p:cNvPr>
          <p:cNvGrpSpPr/>
          <p:nvPr/>
        </p:nvGrpSpPr>
        <p:grpSpPr>
          <a:xfrm>
            <a:off x="242580" y="812786"/>
            <a:ext cx="10420350" cy="5366298"/>
            <a:chOff x="885825" y="812786"/>
            <a:chExt cx="10420350" cy="53662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53DFDE-CAA6-CC64-DF32-6B0B30C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25" y="812786"/>
              <a:ext cx="10420350" cy="536629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902D5A-62D3-9798-3FF9-484D2C1834C1}"/>
                </a:ext>
              </a:extLst>
            </p:cNvPr>
            <p:cNvSpPr/>
            <p:nvPr/>
          </p:nvSpPr>
          <p:spPr>
            <a:xfrm>
              <a:off x="885825" y="1333500"/>
              <a:ext cx="10420350" cy="4191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11340-3A4C-E71F-E204-9FBD68233A74}"/>
                </a:ext>
              </a:extLst>
            </p:cNvPr>
            <p:cNvSpPr/>
            <p:nvPr/>
          </p:nvSpPr>
          <p:spPr>
            <a:xfrm>
              <a:off x="885825" y="1762125"/>
              <a:ext cx="10420350" cy="4191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9A560-D202-E185-F24B-217D54767AA8}"/>
                </a:ext>
              </a:extLst>
            </p:cNvPr>
            <p:cNvSpPr/>
            <p:nvPr/>
          </p:nvSpPr>
          <p:spPr>
            <a:xfrm>
              <a:off x="885825" y="2238375"/>
              <a:ext cx="10420350" cy="4191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5A7EAB-8462-BBF2-205E-AFC5C4F3B6D6}"/>
                </a:ext>
              </a:extLst>
            </p:cNvPr>
            <p:cNvSpPr/>
            <p:nvPr/>
          </p:nvSpPr>
          <p:spPr>
            <a:xfrm>
              <a:off x="885825" y="5466816"/>
              <a:ext cx="10420350" cy="71226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6FFCD6-5D93-70A2-D5EE-691B3B0E6ACB}"/>
              </a:ext>
            </a:extLst>
          </p:cNvPr>
          <p:cNvSpPr txBox="1"/>
          <p:nvPr/>
        </p:nvSpPr>
        <p:spPr>
          <a:xfrm>
            <a:off x="10753725" y="1389161"/>
            <a:ext cx="11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categorical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647F8-6105-C0D1-8416-5D8E5136FC13}"/>
              </a:ext>
            </a:extLst>
          </p:cNvPr>
          <p:cNvSpPr txBox="1"/>
          <p:nvPr/>
        </p:nvSpPr>
        <p:spPr>
          <a:xfrm>
            <a:off x="10753725" y="1817786"/>
            <a:ext cx="11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ordinal</a:t>
            </a:r>
            <a:endParaRPr lang="en-MY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1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0BEFF"/>
                </a:solidFill>
              </a:rPr>
              <a:t>Numerical </a:t>
            </a:r>
            <a:r>
              <a:rPr lang="en-US" sz="3600" b="1" dirty="0"/>
              <a:t>Data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19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E07DDC-507E-95B8-078D-686D6AD3600F}"/>
              </a:ext>
            </a:extLst>
          </p:cNvPr>
          <p:cNvGrpSpPr/>
          <p:nvPr/>
        </p:nvGrpSpPr>
        <p:grpSpPr>
          <a:xfrm>
            <a:off x="242580" y="812786"/>
            <a:ext cx="10420350" cy="5366298"/>
            <a:chOff x="885825" y="812786"/>
            <a:chExt cx="10420350" cy="53662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53DFDE-CAA6-CC64-DF32-6B0B30C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25" y="812786"/>
              <a:ext cx="10420350" cy="536629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902D5A-62D3-9798-3FF9-484D2C1834C1}"/>
                </a:ext>
              </a:extLst>
            </p:cNvPr>
            <p:cNvSpPr/>
            <p:nvPr/>
          </p:nvSpPr>
          <p:spPr>
            <a:xfrm>
              <a:off x="885825" y="2714625"/>
              <a:ext cx="10420350" cy="4191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11340-3A4C-E71F-E204-9FBD68233A74}"/>
                </a:ext>
              </a:extLst>
            </p:cNvPr>
            <p:cNvSpPr/>
            <p:nvPr/>
          </p:nvSpPr>
          <p:spPr>
            <a:xfrm>
              <a:off x="885825" y="3182677"/>
              <a:ext cx="10420350" cy="4191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9A560-D202-E185-F24B-217D54767AA8}"/>
                </a:ext>
              </a:extLst>
            </p:cNvPr>
            <p:cNvSpPr/>
            <p:nvPr/>
          </p:nvSpPr>
          <p:spPr>
            <a:xfrm>
              <a:off x="885825" y="4568811"/>
              <a:ext cx="10420350" cy="4191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FFA4FC-94FF-5CA9-6E2A-5EDFFB4471CD}"/>
                </a:ext>
              </a:extLst>
            </p:cNvPr>
            <p:cNvSpPr/>
            <p:nvPr/>
          </p:nvSpPr>
          <p:spPr>
            <a:xfrm>
              <a:off x="885825" y="3633006"/>
              <a:ext cx="10420350" cy="4191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24CAA28-8E49-3164-4354-FC6DA697FB83}"/>
              </a:ext>
            </a:extLst>
          </p:cNvPr>
          <p:cNvSpPr txBox="1"/>
          <p:nvPr/>
        </p:nvSpPr>
        <p:spPr>
          <a:xfrm>
            <a:off x="10741226" y="4624472"/>
            <a:ext cx="11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continuous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2DD4-F49D-25A7-7462-DAAFA5276FE1}"/>
              </a:ext>
            </a:extLst>
          </p:cNvPr>
          <p:cNvSpPr txBox="1"/>
          <p:nvPr/>
        </p:nvSpPr>
        <p:spPr>
          <a:xfrm>
            <a:off x="10741225" y="2763577"/>
            <a:ext cx="119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discrete</a:t>
            </a:r>
            <a:endParaRPr lang="en-MY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2" y="168930"/>
            <a:ext cx="4337806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</a:t>
            </a:r>
            <a:r>
              <a:rPr lang="en-US" sz="3600" b="1" dirty="0">
                <a:solidFill>
                  <a:srgbClr val="20BEFF"/>
                </a:solidFill>
              </a:rPr>
              <a:t> Tentative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</a:t>
            </a:fld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72188E-716F-4963-40D5-F9AA9C69B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33738"/>
              </p:ext>
            </p:extLst>
          </p:nvPr>
        </p:nvGraphicFramePr>
        <p:xfrm>
          <a:off x="1951838" y="2504440"/>
          <a:ext cx="828832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62">
                  <a:extLst>
                    <a:ext uri="{9D8B030D-6E8A-4147-A177-3AD203B41FA5}">
                      <a16:colId xmlns:a16="http://schemas.microsoft.com/office/drawing/2014/main" val="1731038613"/>
                    </a:ext>
                  </a:extLst>
                </a:gridCol>
                <a:gridCol w="2410436">
                  <a:extLst>
                    <a:ext uri="{9D8B030D-6E8A-4147-A177-3AD203B41FA5}">
                      <a16:colId xmlns:a16="http://schemas.microsoft.com/office/drawing/2014/main" val="3044259380"/>
                    </a:ext>
                  </a:extLst>
                </a:gridCol>
                <a:gridCol w="3942826">
                  <a:extLst>
                    <a:ext uri="{9D8B030D-6E8A-4147-A177-3AD203B41FA5}">
                      <a16:colId xmlns:a16="http://schemas.microsoft.com/office/drawing/2014/main" val="746913202"/>
                    </a:ext>
                  </a:extLst>
                </a:gridCol>
              </a:tblGrid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Saturday</a:t>
                      </a:r>
                    </a:p>
                    <a:p>
                      <a:pPr algn="ctr"/>
                      <a:r>
                        <a:rPr lang="en-US" sz="1600" b="0" dirty="0"/>
                        <a:t>11/11/2023</a:t>
                      </a:r>
                      <a:endParaRPr lang="en-MY" sz="1600" b="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MY" dirty="0"/>
                    </a:p>
                  </a:txBody>
                  <a:tcPr>
                    <a:solidFill>
                      <a:srgbClr val="20B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  <a:endParaRPr lang="en-MY" dirty="0"/>
                    </a:p>
                  </a:txBody>
                  <a:tcPr>
                    <a:solidFill>
                      <a:srgbClr val="20B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337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10:10 am – 10:20 am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Introduction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730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10:20 am – 12:10 pm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Workshop Session 1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79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12:10 pm – 1:10 pm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Lunch Break! 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18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1:10pm – 2:45pm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Workshop Session 2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43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2:45 pm – 3:00 pm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Workshop Ends; Photo Session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8749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732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20</a:t>
            </a:fld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1ACE1-4598-CA8D-2EC7-AEA21DE93A47}"/>
              </a:ext>
            </a:extLst>
          </p:cNvPr>
          <p:cNvSpPr txBox="1"/>
          <p:nvPr/>
        </p:nvSpPr>
        <p:spPr>
          <a:xfrm>
            <a:off x="3897171" y="2967335"/>
            <a:ext cx="439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20BEFF"/>
                </a:solidFill>
              </a:rPr>
              <a:t>Coding </a:t>
            </a:r>
            <a:r>
              <a:rPr lang="en-US" sz="5400" b="1" dirty="0"/>
              <a:t>Time!</a:t>
            </a:r>
            <a:endParaRPr lang="en-MY" sz="5400" b="1" dirty="0"/>
          </a:p>
        </p:txBody>
      </p:sp>
    </p:spTree>
    <p:extLst>
      <p:ext uri="{BB962C8B-B14F-4D97-AF65-F5344CB8AC3E}">
        <p14:creationId xmlns:p14="http://schemas.microsoft.com/office/powerpoint/2010/main" val="72106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QnA</a:t>
            </a:r>
            <a:r>
              <a:rPr lang="en-US" sz="3600" b="1" dirty="0"/>
              <a:t> – </a:t>
            </a:r>
            <a:r>
              <a:rPr lang="en-US" sz="3600" b="1" dirty="0" err="1">
                <a:solidFill>
                  <a:srgbClr val="20BEFF"/>
                </a:solidFill>
              </a:rPr>
              <a:t>Slido</a:t>
            </a:r>
            <a:r>
              <a:rPr lang="en-US" sz="3600" b="1" dirty="0"/>
              <a:t> Link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21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1ACE1-4598-CA8D-2EC7-AEA21DE93A47}"/>
              </a:ext>
            </a:extLst>
          </p:cNvPr>
          <p:cNvSpPr txBox="1"/>
          <p:nvPr/>
        </p:nvSpPr>
        <p:spPr>
          <a:xfrm>
            <a:off x="7397181" y="3198165"/>
            <a:ext cx="3317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rgbClr val="20BEFF"/>
                </a:solidFill>
              </a:rPr>
              <a:t>https://qrco.de/beXIuo</a:t>
            </a:r>
          </a:p>
        </p:txBody>
      </p:sp>
      <p:pic>
        <p:nvPicPr>
          <p:cNvPr id="12" name="Picture 11" descr="A qr code with green text&#10;&#10;Description automatically generated">
            <a:extLst>
              <a:ext uri="{FF2B5EF4-FFF2-40B4-BE49-F238E27FC236}">
                <a16:creationId xmlns:a16="http://schemas.microsoft.com/office/drawing/2014/main" id="{F0E7C38B-EB8A-5C0D-5A4C-1A74F90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t="8195" r="10670" b="27917"/>
          <a:stretch/>
        </p:blipFill>
        <p:spPr>
          <a:xfrm>
            <a:off x="2209800" y="877488"/>
            <a:ext cx="5103019" cy="5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573F6-B24E-604D-DEC7-EDDEC64E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12186349" cy="6858000"/>
          </a:xfrm>
          <a:prstGeom prst="rect">
            <a:avLst/>
          </a:prstGeom>
          <a:gradFill flip="none" rotWithShape="1">
            <a:gsLst>
              <a:gs pos="59000">
                <a:srgbClr val="20BEFF">
                  <a:alpha val="74000"/>
                </a:srgbClr>
              </a:gs>
              <a:gs pos="5000">
                <a:srgbClr val="F2F4F5">
                  <a:lumMod val="52000"/>
                  <a:alpha val="9000"/>
                </a:srgbClr>
              </a:gs>
            </a:gsLst>
            <a:lin ang="762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866A-089F-E1AF-EE6C-CF728DCD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47" y="2879839"/>
            <a:ext cx="4636133" cy="9676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Lunch Break</a:t>
            </a:r>
            <a:endParaRPr lang="en-MY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8143B-EDDA-DFDE-914C-E1ACA391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2" b="37822"/>
          <a:stretch/>
        </p:blipFill>
        <p:spPr>
          <a:xfrm>
            <a:off x="7992950" y="158039"/>
            <a:ext cx="2216005" cy="544606"/>
          </a:xfrm>
          <a:prstGeom prst="rect">
            <a:avLst/>
          </a:prstGeom>
        </p:spPr>
      </p:pic>
      <p:pic>
        <p:nvPicPr>
          <p:cNvPr id="1026" name="Picture 2" descr="Competition – Kaggle – AXA – Use telematic data to identify a driver ...">
            <a:extLst>
              <a:ext uri="{FF2B5EF4-FFF2-40B4-BE49-F238E27FC236}">
                <a16:creationId xmlns:a16="http://schemas.microsoft.com/office/drawing/2014/main" id="{83421D38-BD7B-852E-0AAB-01EDB80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45" y="0"/>
            <a:ext cx="1893504" cy="8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EF8B5-DA47-38E9-CEC9-EDB3FF949505}"/>
              </a:ext>
            </a:extLst>
          </p:cNvPr>
          <p:cNvSpPr txBox="1"/>
          <p:nvPr/>
        </p:nvSpPr>
        <p:spPr>
          <a:xfrm>
            <a:off x="1095375" y="384753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See you guys at 1:10 pm!</a:t>
            </a:r>
            <a:endParaRPr lang="en-MY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10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573F6-B24E-604D-DEC7-EDDEC64E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12186349" cy="6858000"/>
          </a:xfrm>
          <a:prstGeom prst="rect">
            <a:avLst/>
          </a:prstGeom>
          <a:gradFill flip="none" rotWithShape="1">
            <a:gsLst>
              <a:gs pos="59000">
                <a:srgbClr val="20BEFF">
                  <a:alpha val="74000"/>
                </a:srgbClr>
              </a:gs>
              <a:gs pos="5000">
                <a:srgbClr val="F2F4F5">
                  <a:lumMod val="52000"/>
                  <a:alpha val="9000"/>
                </a:srgbClr>
              </a:gs>
            </a:gsLst>
            <a:lin ang="762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866A-089F-E1AF-EE6C-CF728DCD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47" y="2879839"/>
            <a:ext cx="3834881" cy="96769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Session 2</a:t>
            </a:r>
            <a:endParaRPr lang="en-MY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8143B-EDDA-DFDE-914C-E1ACA391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2" b="37822"/>
          <a:stretch/>
        </p:blipFill>
        <p:spPr>
          <a:xfrm>
            <a:off x="7992950" y="158039"/>
            <a:ext cx="2216005" cy="544606"/>
          </a:xfrm>
          <a:prstGeom prst="rect">
            <a:avLst/>
          </a:prstGeom>
        </p:spPr>
      </p:pic>
      <p:pic>
        <p:nvPicPr>
          <p:cNvPr id="1026" name="Picture 2" descr="Competition – Kaggle – AXA – Use telematic data to identify a driver ...">
            <a:extLst>
              <a:ext uri="{FF2B5EF4-FFF2-40B4-BE49-F238E27FC236}">
                <a16:creationId xmlns:a16="http://schemas.microsoft.com/office/drawing/2014/main" id="{83421D38-BD7B-852E-0AAB-01EDB80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45" y="0"/>
            <a:ext cx="1893504" cy="8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5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Data needs to be </a:t>
            </a:r>
            <a:r>
              <a:rPr lang="en-US" sz="3600" b="1" dirty="0">
                <a:solidFill>
                  <a:srgbClr val="20BEFF"/>
                </a:solidFill>
              </a:rPr>
              <a:t>split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24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BDBA6-AEEB-1B41-90BA-695AF0345665}"/>
              </a:ext>
            </a:extLst>
          </p:cNvPr>
          <p:cNvSpPr/>
          <p:nvPr/>
        </p:nvSpPr>
        <p:spPr>
          <a:xfrm>
            <a:off x="1403581" y="2581276"/>
            <a:ext cx="3492269" cy="25495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Full Data</a:t>
            </a:r>
            <a:endParaRPr lang="en-MY" sz="3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1C205-FB84-2965-31F8-CA7E8A751C89}"/>
              </a:ext>
            </a:extLst>
          </p:cNvPr>
          <p:cNvSpPr/>
          <p:nvPr/>
        </p:nvSpPr>
        <p:spPr>
          <a:xfrm>
            <a:off x="7072312" y="1212842"/>
            <a:ext cx="3492269" cy="1368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train.csv</a:t>
            </a:r>
            <a:r>
              <a:rPr lang="en-US" sz="2400" dirty="0"/>
              <a:t>)</a:t>
            </a:r>
            <a:endParaRPr lang="en-MY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13C693-5585-5DC1-C5D7-C9BDCFFBC956}"/>
              </a:ext>
            </a:extLst>
          </p:cNvPr>
          <p:cNvSpPr/>
          <p:nvPr/>
        </p:nvSpPr>
        <p:spPr>
          <a:xfrm>
            <a:off x="7072312" y="4013192"/>
            <a:ext cx="2452688" cy="1631966"/>
          </a:xfrm>
          <a:prstGeom prst="ellipse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Data</a:t>
            </a:r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test.csv</a:t>
            </a:r>
            <a:r>
              <a:rPr lang="en-US" sz="2400" dirty="0"/>
              <a:t>)</a:t>
            </a:r>
            <a:endParaRPr lang="en-MY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3663E-5CE6-B093-1A7A-2FBEB1C959C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4895850" y="1897059"/>
            <a:ext cx="2176462" cy="19589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E96ED7-0594-4213-0737-264E604662D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95850" y="3856043"/>
            <a:ext cx="2176462" cy="9731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39D0E7-FA7A-365B-0A5C-46EB55A53A19}"/>
              </a:ext>
            </a:extLst>
          </p:cNvPr>
          <p:cNvSpPr/>
          <p:nvPr/>
        </p:nvSpPr>
        <p:spPr>
          <a:xfrm>
            <a:off x="5691187" y="2476495"/>
            <a:ext cx="809625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  <a:endParaRPr lang="en-MY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7BECD2-2BC4-AAE7-BD03-C295B1C7AF89}"/>
              </a:ext>
            </a:extLst>
          </p:cNvPr>
          <p:cNvSpPr/>
          <p:nvPr/>
        </p:nvSpPr>
        <p:spPr>
          <a:xfrm>
            <a:off x="5691186" y="4132276"/>
            <a:ext cx="809625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30%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282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Building a </a:t>
            </a:r>
            <a:r>
              <a:rPr lang="en-US" sz="3600" b="1" dirty="0">
                <a:solidFill>
                  <a:srgbClr val="20BEFF"/>
                </a:solidFill>
              </a:rPr>
              <a:t>Predictive</a:t>
            </a:r>
            <a:r>
              <a:rPr lang="en-US" sz="3600" b="1" dirty="0"/>
              <a:t> Model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25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D243F3-2007-9A55-7BD6-024E5A33CE5E}"/>
              </a:ext>
            </a:extLst>
          </p:cNvPr>
          <p:cNvSpPr/>
          <p:nvPr/>
        </p:nvSpPr>
        <p:spPr>
          <a:xfrm>
            <a:off x="311266" y="3784596"/>
            <a:ext cx="2612910" cy="1368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Data</a:t>
            </a:r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train.csv</a:t>
            </a:r>
            <a:r>
              <a:rPr lang="en-US" sz="2400" dirty="0"/>
              <a:t>)</a:t>
            </a:r>
            <a:endParaRPr lang="en-MY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D16606-07E2-4C09-CFFE-A74FE3E3ED49}"/>
              </a:ext>
            </a:extLst>
          </p:cNvPr>
          <p:cNvSpPr/>
          <p:nvPr/>
        </p:nvSpPr>
        <p:spPr>
          <a:xfrm>
            <a:off x="6686888" y="1212819"/>
            <a:ext cx="2452688" cy="1631966"/>
          </a:xfrm>
          <a:prstGeom prst="ellipse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Data</a:t>
            </a:r>
          </a:p>
          <a:p>
            <a:pPr algn="ctr"/>
            <a:r>
              <a:rPr lang="en-US" sz="2400" dirty="0"/>
              <a:t>(</a:t>
            </a:r>
            <a:r>
              <a:rPr lang="en-US" sz="2400" i="1" dirty="0"/>
              <a:t>test.csv</a:t>
            </a:r>
            <a:r>
              <a:rPr lang="en-US" sz="2400" dirty="0"/>
              <a:t>)</a:t>
            </a:r>
            <a:endParaRPr lang="en-MY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F10E0-8952-0CAF-D1A0-8F0D885F8342}"/>
              </a:ext>
            </a:extLst>
          </p:cNvPr>
          <p:cNvSpPr/>
          <p:nvPr/>
        </p:nvSpPr>
        <p:spPr>
          <a:xfrm>
            <a:off x="4362449" y="3554413"/>
            <a:ext cx="2196191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  <a:endParaRPr lang="en-MY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5C47A2-6568-C8C1-EC73-9822D74D4C2F}"/>
              </a:ext>
            </a:extLst>
          </p:cNvPr>
          <p:cNvCxnSpPr>
            <a:cxnSpLocks/>
            <a:stCxn id="3" idx="6"/>
            <a:endCxn id="9" idx="1"/>
          </p:cNvCxnSpPr>
          <p:nvPr/>
        </p:nvCxnSpPr>
        <p:spPr>
          <a:xfrm>
            <a:off x="2924176" y="4468813"/>
            <a:ext cx="1438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385E7D-58BE-95C7-D313-67F10425DE6D}"/>
              </a:ext>
            </a:extLst>
          </p:cNvPr>
          <p:cNvSpPr/>
          <p:nvPr/>
        </p:nvSpPr>
        <p:spPr>
          <a:xfrm>
            <a:off x="9267824" y="3554413"/>
            <a:ext cx="2612910" cy="1828800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Prediction Results</a:t>
            </a:r>
            <a:endParaRPr lang="en-MY" sz="2000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2E86A-5758-0CD6-6CDB-EC182BF7C89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58640" y="4468813"/>
            <a:ext cx="270918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3A723-D766-F1B3-65CF-B922922A833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913232" y="2844785"/>
            <a:ext cx="0" cy="162402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CAE1C-F88E-CBD3-BD89-D1E4100DEE84}"/>
              </a:ext>
            </a:extLst>
          </p:cNvPr>
          <p:cNvSpPr/>
          <p:nvPr/>
        </p:nvSpPr>
        <p:spPr>
          <a:xfrm>
            <a:off x="3289360" y="4087811"/>
            <a:ext cx="659605" cy="249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.fit()</a:t>
            </a:r>
            <a:endParaRPr lang="en-MY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DB99C-EDFB-5AA9-26AE-68B524539153}"/>
              </a:ext>
            </a:extLst>
          </p:cNvPr>
          <p:cNvSpPr/>
          <p:nvPr/>
        </p:nvSpPr>
        <p:spPr>
          <a:xfrm>
            <a:off x="6787923" y="3275807"/>
            <a:ext cx="1208650" cy="249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.predict()</a:t>
            </a:r>
            <a:endParaRPr lang="en-MY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5B0C25-62EA-0AE9-9FB3-6777E1BE3FBB}"/>
              </a:ext>
            </a:extLst>
          </p:cNvPr>
          <p:cNvSpPr/>
          <p:nvPr/>
        </p:nvSpPr>
        <p:spPr>
          <a:xfrm>
            <a:off x="9969954" y="5392738"/>
            <a:ext cx="1208650" cy="249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.score()</a:t>
            </a:r>
            <a:endParaRPr lang="en-MY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4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K-Fold </a:t>
            </a:r>
            <a:r>
              <a:rPr lang="en-US" sz="3600" b="1" dirty="0">
                <a:solidFill>
                  <a:srgbClr val="20BEFF"/>
                </a:solidFill>
              </a:rPr>
              <a:t>Cross Validation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26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0A68B-9406-20E0-5B9F-D9E8C8A3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4" y="1109339"/>
            <a:ext cx="11179492" cy="4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3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27</a:t>
            </a:fld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1ACE1-4598-CA8D-2EC7-AEA21DE93A47}"/>
              </a:ext>
            </a:extLst>
          </p:cNvPr>
          <p:cNvSpPr txBox="1"/>
          <p:nvPr/>
        </p:nvSpPr>
        <p:spPr>
          <a:xfrm>
            <a:off x="3897171" y="2967335"/>
            <a:ext cx="439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20BEFF"/>
                </a:solidFill>
              </a:rPr>
              <a:t>Coding </a:t>
            </a:r>
            <a:r>
              <a:rPr lang="en-US" sz="5400" b="1" dirty="0"/>
              <a:t>Time!</a:t>
            </a:r>
            <a:endParaRPr lang="en-MY" sz="5400" b="1" dirty="0"/>
          </a:p>
        </p:txBody>
      </p:sp>
    </p:spTree>
    <p:extLst>
      <p:ext uri="{BB962C8B-B14F-4D97-AF65-F5344CB8AC3E}">
        <p14:creationId xmlns:p14="http://schemas.microsoft.com/office/powerpoint/2010/main" val="220086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QnA</a:t>
            </a:r>
            <a:r>
              <a:rPr lang="en-US" sz="3600" b="1" dirty="0"/>
              <a:t> – </a:t>
            </a:r>
            <a:r>
              <a:rPr lang="en-US" sz="3600" b="1" dirty="0" err="1">
                <a:solidFill>
                  <a:srgbClr val="20BEFF"/>
                </a:solidFill>
              </a:rPr>
              <a:t>Slido</a:t>
            </a:r>
            <a:r>
              <a:rPr lang="en-US" sz="3600" b="1" dirty="0"/>
              <a:t> Link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28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1ACE1-4598-CA8D-2EC7-AEA21DE93A47}"/>
              </a:ext>
            </a:extLst>
          </p:cNvPr>
          <p:cNvSpPr txBox="1"/>
          <p:nvPr/>
        </p:nvSpPr>
        <p:spPr>
          <a:xfrm>
            <a:off x="7397181" y="3198165"/>
            <a:ext cx="3317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rgbClr val="20BEFF"/>
                </a:solidFill>
              </a:rPr>
              <a:t>https://qrco.de/beXIuo</a:t>
            </a:r>
          </a:p>
        </p:txBody>
      </p:sp>
      <p:pic>
        <p:nvPicPr>
          <p:cNvPr id="12" name="Picture 11" descr="A qr code with green text&#10;&#10;Description automatically generated">
            <a:extLst>
              <a:ext uri="{FF2B5EF4-FFF2-40B4-BE49-F238E27FC236}">
                <a16:creationId xmlns:a16="http://schemas.microsoft.com/office/drawing/2014/main" id="{F0E7C38B-EB8A-5C0D-5A4C-1A74F90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t="8195" r="10670" b="27917"/>
          <a:stretch/>
        </p:blipFill>
        <p:spPr>
          <a:xfrm>
            <a:off x="2209800" y="877488"/>
            <a:ext cx="5103019" cy="5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2573F6-B24E-604D-DEC7-EDDEC64E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0"/>
            <a:ext cx="12186349" cy="6858000"/>
          </a:xfrm>
          <a:prstGeom prst="rect">
            <a:avLst/>
          </a:prstGeom>
          <a:gradFill flip="none" rotWithShape="1">
            <a:gsLst>
              <a:gs pos="59000">
                <a:srgbClr val="20BEFF">
                  <a:alpha val="74000"/>
                </a:srgbClr>
              </a:gs>
              <a:gs pos="5000">
                <a:srgbClr val="F2F4F5">
                  <a:lumMod val="52000"/>
                  <a:alpha val="9000"/>
                </a:srgbClr>
              </a:gs>
            </a:gsLst>
            <a:lin ang="762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866A-089F-E1AF-EE6C-CF728DCD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47" y="2879839"/>
            <a:ext cx="3834881" cy="96769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Thank you!</a:t>
            </a:r>
            <a:endParaRPr lang="en-MY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8143B-EDDA-DFDE-914C-E1ACA391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2" b="37822"/>
          <a:stretch/>
        </p:blipFill>
        <p:spPr>
          <a:xfrm>
            <a:off x="7992950" y="158039"/>
            <a:ext cx="2216005" cy="544606"/>
          </a:xfrm>
          <a:prstGeom prst="rect">
            <a:avLst/>
          </a:prstGeom>
        </p:spPr>
      </p:pic>
      <p:pic>
        <p:nvPicPr>
          <p:cNvPr id="1026" name="Picture 2" descr="Competition – Kaggle – AXA – Use telematic data to identify a driver ...">
            <a:extLst>
              <a:ext uri="{FF2B5EF4-FFF2-40B4-BE49-F238E27FC236}">
                <a16:creationId xmlns:a16="http://schemas.microsoft.com/office/drawing/2014/main" id="{83421D38-BD7B-852E-0AAB-01EDB80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45" y="0"/>
            <a:ext cx="1893504" cy="8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9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QnA</a:t>
            </a:r>
            <a:r>
              <a:rPr lang="en-US" sz="3600" b="1" dirty="0"/>
              <a:t> – </a:t>
            </a:r>
            <a:r>
              <a:rPr lang="en-US" sz="3600" b="1" dirty="0" err="1">
                <a:solidFill>
                  <a:srgbClr val="20BEFF"/>
                </a:solidFill>
              </a:rPr>
              <a:t>Slido</a:t>
            </a:r>
            <a:r>
              <a:rPr lang="en-US" sz="3600" b="1" dirty="0"/>
              <a:t> Link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3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1ACE1-4598-CA8D-2EC7-AEA21DE93A47}"/>
              </a:ext>
            </a:extLst>
          </p:cNvPr>
          <p:cNvSpPr txBox="1"/>
          <p:nvPr/>
        </p:nvSpPr>
        <p:spPr>
          <a:xfrm>
            <a:off x="7397181" y="3198165"/>
            <a:ext cx="3317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rgbClr val="20BEFF"/>
                </a:solidFill>
              </a:rPr>
              <a:t>https://qrco.de/beXIuo</a:t>
            </a:r>
          </a:p>
        </p:txBody>
      </p:sp>
      <p:pic>
        <p:nvPicPr>
          <p:cNvPr id="12" name="Picture 11" descr="A qr code with green text&#10;&#10;Description automatically generated">
            <a:extLst>
              <a:ext uri="{FF2B5EF4-FFF2-40B4-BE49-F238E27FC236}">
                <a16:creationId xmlns:a16="http://schemas.microsoft.com/office/drawing/2014/main" id="{F0E7C38B-EB8A-5C0D-5A4C-1A74F90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t="8195" r="10670" b="27917"/>
          <a:stretch/>
        </p:blipFill>
        <p:spPr>
          <a:xfrm>
            <a:off x="2209800" y="877488"/>
            <a:ext cx="5103019" cy="5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2" y="168930"/>
            <a:ext cx="4337806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>
                <a:solidFill>
                  <a:srgbClr val="20BEFF"/>
                </a:solidFill>
              </a:rPr>
              <a:t>Kaggle?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4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30A4C-8F4B-F502-6D7C-4B372B313A75}"/>
              </a:ext>
            </a:extLst>
          </p:cNvPr>
          <p:cNvSpPr txBox="1"/>
          <p:nvPr/>
        </p:nvSpPr>
        <p:spPr>
          <a:xfrm>
            <a:off x="2137144" y="953079"/>
            <a:ext cx="7917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The popular platform for </a:t>
            </a:r>
          </a:p>
          <a:p>
            <a:pPr algn="ctr"/>
            <a:r>
              <a:rPr lang="en-US" sz="5000" b="1" dirty="0">
                <a:solidFill>
                  <a:srgbClr val="20BEFF"/>
                </a:solidFill>
              </a:rPr>
              <a:t>data science </a:t>
            </a:r>
            <a:r>
              <a:rPr lang="en-US" sz="5000" b="1" dirty="0"/>
              <a:t>competitions</a:t>
            </a:r>
            <a:endParaRPr lang="en-MY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02F05D-0E88-2A5D-487E-A17AD1DBDD3F}"/>
                  </a:ext>
                </a:extLst>
              </p:cNvPr>
              <p:cNvSpPr/>
              <p:nvPr/>
            </p:nvSpPr>
            <p:spPr>
              <a:xfrm>
                <a:off x="1307805" y="3721395"/>
                <a:ext cx="4114800" cy="1520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MY" sz="2800" dirty="0">
                    <a:solidFill>
                      <a:schemeClr val="tx1"/>
                    </a:solidFill>
                  </a:rPr>
                  <a:t> 50,000 </a:t>
                </a:r>
                <a:r>
                  <a:rPr lang="en-MY" sz="2800" b="1" dirty="0">
                    <a:solidFill>
                      <a:srgbClr val="20BEFF"/>
                    </a:solidFill>
                  </a:rPr>
                  <a:t>public</a:t>
                </a:r>
                <a:r>
                  <a:rPr lang="en-MY" sz="2800" dirty="0">
                    <a:solidFill>
                      <a:schemeClr val="tx1"/>
                    </a:solidFill>
                  </a:rPr>
                  <a:t> datasets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02F05D-0E88-2A5D-487E-A17AD1DBD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05" y="3721395"/>
                <a:ext cx="4114800" cy="1520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D998F77-AC51-74C9-F0A0-686A50B79ED0}"/>
              </a:ext>
            </a:extLst>
          </p:cNvPr>
          <p:cNvSpPr/>
          <p:nvPr/>
        </p:nvSpPr>
        <p:spPr>
          <a:xfrm>
            <a:off x="6769397" y="3721395"/>
            <a:ext cx="4114800" cy="15204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Industry-related;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Also suitable for </a:t>
            </a:r>
          </a:p>
          <a:p>
            <a:pPr algn="ctr"/>
            <a:r>
              <a:rPr lang="en-US" sz="2800" b="1" dirty="0">
                <a:solidFill>
                  <a:srgbClr val="20BEFF"/>
                </a:solidFill>
              </a:rPr>
              <a:t>computer vision</a:t>
            </a:r>
            <a:endParaRPr lang="en-MY" sz="2800" b="1" dirty="0">
              <a:solidFill>
                <a:srgbClr val="20B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2" y="168930"/>
            <a:ext cx="4337806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Our</a:t>
            </a:r>
            <a:r>
              <a:rPr lang="en-US" sz="3600" b="1" dirty="0">
                <a:solidFill>
                  <a:srgbClr val="20BEFF"/>
                </a:solidFill>
              </a:rPr>
              <a:t> Objectives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5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A9BC2-1605-9645-2686-468E6F451C5D}"/>
              </a:ext>
            </a:extLst>
          </p:cNvPr>
          <p:cNvSpPr/>
          <p:nvPr/>
        </p:nvSpPr>
        <p:spPr>
          <a:xfrm>
            <a:off x="1981200" y="1917848"/>
            <a:ext cx="8229600" cy="3022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free lunch la aiyo</a:t>
            </a:r>
            <a:endParaRPr lang="en-MY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2" y="168930"/>
            <a:ext cx="4337806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Our</a:t>
            </a:r>
            <a:r>
              <a:rPr lang="en-US" sz="3600" b="1" dirty="0">
                <a:solidFill>
                  <a:srgbClr val="20BEFF"/>
                </a:solidFill>
              </a:rPr>
              <a:t> Objectives</a:t>
            </a:r>
            <a:endParaRPr lang="en-MY" sz="3600" b="1" dirty="0">
              <a:solidFill>
                <a:srgbClr val="20BE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6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A9BC2-1605-9645-2686-468E6F451C5D}"/>
              </a:ext>
            </a:extLst>
          </p:cNvPr>
          <p:cNvSpPr/>
          <p:nvPr/>
        </p:nvSpPr>
        <p:spPr>
          <a:xfrm>
            <a:off x="2290763" y="1041548"/>
            <a:ext cx="7610475" cy="1396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Equip participants with a solid understanding of </a:t>
            </a:r>
            <a:r>
              <a:rPr lang="en-US" b="1" dirty="0">
                <a:solidFill>
                  <a:srgbClr val="20BEFF"/>
                </a:solidFill>
              </a:rPr>
              <a:t>exploratory data analysis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(EDA) techniques and descriptive analysis to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unveil patterns, trends, and insights within datasets.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01522-F313-D33D-25A2-94D10F19A136}"/>
              </a:ext>
            </a:extLst>
          </p:cNvPr>
          <p:cNvSpPr/>
          <p:nvPr/>
        </p:nvSpPr>
        <p:spPr>
          <a:xfrm>
            <a:off x="2290762" y="2779786"/>
            <a:ext cx="7610475" cy="1396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participants to effectively choose and </a:t>
            </a:r>
            <a:r>
              <a:rPr lang="en-US" b="1" dirty="0">
                <a:solidFill>
                  <a:srgbClr val="20BEFF"/>
                </a:solidFill>
              </a:rPr>
              <a:t>engineer features </a:t>
            </a:r>
            <a:r>
              <a:rPr lang="en-US" dirty="0">
                <a:solidFill>
                  <a:schemeClr val="tx1"/>
                </a:solidFill>
              </a:rPr>
              <a:t>that significantly impact model performance.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1CB3E-1791-DED3-C0C3-4E4F963DCAA3}"/>
              </a:ext>
            </a:extLst>
          </p:cNvPr>
          <p:cNvSpPr/>
          <p:nvPr/>
        </p:nvSpPr>
        <p:spPr>
          <a:xfrm>
            <a:off x="2290762" y="4518024"/>
            <a:ext cx="7610475" cy="1396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Delve into </a:t>
            </a:r>
            <a:r>
              <a:rPr lang="en-US" b="1" dirty="0">
                <a:solidFill>
                  <a:srgbClr val="20BEFF"/>
                </a:solidFill>
              </a:rPr>
              <a:t>predictive analytics</a:t>
            </a:r>
            <a:r>
              <a:rPr lang="en-US" dirty="0">
                <a:solidFill>
                  <a:schemeClr val="tx1"/>
                </a:solidFill>
              </a:rPr>
              <a:t>, guiding participants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through the process of building machine learning models.</a:t>
            </a:r>
            <a:endParaRPr lang="en-MY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2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Can </a:t>
            </a:r>
            <a:r>
              <a:rPr lang="en-US" sz="3600" b="1" dirty="0">
                <a:solidFill>
                  <a:srgbClr val="20BEFF"/>
                </a:solidFill>
              </a:rPr>
              <a:t>Kaggle</a:t>
            </a:r>
            <a:r>
              <a:rPr lang="en-US" sz="3600" b="1" dirty="0"/>
              <a:t> help become a </a:t>
            </a:r>
            <a:r>
              <a:rPr lang="en-US" sz="3600" b="1" dirty="0">
                <a:solidFill>
                  <a:srgbClr val="20BEFF"/>
                </a:solidFill>
              </a:rPr>
              <a:t>data scientist</a:t>
            </a:r>
            <a:r>
              <a:rPr lang="en-US" sz="3600" b="1" dirty="0"/>
              <a:t>?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7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31120-127B-C8A6-CFA9-392D1E6FE727}"/>
              </a:ext>
            </a:extLst>
          </p:cNvPr>
          <p:cNvSpPr/>
          <p:nvPr/>
        </p:nvSpPr>
        <p:spPr>
          <a:xfrm>
            <a:off x="1768550" y="1303884"/>
            <a:ext cx="2743200" cy="8013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✅  </a:t>
            </a:r>
            <a:r>
              <a:rPr lang="en-US" sz="2800" b="1" dirty="0">
                <a:solidFill>
                  <a:schemeClr val="tx1"/>
                </a:solidFill>
              </a:rPr>
              <a:t>YES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F8774-1E8A-63AF-6107-634559C2692C}"/>
              </a:ext>
            </a:extLst>
          </p:cNvPr>
          <p:cNvSpPr/>
          <p:nvPr/>
        </p:nvSpPr>
        <p:spPr>
          <a:xfrm>
            <a:off x="7680251" y="1303884"/>
            <a:ext cx="2743200" cy="8013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❌ </a:t>
            </a:r>
            <a:r>
              <a:rPr lang="en-US" sz="2800" b="1" dirty="0">
                <a:solidFill>
                  <a:schemeClr val="tx1"/>
                </a:solidFill>
              </a:rPr>
              <a:t>NO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3A4EF-CF8E-2A2C-A0F8-CB32C272DB1A}"/>
              </a:ext>
            </a:extLst>
          </p:cNvPr>
          <p:cNvSpPr txBox="1"/>
          <p:nvPr/>
        </p:nvSpPr>
        <p:spPr>
          <a:xfrm>
            <a:off x="759344" y="2638924"/>
            <a:ext cx="476161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good approach to real-life problems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 new libraries in R or Python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 from the Kaggle community sharing their explorations/solutions</a:t>
            </a:r>
            <a:endParaRPr lang="en-MY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A6298-C67C-4F45-1440-5781DEA64114}"/>
              </a:ext>
            </a:extLst>
          </p:cNvPr>
          <p:cNvSpPr txBox="1"/>
          <p:nvPr/>
        </p:nvSpPr>
        <p:spPr>
          <a:xfrm>
            <a:off x="6671043" y="2640974"/>
            <a:ext cx="476161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Skips data collection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Overemphasis on the machine learning part of data science, which is a minority part of the job</a:t>
            </a:r>
          </a:p>
        </p:txBody>
      </p:sp>
    </p:spTree>
    <p:extLst>
      <p:ext uri="{BB962C8B-B14F-4D97-AF65-F5344CB8AC3E}">
        <p14:creationId xmlns:p14="http://schemas.microsoft.com/office/powerpoint/2010/main" val="267253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General </a:t>
            </a:r>
            <a:r>
              <a:rPr lang="en-US" sz="3600" b="1" dirty="0">
                <a:solidFill>
                  <a:srgbClr val="20BEFF"/>
                </a:solidFill>
              </a:rPr>
              <a:t>Data Science </a:t>
            </a:r>
            <a:r>
              <a:rPr lang="en-US" sz="3600" b="1" dirty="0"/>
              <a:t>Process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8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A3C343-27E1-339D-3127-3B87877D5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01009"/>
              </p:ext>
            </p:extLst>
          </p:nvPr>
        </p:nvGraphicFramePr>
        <p:xfrm>
          <a:off x="590402" y="2441994"/>
          <a:ext cx="11011196" cy="197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78734D7-C6FB-8C32-3209-53BAB0A5A684}"/>
              </a:ext>
            </a:extLst>
          </p:cNvPr>
          <p:cNvSpPr/>
          <p:nvPr/>
        </p:nvSpPr>
        <p:spPr>
          <a:xfrm>
            <a:off x="3437860" y="1075892"/>
            <a:ext cx="5316279" cy="9761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“Turn 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  <a:r>
              <a:rPr lang="en-US" sz="2800" dirty="0">
                <a:solidFill>
                  <a:schemeClr val="tx1"/>
                </a:solidFill>
              </a:rPr>
              <a:t> into </a:t>
            </a:r>
            <a:r>
              <a:rPr lang="en-US" sz="2800" b="1" dirty="0">
                <a:solidFill>
                  <a:schemeClr val="tx1"/>
                </a:solidFill>
              </a:rPr>
              <a:t>insights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endParaRPr lang="en-M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9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EBD-AD78-5E5E-ECCD-F88D24B2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0" y="168930"/>
            <a:ext cx="9446703" cy="643856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20BEFF"/>
                </a:solidFill>
              </a:rPr>
              <a:t>Kaggle</a:t>
            </a:r>
            <a:r>
              <a:rPr lang="en-US" sz="3600" b="1" dirty="0"/>
              <a:t> Process</a:t>
            </a:r>
            <a:endParaRPr lang="en-MY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CD93-8382-5191-692E-0DEF499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11/11/2023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4CD-D5F2-42E8-4230-1DE124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Kaggle Mavericks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8DA-B997-2466-CB65-E1BE7A2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E965-878C-4856-9E8E-32A80746183D}" type="slidenum">
              <a:rPr lang="en-MY" smtClean="0"/>
              <a:t>9</a:t>
            </a:fld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965AE-65F9-01F8-17CE-BC1617C85F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68930"/>
            <a:ext cx="164284" cy="643856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0D5BBB-BEDF-865E-BDD5-F1D22C21A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869261"/>
              </p:ext>
            </p:extLst>
          </p:nvPr>
        </p:nvGraphicFramePr>
        <p:xfrm>
          <a:off x="590402" y="2441994"/>
          <a:ext cx="11011196" cy="197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5746219-59AE-0074-0DCF-F996702E97B5}"/>
              </a:ext>
            </a:extLst>
          </p:cNvPr>
          <p:cNvSpPr/>
          <p:nvPr/>
        </p:nvSpPr>
        <p:spPr>
          <a:xfrm rot="16200000">
            <a:off x="4412994" y="2756847"/>
            <a:ext cx="382772" cy="2635917"/>
          </a:xfrm>
          <a:prstGeom prst="leftBrace">
            <a:avLst/>
          </a:prstGeom>
          <a:solidFill>
            <a:srgbClr val="F2F4F5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9C52E4-C224-B0C6-4308-28499F29F927}"/>
              </a:ext>
            </a:extLst>
          </p:cNvPr>
          <p:cNvSpPr/>
          <p:nvPr/>
        </p:nvSpPr>
        <p:spPr>
          <a:xfrm rot="5400000" flipV="1">
            <a:off x="7048912" y="1471907"/>
            <a:ext cx="382772" cy="2635917"/>
          </a:xfrm>
          <a:prstGeom prst="leftBrace">
            <a:avLst/>
          </a:prstGeom>
          <a:solidFill>
            <a:srgbClr val="F2F4F5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427C1-F20E-AE40-18F0-061B8445D810}"/>
              </a:ext>
            </a:extLst>
          </p:cNvPr>
          <p:cNvSpPr txBox="1"/>
          <p:nvPr/>
        </p:nvSpPr>
        <p:spPr>
          <a:xfrm>
            <a:off x="4008070" y="4416006"/>
            <a:ext cx="11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</a:t>
            </a:r>
            <a:endParaRPr lang="en-MY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1FE7E-EE47-59EC-57B3-B6644D756655}"/>
              </a:ext>
            </a:extLst>
          </p:cNvPr>
          <p:cNvSpPr txBox="1"/>
          <p:nvPr/>
        </p:nvSpPr>
        <p:spPr>
          <a:xfrm>
            <a:off x="6643988" y="2229147"/>
            <a:ext cx="11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</a:t>
            </a:r>
            <a:endParaRPr lang="en-MY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6DBEC-2715-4C9B-14D0-FF23A2B5AC74}"/>
              </a:ext>
            </a:extLst>
          </p:cNvPr>
          <p:cNvSpPr/>
          <p:nvPr/>
        </p:nvSpPr>
        <p:spPr>
          <a:xfrm>
            <a:off x="3437860" y="1075892"/>
            <a:ext cx="5316279" cy="9761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“Turn 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  <a:r>
              <a:rPr lang="en-US" sz="2800" dirty="0">
                <a:solidFill>
                  <a:schemeClr val="tx1"/>
                </a:solidFill>
              </a:rPr>
              <a:t> into </a:t>
            </a:r>
            <a:r>
              <a:rPr lang="en-US" sz="2800" b="1" dirty="0">
                <a:solidFill>
                  <a:srgbClr val="20BEFF"/>
                </a:solidFill>
              </a:rPr>
              <a:t>prediction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endParaRPr lang="en-M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646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Kaggle Mavericks</vt:lpstr>
      <vt:lpstr>Workshop Tentative</vt:lpstr>
      <vt:lpstr>QnA – Slido Link</vt:lpstr>
      <vt:lpstr>What is Kaggle?</vt:lpstr>
      <vt:lpstr>Our Objectives</vt:lpstr>
      <vt:lpstr>Our Objectives</vt:lpstr>
      <vt:lpstr>Can Kaggle help become a data scientist?</vt:lpstr>
      <vt:lpstr>General Data Science Process</vt:lpstr>
      <vt:lpstr>The Kaggle Process</vt:lpstr>
      <vt:lpstr>Session 1</vt:lpstr>
      <vt:lpstr>Supervised Learning</vt:lpstr>
      <vt:lpstr>Supervised Learning</vt:lpstr>
      <vt:lpstr>Introduction to Data Wrangling</vt:lpstr>
      <vt:lpstr>Data Wrangling – Workflow Goals</vt:lpstr>
      <vt:lpstr>The Titanic Survival Dataset</vt:lpstr>
      <vt:lpstr>Titanic: Data Dictionary</vt:lpstr>
      <vt:lpstr>PowerPoint Presentation</vt:lpstr>
      <vt:lpstr>Categorical Data</vt:lpstr>
      <vt:lpstr>Numerical Data</vt:lpstr>
      <vt:lpstr>PowerPoint Presentation</vt:lpstr>
      <vt:lpstr>QnA – Slido Link</vt:lpstr>
      <vt:lpstr>Lunch Break</vt:lpstr>
      <vt:lpstr>Session 2</vt:lpstr>
      <vt:lpstr>Data needs to be split</vt:lpstr>
      <vt:lpstr>Building a Predictive Model</vt:lpstr>
      <vt:lpstr>K-Fold Cross Validation</vt:lpstr>
      <vt:lpstr>PowerPoint Presentation</vt:lpstr>
      <vt:lpstr>QnA – Slido Link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Mavericks</dc:title>
  <dc:creator>Waiz Wafiq</dc:creator>
  <cp:lastModifiedBy>Waiz Wafiq</cp:lastModifiedBy>
  <cp:revision>107</cp:revision>
  <dcterms:created xsi:type="dcterms:W3CDTF">2023-11-10T07:02:19Z</dcterms:created>
  <dcterms:modified xsi:type="dcterms:W3CDTF">2023-11-11T00:56:02Z</dcterms:modified>
</cp:coreProperties>
</file>