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3" r:id="rId6"/>
    <p:sldId id="265" r:id="rId7"/>
    <p:sldId id="269" r:id="rId8"/>
    <p:sldId id="271" r:id="rId9"/>
    <p:sldId id="273" r:id="rId10"/>
    <p:sldId id="274" r:id="rId11"/>
    <p:sldId id="287" r:id="rId12"/>
    <p:sldId id="519" r:id="rId13"/>
    <p:sldId id="522" r:id="rId14"/>
    <p:sldId id="523" r:id="rId15"/>
    <p:sldId id="524" r:id="rId16"/>
    <p:sldId id="525" r:id="rId17"/>
    <p:sldId id="526" r:id="rId18"/>
    <p:sldId id="527" r:id="rId19"/>
    <p:sldId id="528" r:id="rId20"/>
    <p:sldId id="529" r:id="rId21"/>
    <p:sldId id="530" r:id="rId22"/>
    <p:sldId id="532" r:id="rId23"/>
    <p:sldId id="534" r:id="rId24"/>
    <p:sldId id="535" r:id="rId25"/>
    <p:sldId id="536" r:id="rId26"/>
    <p:sldId id="537" r:id="rId27"/>
    <p:sldId id="538" r:id="rId28"/>
    <p:sldId id="539" r:id="rId29"/>
    <p:sldId id="540" r:id="rId30"/>
    <p:sldId id="541" r:id="rId31"/>
    <p:sldId id="552" r:id="rId32"/>
    <p:sldId id="553" r:id="rId33"/>
    <p:sldId id="554" r:id="rId34"/>
    <p:sldId id="555" r:id="rId35"/>
    <p:sldId id="547" r:id="rId36"/>
    <p:sldId id="548" r:id="rId37"/>
    <p:sldId id="549" r:id="rId38"/>
    <p:sldId id="550" r:id="rId39"/>
    <p:sldId id="551" r:id="rId40"/>
    <p:sldId id="55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2B236A-4B5D-4377-BB07-6B2C7A267BA7}"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2585416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B236A-4B5D-4377-BB07-6B2C7A267BA7}"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396094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B236A-4B5D-4377-BB07-6B2C7A267BA7}"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2621322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B236A-4B5D-4377-BB07-6B2C7A267BA7}"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313673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B236A-4B5D-4377-BB07-6B2C7A267BA7}"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277640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2B236A-4B5D-4377-BB07-6B2C7A267BA7}"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260134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2B236A-4B5D-4377-BB07-6B2C7A267BA7}"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409093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2B236A-4B5D-4377-BB07-6B2C7A267BA7}"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387425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2B236A-4B5D-4377-BB07-6B2C7A267BA7}"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377601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B236A-4B5D-4377-BB07-6B2C7A267BA7}"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18440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2B236A-4B5D-4377-BB07-6B2C7A267BA7}"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287195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2B236A-4B5D-4377-BB07-6B2C7A267BA7}"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CE796-FEA5-4FF2-A806-BB94E1B737DC}" type="slidenum">
              <a:rPr lang="en-US" smtClean="0"/>
              <a:t>‹#›</a:t>
            </a:fld>
            <a:endParaRPr lang="en-US"/>
          </a:p>
        </p:txBody>
      </p:sp>
    </p:spTree>
    <p:extLst>
      <p:ext uri="{BB962C8B-B14F-4D97-AF65-F5344CB8AC3E}">
        <p14:creationId xmlns:p14="http://schemas.microsoft.com/office/powerpoint/2010/main" val="116434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B236A-4B5D-4377-BB07-6B2C7A267BA7}" type="datetimeFigureOut">
              <a:rPr lang="en-US" smtClean="0"/>
              <a:t>9/13/2023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CE796-FEA5-4FF2-A806-BB94E1B737DC}" type="slidenum">
              <a:rPr lang="en-US" smtClean="0"/>
              <a:t>‹#›</a:t>
            </a:fld>
            <a:endParaRPr lang="en-US"/>
          </a:p>
        </p:txBody>
      </p:sp>
    </p:spTree>
    <p:extLst>
      <p:ext uri="{BB962C8B-B14F-4D97-AF65-F5344CB8AC3E}">
        <p14:creationId xmlns:p14="http://schemas.microsoft.com/office/powerpoint/2010/main" val="856721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35" y="1481231"/>
            <a:ext cx="10515600" cy="1325563"/>
          </a:xfrm>
        </p:spPr>
        <p:txBody>
          <a:bodyPr>
            <a:noAutofit/>
          </a:bodyPr>
          <a:lstStyle/>
          <a:p>
            <a:pPr marR="0" algn="ctr" rtl="0"/>
            <a:r>
              <a:rPr lang="en-US" sz="9600" b="1" i="0" u="sng" strike="noStrike" baseline="0" dirty="0" smtClean="0">
                <a:latin typeface="Times New Roman" panose="02020603050405020304" pitchFamily="18" charset="0"/>
              </a:rPr>
              <a:t>Functions</a:t>
            </a:r>
          </a:p>
        </p:txBody>
      </p:sp>
    </p:spTree>
    <p:extLst>
      <p:ext uri="{BB962C8B-B14F-4D97-AF65-F5344CB8AC3E}">
        <p14:creationId xmlns:p14="http://schemas.microsoft.com/office/powerpoint/2010/main" val="60676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54" y="726141"/>
            <a:ext cx="11237258" cy="5970494"/>
          </a:xfrm>
        </p:spPr>
        <p:txBody>
          <a:bodyPr>
            <a:normAutofit fontScale="90000"/>
          </a:bodyPr>
          <a:lstStyle/>
          <a:p>
            <a:pPr marR="14410" lvl="8" algn="l" rtl="0">
              <a:lnSpc>
                <a:spcPct val="90000"/>
              </a:lnSpc>
              <a:spcBef>
                <a:spcPct val="0"/>
              </a:spcBef>
            </a:pPr>
            <a:r>
              <a:rPr lang="en-US" sz="2800" b="0" i="0" strike="noStrike" baseline="0" dirty="0" smtClean="0">
                <a:latin typeface="Times New Roman" panose="02020603050405020304" pitchFamily="18" charset="0"/>
              </a:rPr>
              <a:t/>
            </a:r>
            <a:br>
              <a:rPr lang="en-US" sz="2800" b="0" i="0" strike="noStrike" baseline="0" dirty="0" smtClean="0">
                <a:latin typeface="Times New Roman" panose="02020603050405020304" pitchFamily="18" charset="0"/>
              </a:rPr>
            </a:br>
            <a:r>
              <a:rPr lang="en-US" sz="2800" dirty="0">
                <a:latin typeface="Times New Roman" panose="02020603050405020304" pitchFamily="18" charset="0"/>
              </a:rPr>
              <a:t/>
            </a:r>
            <a:br>
              <a:rPr lang="en-US" sz="2800" dirty="0">
                <a:latin typeface="Times New Roman" panose="02020603050405020304" pitchFamily="18" charset="0"/>
              </a:rPr>
            </a:br>
            <a:r>
              <a:rPr lang="en-US" sz="2800" dirty="0" smtClean="0">
                <a:latin typeface="Times New Roman" panose="02020603050405020304" pitchFamily="18" charset="0"/>
              </a:rPr>
              <a:t/>
            </a:r>
            <a:br>
              <a:rPr lang="en-US" sz="2800" dirty="0" smtClean="0">
                <a:latin typeface="Times New Roman" panose="02020603050405020304" pitchFamily="18" charset="0"/>
              </a:rPr>
            </a:br>
            <a:r>
              <a:rPr lang="en-US" sz="2800" b="0" i="0" strike="noStrike" baseline="0" dirty="0" smtClean="0">
                <a:latin typeface="Times New Roman" panose="02020603050405020304" pitchFamily="18" charset="0"/>
              </a:rPr>
              <a:t>You can easily note that the above diagram satisfy the two conditions of a function hence a graph of the function.</a:t>
            </a:r>
            <a:br>
              <a:rPr lang="en-US" sz="2800" b="0" i="0" strike="noStrike" baseline="0" dirty="0" smtClean="0">
                <a:latin typeface="Times New Roman" panose="02020603050405020304" pitchFamily="18" charset="0"/>
              </a:rPr>
            </a:br>
            <a:r>
              <a:rPr lang="en-US" sz="2800" b="0" i="0" strike="noStrike" baseline="0" dirty="0" smtClean="0">
                <a:latin typeface="Times New Roman" panose="02020603050405020304" pitchFamily="18" charset="0"/>
              </a:rPr>
              <a:t>Note that	f(a) = 2, f(b) = 4,and f(c) = 2.</a:t>
            </a:r>
            <a:br>
              <a:rPr lang="en-US" sz="2800" b="0" i="0" strike="noStrike" baseline="0" dirty="0" smtClean="0">
                <a:latin typeface="Times New Roman" panose="02020603050405020304" pitchFamily="18" charset="0"/>
              </a:rPr>
            </a:br>
            <a:r>
              <a:rPr lang="en-US" sz="2800" dirty="0">
                <a:latin typeface="Times New Roman" panose="02020603050405020304" pitchFamily="18" charset="0"/>
              </a:rPr>
              <a:t/>
            </a:r>
            <a:br>
              <a:rPr lang="en-US" sz="2800" dirty="0">
                <a:latin typeface="Times New Roman" panose="02020603050405020304" pitchFamily="18" charset="0"/>
              </a:rPr>
            </a:br>
            <a:r>
              <a:rPr lang="en-US" sz="2800" b="0" i="0" strike="noStrike" baseline="0" dirty="0" smtClean="0">
                <a:latin typeface="Times New Roman" panose="02020603050405020304" pitchFamily="18" charset="0"/>
              </a:rPr>
              <a:t/>
            </a:r>
            <a:br>
              <a:rPr lang="en-US" sz="2800" b="0" i="0" strike="noStrike" baseline="0" dirty="0" smtClean="0">
                <a:latin typeface="Times New Roman" panose="02020603050405020304" pitchFamily="18" charset="0"/>
              </a:rPr>
            </a:br>
            <a:r>
              <a:rPr lang="en-US" sz="2400" b="1" u="heavy" dirty="0" smtClean="0"/>
              <a:t>FUNCTIONS </a:t>
            </a:r>
            <a:r>
              <a:rPr lang="en-US" sz="2400" b="1" u="heavy" dirty="0"/>
              <a:t>AND NONFUNCTIONS:</a:t>
            </a:r>
            <a:r>
              <a:rPr lang="en-US" sz="2400" dirty="0"/>
              <a:t/>
            </a:r>
            <a:br>
              <a:rPr lang="en-US" sz="2400" dirty="0"/>
            </a:br>
            <a:r>
              <a:rPr lang="en-US" sz="2800" b="0" i="0" strike="noStrike" baseline="0" dirty="0" smtClean="0">
                <a:latin typeface="Times New Roman" panose="02020603050405020304" pitchFamily="18" charset="0"/>
              </a:rPr>
              <a:t>Which of the arrow diagrams define functions from X = {2,4,5}to Y = {1,2,4,6}.</a:t>
            </a:r>
            <a:br>
              <a:rPr lang="en-US" sz="2800" b="0" i="0" strike="noStrike" baseline="0" dirty="0" smtClean="0">
                <a:latin typeface="Times New Roman" panose="02020603050405020304" pitchFamily="18" charset="0"/>
              </a:rPr>
            </a:br>
            <a:r>
              <a:rPr lang="en-US" sz="2800" dirty="0">
                <a:latin typeface="Times New Roman" panose="02020603050405020304" pitchFamily="18" charset="0"/>
              </a:rPr>
              <a:t/>
            </a:r>
            <a:br>
              <a:rPr lang="en-US" sz="2800" dirty="0">
                <a:latin typeface="Times New Roman" panose="02020603050405020304" pitchFamily="18" charset="0"/>
              </a:rPr>
            </a:br>
            <a:r>
              <a:rPr lang="en-US" sz="2800" dirty="0" smtClean="0">
                <a:latin typeface="Times New Roman" panose="02020603050405020304" pitchFamily="18" charset="0"/>
              </a:rPr>
              <a:t/>
            </a:r>
            <a:br>
              <a:rPr lang="en-US" sz="2800" dirty="0" smtClean="0">
                <a:latin typeface="Times New Roman" panose="02020603050405020304" pitchFamily="18" charset="0"/>
              </a:rPr>
            </a:br>
            <a:r>
              <a:rPr lang="en-US" sz="2800" dirty="0">
                <a:latin typeface="Times New Roman" panose="02020603050405020304" pitchFamily="18" charset="0"/>
              </a:rPr>
              <a:t/>
            </a:r>
            <a:br>
              <a:rPr lang="en-US" sz="2800" dirty="0">
                <a:latin typeface="Times New Roman" panose="02020603050405020304" pitchFamily="18" charset="0"/>
              </a:rPr>
            </a:br>
            <a:r>
              <a:rPr lang="en-US" sz="2800" dirty="0" smtClean="0">
                <a:latin typeface="Times New Roman" panose="02020603050405020304" pitchFamily="18" charset="0"/>
              </a:rPr>
              <a:t/>
            </a:r>
            <a:br>
              <a:rPr lang="en-US" sz="2800" dirty="0" smtClean="0">
                <a:latin typeface="Times New Roman" panose="02020603050405020304" pitchFamily="18" charset="0"/>
              </a:rPr>
            </a:br>
            <a:r>
              <a:rPr lang="en-US" sz="2800" dirty="0">
                <a:latin typeface="Times New Roman" panose="02020603050405020304" pitchFamily="18" charset="0"/>
              </a:rPr>
              <a:t>	</a:t>
            </a:r>
            <a:r>
              <a:rPr lang="en-US" sz="2800" dirty="0" smtClean="0">
                <a:latin typeface="Times New Roman" panose="02020603050405020304" pitchFamily="18" charset="0"/>
              </a:rPr>
              <a:t>		</a:t>
            </a:r>
            <a:br>
              <a:rPr lang="en-US" sz="2800" dirty="0" smtClean="0">
                <a:latin typeface="Times New Roman" panose="02020603050405020304" pitchFamily="18" charset="0"/>
              </a:rPr>
            </a:br>
            <a:r>
              <a:rPr lang="en-US" sz="2800" dirty="0" smtClean="0">
                <a:latin typeface="Times New Roman" panose="02020603050405020304" pitchFamily="18" charset="0"/>
              </a:rPr>
              <a:t/>
            </a:r>
            <a:br>
              <a:rPr lang="en-US" sz="2800" dirty="0" smtClean="0">
                <a:latin typeface="Times New Roman" panose="02020603050405020304" pitchFamily="18" charset="0"/>
              </a:rPr>
            </a:br>
            <a:r>
              <a:rPr lang="en-US" sz="2800" dirty="0">
                <a:latin typeface="Times New Roman" panose="02020603050405020304" pitchFamily="18" charset="0"/>
              </a:rPr>
              <a:t>	</a:t>
            </a:r>
            <a:r>
              <a:rPr lang="en-US" sz="2800" dirty="0" smtClean="0">
                <a:latin typeface="Times New Roman" panose="02020603050405020304" pitchFamily="18" charset="0"/>
              </a:rPr>
              <a:t>			</a:t>
            </a:r>
            <a:br>
              <a:rPr lang="en-US" sz="2800" dirty="0" smtClean="0">
                <a:latin typeface="Times New Roman" panose="02020603050405020304" pitchFamily="18" charset="0"/>
              </a:rPr>
            </a:br>
            <a:r>
              <a:rPr lang="en-US" sz="2800" dirty="0">
                <a:latin typeface="Times New Roman" panose="02020603050405020304" pitchFamily="18" charset="0"/>
              </a:rPr>
              <a:t/>
            </a:r>
            <a:br>
              <a:rPr lang="en-US" sz="2800" dirty="0">
                <a:latin typeface="Times New Roman" panose="02020603050405020304" pitchFamily="18" charset="0"/>
              </a:rPr>
            </a:br>
            <a:r>
              <a:rPr lang="en-US" sz="2800" dirty="0" smtClean="0">
                <a:latin typeface="Times New Roman" panose="02020603050405020304" pitchFamily="18" charset="0"/>
              </a:rPr>
              <a:t>				</a:t>
            </a:r>
            <a:r>
              <a:rPr lang="en-US" b="1" i="1" strike="noStrike" baseline="0" dirty="0" smtClean="0">
                <a:latin typeface="Times New Roman" panose="02020603050405020304" pitchFamily="18" charset="0"/>
              </a:rPr>
              <a:t>X	</a:t>
            </a:r>
            <a:r>
              <a:rPr lang="en-US" b="1" i="1" strike="noStrike" dirty="0" smtClean="0">
                <a:latin typeface="Times New Roman" panose="02020603050405020304" pitchFamily="18" charset="0"/>
              </a:rPr>
              <a:t>     Y	         </a:t>
            </a:r>
            <a:r>
              <a:rPr lang="en-US" b="1" i="1" strike="noStrike" baseline="0" dirty="0" smtClean="0">
                <a:latin typeface="Times New Roman" panose="02020603050405020304" pitchFamily="18" charset="0"/>
              </a:rPr>
              <a:t>X	</a:t>
            </a:r>
            <a:r>
              <a:rPr lang="en-US" b="1" i="1" strike="noStrike" dirty="0" smtClean="0">
                <a:latin typeface="Times New Roman" panose="02020603050405020304" pitchFamily="18" charset="0"/>
              </a:rPr>
              <a:t>         Y</a:t>
            </a:r>
            <a:r>
              <a:rPr lang="en-US" b="1" i="1" strike="noStrike" baseline="0" dirty="0" smtClean="0">
                <a:latin typeface="Times New Roman" panose="02020603050405020304" pitchFamily="18" charset="0"/>
              </a:rPr>
              <a:t/>
            </a:r>
            <a:br>
              <a:rPr lang="en-US" b="1" i="1" strike="noStrike" baseline="0" dirty="0" smtClean="0">
                <a:latin typeface="Times New Roman" panose="02020603050405020304" pitchFamily="18" charset="0"/>
              </a:rPr>
            </a:br>
            <a:r>
              <a:rPr lang="en-US" b="1" i="1" strike="noStrike" dirty="0" smtClean="0">
                <a:latin typeface="Times New Roman" panose="02020603050405020304" pitchFamily="18" charset="0"/>
              </a:rPr>
              <a:t>	     </a:t>
            </a:r>
            <a:br>
              <a:rPr lang="en-US" b="1" i="1" strike="noStrike" dirty="0" smtClean="0">
                <a:latin typeface="Times New Roman" panose="02020603050405020304" pitchFamily="18" charset="0"/>
              </a:rPr>
            </a:br>
            <a:r>
              <a:rPr lang="en-US" b="1" i="1" dirty="0" smtClean="0">
                <a:latin typeface="Times New Roman" panose="02020603050405020304" pitchFamily="18" charset="0"/>
              </a:rPr>
              <a:t>						</a:t>
            </a:r>
            <a:r>
              <a:rPr lang="en-US" b="1" i="1" strike="noStrike" baseline="0" dirty="0" smtClean="0">
                <a:latin typeface="Times New Roman" panose="02020603050405020304" pitchFamily="18" charset="0"/>
              </a:rPr>
              <a:t/>
            </a:r>
            <a:br>
              <a:rPr lang="en-US" b="1" i="1" strike="noStrike" baseline="0" dirty="0" smtClean="0">
                <a:latin typeface="Times New Roman" panose="02020603050405020304" pitchFamily="18" charset="0"/>
              </a:rPr>
            </a:br>
            <a:r>
              <a:rPr lang="en-US" b="1" i="1" strike="noStrike" baseline="0" dirty="0" smtClean="0">
                <a:latin typeface="Times New Roman" panose="02020603050405020304" pitchFamily="18" charset="0"/>
              </a:rPr>
              <a:t/>
            </a:r>
            <a:br>
              <a:rPr lang="en-US" b="1" i="1" strike="noStrike" baseline="0" dirty="0" smtClean="0">
                <a:latin typeface="Times New Roman" panose="02020603050405020304" pitchFamily="18" charset="0"/>
              </a:rPr>
            </a:br>
            <a:r>
              <a:rPr lang="en-US" sz="2800" dirty="0">
                <a:latin typeface="Times New Roman" panose="02020603050405020304" pitchFamily="18" charset="0"/>
              </a:rPr>
              <a:t/>
            </a:r>
            <a:br>
              <a:rPr lang="en-US" sz="2800" dirty="0">
                <a:latin typeface="Times New Roman" panose="02020603050405020304" pitchFamily="18" charset="0"/>
              </a:rPr>
            </a:br>
            <a:r>
              <a:rPr lang="en-US" sz="2800" b="0" i="0" strike="noStrike" baseline="0" dirty="0" smtClean="0">
                <a:latin typeface="Times New Roman" panose="02020603050405020304" pitchFamily="18" charset="0"/>
              </a:rPr>
              <a:t/>
            </a:r>
            <a:br>
              <a:rPr lang="en-US" sz="2800" b="0" i="0" strike="noStrike" baseline="0" dirty="0" smtClean="0">
                <a:latin typeface="Times New Roman" panose="02020603050405020304" pitchFamily="18" charset="0"/>
              </a:rPr>
            </a:br>
            <a:endParaRPr lang="en-US" sz="2800" b="0" i="0" strike="noStrike" baseline="0" dirty="0" smtClean="0">
              <a:latin typeface="Times New Roman" panose="02020603050405020304" pitchFamily="18" charset="0"/>
            </a:endParaRPr>
          </a:p>
        </p:txBody>
      </p:sp>
      <p:grpSp>
        <p:nvGrpSpPr>
          <p:cNvPr id="4" name="Group 3"/>
          <p:cNvGrpSpPr>
            <a:grpSpLocks/>
          </p:cNvGrpSpPr>
          <p:nvPr/>
        </p:nvGrpSpPr>
        <p:grpSpPr bwMode="auto">
          <a:xfrm>
            <a:off x="4109944" y="4519706"/>
            <a:ext cx="1702435" cy="1365885"/>
            <a:chOff x="2632" y="-34"/>
            <a:chExt cx="2681" cy="2151"/>
          </a:xfrm>
        </p:grpSpPr>
        <p:sp>
          <p:nvSpPr>
            <p:cNvPr id="10" name="AutoShape 80"/>
            <p:cNvSpPr>
              <a:spLocks/>
            </p:cNvSpPr>
            <p:nvPr/>
          </p:nvSpPr>
          <p:spPr bwMode="auto">
            <a:xfrm>
              <a:off x="2632" y="-34"/>
              <a:ext cx="2681" cy="2151"/>
            </a:xfrm>
            <a:custGeom>
              <a:avLst/>
              <a:gdLst>
                <a:gd name="T0" fmla="+- 0 3292 2633"/>
                <a:gd name="T1" fmla="*/ T0 w 2681"/>
                <a:gd name="T2" fmla="+- 0 -19 -33"/>
                <a:gd name="T3" fmla="*/ -19 h 2151"/>
                <a:gd name="T4" fmla="+- 0 3400 2633"/>
                <a:gd name="T5" fmla="*/ T4 w 2681"/>
                <a:gd name="T6" fmla="+- 0 32 -33"/>
                <a:gd name="T7" fmla="*/ 32 h 2151"/>
                <a:gd name="T8" fmla="+- 0 3499 2633"/>
                <a:gd name="T9" fmla="*/ T8 w 2681"/>
                <a:gd name="T10" fmla="+- 0 124 -33"/>
                <a:gd name="T11" fmla="*/ 124 h 2151"/>
                <a:gd name="T12" fmla="+- 0 3587 2633"/>
                <a:gd name="T13" fmla="*/ T12 w 2681"/>
                <a:gd name="T14" fmla="+- 0 248 -33"/>
                <a:gd name="T15" fmla="*/ 248 h 2151"/>
                <a:gd name="T16" fmla="+- 0 3661 2633"/>
                <a:gd name="T17" fmla="*/ T16 w 2681"/>
                <a:gd name="T18" fmla="+- 0 399 -33"/>
                <a:gd name="T19" fmla="*/ 399 h 2151"/>
                <a:gd name="T20" fmla="+- 0 3718 2633"/>
                <a:gd name="T21" fmla="*/ T20 w 2681"/>
                <a:gd name="T22" fmla="+- 0 577 -33"/>
                <a:gd name="T23" fmla="*/ 577 h 2151"/>
                <a:gd name="T24" fmla="+- 0 3757 2633"/>
                <a:gd name="T25" fmla="*/ T24 w 2681"/>
                <a:gd name="T26" fmla="+- 0 773 -33"/>
                <a:gd name="T27" fmla="*/ 773 h 2151"/>
                <a:gd name="T28" fmla="+- 0 3775 2633"/>
                <a:gd name="T29" fmla="*/ T28 w 2681"/>
                <a:gd name="T30" fmla="+- 0 987 -33"/>
                <a:gd name="T31" fmla="*/ 987 h 2151"/>
                <a:gd name="T32" fmla="+- 0 3762 2633"/>
                <a:gd name="T33" fmla="*/ T32 w 2681"/>
                <a:gd name="T34" fmla="+- 0 1259 -33"/>
                <a:gd name="T35" fmla="*/ 1259 h 2151"/>
                <a:gd name="T36" fmla="+- 0 3731 2633"/>
                <a:gd name="T37" fmla="*/ T36 w 2681"/>
                <a:gd name="T38" fmla="+- 0 1459 -33"/>
                <a:gd name="T39" fmla="*/ 1459 h 2151"/>
                <a:gd name="T40" fmla="+- 0 3676 2633"/>
                <a:gd name="T41" fmla="*/ T40 w 2681"/>
                <a:gd name="T42" fmla="+- 0 1642 -33"/>
                <a:gd name="T43" fmla="*/ 1642 h 2151"/>
                <a:gd name="T44" fmla="+- 0 3607 2633"/>
                <a:gd name="T45" fmla="*/ T44 w 2681"/>
                <a:gd name="T46" fmla="+- 0 1802 -33"/>
                <a:gd name="T47" fmla="*/ 1802 h 2151"/>
                <a:gd name="T48" fmla="+- 0 3523 2633"/>
                <a:gd name="T49" fmla="*/ T48 w 2681"/>
                <a:gd name="T50" fmla="+- 0 1934 -33"/>
                <a:gd name="T51" fmla="*/ 1934 h 2151"/>
                <a:gd name="T52" fmla="+- 0 3427 2633"/>
                <a:gd name="T53" fmla="*/ T52 w 2681"/>
                <a:gd name="T54" fmla="+- 0 2033 -33"/>
                <a:gd name="T55" fmla="*/ 2033 h 2151"/>
                <a:gd name="T56" fmla="+- 0 3319 2633"/>
                <a:gd name="T57" fmla="*/ T56 w 2681"/>
                <a:gd name="T58" fmla="+- 0 2096 -33"/>
                <a:gd name="T59" fmla="*/ 2096 h 2151"/>
                <a:gd name="T60" fmla="+- 0 3175 2633"/>
                <a:gd name="T61" fmla="*/ T60 w 2681"/>
                <a:gd name="T62" fmla="+- 0 2117 -33"/>
                <a:gd name="T63" fmla="*/ 2117 h 2151"/>
                <a:gd name="T64" fmla="+- 0 3062 2633"/>
                <a:gd name="T65" fmla="*/ T64 w 2681"/>
                <a:gd name="T66" fmla="+- 0 2083 -33"/>
                <a:gd name="T67" fmla="*/ 2083 h 2151"/>
                <a:gd name="T68" fmla="+- 0 2956 2633"/>
                <a:gd name="T69" fmla="*/ T68 w 2681"/>
                <a:gd name="T70" fmla="+- 0 2012 -33"/>
                <a:gd name="T71" fmla="*/ 2012 h 2151"/>
                <a:gd name="T72" fmla="+- 0 2862 2633"/>
                <a:gd name="T73" fmla="*/ T72 w 2681"/>
                <a:gd name="T74" fmla="+- 0 1904 -33"/>
                <a:gd name="T75" fmla="*/ 1904 h 2151"/>
                <a:gd name="T76" fmla="+- 0 2782 2633"/>
                <a:gd name="T77" fmla="*/ T76 w 2681"/>
                <a:gd name="T78" fmla="+- 0 1763 -33"/>
                <a:gd name="T79" fmla="*/ 1763 h 2151"/>
                <a:gd name="T80" fmla="+- 0 2717 2633"/>
                <a:gd name="T81" fmla="*/ T80 w 2681"/>
                <a:gd name="T82" fmla="+- 0 1599 -33"/>
                <a:gd name="T83" fmla="*/ 1599 h 2151"/>
                <a:gd name="T84" fmla="+- 0 2668 2633"/>
                <a:gd name="T85" fmla="*/ T84 w 2681"/>
                <a:gd name="T86" fmla="+- 0 1411 -33"/>
                <a:gd name="T87" fmla="*/ 1411 h 2151"/>
                <a:gd name="T88" fmla="+- 0 2640 2633"/>
                <a:gd name="T89" fmla="*/ T88 w 2681"/>
                <a:gd name="T90" fmla="+- 0 1205 -33"/>
                <a:gd name="T91" fmla="*/ 1205 h 2151"/>
                <a:gd name="T92" fmla="+- 0 2635 2633"/>
                <a:gd name="T93" fmla="*/ T92 w 2681"/>
                <a:gd name="T94" fmla="+- 0 933 -33"/>
                <a:gd name="T95" fmla="*/ 933 h 2151"/>
                <a:gd name="T96" fmla="+- 0 2658 2633"/>
                <a:gd name="T97" fmla="*/ T96 w 2681"/>
                <a:gd name="T98" fmla="+- 0 723 -33"/>
                <a:gd name="T99" fmla="*/ 723 h 2151"/>
                <a:gd name="T100" fmla="+- 0 2702 2633"/>
                <a:gd name="T101" fmla="*/ T100 w 2681"/>
                <a:gd name="T102" fmla="+- 0 531 -33"/>
                <a:gd name="T103" fmla="*/ 531 h 2151"/>
                <a:gd name="T104" fmla="+- 0 2764 2633"/>
                <a:gd name="T105" fmla="*/ T104 w 2681"/>
                <a:gd name="T106" fmla="+- 0 358 -33"/>
                <a:gd name="T107" fmla="*/ 358 h 2151"/>
                <a:gd name="T108" fmla="+- 0 2840 2633"/>
                <a:gd name="T109" fmla="*/ T108 w 2681"/>
                <a:gd name="T110" fmla="+- 0 213 -33"/>
                <a:gd name="T111" fmla="*/ 213 h 2151"/>
                <a:gd name="T112" fmla="+- 0 2932 2633"/>
                <a:gd name="T113" fmla="*/ T112 w 2681"/>
                <a:gd name="T114" fmla="+- 0 97 -33"/>
                <a:gd name="T115" fmla="*/ 97 h 2151"/>
                <a:gd name="T116" fmla="+- 0 3035 2633"/>
                <a:gd name="T117" fmla="*/ T116 w 2681"/>
                <a:gd name="T118" fmla="+- 0 16 -33"/>
                <a:gd name="T119" fmla="*/ 16 h 2151"/>
                <a:gd name="T120" fmla="+- 0 3146 2633"/>
                <a:gd name="T121" fmla="*/ T120 w 2681"/>
                <a:gd name="T122" fmla="+- 0 -27 -33"/>
                <a:gd name="T123" fmla="*/ -27 h 2151"/>
                <a:gd name="T124" fmla="+- 0 4771 2633"/>
                <a:gd name="T125" fmla="*/ T124 w 2681"/>
                <a:gd name="T126" fmla="+- 0 -33 -33"/>
                <a:gd name="T127" fmla="*/ -33 h 2151"/>
                <a:gd name="T128" fmla="+- 0 4884 2633"/>
                <a:gd name="T129" fmla="*/ T128 w 2681"/>
                <a:gd name="T130" fmla="+- 0 2 -33"/>
                <a:gd name="T131" fmla="*/ 2 h 2151"/>
                <a:gd name="T132" fmla="+- 0 4991 2633"/>
                <a:gd name="T133" fmla="*/ T132 w 2681"/>
                <a:gd name="T134" fmla="+- 0 73 -33"/>
                <a:gd name="T135" fmla="*/ 73 h 2151"/>
                <a:gd name="T136" fmla="+- 0 5084 2633"/>
                <a:gd name="T137" fmla="*/ T136 w 2681"/>
                <a:gd name="T138" fmla="+- 0 181 -33"/>
                <a:gd name="T139" fmla="*/ 181 h 2151"/>
                <a:gd name="T140" fmla="+- 0 5165 2633"/>
                <a:gd name="T141" fmla="*/ T140 w 2681"/>
                <a:gd name="T142" fmla="+- 0 321 -33"/>
                <a:gd name="T143" fmla="*/ 321 h 2151"/>
                <a:gd name="T144" fmla="+- 0 5230 2633"/>
                <a:gd name="T145" fmla="*/ T144 w 2681"/>
                <a:gd name="T146" fmla="+- 0 485 -33"/>
                <a:gd name="T147" fmla="*/ 485 h 2151"/>
                <a:gd name="T148" fmla="+- 0 5279 2633"/>
                <a:gd name="T149" fmla="*/ T148 w 2681"/>
                <a:gd name="T150" fmla="+- 0 674 -33"/>
                <a:gd name="T151" fmla="*/ 674 h 2151"/>
                <a:gd name="T152" fmla="+- 0 5306 2633"/>
                <a:gd name="T153" fmla="*/ T152 w 2681"/>
                <a:gd name="T154" fmla="+- 0 879 -33"/>
                <a:gd name="T155" fmla="*/ 879 h 2151"/>
                <a:gd name="T156" fmla="+- 0 5311 2633"/>
                <a:gd name="T157" fmla="*/ T156 w 2681"/>
                <a:gd name="T158" fmla="+- 0 1151 -33"/>
                <a:gd name="T159" fmla="*/ 1151 h 2151"/>
                <a:gd name="T160" fmla="+- 0 5288 2633"/>
                <a:gd name="T161" fmla="*/ T160 w 2681"/>
                <a:gd name="T162" fmla="+- 0 1361 -33"/>
                <a:gd name="T163" fmla="*/ 1361 h 2151"/>
                <a:gd name="T164" fmla="+- 0 5244 2633"/>
                <a:gd name="T165" fmla="*/ T164 w 2681"/>
                <a:gd name="T166" fmla="+- 0 1553 -33"/>
                <a:gd name="T167" fmla="*/ 1553 h 2151"/>
                <a:gd name="T168" fmla="+- 0 5183 2633"/>
                <a:gd name="T169" fmla="*/ T168 w 2681"/>
                <a:gd name="T170" fmla="+- 0 1726 -33"/>
                <a:gd name="T171" fmla="*/ 1726 h 2151"/>
                <a:gd name="T172" fmla="+- 0 5106 2633"/>
                <a:gd name="T173" fmla="*/ T172 w 2681"/>
                <a:gd name="T174" fmla="+- 0 1871 -33"/>
                <a:gd name="T175" fmla="*/ 1871 h 2151"/>
                <a:gd name="T176" fmla="+- 0 5015 2633"/>
                <a:gd name="T177" fmla="*/ T176 w 2681"/>
                <a:gd name="T178" fmla="+- 0 1988 -33"/>
                <a:gd name="T179" fmla="*/ 1988 h 2151"/>
                <a:gd name="T180" fmla="+- 0 4912 2633"/>
                <a:gd name="T181" fmla="*/ T180 w 2681"/>
                <a:gd name="T182" fmla="+- 0 2068 -33"/>
                <a:gd name="T183" fmla="*/ 2068 h 2151"/>
                <a:gd name="T184" fmla="+- 0 4800 2633"/>
                <a:gd name="T185" fmla="*/ T184 w 2681"/>
                <a:gd name="T186" fmla="+- 0 2111 -33"/>
                <a:gd name="T187" fmla="*/ 2111 h 2151"/>
                <a:gd name="T188" fmla="+- 0 4655 2633"/>
                <a:gd name="T189" fmla="*/ T188 w 2681"/>
                <a:gd name="T190" fmla="+- 0 2104 -33"/>
                <a:gd name="T191" fmla="*/ 2104 h 2151"/>
                <a:gd name="T192" fmla="+- 0 4547 2633"/>
                <a:gd name="T193" fmla="*/ T192 w 2681"/>
                <a:gd name="T194" fmla="+- 0 2053 -33"/>
                <a:gd name="T195" fmla="*/ 2053 h 2151"/>
                <a:gd name="T196" fmla="+- 0 4448 2633"/>
                <a:gd name="T197" fmla="*/ T196 w 2681"/>
                <a:gd name="T198" fmla="+- 0 1960 -33"/>
                <a:gd name="T199" fmla="*/ 1960 h 2151"/>
                <a:gd name="T200" fmla="+- 0 4360 2633"/>
                <a:gd name="T201" fmla="*/ T200 w 2681"/>
                <a:gd name="T202" fmla="+- 0 1837 -33"/>
                <a:gd name="T203" fmla="*/ 1837 h 2151"/>
                <a:gd name="T204" fmla="+- 0 4285 2633"/>
                <a:gd name="T205" fmla="*/ T204 w 2681"/>
                <a:gd name="T206" fmla="+- 0 1685 -33"/>
                <a:gd name="T207" fmla="*/ 1685 h 2151"/>
                <a:gd name="T208" fmla="+- 0 4229 2633"/>
                <a:gd name="T209" fmla="*/ T208 w 2681"/>
                <a:gd name="T210" fmla="+- 0 1508 -33"/>
                <a:gd name="T211" fmla="*/ 1508 h 2151"/>
                <a:gd name="T212" fmla="+- 0 4189 2633"/>
                <a:gd name="T213" fmla="*/ T212 w 2681"/>
                <a:gd name="T214" fmla="+- 0 1311 -33"/>
                <a:gd name="T215" fmla="*/ 1311 h 2151"/>
                <a:gd name="T216" fmla="+- 0 4171 2633"/>
                <a:gd name="T217" fmla="*/ T216 w 2681"/>
                <a:gd name="T218" fmla="+- 0 1097 -33"/>
                <a:gd name="T219" fmla="*/ 1097 h 2151"/>
                <a:gd name="T220" fmla="+- 0 4184 2633"/>
                <a:gd name="T221" fmla="*/ T220 w 2681"/>
                <a:gd name="T222" fmla="+- 0 825 -33"/>
                <a:gd name="T223" fmla="*/ 825 h 2151"/>
                <a:gd name="T224" fmla="+- 0 4216 2633"/>
                <a:gd name="T225" fmla="*/ T224 w 2681"/>
                <a:gd name="T226" fmla="+- 0 626 -33"/>
                <a:gd name="T227" fmla="*/ 626 h 2151"/>
                <a:gd name="T228" fmla="+- 0 4271 2633"/>
                <a:gd name="T229" fmla="*/ T228 w 2681"/>
                <a:gd name="T230" fmla="+- 0 442 -33"/>
                <a:gd name="T231" fmla="*/ 442 h 2151"/>
                <a:gd name="T232" fmla="+- 0 4339 2633"/>
                <a:gd name="T233" fmla="*/ T232 w 2681"/>
                <a:gd name="T234" fmla="+- 0 283 -33"/>
                <a:gd name="T235" fmla="*/ 283 h 2151"/>
                <a:gd name="T236" fmla="+- 0 4423 2633"/>
                <a:gd name="T237" fmla="*/ T236 w 2681"/>
                <a:gd name="T238" fmla="+- 0 151 -33"/>
                <a:gd name="T239" fmla="*/ 151 h 2151"/>
                <a:gd name="T240" fmla="+- 0 4519 2633"/>
                <a:gd name="T241" fmla="*/ T240 w 2681"/>
                <a:gd name="T242" fmla="+- 0 51 -33"/>
                <a:gd name="T243" fmla="*/ 51 h 2151"/>
                <a:gd name="T244" fmla="+- 0 4628 2633"/>
                <a:gd name="T245" fmla="*/ T244 w 2681"/>
                <a:gd name="T246" fmla="+- 0 -11 -33"/>
                <a:gd name="T247" fmla="*/ -11 h 2151"/>
                <a:gd name="T248" fmla="+- 0 4741 2633"/>
                <a:gd name="T249" fmla="*/ T248 w 2681"/>
                <a:gd name="T250" fmla="+- 0 -33 -33"/>
                <a:gd name="T251" fmla="*/ -33 h 21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2681" h="2151">
                  <a:moveTo>
                    <a:pt x="572" y="0"/>
                  </a:moveTo>
                  <a:lnTo>
                    <a:pt x="600" y="0"/>
                  </a:lnTo>
                  <a:lnTo>
                    <a:pt x="629" y="6"/>
                  </a:lnTo>
                  <a:lnTo>
                    <a:pt x="659" y="14"/>
                  </a:lnTo>
                  <a:lnTo>
                    <a:pt x="686" y="22"/>
                  </a:lnTo>
                  <a:lnTo>
                    <a:pt x="713" y="35"/>
                  </a:lnTo>
                  <a:lnTo>
                    <a:pt x="740" y="49"/>
                  </a:lnTo>
                  <a:lnTo>
                    <a:pt x="767" y="65"/>
                  </a:lnTo>
                  <a:lnTo>
                    <a:pt x="794" y="84"/>
                  </a:lnTo>
                  <a:lnTo>
                    <a:pt x="818" y="106"/>
                  </a:lnTo>
                  <a:lnTo>
                    <a:pt x="843" y="130"/>
                  </a:lnTo>
                  <a:lnTo>
                    <a:pt x="866" y="157"/>
                  </a:lnTo>
                  <a:lnTo>
                    <a:pt x="890" y="184"/>
                  </a:lnTo>
                  <a:lnTo>
                    <a:pt x="913" y="214"/>
                  </a:lnTo>
                  <a:lnTo>
                    <a:pt x="935" y="246"/>
                  </a:lnTo>
                  <a:lnTo>
                    <a:pt x="954" y="281"/>
                  </a:lnTo>
                  <a:lnTo>
                    <a:pt x="974" y="316"/>
                  </a:lnTo>
                  <a:lnTo>
                    <a:pt x="993" y="354"/>
                  </a:lnTo>
                  <a:lnTo>
                    <a:pt x="1011" y="391"/>
                  </a:lnTo>
                  <a:lnTo>
                    <a:pt x="1028" y="432"/>
                  </a:lnTo>
                  <a:lnTo>
                    <a:pt x="1043" y="475"/>
                  </a:lnTo>
                  <a:lnTo>
                    <a:pt x="1061" y="518"/>
                  </a:lnTo>
                  <a:lnTo>
                    <a:pt x="1073" y="564"/>
                  </a:lnTo>
                  <a:lnTo>
                    <a:pt x="1085" y="610"/>
                  </a:lnTo>
                  <a:lnTo>
                    <a:pt x="1098" y="659"/>
                  </a:lnTo>
                  <a:lnTo>
                    <a:pt x="1107" y="707"/>
                  </a:lnTo>
                  <a:lnTo>
                    <a:pt x="1117" y="756"/>
                  </a:lnTo>
                  <a:lnTo>
                    <a:pt x="1124" y="806"/>
                  </a:lnTo>
                  <a:lnTo>
                    <a:pt x="1129" y="858"/>
                  </a:lnTo>
                  <a:lnTo>
                    <a:pt x="1134" y="912"/>
                  </a:lnTo>
                  <a:lnTo>
                    <a:pt x="1140" y="966"/>
                  </a:lnTo>
                  <a:lnTo>
                    <a:pt x="1142" y="1020"/>
                  </a:lnTo>
                  <a:lnTo>
                    <a:pt x="1142" y="1130"/>
                  </a:lnTo>
                  <a:lnTo>
                    <a:pt x="1140" y="1184"/>
                  </a:lnTo>
                  <a:lnTo>
                    <a:pt x="1134" y="1238"/>
                  </a:lnTo>
                  <a:lnTo>
                    <a:pt x="1129" y="1292"/>
                  </a:lnTo>
                  <a:lnTo>
                    <a:pt x="1124" y="1344"/>
                  </a:lnTo>
                  <a:lnTo>
                    <a:pt x="1117" y="1394"/>
                  </a:lnTo>
                  <a:lnTo>
                    <a:pt x="1107" y="1444"/>
                  </a:lnTo>
                  <a:lnTo>
                    <a:pt x="1098" y="1492"/>
                  </a:lnTo>
                  <a:lnTo>
                    <a:pt x="1085" y="1541"/>
                  </a:lnTo>
                  <a:lnTo>
                    <a:pt x="1073" y="1586"/>
                  </a:lnTo>
                  <a:lnTo>
                    <a:pt x="1061" y="1632"/>
                  </a:lnTo>
                  <a:lnTo>
                    <a:pt x="1043" y="1675"/>
                  </a:lnTo>
                  <a:lnTo>
                    <a:pt x="1028" y="1718"/>
                  </a:lnTo>
                  <a:lnTo>
                    <a:pt x="1011" y="1759"/>
                  </a:lnTo>
                  <a:lnTo>
                    <a:pt x="993" y="1796"/>
                  </a:lnTo>
                  <a:lnTo>
                    <a:pt x="974" y="1835"/>
                  </a:lnTo>
                  <a:lnTo>
                    <a:pt x="954" y="1870"/>
                  </a:lnTo>
                  <a:lnTo>
                    <a:pt x="935" y="1904"/>
                  </a:lnTo>
                  <a:lnTo>
                    <a:pt x="913" y="1937"/>
                  </a:lnTo>
                  <a:lnTo>
                    <a:pt x="890" y="1967"/>
                  </a:lnTo>
                  <a:lnTo>
                    <a:pt x="866" y="1993"/>
                  </a:lnTo>
                  <a:lnTo>
                    <a:pt x="843" y="2021"/>
                  </a:lnTo>
                  <a:lnTo>
                    <a:pt x="818" y="2045"/>
                  </a:lnTo>
                  <a:lnTo>
                    <a:pt x="794" y="2066"/>
                  </a:lnTo>
                  <a:lnTo>
                    <a:pt x="767" y="2086"/>
                  </a:lnTo>
                  <a:lnTo>
                    <a:pt x="740" y="2101"/>
                  </a:lnTo>
                  <a:lnTo>
                    <a:pt x="713" y="2116"/>
                  </a:lnTo>
                  <a:lnTo>
                    <a:pt x="686" y="2129"/>
                  </a:lnTo>
                  <a:lnTo>
                    <a:pt x="659" y="2137"/>
                  </a:lnTo>
                  <a:lnTo>
                    <a:pt x="629" y="2144"/>
                  </a:lnTo>
                  <a:lnTo>
                    <a:pt x="600" y="2150"/>
                  </a:lnTo>
                  <a:lnTo>
                    <a:pt x="542" y="2150"/>
                  </a:lnTo>
                  <a:lnTo>
                    <a:pt x="513" y="2144"/>
                  </a:lnTo>
                  <a:lnTo>
                    <a:pt x="483" y="2137"/>
                  </a:lnTo>
                  <a:lnTo>
                    <a:pt x="456" y="2129"/>
                  </a:lnTo>
                  <a:lnTo>
                    <a:pt x="429" y="2116"/>
                  </a:lnTo>
                  <a:lnTo>
                    <a:pt x="402" y="2101"/>
                  </a:lnTo>
                  <a:lnTo>
                    <a:pt x="375" y="2086"/>
                  </a:lnTo>
                  <a:lnTo>
                    <a:pt x="350" y="2066"/>
                  </a:lnTo>
                  <a:lnTo>
                    <a:pt x="323" y="2045"/>
                  </a:lnTo>
                  <a:lnTo>
                    <a:pt x="299" y="2021"/>
                  </a:lnTo>
                  <a:lnTo>
                    <a:pt x="276" y="1993"/>
                  </a:lnTo>
                  <a:lnTo>
                    <a:pt x="252" y="1967"/>
                  </a:lnTo>
                  <a:lnTo>
                    <a:pt x="229" y="1937"/>
                  </a:lnTo>
                  <a:lnTo>
                    <a:pt x="207" y="1904"/>
                  </a:lnTo>
                  <a:lnTo>
                    <a:pt x="187" y="1870"/>
                  </a:lnTo>
                  <a:lnTo>
                    <a:pt x="168" y="1835"/>
                  </a:lnTo>
                  <a:lnTo>
                    <a:pt x="149" y="1796"/>
                  </a:lnTo>
                  <a:lnTo>
                    <a:pt x="131" y="1759"/>
                  </a:lnTo>
                  <a:lnTo>
                    <a:pt x="114" y="1718"/>
                  </a:lnTo>
                  <a:lnTo>
                    <a:pt x="98" y="1675"/>
                  </a:lnTo>
                  <a:lnTo>
                    <a:pt x="84" y="1632"/>
                  </a:lnTo>
                  <a:lnTo>
                    <a:pt x="69" y="1586"/>
                  </a:lnTo>
                  <a:lnTo>
                    <a:pt x="57" y="1541"/>
                  </a:lnTo>
                  <a:lnTo>
                    <a:pt x="44" y="1492"/>
                  </a:lnTo>
                  <a:lnTo>
                    <a:pt x="35" y="1444"/>
                  </a:lnTo>
                  <a:lnTo>
                    <a:pt x="25" y="1394"/>
                  </a:lnTo>
                  <a:lnTo>
                    <a:pt x="18" y="1344"/>
                  </a:lnTo>
                  <a:lnTo>
                    <a:pt x="13" y="1292"/>
                  </a:lnTo>
                  <a:lnTo>
                    <a:pt x="7" y="1238"/>
                  </a:lnTo>
                  <a:lnTo>
                    <a:pt x="2" y="1184"/>
                  </a:lnTo>
                  <a:lnTo>
                    <a:pt x="0" y="1130"/>
                  </a:lnTo>
                  <a:lnTo>
                    <a:pt x="0" y="1020"/>
                  </a:lnTo>
                  <a:lnTo>
                    <a:pt x="2" y="966"/>
                  </a:lnTo>
                  <a:lnTo>
                    <a:pt x="7" y="912"/>
                  </a:lnTo>
                  <a:lnTo>
                    <a:pt x="13" y="858"/>
                  </a:lnTo>
                  <a:lnTo>
                    <a:pt x="18" y="806"/>
                  </a:lnTo>
                  <a:lnTo>
                    <a:pt x="25" y="756"/>
                  </a:lnTo>
                  <a:lnTo>
                    <a:pt x="35" y="707"/>
                  </a:lnTo>
                  <a:lnTo>
                    <a:pt x="44" y="659"/>
                  </a:lnTo>
                  <a:lnTo>
                    <a:pt x="57" y="610"/>
                  </a:lnTo>
                  <a:lnTo>
                    <a:pt x="69" y="564"/>
                  </a:lnTo>
                  <a:lnTo>
                    <a:pt x="84" y="518"/>
                  </a:lnTo>
                  <a:lnTo>
                    <a:pt x="98" y="475"/>
                  </a:lnTo>
                  <a:lnTo>
                    <a:pt x="114" y="432"/>
                  </a:lnTo>
                  <a:lnTo>
                    <a:pt x="131" y="391"/>
                  </a:lnTo>
                  <a:lnTo>
                    <a:pt x="149" y="354"/>
                  </a:lnTo>
                  <a:lnTo>
                    <a:pt x="168" y="316"/>
                  </a:lnTo>
                  <a:lnTo>
                    <a:pt x="187" y="281"/>
                  </a:lnTo>
                  <a:lnTo>
                    <a:pt x="207" y="246"/>
                  </a:lnTo>
                  <a:lnTo>
                    <a:pt x="229" y="214"/>
                  </a:lnTo>
                  <a:lnTo>
                    <a:pt x="252" y="184"/>
                  </a:lnTo>
                  <a:lnTo>
                    <a:pt x="276" y="157"/>
                  </a:lnTo>
                  <a:lnTo>
                    <a:pt x="299" y="130"/>
                  </a:lnTo>
                  <a:lnTo>
                    <a:pt x="323" y="106"/>
                  </a:lnTo>
                  <a:lnTo>
                    <a:pt x="350" y="84"/>
                  </a:lnTo>
                  <a:lnTo>
                    <a:pt x="375" y="65"/>
                  </a:lnTo>
                  <a:lnTo>
                    <a:pt x="402" y="49"/>
                  </a:lnTo>
                  <a:lnTo>
                    <a:pt x="429" y="35"/>
                  </a:lnTo>
                  <a:lnTo>
                    <a:pt x="456" y="22"/>
                  </a:lnTo>
                  <a:lnTo>
                    <a:pt x="483" y="14"/>
                  </a:lnTo>
                  <a:lnTo>
                    <a:pt x="513" y="6"/>
                  </a:lnTo>
                  <a:lnTo>
                    <a:pt x="542" y="0"/>
                  </a:lnTo>
                  <a:lnTo>
                    <a:pt x="572" y="0"/>
                  </a:lnTo>
                  <a:moveTo>
                    <a:pt x="2108" y="0"/>
                  </a:moveTo>
                  <a:lnTo>
                    <a:pt x="2138" y="0"/>
                  </a:lnTo>
                  <a:lnTo>
                    <a:pt x="2167" y="6"/>
                  </a:lnTo>
                  <a:lnTo>
                    <a:pt x="2197" y="14"/>
                  </a:lnTo>
                  <a:lnTo>
                    <a:pt x="2225" y="22"/>
                  </a:lnTo>
                  <a:lnTo>
                    <a:pt x="2251" y="35"/>
                  </a:lnTo>
                  <a:lnTo>
                    <a:pt x="2279" y="49"/>
                  </a:lnTo>
                  <a:lnTo>
                    <a:pt x="2305" y="65"/>
                  </a:lnTo>
                  <a:lnTo>
                    <a:pt x="2330" y="84"/>
                  </a:lnTo>
                  <a:lnTo>
                    <a:pt x="2358" y="106"/>
                  </a:lnTo>
                  <a:lnTo>
                    <a:pt x="2382" y="130"/>
                  </a:lnTo>
                  <a:lnTo>
                    <a:pt x="2405" y="157"/>
                  </a:lnTo>
                  <a:lnTo>
                    <a:pt x="2429" y="184"/>
                  </a:lnTo>
                  <a:lnTo>
                    <a:pt x="2451" y="214"/>
                  </a:lnTo>
                  <a:lnTo>
                    <a:pt x="2473" y="246"/>
                  </a:lnTo>
                  <a:lnTo>
                    <a:pt x="2493" y="281"/>
                  </a:lnTo>
                  <a:lnTo>
                    <a:pt x="2513" y="316"/>
                  </a:lnTo>
                  <a:lnTo>
                    <a:pt x="2532" y="354"/>
                  </a:lnTo>
                  <a:lnTo>
                    <a:pt x="2550" y="391"/>
                  </a:lnTo>
                  <a:lnTo>
                    <a:pt x="2567" y="432"/>
                  </a:lnTo>
                  <a:lnTo>
                    <a:pt x="2582" y="475"/>
                  </a:lnTo>
                  <a:lnTo>
                    <a:pt x="2597" y="518"/>
                  </a:lnTo>
                  <a:lnTo>
                    <a:pt x="2611" y="564"/>
                  </a:lnTo>
                  <a:lnTo>
                    <a:pt x="2623" y="610"/>
                  </a:lnTo>
                  <a:lnTo>
                    <a:pt x="2636" y="659"/>
                  </a:lnTo>
                  <a:lnTo>
                    <a:pt x="2646" y="707"/>
                  </a:lnTo>
                  <a:lnTo>
                    <a:pt x="2655" y="756"/>
                  </a:lnTo>
                  <a:lnTo>
                    <a:pt x="2663" y="806"/>
                  </a:lnTo>
                  <a:lnTo>
                    <a:pt x="2667" y="858"/>
                  </a:lnTo>
                  <a:lnTo>
                    <a:pt x="2673" y="912"/>
                  </a:lnTo>
                  <a:lnTo>
                    <a:pt x="2678" y="966"/>
                  </a:lnTo>
                  <a:lnTo>
                    <a:pt x="2681" y="1020"/>
                  </a:lnTo>
                  <a:lnTo>
                    <a:pt x="2681" y="1130"/>
                  </a:lnTo>
                  <a:lnTo>
                    <a:pt x="2678" y="1184"/>
                  </a:lnTo>
                  <a:lnTo>
                    <a:pt x="2673" y="1238"/>
                  </a:lnTo>
                  <a:lnTo>
                    <a:pt x="2667" y="1292"/>
                  </a:lnTo>
                  <a:lnTo>
                    <a:pt x="2663" y="1344"/>
                  </a:lnTo>
                  <a:lnTo>
                    <a:pt x="2655" y="1394"/>
                  </a:lnTo>
                  <a:lnTo>
                    <a:pt x="2646" y="1444"/>
                  </a:lnTo>
                  <a:lnTo>
                    <a:pt x="2636" y="1492"/>
                  </a:lnTo>
                  <a:lnTo>
                    <a:pt x="2623" y="1541"/>
                  </a:lnTo>
                  <a:lnTo>
                    <a:pt x="2611" y="1586"/>
                  </a:lnTo>
                  <a:lnTo>
                    <a:pt x="2597" y="1632"/>
                  </a:lnTo>
                  <a:lnTo>
                    <a:pt x="2582" y="1675"/>
                  </a:lnTo>
                  <a:lnTo>
                    <a:pt x="2567" y="1718"/>
                  </a:lnTo>
                  <a:lnTo>
                    <a:pt x="2550" y="1759"/>
                  </a:lnTo>
                  <a:lnTo>
                    <a:pt x="2532" y="1796"/>
                  </a:lnTo>
                  <a:lnTo>
                    <a:pt x="2513" y="1835"/>
                  </a:lnTo>
                  <a:lnTo>
                    <a:pt x="2493" y="1870"/>
                  </a:lnTo>
                  <a:lnTo>
                    <a:pt x="2473" y="1904"/>
                  </a:lnTo>
                  <a:lnTo>
                    <a:pt x="2451" y="1937"/>
                  </a:lnTo>
                  <a:lnTo>
                    <a:pt x="2429" y="1967"/>
                  </a:lnTo>
                  <a:lnTo>
                    <a:pt x="2405" y="1993"/>
                  </a:lnTo>
                  <a:lnTo>
                    <a:pt x="2382" y="2021"/>
                  </a:lnTo>
                  <a:lnTo>
                    <a:pt x="2358" y="2045"/>
                  </a:lnTo>
                  <a:lnTo>
                    <a:pt x="2330" y="2066"/>
                  </a:lnTo>
                  <a:lnTo>
                    <a:pt x="2305" y="2086"/>
                  </a:lnTo>
                  <a:lnTo>
                    <a:pt x="2279" y="2101"/>
                  </a:lnTo>
                  <a:lnTo>
                    <a:pt x="2251" y="2116"/>
                  </a:lnTo>
                  <a:lnTo>
                    <a:pt x="2225" y="2129"/>
                  </a:lnTo>
                  <a:lnTo>
                    <a:pt x="2197" y="2137"/>
                  </a:lnTo>
                  <a:lnTo>
                    <a:pt x="2167" y="2144"/>
                  </a:lnTo>
                  <a:lnTo>
                    <a:pt x="2138" y="2150"/>
                  </a:lnTo>
                  <a:lnTo>
                    <a:pt x="2081" y="2150"/>
                  </a:lnTo>
                  <a:lnTo>
                    <a:pt x="2052" y="2144"/>
                  </a:lnTo>
                  <a:lnTo>
                    <a:pt x="2022" y="2137"/>
                  </a:lnTo>
                  <a:lnTo>
                    <a:pt x="1995" y="2129"/>
                  </a:lnTo>
                  <a:lnTo>
                    <a:pt x="1968" y="2116"/>
                  </a:lnTo>
                  <a:lnTo>
                    <a:pt x="1940" y="2101"/>
                  </a:lnTo>
                  <a:lnTo>
                    <a:pt x="1914" y="2086"/>
                  </a:lnTo>
                  <a:lnTo>
                    <a:pt x="1886" y="2066"/>
                  </a:lnTo>
                  <a:lnTo>
                    <a:pt x="1862" y="2045"/>
                  </a:lnTo>
                  <a:lnTo>
                    <a:pt x="1837" y="2021"/>
                  </a:lnTo>
                  <a:lnTo>
                    <a:pt x="1815" y="1993"/>
                  </a:lnTo>
                  <a:lnTo>
                    <a:pt x="1790" y="1967"/>
                  </a:lnTo>
                  <a:lnTo>
                    <a:pt x="1769" y="1937"/>
                  </a:lnTo>
                  <a:lnTo>
                    <a:pt x="1746" y="1904"/>
                  </a:lnTo>
                  <a:lnTo>
                    <a:pt x="1727" y="1870"/>
                  </a:lnTo>
                  <a:lnTo>
                    <a:pt x="1706" y="1835"/>
                  </a:lnTo>
                  <a:lnTo>
                    <a:pt x="1687" y="1796"/>
                  </a:lnTo>
                  <a:lnTo>
                    <a:pt x="1669" y="1759"/>
                  </a:lnTo>
                  <a:lnTo>
                    <a:pt x="1652" y="1718"/>
                  </a:lnTo>
                  <a:lnTo>
                    <a:pt x="1638" y="1675"/>
                  </a:lnTo>
                  <a:lnTo>
                    <a:pt x="1620" y="1632"/>
                  </a:lnTo>
                  <a:lnTo>
                    <a:pt x="1608" y="1586"/>
                  </a:lnTo>
                  <a:lnTo>
                    <a:pt x="1596" y="1541"/>
                  </a:lnTo>
                  <a:lnTo>
                    <a:pt x="1583" y="1492"/>
                  </a:lnTo>
                  <a:lnTo>
                    <a:pt x="1573" y="1444"/>
                  </a:lnTo>
                  <a:lnTo>
                    <a:pt x="1563" y="1394"/>
                  </a:lnTo>
                  <a:lnTo>
                    <a:pt x="1556" y="1344"/>
                  </a:lnTo>
                  <a:lnTo>
                    <a:pt x="1551" y="1292"/>
                  </a:lnTo>
                  <a:lnTo>
                    <a:pt x="1547" y="1238"/>
                  </a:lnTo>
                  <a:lnTo>
                    <a:pt x="1541" y="1184"/>
                  </a:lnTo>
                  <a:lnTo>
                    <a:pt x="1538" y="1130"/>
                  </a:lnTo>
                  <a:lnTo>
                    <a:pt x="1538" y="1020"/>
                  </a:lnTo>
                  <a:lnTo>
                    <a:pt x="1541" y="966"/>
                  </a:lnTo>
                  <a:lnTo>
                    <a:pt x="1547" y="912"/>
                  </a:lnTo>
                  <a:lnTo>
                    <a:pt x="1551" y="858"/>
                  </a:lnTo>
                  <a:lnTo>
                    <a:pt x="1556" y="806"/>
                  </a:lnTo>
                  <a:lnTo>
                    <a:pt x="1563" y="756"/>
                  </a:lnTo>
                  <a:lnTo>
                    <a:pt x="1573" y="707"/>
                  </a:lnTo>
                  <a:lnTo>
                    <a:pt x="1583" y="659"/>
                  </a:lnTo>
                  <a:lnTo>
                    <a:pt x="1596" y="610"/>
                  </a:lnTo>
                  <a:lnTo>
                    <a:pt x="1608" y="564"/>
                  </a:lnTo>
                  <a:lnTo>
                    <a:pt x="1620" y="518"/>
                  </a:lnTo>
                  <a:lnTo>
                    <a:pt x="1638" y="475"/>
                  </a:lnTo>
                  <a:lnTo>
                    <a:pt x="1652" y="432"/>
                  </a:lnTo>
                  <a:lnTo>
                    <a:pt x="1669" y="391"/>
                  </a:lnTo>
                  <a:lnTo>
                    <a:pt x="1687" y="354"/>
                  </a:lnTo>
                  <a:lnTo>
                    <a:pt x="1706" y="316"/>
                  </a:lnTo>
                  <a:lnTo>
                    <a:pt x="1727" y="281"/>
                  </a:lnTo>
                  <a:lnTo>
                    <a:pt x="1746" y="246"/>
                  </a:lnTo>
                  <a:lnTo>
                    <a:pt x="1769" y="214"/>
                  </a:lnTo>
                  <a:lnTo>
                    <a:pt x="1790" y="184"/>
                  </a:lnTo>
                  <a:lnTo>
                    <a:pt x="1815" y="157"/>
                  </a:lnTo>
                  <a:lnTo>
                    <a:pt x="1837" y="130"/>
                  </a:lnTo>
                  <a:lnTo>
                    <a:pt x="1862" y="106"/>
                  </a:lnTo>
                  <a:lnTo>
                    <a:pt x="1886" y="84"/>
                  </a:lnTo>
                  <a:lnTo>
                    <a:pt x="1914" y="65"/>
                  </a:lnTo>
                  <a:lnTo>
                    <a:pt x="1940" y="49"/>
                  </a:lnTo>
                  <a:lnTo>
                    <a:pt x="1968" y="35"/>
                  </a:lnTo>
                  <a:lnTo>
                    <a:pt x="1995" y="22"/>
                  </a:lnTo>
                  <a:lnTo>
                    <a:pt x="2022" y="14"/>
                  </a:lnTo>
                  <a:lnTo>
                    <a:pt x="2052" y="6"/>
                  </a:lnTo>
                  <a:lnTo>
                    <a:pt x="2081" y="0"/>
                  </a:lnTo>
                  <a:lnTo>
                    <a:pt x="2108" y="0"/>
                  </a:lnTo>
                </a:path>
              </a:pathLst>
            </a:custGeom>
            <a:noFill/>
            <a:ln w="1640">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1" name="Freeform 10"/>
            <p:cNvSpPr>
              <a:spLocks/>
            </p:cNvSpPr>
            <p:nvPr/>
          </p:nvSpPr>
          <p:spPr bwMode="auto">
            <a:xfrm>
              <a:off x="3268" y="559"/>
              <a:ext cx="1433" cy="897"/>
            </a:xfrm>
            <a:custGeom>
              <a:avLst/>
              <a:gdLst>
                <a:gd name="T0" fmla="+- 0 4702 3269"/>
                <a:gd name="T1" fmla="*/ T0 w 1433"/>
                <a:gd name="T2" fmla="+- 0 578 560"/>
                <a:gd name="T3" fmla="*/ 578 h 897"/>
                <a:gd name="T4" fmla="+- 0 4603 3269"/>
                <a:gd name="T5" fmla="*/ T4 w 1433"/>
                <a:gd name="T6" fmla="+- 0 560 560"/>
                <a:gd name="T7" fmla="*/ 560 h 897"/>
                <a:gd name="T8" fmla="+- 0 4615 3269"/>
                <a:gd name="T9" fmla="*/ T8 w 1433"/>
                <a:gd name="T10" fmla="+- 0 601 560"/>
                <a:gd name="T11" fmla="*/ 601 h 897"/>
                <a:gd name="T12" fmla="+- 0 3753 3269"/>
                <a:gd name="T13" fmla="*/ T12 w 1433"/>
                <a:gd name="T14" fmla="+- 0 895 560"/>
                <a:gd name="T15" fmla="*/ 895 h 897"/>
                <a:gd name="T16" fmla="+- 0 3367 3269"/>
                <a:gd name="T17" fmla="*/ T16 w 1433"/>
                <a:gd name="T18" fmla="+- 0 670 560"/>
                <a:gd name="T19" fmla="*/ 670 h 897"/>
                <a:gd name="T20" fmla="+- 0 3364 3269"/>
                <a:gd name="T21" fmla="*/ T20 w 1433"/>
                <a:gd name="T22" fmla="+- 0 668 560"/>
                <a:gd name="T23" fmla="*/ 668 h 897"/>
                <a:gd name="T24" fmla="+- 0 3361 3269"/>
                <a:gd name="T25" fmla="*/ T24 w 1433"/>
                <a:gd name="T26" fmla="+- 0 669 560"/>
                <a:gd name="T27" fmla="*/ 669 h 897"/>
                <a:gd name="T28" fmla="+- 0 3359 3269"/>
                <a:gd name="T29" fmla="*/ T28 w 1433"/>
                <a:gd name="T30" fmla="+- 0 673 560"/>
                <a:gd name="T31" fmla="*/ 673 h 897"/>
                <a:gd name="T32" fmla="+- 0 3358 3269"/>
                <a:gd name="T33" fmla="*/ T32 w 1433"/>
                <a:gd name="T34" fmla="+- 0 675 560"/>
                <a:gd name="T35" fmla="*/ 675 h 897"/>
                <a:gd name="T36" fmla="+- 0 3359 3269"/>
                <a:gd name="T37" fmla="*/ T36 w 1433"/>
                <a:gd name="T38" fmla="+- 0 679 560"/>
                <a:gd name="T39" fmla="*/ 679 h 897"/>
                <a:gd name="T40" fmla="+- 0 3361 3269"/>
                <a:gd name="T41" fmla="*/ T40 w 1433"/>
                <a:gd name="T42" fmla="+- 0 681 560"/>
                <a:gd name="T43" fmla="*/ 681 h 897"/>
                <a:gd name="T44" fmla="+- 0 3738 3269"/>
                <a:gd name="T45" fmla="*/ T44 w 1433"/>
                <a:gd name="T46" fmla="+- 0 900 560"/>
                <a:gd name="T47" fmla="*/ 900 h 897"/>
                <a:gd name="T48" fmla="+- 0 3270 3269"/>
                <a:gd name="T49" fmla="*/ T48 w 1433"/>
                <a:gd name="T50" fmla="+- 0 1060 560"/>
                <a:gd name="T51" fmla="*/ 1060 h 897"/>
                <a:gd name="T52" fmla="+- 0 3269 3269"/>
                <a:gd name="T53" fmla="*/ T52 w 1433"/>
                <a:gd name="T54" fmla="+- 0 1064 560"/>
                <a:gd name="T55" fmla="*/ 1064 h 897"/>
                <a:gd name="T56" fmla="+- 0 3270 3269"/>
                <a:gd name="T57" fmla="*/ T56 w 1433"/>
                <a:gd name="T58" fmla="+- 0 1067 560"/>
                <a:gd name="T59" fmla="*/ 1067 h 897"/>
                <a:gd name="T60" fmla="+- 0 3270 3269"/>
                <a:gd name="T61" fmla="*/ T60 w 1433"/>
                <a:gd name="T62" fmla="+- 0 1070 560"/>
                <a:gd name="T63" fmla="*/ 1070 h 897"/>
                <a:gd name="T64" fmla="+- 0 3274 3269"/>
                <a:gd name="T65" fmla="*/ T64 w 1433"/>
                <a:gd name="T66" fmla="+- 0 1072 560"/>
                <a:gd name="T67" fmla="*/ 1072 h 897"/>
                <a:gd name="T68" fmla="+- 0 3752 3269"/>
                <a:gd name="T69" fmla="*/ T68 w 1433"/>
                <a:gd name="T70" fmla="+- 0 909 560"/>
                <a:gd name="T71" fmla="*/ 909 h 897"/>
                <a:gd name="T72" fmla="+- 0 4620 3269"/>
                <a:gd name="T73" fmla="*/ T72 w 1433"/>
                <a:gd name="T74" fmla="+- 0 1415 560"/>
                <a:gd name="T75" fmla="*/ 1415 h 897"/>
                <a:gd name="T76" fmla="+- 0 4602 3269"/>
                <a:gd name="T77" fmla="*/ T76 w 1433"/>
                <a:gd name="T78" fmla="+- 0 1453 560"/>
                <a:gd name="T79" fmla="*/ 1453 h 897"/>
                <a:gd name="T80" fmla="+- 0 4702 3269"/>
                <a:gd name="T81" fmla="*/ T80 w 1433"/>
                <a:gd name="T82" fmla="+- 0 1456 560"/>
                <a:gd name="T83" fmla="*/ 1456 h 897"/>
                <a:gd name="T84" fmla="+- 0 4681 3269"/>
                <a:gd name="T85" fmla="*/ T84 w 1433"/>
                <a:gd name="T86" fmla="+- 0 1424 560"/>
                <a:gd name="T87" fmla="*/ 1424 h 897"/>
                <a:gd name="T88" fmla="+- 0 4644 3269"/>
                <a:gd name="T89" fmla="*/ T88 w 1433"/>
                <a:gd name="T90" fmla="+- 0 1366 560"/>
                <a:gd name="T91" fmla="*/ 1366 h 897"/>
                <a:gd name="T92" fmla="+- 0 4626 3269"/>
                <a:gd name="T93" fmla="*/ T92 w 1433"/>
                <a:gd name="T94" fmla="+- 0 1404 560"/>
                <a:gd name="T95" fmla="*/ 1404 h 897"/>
                <a:gd name="T96" fmla="+- 0 3767 3269"/>
                <a:gd name="T97" fmla="*/ T96 w 1433"/>
                <a:gd name="T98" fmla="+- 0 903 560"/>
                <a:gd name="T99" fmla="*/ 903 h 897"/>
                <a:gd name="T100" fmla="+- 0 4618 3269"/>
                <a:gd name="T101" fmla="*/ T100 w 1433"/>
                <a:gd name="T102" fmla="+- 0 612 560"/>
                <a:gd name="T103" fmla="*/ 612 h 897"/>
                <a:gd name="T104" fmla="+- 0 4630 3269"/>
                <a:gd name="T105" fmla="*/ T104 w 1433"/>
                <a:gd name="T106" fmla="+- 0 653 560"/>
                <a:gd name="T107" fmla="*/ 653 h 897"/>
                <a:gd name="T108" fmla="+- 0 4686 3269"/>
                <a:gd name="T109" fmla="*/ T108 w 1433"/>
                <a:gd name="T110" fmla="+- 0 595 560"/>
                <a:gd name="T111" fmla="*/ 595 h 897"/>
                <a:gd name="T112" fmla="+- 0 4702 3269"/>
                <a:gd name="T113" fmla="*/ T112 w 1433"/>
                <a:gd name="T114" fmla="+- 0 578 560"/>
                <a:gd name="T115" fmla="*/ 578 h 8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433" h="897">
                  <a:moveTo>
                    <a:pt x="1433" y="18"/>
                  </a:moveTo>
                  <a:lnTo>
                    <a:pt x="1334" y="0"/>
                  </a:lnTo>
                  <a:lnTo>
                    <a:pt x="1346" y="41"/>
                  </a:lnTo>
                  <a:lnTo>
                    <a:pt x="484" y="335"/>
                  </a:lnTo>
                  <a:lnTo>
                    <a:pt x="98" y="110"/>
                  </a:lnTo>
                  <a:lnTo>
                    <a:pt x="95" y="108"/>
                  </a:lnTo>
                  <a:lnTo>
                    <a:pt x="92" y="109"/>
                  </a:lnTo>
                  <a:lnTo>
                    <a:pt x="90" y="113"/>
                  </a:lnTo>
                  <a:lnTo>
                    <a:pt x="89" y="115"/>
                  </a:lnTo>
                  <a:lnTo>
                    <a:pt x="90" y="119"/>
                  </a:lnTo>
                  <a:lnTo>
                    <a:pt x="92" y="121"/>
                  </a:lnTo>
                  <a:lnTo>
                    <a:pt x="469" y="340"/>
                  </a:lnTo>
                  <a:lnTo>
                    <a:pt x="1" y="500"/>
                  </a:lnTo>
                  <a:lnTo>
                    <a:pt x="0" y="504"/>
                  </a:lnTo>
                  <a:lnTo>
                    <a:pt x="1" y="507"/>
                  </a:lnTo>
                  <a:lnTo>
                    <a:pt x="1" y="510"/>
                  </a:lnTo>
                  <a:lnTo>
                    <a:pt x="5" y="512"/>
                  </a:lnTo>
                  <a:lnTo>
                    <a:pt x="483" y="349"/>
                  </a:lnTo>
                  <a:lnTo>
                    <a:pt x="1351" y="855"/>
                  </a:lnTo>
                  <a:lnTo>
                    <a:pt x="1333" y="893"/>
                  </a:lnTo>
                  <a:lnTo>
                    <a:pt x="1433" y="896"/>
                  </a:lnTo>
                  <a:lnTo>
                    <a:pt x="1412" y="864"/>
                  </a:lnTo>
                  <a:lnTo>
                    <a:pt x="1375" y="806"/>
                  </a:lnTo>
                  <a:lnTo>
                    <a:pt x="1357" y="844"/>
                  </a:lnTo>
                  <a:lnTo>
                    <a:pt x="498" y="343"/>
                  </a:lnTo>
                  <a:lnTo>
                    <a:pt x="1349" y="52"/>
                  </a:lnTo>
                  <a:lnTo>
                    <a:pt x="1361" y="93"/>
                  </a:lnTo>
                  <a:lnTo>
                    <a:pt x="1417" y="35"/>
                  </a:lnTo>
                  <a:lnTo>
                    <a:pt x="143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Text Box 82"/>
            <p:cNvSpPr txBox="1">
              <a:spLocks noChangeArrowheads="1"/>
            </p:cNvSpPr>
            <p:nvPr/>
          </p:nvSpPr>
          <p:spPr bwMode="auto">
            <a:xfrm>
              <a:off x="3108" y="549"/>
              <a:ext cx="259"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440"/>
                </a:lnSpc>
                <a:spcBef>
                  <a:spcPts val="0"/>
                </a:spcBef>
                <a:spcAft>
                  <a:spcPts val="0"/>
                </a:spcAft>
              </a:pPr>
              <a:r>
                <a:rPr lang="en-US" sz="1300" b="1">
                  <a:effectLst/>
                  <a:latin typeface="Times New Roman" panose="02020603050405020304" pitchFamily="18" charset="0"/>
                  <a:ea typeface="Times New Roman" panose="02020603050405020304" pitchFamily="18" charset="0"/>
                </a:rPr>
                <a:t>2</a:t>
              </a:r>
              <a:r>
                <a:rPr lang="en-US" sz="1300" b="1" spc="-50">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endParaRPr>
            </a:p>
            <a:p>
              <a:pPr marL="0" marR="0">
                <a:spcBef>
                  <a:spcPts val="75"/>
                </a:spcBef>
                <a:spcAft>
                  <a:spcPts val="0"/>
                </a:spcAft>
              </a:pPr>
              <a:r>
                <a:rPr lang="en-US" sz="1300" b="1">
                  <a:effectLst/>
                  <a:latin typeface="Times New Roman" panose="02020603050405020304" pitchFamily="18" charset="0"/>
                  <a:ea typeface="Times New Roman" panose="02020603050405020304" pitchFamily="18" charset="0"/>
                </a:rPr>
                <a:t>4</a:t>
              </a:r>
              <a:r>
                <a:rPr lang="en-US" sz="1300" b="1" spc="-50">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endParaRPr>
            </a:p>
            <a:p>
              <a:pPr marL="0" marR="0">
                <a:spcBef>
                  <a:spcPts val="65"/>
                </a:spcBef>
                <a:spcAft>
                  <a:spcPts val="0"/>
                </a:spcAft>
              </a:pPr>
              <a:r>
                <a:rPr lang="en-US" sz="1300" b="1">
                  <a:effectLst/>
                  <a:latin typeface="Times New Roman" panose="02020603050405020304" pitchFamily="18" charset="0"/>
                  <a:ea typeface="Times New Roman" panose="02020603050405020304" pitchFamily="18" charset="0"/>
                </a:rPr>
                <a:t>5</a:t>
              </a:r>
              <a:r>
                <a:rPr lang="en-US" sz="1300" b="1" spc="-50">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endParaRPr>
            </a:p>
          </p:txBody>
        </p:sp>
        <p:sp>
          <p:nvSpPr>
            <p:cNvPr id="13" name="Text Box 83"/>
            <p:cNvSpPr txBox="1">
              <a:spLocks noChangeArrowheads="1"/>
            </p:cNvSpPr>
            <p:nvPr/>
          </p:nvSpPr>
          <p:spPr bwMode="auto">
            <a:xfrm>
              <a:off x="4623" y="362"/>
              <a:ext cx="257" cy="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440"/>
                </a:lnSpc>
                <a:spcBef>
                  <a:spcPts val="0"/>
                </a:spcBef>
                <a:spcAft>
                  <a:spcPts val="0"/>
                </a:spcAft>
              </a:pPr>
              <a:r>
                <a:rPr lang="en-US" sz="1300" b="1">
                  <a:effectLst/>
                  <a:latin typeface="Times New Roman" panose="02020603050405020304" pitchFamily="18" charset="0"/>
                  <a:ea typeface="Times New Roman" panose="02020603050405020304" pitchFamily="18" charset="0"/>
                </a:rPr>
                <a:t>.</a:t>
              </a:r>
              <a:r>
                <a:rPr lang="en-US" sz="1300" b="1" spc="-55">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endParaRPr>
            </a:p>
            <a:p>
              <a:pPr marL="0" marR="0">
                <a:spcBef>
                  <a:spcPts val="75"/>
                </a:spcBef>
                <a:spcAft>
                  <a:spcPts val="0"/>
                </a:spcAft>
              </a:pPr>
              <a:r>
                <a:rPr lang="en-US" sz="1300" b="1">
                  <a:effectLst/>
                  <a:latin typeface="Times New Roman" panose="02020603050405020304" pitchFamily="18" charset="0"/>
                  <a:ea typeface="Times New Roman" panose="02020603050405020304" pitchFamily="18" charset="0"/>
                </a:rPr>
                <a:t>.</a:t>
              </a:r>
              <a:r>
                <a:rPr lang="en-US" sz="1300" b="1" spc="-55">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2</a:t>
              </a:r>
              <a:endParaRPr lang="en-US" sz="1100">
                <a:effectLst/>
                <a:latin typeface="Times New Roman" panose="02020603050405020304" pitchFamily="18" charset="0"/>
                <a:ea typeface="Times New Roman" panose="02020603050405020304" pitchFamily="18" charset="0"/>
              </a:endParaRPr>
            </a:p>
            <a:p>
              <a:pPr marL="0" marR="0">
                <a:spcBef>
                  <a:spcPts val="65"/>
                </a:spcBef>
                <a:spcAft>
                  <a:spcPts val="0"/>
                </a:spcAft>
              </a:pPr>
              <a:r>
                <a:rPr lang="en-US" sz="1300" b="1">
                  <a:effectLst/>
                  <a:latin typeface="Times New Roman" panose="02020603050405020304" pitchFamily="18" charset="0"/>
                  <a:ea typeface="Times New Roman" panose="02020603050405020304" pitchFamily="18" charset="0"/>
                </a:rPr>
                <a:t>.</a:t>
              </a:r>
              <a:r>
                <a:rPr lang="en-US" sz="1300" b="1" spc="-55">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4</a:t>
              </a:r>
              <a:endParaRPr lang="en-US" sz="1100">
                <a:effectLst/>
                <a:latin typeface="Times New Roman" panose="02020603050405020304" pitchFamily="18" charset="0"/>
                <a:ea typeface="Times New Roman" panose="02020603050405020304" pitchFamily="18" charset="0"/>
              </a:endParaRPr>
            </a:p>
            <a:p>
              <a:pPr marL="0" marR="0">
                <a:spcBef>
                  <a:spcPts val="80"/>
                </a:spcBef>
                <a:spcAft>
                  <a:spcPts val="0"/>
                </a:spcAft>
              </a:pPr>
              <a:r>
                <a:rPr lang="en-US" sz="1300" b="1">
                  <a:effectLst/>
                  <a:latin typeface="Times New Roman" panose="02020603050405020304" pitchFamily="18" charset="0"/>
                  <a:ea typeface="Times New Roman" panose="02020603050405020304" pitchFamily="18" charset="0"/>
                </a:rPr>
                <a:t>.</a:t>
              </a:r>
              <a:r>
                <a:rPr lang="en-US" sz="1300" b="1" spc="-55">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6</a:t>
              </a:r>
              <a:endParaRPr lang="en-US" sz="1100">
                <a:effectLst/>
                <a:latin typeface="Times New Roman" panose="02020603050405020304" pitchFamily="18" charset="0"/>
                <a:ea typeface="Times New Roman" panose="02020603050405020304" pitchFamily="18" charset="0"/>
              </a:endParaRPr>
            </a:p>
          </p:txBody>
        </p:sp>
      </p:grpSp>
      <p:grpSp>
        <p:nvGrpSpPr>
          <p:cNvPr id="5" name="Group 4"/>
          <p:cNvGrpSpPr>
            <a:grpSpLocks/>
          </p:cNvGrpSpPr>
          <p:nvPr/>
        </p:nvGrpSpPr>
        <p:grpSpPr bwMode="auto">
          <a:xfrm>
            <a:off x="6394674" y="4545106"/>
            <a:ext cx="1739900" cy="1396365"/>
            <a:chOff x="6230" y="6"/>
            <a:chExt cx="2740" cy="2199"/>
          </a:xfrm>
        </p:grpSpPr>
        <p:sp>
          <p:nvSpPr>
            <p:cNvPr id="6" name="AutoShape 85"/>
            <p:cNvSpPr>
              <a:spLocks/>
            </p:cNvSpPr>
            <p:nvPr/>
          </p:nvSpPr>
          <p:spPr bwMode="auto">
            <a:xfrm>
              <a:off x="6230" y="6"/>
              <a:ext cx="2740" cy="2199"/>
            </a:xfrm>
            <a:custGeom>
              <a:avLst/>
              <a:gdLst>
                <a:gd name="T0" fmla="+- 0 6902 6230"/>
                <a:gd name="T1" fmla="*/ T0 w 2740"/>
                <a:gd name="T2" fmla="+- 0 20 7"/>
                <a:gd name="T3" fmla="*/ 20 h 2199"/>
                <a:gd name="T4" fmla="+- 0 7014 6230"/>
                <a:gd name="T5" fmla="*/ T4 w 2740"/>
                <a:gd name="T6" fmla="+- 0 73 7"/>
                <a:gd name="T7" fmla="*/ 73 h 2199"/>
                <a:gd name="T8" fmla="+- 0 7115 6230"/>
                <a:gd name="T9" fmla="*/ T8 w 2740"/>
                <a:gd name="T10" fmla="+- 0 166 7"/>
                <a:gd name="T11" fmla="*/ 166 h 2199"/>
                <a:gd name="T12" fmla="+- 0 7205 6230"/>
                <a:gd name="T13" fmla="*/ T12 w 2740"/>
                <a:gd name="T14" fmla="+- 0 293 7"/>
                <a:gd name="T15" fmla="*/ 293 h 2199"/>
                <a:gd name="T16" fmla="+- 0 7280 6230"/>
                <a:gd name="T17" fmla="*/ T16 w 2740"/>
                <a:gd name="T18" fmla="+- 0 447 7"/>
                <a:gd name="T19" fmla="*/ 447 h 2199"/>
                <a:gd name="T20" fmla="+- 0 7339 6230"/>
                <a:gd name="T21" fmla="*/ T20 w 2740"/>
                <a:gd name="T22" fmla="+- 0 629 7"/>
                <a:gd name="T23" fmla="*/ 629 h 2199"/>
                <a:gd name="T24" fmla="+- 0 7379 6230"/>
                <a:gd name="T25" fmla="*/ T24 w 2740"/>
                <a:gd name="T26" fmla="+- 0 831 7"/>
                <a:gd name="T27" fmla="*/ 831 h 2199"/>
                <a:gd name="T28" fmla="+- 0 7397 6230"/>
                <a:gd name="T29" fmla="*/ T28 w 2740"/>
                <a:gd name="T30" fmla="+- 0 1048 7"/>
                <a:gd name="T31" fmla="*/ 1048 h 2199"/>
                <a:gd name="T32" fmla="+- 0 7384 6230"/>
                <a:gd name="T33" fmla="*/ T32 w 2740"/>
                <a:gd name="T34" fmla="+- 0 1328 7"/>
                <a:gd name="T35" fmla="*/ 1328 h 2199"/>
                <a:gd name="T36" fmla="+- 0 7351 6230"/>
                <a:gd name="T37" fmla="*/ T36 w 2740"/>
                <a:gd name="T38" fmla="+- 0 1532 7"/>
                <a:gd name="T39" fmla="*/ 1532 h 2199"/>
                <a:gd name="T40" fmla="+- 0 7296 6230"/>
                <a:gd name="T41" fmla="*/ T40 w 2740"/>
                <a:gd name="T42" fmla="+- 0 1719 7"/>
                <a:gd name="T43" fmla="*/ 1719 h 2199"/>
                <a:gd name="T44" fmla="+- 0 7225 6230"/>
                <a:gd name="T45" fmla="*/ T44 w 2740"/>
                <a:gd name="T46" fmla="+- 0 1882 7"/>
                <a:gd name="T47" fmla="*/ 1882 h 2199"/>
                <a:gd name="T48" fmla="+- 0 7140 6230"/>
                <a:gd name="T49" fmla="*/ T48 w 2740"/>
                <a:gd name="T50" fmla="+- 0 2017 7"/>
                <a:gd name="T51" fmla="*/ 2017 h 2199"/>
                <a:gd name="T52" fmla="+- 0 7042 6230"/>
                <a:gd name="T53" fmla="*/ T52 w 2740"/>
                <a:gd name="T54" fmla="+- 0 2119 7"/>
                <a:gd name="T55" fmla="*/ 2119 h 2199"/>
                <a:gd name="T56" fmla="+- 0 6930 6230"/>
                <a:gd name="T57" fmla="*/ T56 w 2740"/>
                <a:gd name="T58" fmla="+- 0 2182 7"/>
                <a:gd name="T59" fmla="*/ 2182 h 2199"/>
                <a:gd name="T60" fmla="+- 0 6785 6230"/>
                <a:gd name="T61" fmla="*/ T60 w 2740"/>
                <a:gd name="T62" fmla="+- 0 2205 7"/>
                <a:gd name="T63" fmla="*/ 2205 h 2199"/>
                <a:gd name="T64" fmla="+- 0 6668 6230"/>
                <a:gd name="T65" fmla="*/ T64 w 2740"/>
                <a:gd name="T66" fmla="+- 0 2169 7"/>
                <a:gd name="T67" fmla="*/ 2169 h 2199"/>
                <a:gd name="T68" fmla="+- 0 6560 6230"/>
                <a:gd name="T69" fmla="*/ T68 w 2740"/>
                <a:gd name="T70" fmla="+- 0 2097 7"/>
                <a:gd name="T71" fmla="*/ 2097 h 2199"/>
                <a:gd name="T72" fmla="+- 0 6464 6230"/>
                <a:gd name="T73" fmla="*/ T72 w 2740"/>
                <a:gd name="T74" fmla="+- 0 1987 7"/>
                <a:gd name="T75" fmla="*/ 1987 h 2199"/>
                <a:gd name="T76" fmla="+- 0 6382 6230"/>
                <a:gd name="T77" fmla="*/ T76 w 2740"/>
                <a:gd name="T78" fmla="+- 0 1843 7"/>
                <a:gd name="T79" fmla="*/ 1843 h 2199"/>
                <a:gd name="T80" fmla="+- 0 6316 6230"/>
                <a:gd name="T81" fmla="*/ T80 w 2740"/>
                <a:gd name="T82" fmla="+- 0 1675 7"/>
                <a:gd name="T83" fmla="*/ 1675 h 2199"/>
                <a:gd name="T84" fmla="+- 0 6265 6230"/>
                <a:gd name="T85" fmla="*/ T84 w 2740"/>
                <a:gd name="T86" fmla="+- 0 1481 7"/>
                <a:gd name="T87" fmla="*/ 1481 h 2199"/>
                <a:gd name="T88" fmla="+- 0 6238 6230"/>
                <a:gd name="T89" fmla="*/ T88 w 2740"/>
                <a:gd name="T90" fmla="+- 0 1273 7"/>
                <a:gd name="T91" fmla="*/ 1273 h 2199"/>
                <a:gd name="T92" fmla="+- 0 6233 6230"/>
                <a:gd name="T93" fmla="*/ T92 w 2740"/>
                <a:gd name="T94" fmla="+- 0 993 7"/>
                <a:gd name="T95" fmla="*/ 993 h 2199"/>
                <a:gd name="T96" fmla="+- 0 6256 6230"/>
                <a:gd name="T97" fmla="*/ T96 w 2740"/>
                <a:gd name="T98" fmla="+- 0 778 7"/>
                <a:gd name="T99" fmla="*/ 778 h 2199"/>
                <a:gd name="T100" fmla="+- 0 6300 6230"/>
                <a:gd name="T101" fmla="*/ T100 w 2740"/>
                <a:gd name="T102" fmla="+- 0 583 7"/>
                <a:gd name="T103" fmla="*/ 583 h 2199"/>
                <a:gd name="T104" fmla="+- 0 6364 6230"/>
                <a:gd name="T105" fmla="*/ T104 w 2740"/>
                <a:gd name="T106" fmla="+- 0 406 7"/>
                <a:gd name="T107" fmla="*/ 406 h 2199"/>
                <a:gd name="T108" fmla="+- 0 6442 6230"/>
                <a:gd name="T109" fmla="*/ T108 w 2740"/>
                <a:gd name="T110" fmla="+- 0 257 7"/>
                <a:gd name="T111" fmla="*/ 257 h 2199"/>
                <a:gd name="T112" fmla="+- 0 6535 6230"/>
                <a:gd name="T113" fmla="*/ T112 w 2740"/>
                <a:gd name="T114" fmla="+- 0 139 7"/>
                <a:gd name="T115" fmla="*/ 139 h 2199"/>
                <a:gd name="T116" fmla="+- 0 6641 6230"/>
                <a:gd name="T117" fmla="*/ T116 w 2740"/>
                <a:gd name="T118" fmla="+- 0 56 7"/>
                <a:gd name="T119" fmla="*/ 56 h 2199"/>
                <a:gd name="T120" fmla="+- 0 6754 6230"/>
                <a:gd name="T121" fmla="*/ T120 w 2740"/>
                <a:gd name="T122" fmla="+- 0 11 7"/>
                <a:gd name="T123" fmla="*/ 11 h 2199"/>
                <a:gd name="T124" fmla="+- 0 8414 6230"/>
                <a:gd name="T125" fmla="*/ T124 w 2740"/>
                <a:gd name="T126" fmla="+- 0 7 7"/>
                <a:gd name="T127" fmla="*/ 7 h 2199"/>
                <a:gd name="T128" fmla="+- 0 8531 6230"/>
                <a:gd name="T129" fmla="*/ T128 w 2740"/>
                <a:gd name="T130" fmla="+- 0 41 7"/>
                <a:gd name="T131" fmla="*/ 41 h 2199"/>
                <a:gd name="T132" fmla="+- 0 8639 6230"/>
                <a:gd name="T133" fmla="*/ T132 w 2740"/>
                <a:gd name="T134" fmla="+- 0 113 7"/>
                <a:gd name="T135" fmla="*/ 113 h 2199"/>
                <a:gd name="T136" fmla="+- 0 8735 6230"/>
                <a:gd name="T137" fmla="*/ T136 w 2740"/>
                <a:gd name="T138" fmla="+- 0 224 7"/>
                <a:gd name="T139" fmla="*/ 224 h 2199"/>
                <a:gd name="T140" fmla="+- 0 8819 6230"/>
                <a:gd name="T141" fmla="*/ T140 w 2740"/>
                <a:gd name="T142" fmla="+- 0 368 7"/>
                <a:gd name="T143" fmla="*/ 368 h 2199"/>
                <a:gd name="T144" fmla="+- 0 8884 6230"/>
                <a:gd name="T145" fmla="*/ T144 w 2740"/>
                <a:gd name="T146" fmla="+- 0 536 7"/>
                <a:gd name="T147" fmla="*/ 536 h 2199"/>
                <a:gd name="T148" fmla="+- 0 8934 6230"/>
                <a:gd name="T149" fmla="*/ T148 w 2740"/>
                <a:gd name="T150" fmla="+- 0 729 7"/>
                <a:gd name="T151" fmla="*/ 729 h 2199"/>
                <a:gd name="T152" fmla="+- 0 8962 6230"/>
                <a:gd name="T153" fmla="*/ T152 w 2740"/>
                <a:gd name="T154" fmla="+- 0 938 7"/>
                <a:gd name="T155" fmla="*/ 938 h 2199"/>
                <a:gd name="T156" fmla="+- 0 8966 6230"/>
                <a:gd name="T157" fmla="*/ T156 w 2740"/>
                <a:gd name="T158" fmla="+- 0 1217 7"/>
                <a:gd name="T159" fmla="*/ 1217 h 2199"/>
                <a:gd name="T160" fmla="+- 0 8945 6230"/>
                <a:gd name="T161" fmla="*/ T160 w 2740"/>
                <a:gd name="T162" fmla="+- 0 1432 7"/>
                <a:gd name="T163" fmla="*/ 1432 h 2199"/>
                <a:gd name="T164" fmla="+- 0 8899 6230"/>
                <a:gd name="T165" fmla="*/ T164 w 2740"/>
                <a:gd name="T166" fmla="+- 0 1628 7"/>
                <a:gd name="T167" fmla="*/ 1628 h 2199"/>
                <a:gd name="T168" fmla="+- 0 8836 6230"/>
                <a:gd name="T169" fmla="*/ T168 w 2740"/>
                <a:gd name="T170" fmla="+- 0 1804 7"/>
                <a:gd name="T171" fmla="*/ 1804 h 2199"/>
                <a:gd name="T172" fmla="+- 0 8758 6230"/>
                <a:gd name="T173" fmla="*/ T172 w 2740"/>
                <a:gd name="T174" fmla="+- 0 1953 7"/>
                <a:gd name="T175" fmla="*/ 1953 h 2199"/>
                <a:gd name="T176" fmla="+- 0 8664 6230"/>
                <a:gd name="T177" fmla="*/ T176 w 2740"/>
                <a:gd name="T178" fmla="+- 0 2072 7"/>
                <a:gd name="T179" fmla="*/ 2072 h 2199"/>
                <a:gd name="T180" fmla="+- 0 8558 6230"/>
                <a:gd name="T181" fmla="*/ T180 w 2740"/>
                <a:gd name="T182" fmla="+- 0 2155 7"/>
                <a:gd name="T183" fmla="*/ 2155 h 2199"/>
                <a:gd name="T184" fmla="+- 0 8446 6230"/>
                <a:gd name="T185" fmla="*/ T184 w 2740"/>
                <a:gd name="T186" fmla="+- 0 2199 7"/>
                <a:gd name="T187" fmla="*/ 2199 h 2199"/>
                <a:gd name="T188" fmla="+- 0 8297 6230"/>
                <a:gd name="T189" fmla="*/ T188 w 2740"/>
                <a:gd name="T190" fmla="+- 0 2191 7"/>
                <a:gd name="T191" fmla="*/ 2191 h 2199"/>
                <a:gd name="T192" fmla="+- 0 8185 6230"/>
                <a:gd name="T193" fmla="*/ T192 w 2740"/>
                <a:gd name="T194" fmla="+- 0 2138 7"/>
                <a:gd name="T195" fmla="*/ 2138 h 2199"/>
                <a:gd name="T196" fmla="+- 0 8084 6230"/>
                <a:gd name="T197" fmla="*/ T196 w 2740"/>
                <a:gd name="T198" fmla="+- 0 2044 7"/>
                <a:gd name="T199" fmla="*/ 2044 h 2199"/>
                <a:gd name="T200" fmla="+- 0 7994 6230"/>
                <a:gd name="T201" fmla="*/ T200 w 2740"/>
                <a:gd name="T202" fmla="+- 0 1917 7"/>
                <a:gd name="T203" fmla="*/ 1917 h 2199"/>
                <a:gd name="T204" fmla="+- 0 7919 6230"/>
                <a:gd name="T205" fmla="*/ T204 w 2740"/>
                <a:gd name="T206" fmla="+- 0 1763 7"/>
                <a:gd name="T207" fmla="*/ 1763 h 2199"/>
                <a:gd name="T208" fmla="+- 0 7860 6230"/>
                <a:gd name="T209" fmla="*/ T208 w 2740"/>
                <a:gd name="T210" fmla="+- 0 1581 7"/>
                <a:gd name="T211" fmla="*/ 1581 h 2199"/>
                <a:gd name="T212" fmla="+- 0 7820 6230"/>
                <a:gd name="T213" fmla="*/ T212 w 2740"/>
                <a:gd name="T214" fmla="+- 0 1379 7"/>
                <a:gd name="T215" fmla="*/ 1379 h 2199"/>
                <a:gd name="T216" fmla="+- 0 7802 6230"/>
                <a:gd name="T217" fmla="*/ T216 w 2740"/>
                <a:gd name="T218" fmla="+- 0 1162 7"/>
                <a:gd name="T219" fmla="*/ 1162 h 2199"/>
                <a:gd name="T220" fmla="+- 0 7816 6230"/>
                <a:gd name="T221" fmla="*/ T220 w 2740"/>
                <a:gd name="T222" fmla="+- 0 883 7"/>
                <a:gd name="T223" fmla="*/ 883 h 2199"/>
                <a:gd name="T224" fmla="+- 0 7848 6230"/>
                <a:gd name="T225" fmla="*/ T224 w 2740"/>
                <a:gd name="T226" fmla="+- 0 679 7"/>
                <a:gd name="T227" fmla="*/ 679 h 2199"/>
                <a:gd name="T228" fmla="+- 0 7903 6230"/>
                <a:gd name="T229" fmla="*/ T228 w 2740"/>
                <a:gd name="T230" fmla="+- 0 491 7"/>
                <a:gd name="T231" fmla="*/ 491 h 2199"/>
                <a:gd name="T232" fmla="+- 0 7974 6230"/>
                <a:gd name="T233" fmla="*/ T232 w 2740"/>
                <a:gd name="T234" fmla="+- 0 328 7"/>
                <a:gd name="T235" fmla="*/ 328 h 2199"/>
                <a:gd name="T236" fmla="+- 0 8059 6230"/>
                <a:gd name="T237" fmla="*/ T236 w 2740"/>
                <a:gd name="T238" fmla="+- 0 194 7"/>
                <a:gd name="T239" fmla="*/ 194 h 2199"/>
                <a:gd name="T240" fmla="+- 0 8158 6230"/>
                <a:gd name="T241" fmla="*/ T240 w 2740"/>
                <a:gd name="T242" fmla="+- 0 92 7"/>
                <a:gd name="T243" fmla="*/ 92 h 2199"/>
                <a:gd name="T244" fmla="+- 0 8269 6230"/>
                <a:gd name="T245" fmla="*/ T244 w 2740"/>
                <a:gd name="T246" fmla="+- 0 28 7"/>
                <a:gd name="T247" fmla="*/ 28 h 2199"/>
                <a:gd name="T248" fmla="+- 0 8384 6230"/>
                <a:gd name="T249" fmla="*/ T248 w 2740"/>
                <a:gd name="T250" fmla="+- 0 7 7"/>
                <a:gd name="T251" fmla="*/ 7 h 2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2740" h="2199">
                  <a:moveTo>
                    <a:pt x="585" y="0"/>
                  </a:moveTo>
                  <a:lnTo>
                    <a:pt x="612" y="0"/>
                  </a:lnTo>
                  <a:lnTo>
                    <a:pt x="642" y="4"/>
                  </a:lnTo>
                  <a:lnTo>
                    <a:pt x="672" y="13"/>
                  </a:lnTo>
                  <a:lnTo>
                    <a:pt x="700" y="21"/>
                  </a:lnTo>
                  <a:lnTo>
                    <a:pt x="729" y="34"/>
                  </a:lnTo>
                  <a:lnTo>
                    <a:pt x="756" y="49"/>
                  </a:lnTo>
                  <a:lnTo>
                    <a:pt x="784" y="66"/>
                  </a:lnTo>
                  <a:lnTo>
                    <a:pt x="812" y="85"/>
                  </a:lnTo>
                  <a:lnTo>
                    <a:pt x="837" y="106"/>
                  </a:lnTo>
                  <a:lnTo>
                    <a:pt x="862" y="132"/>
                  </a:lnTo>
                  <a:lnTo>
                    <a:pt x="885" y="159"/>
                  </a:lnTo>
                  <a:lnTo>
                    <a:pt x="910" y="187"/>
                  </a:lnTo>
                  <a:lnTo>
                    <a:pt x="933" y="217"/>
                  </a:lnTo>
                  <a:lnTo>
                    <a:pt x="956" y="250"/>
                  </a:lnTo>
                  <a:lnTo>
                    <a:pt x="975" y="286"/>
                  </a:lnTo>
                  <a:lnTo>
                    <a:pt x="995" y="321"/>
                  </a:lnTo>
                  <a:lnTo>
                    <a:pt x="1016" y="361"/>
                  </a:lnTo>
                  <a:lnTo>
                    <a:pt x="1034" y="399"/>
                  </a:lnTo>
                  <a:lnTo>
                    <a:pt x="1050" y="440"/>
                  </a:lnTo>
                  <a:lnTo>
                    <a:pt x="1066" y="484"/>
                  </a:lnTo>
                  <a:lnTo>
                    <a:pt x="1084" y="529"/>
                  </a:lnTo>
                  <a:lnTo>
                    <a:pt x="1096" y="576"/>
                  </a:lnTo>
                  <a:lnTo>
                    <a:pt x="1109" y="622"/>
                  </a:lnTo>
                  <a:lnTo>
                    <a:pt x="1121" y="672"/>
                  </a:lnTo>
                  <a:lnTo>
                    <a:pt x="1132" y="722"/>
                  </a:lnTo>
                  <a:lnTo>
                    <a:pt x="1142" y="771"/>
                  </a:lnTo>
                  <a:lnTo>
                    <a:pt x="1149" y="824"/>
                  </a:lnTo>
                  <a:lnTo>
                    <a:pt x="1154" y="876"/>
                  </a:lnTo>
                  <a:lnTo>
                    <a:pt x="1160" y="931"/>
                  </a:lnTo>
                  <a:lnTo>
                    <a:pt x="1164" y="986"/>
                  </a:lnTo>
                  <a:lnTo>
                    <a:pt x="1167" y="1041"/>
                  </a:lnTo>
                  <a:lnTo>
                    <a:pt x="1167" y="1155"/>
                  </a:lnTo>
                  <a:lnTo>
                    <a:pt x="1164" y="1210"/>
                  </a:lnTo>
                  <a:lnTo>
                    <a:pt x="1160" y="1266"/>
                  </a:lnTo>
                  <a:lnTo>
                    <a:pt x="1154" y="1321"/>
                  </a:lnTo>
                  <a:lnTo>
                    <a:pt x="1149" y="1372"/>
                  </a:lnTo>
                  <a:lnTo>
                    <a:pt x="1142" y="1425"/>
                  </a:lnTo>
                  <a:lnTo>
                    <a:pt x="1132" y="1474"/>
                  </a:lnTo>
                  <a:lnTo>
                    <a:pt x="1121" y="1525"/>
                  </a:lnTo>
                  <a:lnTo>
                    <a:pt x="1109" y="1574"/>
                  </a:lnTo>
                  <a:lnTo>
                    <a:pt x="1096" y="1621"/>
                  </a:lnTo>
                  <a:lnTo>
                    <a:pt x="1084" y="1668"/>
                  </a:lnTo>
                  <a:lnTo>
                    <a:pt x="1066" y="1712"/>
                  </a:lnTo>
                  <a:lnTo>
                    <a:pt x="1050" y="1756"/>
                  </a:lnTo>
                  <a:lnTo>
                    <a:pt x="1034" y="1797"/>
                  </a:lnTo>
                  <a:lnTo>
                    <a:pt x="1016" y="1836"/>
                  </a:lnTo>
                  <a:lnTo>
                    <a:pt x="995" y="1875"/>
                  </a:lnTo>
                  <a:lnTo>
                    <a:pt x="975" y="1910"/>
                  </a:lnTo>
                  <a:lnTo>
                    <a:pt x="956" y="1946"/>
                  </a:lnTo>
                  <a:lnTo>
                    <a:pt x="933" y="1980"/>
                  </a:lnTo>
                  <a:lnTo>
                    <a:pt x="910" y="2010"/>
                  </a:lnTo>
                  <a:lnTo>
                    <a:pt x="885" y="2037"/>
                  </a:lnTo>
                  <a:lnTo>
                    <a:pt x="862" y="2065"/>
                  </a:lnTo>
                  <a:lnTo>
                    <a:pt x="837" y="2090"/>
                  </a:lnTo>
                  <a:lnTo>
                    <a:pt x="812" y="2112"/>
                  </a:lnTo>
                  <a:lnTo>
                    <a:pt x="784" y="2131"/>
                  </a:lnTo>
                  <a:lnTo>
                    <a:pt x="756" y="2148"/>
                  </a:lnTo>
                  <a:lnTo>
                    <a:pt x="729" y="2162"/>
                  </a:lnTo>
                  <a:lnTo>
                    <a:pt x="700" y="2175"/>
                  </a:lnTo>
                  <a:lnTo>
                    <a:pt x="672" y="2184"/>
                  </a:lnTo>
                  <a:lnTo>
                    <a:pt x="642" y="2192"/>
                  </a:lnTo>
                  <a:lnTo>
                    <a:pt x="612" y="2198"/>
                  </a:lnTo>
                  <a:lnTo>
                    <a:pt x="555" y="2198"/>
                  </a:lnTo>
                  <a:lnTo>
                    <a:pt x="524" y="2192"/>
                  </a:lnTo>
                  <a:lnTo>
                    <a:pt x="494" y="2184"/>
                  </a:lnTo>
                  <a:lnTo>
                    <a:pt x="466" y="2175"/>
                  </a:lnTo>
                  <a:lnTo>
                    <a:pt x="438" y="2162"/>
                  </a:lnTo>
                  <a:lnTo>
                    <a:pt x="411" y="2148"/>
                  </a:lnTo>
                  <a:lnTo>
                    <a:pt x="383" y="2131"/>
                  </a:lnTo>
                  <a:lnTo>
                    <a:pt x="358" y="2112"/>
                  </a:lnTo>
                  <a:lnTo>
                    <a:pt x="330" y="2090"/>
                  </a:lnTo>
                  <a:lnTo>
                    <a:pt x="305" y="2065"/>
                  </a:lnTo>
                  <a:lnTo>
                    <a:pt x="282" y="2037"/>
                  </a:lnTo>
                  <a:lnTo>
                    <a:pt x="257" y="2010"/>
                  </a:lnTo>
                  <a:lnTo>
                    <a:pt x="234" y="1980"/>
                  </a:lnTo>
                  <a:lnTo>
                    <a:pt x="212" y="1946"/>
                  </a:lnTo>
                  <a:lnTo>
                    <a:pt x="191" y="1910"/>
                  </a:lnTo>
                  <a:lnTo>
                    <a:pt x="171" y="1875"/>
                  </a:lnTo>
                  <a:lnTo>
                    <a:pt x="152" y="1836"/>
                  </a:lnTo>
                  <a:lnTo>
                    <a:pt x="134" y="1797"/>
                  </a:lnTo>
                  <a:lnTo>
                    <a:pt x="116" y="1756"/>
                  </a:lnTo>
                  <a:lnTo>
                    <a:pt x="101" y="1712"/>
                  </a:lnTo>
                  <a:lnTo>
                    <a:pt x="86" y="1668"/>
                  </a:lnTo>
                  <a:lnTo>
                    <a:pt x="70" y="1621"/>
                  </a:lnTo>
                  <a:lnTo>
                    <a:pt x="58" y="1574"/>
                  </a:lnTo>
                  <a:lnTo>
                    <a:pt x="45" y="1525"/>
                  </a:lnTo>
                  <a:lnTo>
                    <a:pt x="35" y="1474"/>
                  </a:lnTo>
                  <a:lnTo>
                    <a:pt x="26" y="1425"/>
                  </a:lnTo>
                  <a:lnTo>
                    <a:pt x="17" y="1372"/>
                  </a:lnTo>
                  <a:lnTo>
                    <a:pt x="12" y="1321"/>
                  </a:lnTo>
                  <a:lnTo>
                    <a:pt x="8" y="1266"/>
                  </a:lnTo>
                  <a:lnTo>
                    <a:pt x="3" y="1210"/>
                  </a:lnTo>
                  <a:lnTo>
                    <a:pt x="0" y="1155"/>
                  </a:lnTo>
                  <a:lnTo>
                    <a:pt x="0" y="1041"/>
                  </a:lnTo>
                  <a:lnTo>
                    <a:pt x="3" y="986"/>
                  </a:lnTo>
                  <a:lnTo>
                    <a:pt x="8" y="931"/>
                  </a:lnTo>
                  <a:lnTo>
                    <a:pt x="12" y="876"/>
                  </a:lnTo>
                  <a:lnTo>
                    <a:pt x="17" y="824"/>
                  </a:lnTo>
                  <a:lnTo>
                    <a:pt x="26" y="771"/>
                  </a:lnTo>
                  <a:lnTo>
                    <a:pt x="35" y="722"/>
                  </a:lnTo>
                  <a:lnTo>
                    <a:pt x="45" y="672"/>
                  </a:lnTo>
                  <a:lnTo>
                    <a:pt x="58" y="622"/>
                  </a:lnTo>
                  <a:lnTo>
                    <a:pt x="70" y="576"/>
                  </a:lnTo>
                  <a:lnTo>
                    <a:pt x="86" y="529"/>
                  </a:lnTo>
                  <a:lnTo>
                    <a:pt x="101" y="484"/>
                  </a:lnTo>
                  <a:lnTo>
                    <a:pt x="116" y="440"/>
                  </a:lnTo>
                  <a:lnTo>
                    <a:pt x="134" y="399"/>
                  </a:lnTo>
                  <a:lnTo>
                    <a:pt x="152" y="361"/>
                  </a:lnTo>
                  <a:lnTo>
                    <a:pt x="171" y="321"/>
                  </a:lnTo>
                  <a:lnTo>
                    <a:pt x="191" y="286"/>
                  </a:lnTo>
                  <a:lnTo>
                    <a:pt x="212" y="250"/>
                  </a:lnTo>
                  <a:lnTo>
                    <a:pt x="234" y="217"/>
                  </a:lnTo>
                  <a:lnTo>
                    <a:pt x="257" y="187"/>
                  </a:lnTo>
                  <a:lnTo>
                    <a:pt x="282" y="159"/>
                  </a:lnTo>
                  <a:lnTo>
                    <a:pt x="305" y="132"/>
                  </a:lnTo>
                  <a:lnTo>
                    <a:pt x="330" y="106"/>
                  </a:lnTo>
                  <a:lnTo>
                    <a:pt x="358" y="85"/>
                  </a:lnTo>
                  <a:lnTo>
                    <a:pt x="383" y="66"/>
                  </a:lnTo>
                  <a:lnTo>
                    <a:pt x="411" y="49"/>
                  </a:lnTo>
                  <a:lnTo>
                    <a:pt x="438" y="34"/>
                  </a:lnTo>
                  <a:lnTo>
                    <a:pt x="466" y="21"/>
                  </a:lnTo>
                  <a:lnTo>
                    <a:pt x="494" y="13"/>
                  </a:lnTo>
                  <a:lnTo>
                    <a:pt x="524" y="4"/>
                  </a:lnTo>
                  <a:lnTo>
                    <a:pt x="555" y="0"/>
                  </a:lnTo>
                  <a:lnTo>
                    <a:pt x="585" y="0"/>
                  </a:lnTo>
                  <a:moveTo>
                    <a:pt x="2154" y="0"/>
                  </a:moveTo>
                  <a:lnTo>
                    <a:pt x="2184" y="0"/>
                  </a:lnTo>
                  <a:lnTo>
                    <a:pt x="2216" y="4"/>
                  </a:lnTo>
                  <a:lnTo>
                    <a:pt x="2246" y="13"/>
                  </a:lnTo>
                  <a:lnTo>
                    <a:pt x="2273" y="21"/>
                  </a:lnTo>
                  <a:lnTo>
                    <a:pt x="2301" y="34"/>
                  </a:lnTo>
                  <a:lnTo>
                    <a:pt x="2328" y="49"/>
                  </a:lnTo>
                  <a:lnTo>
                    <a:pt x="2356" y="66"/>
                  </a:lnTo>
                  <a:lnTo>
                    <a:pt x="2381" y="85"/>
                  </a:lnTo>
                  <a:lnTo>
                    <a:pt x="2409" y="106"/>
                  </a:lnTo>
                  <a:lnTo>
                    <a:pt x="2434" y="132"/>
                  </a:lnTo>
                  <a:lnTo>
                    <a:pt x="2457" y="159"/>
                  </a:lnTo>
                  <a:lnTo>
                    <a:pt x="2482" y="187"/>
                  </a:lnTo>
                  <a:lnTo>
                    <a:pt x="2505" y="217"/>
                  </a:lnTo>
                  <a:lnTo>
                    <a:pt x="2528" y="250"/>
                  </a:lnTo>
                  <a:lnTo>
                    <a:pt x="2548" y="286"/>
                  </a:lnTo>
                  <a:lnTo>
                    <a:pt x="2568" y="321"/>
                  </a:lnTo>
                  <a:lnTo>
                    <a:pt x="2589" y="361"/>
                  </a:lnTo>
                  <a:lnTo>
                    <a:pt x="2606" y="399"/>
                  </a:lnTo>
                  <a:lnTo>
                    <a:pt x="2624" y="440"/>
                  </a:lnTo>
                  <a:lnTo>
                    <a:pt x="2639" y="484"/>
                  </a:lnTo>
                  <a:lnTo>
                    <a:pt x="2654" y="529"/>
                  </a:lnTo>
                  <a:lnTo>
                    <a:pt x="2669" y="576"/>
                  </a:lnTo>
                  <a:lnTo>
                    <a:pt x="2681" y="622"/>
                  </a:lnTo>
                  <a:lnTo>
                    <a:pt x="2694" y="672"/>
                  </a:lnTo>
                  <a:lnTo>
                    <a:pt x="2704" y="722"/>
                  </a:lnTo>
                  <a:lnTo>
                    <a:pt x="2715" y="771"/>
                  </a:lnTo>
                  <a:lnTo>
                    <a:pt x="2722" y="824"/>
                  </a:lnTo>
                  <a:lnTo>
                    <a:pt x="2727" y="876"/>
                  </a:lnTo>
                  <a:lnTo>
                    <a:pt x="2732" y="931"/>
                  </a:lnTo>
                  <a:lnTo>
                    <a:pt x="2736" y="986"/>
                  </a:lnTo>
                  <a:lnTo>
                    <a:pt x="2740" y="1041"/>
                  </a:lnTo>
                  <a:lnTo>
                    <a:pt x="2740" y="1155"/>
                  </a:lnTo>
                  <a:lnTo>
                    <a:pt x="2736" y="1210"/>
                  </a:lnTo>
                  <a:lnTo>
                    <a:pt x="2732" y="1266"/>
                  </a:lnTo>
                  <a:lnTo>
                    <a:pt x="2727" y="1321"/>
                  </a:lnTo>
                  <a:lnTo>
                    <a:pt x="2722" y="1372"/>
                  </a:lnTo>
                  <a:lnTo>
                    <a:pt x="2715" y="1425"/>
                  </a:lnTo>
                  <a:lnTo>
                    <a:pt x="2704" y="1474"/>
                  </a:lnTo>
                  <a:lnTo>
                    <a:pt x="2694" y="1525"/>
                  </a:lnTo>
                  <a:lnTo>
                    <a:pt x="2681" y="1574"/>
                  </a:lnTo>
                  <a:lnTo>
                    <a:pt x="2669" y="1621"/>
                  </a:lnTo>
                  <a:lnTo>
                    <a:pt x="2654" y="1668"/>
                  </a:lnTo>
                  <a:lnTo>
                    <a:pt x="2639" y="1712"/>
                  </a:lnTo>
                  <a:lnTo>
                    <a:pt x="2624" y="1756"/>
                  </a:lnTo>
                  <a:lnTo>
                    <a:pt x="2606" y="1797"/>
                  </a:lnTo>
                  <a:lnTo>
                    <a:pt x="2589" y="1836"/>
                  </a:lnTo>
                  <a:lnTo>
                    <a:pt x="2568" y="1875"/>
                  </a:lnTo>
                  <a:lnTo>
                    <a:pt x="2548" y="1910"/>
                  </a:lnTo>
                  <a:lnTo>
                    <a:pt x="2528" y="1946"/>
                  </a:lnTo>
                  <a:lnTo>
                    <a:pt x="2505" y="1980"/>
                  </a:lnTo>
                  <a:lnTo>
                    <a:pt x="2482" y="2010"/>
                  </a:lnTo>
                  <a:lnTo>
                    <a:pt x="2457" y="2037"/>
                  </a:lnTo>
                  <a:lnTo>
                    <a:pt x="2434" y="2065"/>
                  </a:lnTo>
                  <a:lnTo>
                    <a:pt x="2409" y="2090"/>
                  </a:lnTo>
                  <a:lnTo>
                    <a:pt x="2381" y="2112"/>
                  </a:lnTo>
                  <a:lnTo>
                    <a:pt x="2356" y="2131"/>
                  </a:lnTo>
                  <a:lnTo>
                    <a:pt x="2328" y="2148"/>
                  </a:lnTo>
                  <a:lnTo>
                    <a:pt x="2301" y="2162"/>
                  </a:lnTo>
                  <a:lnTo>
                    <a:pt x="2273" y="2175"/>
                  </a:lnTo>
                  <a:lnTo>
                    <a:pt x="2246" y="2184"/>
                  </a:lnTo>
                  <a:lnTo>
                    <a:pt x="2216" y="2192"/>
                  </a:lnTo>
                  <a:lnTo>
                    <a:pt x="2184" y="2198"/>
                  </a:lnTo>
                  <a:lnTo>
                    <a:pt x="2127" y="2198"/>
                  </a:lnTo>
                  <a:lnTo>
                    <a:pt x="2097" y="2192"/>
                  </a:lnTo>
                  <a:lnTo>
                    <a:pt x="2067" y="2184"/>
                  </a:lnTo>
                  <a:lnTo>
                    <a:pt x="2039" y="2175"/>
                  </a:lnTo>
                  <a:lnTo>
                    <a:pt x="2012" y="2162"/>
                  </a:lnTo>
                  <a:lnTo>
                    <a:pt x="1983" y="2148"/>
                  </a:lnTo>
                  <a:lnTo>
                    <a:pt x="1955" y="2131"/>
                  </a:lnTo>
                  <a:lnTo>
                    <a:pt x="1928" y="2112"/>
                  </a:lnTo>
                  <a:lnTo>
                    <a:pt x="1902" y="2090"/>
                  </a:lnTo>
                  <a:lnTo>
                    <a:pt x="1877" y="2065"/>
                  </a:lnTo>
                  <a:lnTo>
                    <a:pt x="1854" y="2037"/>
                  </a:lnTo>
                  <a:lnTo>
                    <a:pt x="1829" y="2010"/>
                  </a:lnTo>
                  <a:lnTo>
                    <a:pt x="1806" y="1980"/>
                  </a:lnTo>
                  <a:lnTo>
                    <a:pt x="1785" y="1946"/>
                  </a:lnTo>
                  <a:lnTo>
                    <a:pt x="1764" y="1910"/>
                  </a:lnTo>
                  <a:lnTo>
                    <a:pt x="1744" y="1875"/>
                  </a:lnTo>
                  <a:lnTo>
                    <a:pt x="1724" y="1836"/>
                  </a:lnTo>
                  <a:lnTo>
                    <a:pt x="1706" y="1797"/>
                  </a:lnTo>
                  <a:lnTo>
                    <a:pt x="1689" y="1756"/>
                  </a:lnTo>
                  <a:lnTo>
                    <a:pt x="1673" y="1712"/>
                  </a:lnTo>
                  <a:lnTo>
                    <a:pt x="1655" y="1668"/>
                  </a:lnTo>
                  <a:lnTo>
                    <a:pt x="1643" y="1621"/>
                  </a:lnTo>
                  <a:lnTo>
                    <a:pt x="1630" y="1574"/>
                  </a:lnTo>
                  <a:lnTo>
                    <a:pt x="1618" y="1525"/>
                  </a:lnTo>
                  <a:lnTo>
                    <a:pt x="1608" y="1474"/>
                  </a:lnTo>
                  <a:lnTo>
                    <a:pt x="1598" y="1425"/>
                  </a:lnTo>
                  <a:lnTo>
                    <a:pt x="1590" y="1372"/>
                  </a:lnTo>
                  <a:lnTo>
                    <a:pt x="1586" y="1321"/>
                  </a:lnTo>
                  <a:lnTo>
                    <a:pt x="1580" y="1266"/>
                  </a:lnTo>
                  <a:lnTo>
                    <a:pt x="1575" y="1210"/>
                  </a:lnTo>
                  <a:lnTo>
                    <a:pt x="1572" y="1155"/>
                  </a:lnTo>
                  <a:lnTo>
                    <a:pt x="1572" y="1041"/>
                  </a:lnTo>
                  <a:lnTo>
                    <a:pt x="1575" y="986"/>
                  </a:lnTo>
                  <a:lnTo>
                    <a:pt x="1580" y="931"/>
                  </a:lnTo>
                  <a:lnTo>
                    <a:pt x="1586" y="876"/>
                  </a:lnTo>
                  <a:lnTo>
                    <a:pt x="1590" y="824"/>
                  </a:lnTo>
                  <a:lnTo>
                    <a:pt x="1598" y="771"/>
                  </a:lnTo>
                  <a:lnTo>
                    <a:pt x="1608" y="722"/>
                  </a:lnTo>
                  <a:lnTo>
                    <a:pt x="1618" y="672"/>
                  </a:lnTo>
                  <a:lnTo>
                    <a:pt x="1630" y="622"/>
                  </a:lnTo>
                  <a:lnTo>
                    <a:pt x="1643" y="576"/>
                  </a:lnTo>
                  <a:lnTo>
                    <a:pt x="1655" y="529"/>
                  </a:lnTo>
                  <a:lnTo>
                    <a:pt x="1673" y="484"/>
                  </a:lnTo>
                  <a:lnTo>
                    <a:pt x="1689" y="440"/>
                  </a:lnTo>
                  <a:lnTo>
                    <a:pt x="1706" y="399"/>
                  </a:lnTo>
                  <a:lnTo>
                    <a:pt x="1724" y="361"/>
                  </a:lnTo>
                  <a:lnTo>
                    <a:pt x="1744" y="321"/>
                  </a:lnTo>
                  <a:lnTo>
                    <a:pt x="1764" y="286"/>
                  </a:lnTo>
                  <a:lnTo>
                    <a:pt x="1785" y="250"/>
                  </a:lnTo>
                  <a:lnTo>
                    <a:pt x="1806" y="217"/>
                  </a:lnTo>
                  <a:lnTo>
                    <a:pt x="1829" y="187"/>
                  </a:lnTo>
                  <a:lnTo>
                    <a:pt x="1854" y="159"/>
                  </a:lnTo>
                  <a:lnTo>
                    <a:pt x="1877" y="132"/>
                  </a:lnTo>
                  <a:lnTo>
                    <a:pt x="1902" y="106"/>
                  </a:lnTo>
                  <a:lnTo>
                    <a:pt x="1928" y="85"/>
                  </a:lnTo>
                  <a:lnTo>
                    <a:pt x="1955" y="66"/>
                  </a:lnTo>
                  <a:lnTo>
                    <a:pt x="1983" y="49"/>
                  </a:lnTo>
                  <a:lnTo>
                    <a:pt x="2012" y="34"/>
                  </a:lnTo>
                  <a:lnTo>
                    <a:pt x="2039" y="21"/>
                  </a:lnTo>
                  <a:lnTo>
                    <a:pt x="2067" y="13"/>
                  </a:lnTo>
                  <a:lnTo>
                    <a:pt x="2097" y="4"/>
                  </a:lnTo>
                  <a:lnTo>
                    <a:pt x="2127" y="0"/>
                  </a:lnTo>
                  <a:lnTo>
                    <a:pt x="2154" y="0"/>
                  </a:lnTo>
                </a:path>
              </a:pathLst>
            </a:custGeom>
            <a:noFill/>
            <a:ln w="1678">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Freeform 6"/>
            <p:cNvSpPr>
              <a:spLocks/>
            </p:cNvSpPr>
            <p:nvPr/>
          </p:nvSpPr>
          <p:spPr bwMode="auto">
            <a:xfrm>
              <a:off x="6924" y="650"/>
              <a:ext cx="1523" cy="1002"/>
            </a:xfrm>
            <a:custGeom>
              <a:avLst/>
              <a:gdLst>
                <a:gd name="T0" fmla="+- 0 8427 6924"/>
                <a:gd name="T1" fmla="*/ T0 w 1523"/>
                <a:gd name="T2" fmla="+- 0 1623 651"/>
                <a:gd name="T3" fmla="*/ 1623 h 1002"/>
                <a:gd name="T4" fmla="+- 0 8368 6924"/>
                <a:gd name="T5" fmla="*/ T4 w 1523"/>
                <a:gd name="T6" fmla="+- 0 1604 651"/>
                <a:gd name="T7" fmla="*/ 1604 h 1002"/>
                <a:gd name="T8" fmla="+- 0 7664 6924"/>
                <a:gd name="T9" fmla="*/ T8 w 1523"/>
                <a:gd name="T10" fmla="+- 0 1227 651"/>
                <a:gd name="T11" fmla="*/ 1227 h 1002"/>
                <a:gd name="T12" fmla="+- 0 8279 6924"/>
                <a:gd name="T13" fmla="*/ T12 w 1523"/>
                <a:gd name="T14" fmla="+- 0 1354 651"/>
                <a:gd name="T15" fmla="*/ 1354 h 1002"/>
                <a:gd name="T16" fmla="+- 0 8367 6924"/>
                <a:gd name="T17" fmla="*/ T16 w 1523"/>
                <a:gd name="T18" fmla="+- 0 1313 651"/>
                <a:gd name="T19" fmla="*/ 1313 h 1002"/>
                <a:gd name="T20" fmla="+- 0 8285 6924"/>
                <a:gd name="T21" fmla="*/ T20 w 1523"/>
                <a:gd name="T22" fmla="+- 0 1299 651"/>
                <a:gd name="T23" fmla="*/ 1299 h 1002"/>
                <a:gd name="T24" fmla="+- 0 8275 6924"/>
                <a:gd name="T25" fmla="*/ T24 w 1523"/>
                <a:gd name="T26" fmla="+- 0 1004 651"/>
                <a:gd name="T27" fmla="*/ 1004 h 1002"/>
                <a:gd name="T28" fmla="+- 0 8340 6924"/>
                <a:gd name="T29" fmla="*/ T28 w 1523"/>
                <a:gd name="T30" fmla="+- 0 987 651"/>
                <a:gd name="T31" fmla="*/ 987 h 1002"/>
                <a:gd name="T32" fmla="+- 0 8258 6924"/>
                <a:gd name="T33" fmla="*/ T32 w 1523"/>
                <a:gd name="T34" fmla="+- 0 952 651"/>
                <a:gd name="T35" fmla="*/ 952 h 1002"/>
                <a:gd name="T36" fmla="+- 0 7664 6924"/>
                <a:gd name="T37" fmla="*/ T36 w 1523"/>
                <a:gd name="T38" fmla="+- 0 1215 651"/>
                <a:gd name="T39" fmla="*/ 1215 h 1002"/>
                <a:gd name="T40" fmla="+- 0 7639 6924"/>
                <a:gd name="T41" fmla="*/ T40 w 1523"/>
                <a:gd name="T42" fmla="+- 0 1223 651"/>
                <a:gd name="T43" fmla="*/ 1223 h 1002"/>
                <a:gd name="T44" fmla="+- 0 7627 6924"/>
                <a:gd name="T45" fmla="*/ T44 w 1523"/>
                <a:gd name="T46" fmla="+- 0 1222 651"/>
                <a:gd name="T47" fmla="*/ 1222 h 1002"/>
                <a:gd name="T48" fmla="+- 0 7639 6924"/>
                <a:gd name="T49" fmla="*/ T48 w 1523"/>
                <a:gd name="T50" fmla="+- 0 1211 651"/>
                <a:gd name="T51" fmla="*/ 1211 h 1002"/>
                <a:gd name="T52" fmla="+- 0 7195 6924"/>
                <a:gd name="T53" fmla="*/ T52 w 1523"/>
                <a:gd name="T54" fmla="+- 0 999 651"/>
                <a:gd name="T55" fmla="*/ 999 h 1002"/>
                <a:gd name="T56" fmla="+- 0 8281 6924"/>
                <a:gd name="T57" fmla="*/ T56 w 1523"/>
                <a:gd name="T58" fmla="+- 0 746 651"/>
                <a:gd name="T59" fmla="*/ 746 h 1002"/>
                <a:gd name="T60" fmla="+- 0 8358 6924"/>
                <a:gd name="T61" fmla="*/ T60 w 1523"/>
                <a:gd name="T62" fmla="+- 0 675 651"/>
                <a:gd name="T63" fmla="*/ 675 h 1002"/>
                <a:gd name="T64" fmla="+- 0 8269 6924"/>
                <a:gd name="T65" fmla="*/ T64 w 1523"/>
                <a:gd name="T66" fmla="+- 0 693 651"/>
                <a:gd name="T67" fmla="*/ 693 h 1002"/>
                <a:gd name="T68" fmla="+- 0 6934 6924"/>
                <a:gd name="T69" fmla="*/ T68 w 1523"/>
                <a:gd name="T70" fmla="+- 0 865 651"/>
                <a:gd name="T71" fmla="*/ 865 h 1002"/>
                <a:gd name="T72" fmla="+- 0 6928 6924"/>
                <a:gd name="T73" fmla="*/ T72 w 1523"/>
                <a:gd name="T74" fmla="+- 0 865 651"/>
                <a:gd name="T75" fmla="*/ 865 h 1002"/>
                <a:gd name="T76" fmla="+- 0 6924 6924"/>
                <a:gd name="T77" fmla="*/ T76 w 1523"/>
                <a:gd name="T78" fmla="+- 0 871 651"/>
                <a:gd name="T79" fmla="*/ 871 h 1002"/>
                <a:gd name="T80" fmla="+- 0 6929 6924"/>
                <a:gd name="T81" fmla="*/ T80 w 1523"/>
                <a:gd name="T82" fmla="+- 0 875 651"/>
                <a:gd name="T83" fmla="*/ 875 h 1002"/>
                <a:gd name="T84" fmla="+- 0 6930 6924"/>
                <a:gd name="T85" fmla="*/ T84 w 1523"/>
                <a:gd name="T86" fmla="+- 0 1059 651"/>
                <a:gd name="T87" fmla="*/ 1059 h 1002"/>
                <a:gd name="T88" fmla="+- 0 6925 6924"/>
                <a:gd name="T89" fmla="*/ T88 w 1523"/>
                <a:gd name="T90" fmla="+- 0 1064 651"/>
                <a:gd name="T91" fmla="*/ 1064 h 1002"/>
                <a:gd name="T92" fmla="+- 0 6926 6924"/>
                <a:gd name="T93" fmla="*/ T92 w 1523"/>
                <a:gd name="T94" fmla="+- 0 1070 651"/>
                <a:gd name="T95" fmla="*/ 1070 h 1002"/>
                <a:gd name="T96" fmla="+- 0 6932 6924"/>
                <a:gd name="T97" fmla="*/ T96 w 1523"/>
                <a:gd name="T98" fmla="+- 0 1071 651"/>
                <a:gd name="T99" fmla="*/ 1071 h 1002"/>
                <a:gd name="T100" fmla="+- 0 7559 6924"/>
                <a:gd name="T101" fmla="*/ T100 w 1523"/>
                <a:gd name="T102" fmla="+- 0 1200 651"/>
                <a:gd name="T103" fmla="*/ 1200 h 1002"/>
                <a:gd name="T104" fmla="+- 0 6943 6924"/>
                <a:gd name="T105" fmla="*/ T104 w 1523"/>
                <a:gd name="T106" fmla="+- 0 1115 651"/>
                <a:gd name="T107" fmla="*/ 1115 h 1002"/>
                <a:gd name="T108" fmla="+- 0 6940 6924"/>
                <a:gd name="T109" fmla="*/ T108 w 1523"/>
                <a:gd name="T110" fmla="+- 0 1121 651"/>
                <a:gd name="T111" fmla="*/ 1121 h 1002"/>
                <a:gd name="T112" fmla="+- 0 6942 6924"/>
                <a:gd name="T113" fmla="*/ T112 w 1523"/>
                <a:gd name="T114" fmla="+- 0 1127 651"/>
                <a:gd name="T115" fmla="*/ 1127 h 1002"/>
                <a:gd name="T116" fmla="+- 0 7592 6924"/>
                <a:gd name="T117" fmla="*/ T116 w 1523"/>
                <a:gd name="T118" fmla="+- 0 1217 651"/>
                <a:gd name="T119" fmla="*/ 1217 h 1002"/>
                <a:gd name="T120" fmla="+- 0 7018 6924"/>
                <a:gd name="T121" fmla="*/ T120 w 1523"/>
                <a:gd name="T122" fmla="+- 0 1450 651"/>
                <a:gd name="T123" fmla="*/ 1450 h 1002"/>
                <a:gd name="T124" fmla="+- 0 7014 6924"/>
                <a:gd name="T125" fmla="*/ T124 w 1523"/>
                <a:gd name="T126" fmla="+- 0 1454 651"/>
                <a:gd name="T127" fmla="*/ 1454 h 1002"/>
                <a:gd name="T128" fmla="+- 0 7015 6924"/>
                <a:gd name="T129" fmla="*/ T128 w 1523"/>
                <a:gd name="T130" fmla="+- 0 1461 651"/>
                <a:gd name="T131" fmla="*/ 1461 h 1002"/>
                <a:gd name="T132" fmla="+- 0 7021 6924"/>
                <a:gd name="T133" fmla="*/ T132 w 1523"/>
                <a:gd name="T134" fmla="+- 0 1461 651"/>
                <a:gd name="T135" fmla="*/ 1461 h 1002"/>
                <a:gd name="T136" fmla="+- 0 8363 6924"/>
                <a:gd name="T137" fmla="*/ T136 w 1523"/>
                <a:gd name="T138" fmla="+- 0 1615 651"/>
                <a:gd name="T139" fmla="*/ 1615 h 1002"/>
                <a:gd name="T140" fmla="+- 0 8447 6924"/>
                <a:gd name="T141" fmla="*/ T140 w 1523"/>
                <a:gd name="T142" fmla="+- 0 1651 651"/>
                <a:gd name="T143" fmla="*/ 1651 h 10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1523" h="1002">
                  <a:moveTo>
                    <a:pt x="1523" y="1000"/>
                  </a:moveTo>
                  <a:lnTo>
                    <a:pt x="1503" y="972"/>
                  </a:lnTo>
                  <a:lnTo>
                    <a:pt x="1460" y="914"/>
                  </a:lnTo>
                  <a:lnTo>
                    <a:pt x="1444" y="953"/>
                  </a:lnTo>
                  <a:lnTo>
                    <a:pt x="724" y="582"/>
                  </a:lnTo>
                  <a:lnTo>
                    <a:pt x="740" y="576"/>
                  </a:lnTo>
                  <a:lnTo>
                    <a:pt x="1360" y="660"/>
                  </a:lnTo>
                  <a:lnTo>
                    <a:pt x="1355" y="703"/>
                  </a:lnTo>
                  <a:lnTo>
                    <a:pt x="1448" y="666"/>
                  </a:lnTo>
                  <a:lnTo>
                    <a:pt x="1443" y="662"/>
                  </a:lnTo>
                  <a:lnTo>
                    <a:pt x="1366" y="606"/>
                  </a:lnTo>
                  <a:lnTo>
                    <a:pt x="1361" y="648"/>
                  </a:lnTo>
                  <a:lnTo>
                    <a:pt x="764" y="567"/>
                  </a:lnTo>
                  <a:lnTo>
                    <a:pt x="1351" y="353"/>
                  </a:lnTo>
                  <a:lnTo>
                    <a:pt x="1363" y="394"/>
                  </a:lnTo>
                  <a:lnTo>
                    <a:pt x="1416" y="336"/>
                  </a:lnTo>
                  <a:lnTo>
                    <a:pt x="1434" y="317"/>
                  </a:lnTo>
                  <a:lnTo>
                    <a:pt x="1334" y="301"/>
                  </a:lnTo>
                  <a:lnTo>
                    <a:pt x="1347" y="342"/>
                  </a:lnTo>
                  <a:lnTo>
                    <a:pt x="740" y="564"/>
                  </a:lnTo>
                  <a:lnTo>
                    <a:pt x="715" y="560"/>
                  </a:lnTo>
                  <a:lnTo>
                    <a:pt x="715" y="572"/>
                  </a:lnTo>
                  <a:lnTo>
                    <a:pt x="710" y="574"/>
                  </a:lnTo>
                  <a:lnTo>
                    <a:pt x="703" y="571"/>
                  </a:lnTo>
                  <a:lnTo>
                    <a:pt x="715" y="572"/>
                  </a:lnTo>
                  <a:lnTo>
                    <a:pt x="715" y="560"/>
                  </a:lnTo>
                  <a:lnTo>
                    <a:pt x="670" y="554"/>
                  </a:lnTo>
                  <a:lnTo>
                    <a:pt x="271" y="348"/>
                  </a:lnTo>
                  <a:lnTo>
                    <a:pt x="1348" y="53"/>
                  </a:lnTo>
                  <a:lnTo>
                    <a:pt x="1357" y="95"/>
                  </a:lnTo>
                  <a:lnTo>
                    <a:pt x="1420" y="37"/>
                  </a:lnTo>
                  <a:lnTo>
                    <a:pt x="1434" y="24"/>
                  </a:lnTo>
                  <a:lnTo>
                    <a:pt x="1336" y="0"/>
                  </a:lnTo>
                  <a:lnTo>
                    <a:pt x="1345" y="42"/>
                  </a:lnTo>
                  <a:lnTo>
                    <a:pt x="255" y="340"/>
                  </a:lnTo>
                  <a:lnTo>
                    <a:pt x="10" y="214"/>
                  </a:lnTo>
                  <a:lnTo>
                    <a:pt x="6" y="212"/>
                  </a:lnTo>
                  <a:lnTo>
                    <a:pt x="4" y="214"/>
                  </a:lnTo>
                  <a:lnTo>
                    <a:pt x="1" y="216"/>
                  </a:lnTo>
                  <a:lnTo>
                    <a:pt x="0" y="220"/>
                  </a:lnTo>
                  <a:lnTo>
                    <a:pt x="1" y="223"/>
                  </a:lnTo>
                  <a:lnTo>
                    <a:pt x="5" y="224"/>
                  </a:lnTo>
                  <a:lnTo>
                    <a:pt x="238" y="345"/>
                  </a:lnTo>
                  <a:lnTo>
                    <a:pt x="6" y="408"/>
                  </a:lnTo>
                  <a:lnTo>
                    <a:pt x="2" y="409"/>
                  </a:lnTo>
                  <a:lnTo>
                    <a:pt x="1" y="413"/>
                  </a:lnTo>
                  <a:lnTo>
                    <a:pt x="1" y="416"/>
                  </a:lnTo>
                  <a:lnTo>
                    <a:pt x="2" y="419"/>
                  </a:lnTo>
                  <a:lnTo>
                    <a:pt x="5" y="421"/>
                  </a:lnTo>
                  <a:lnTo>
                    <a:pt x="8" y="420"/>
                  </a:lnTo>
                  <a:lnTo>
                    <a:pt x="254" y="353"/>
                  </a:lnTo>
                  <a:lnTo>
                    <a:pt x="635" y="549"/>
                  </a:lnTo>
                  <a:lnTo>
                    <a:pt x="23" y="466"/>
                  </a:lnTo>
                  <a:lnTo>
                    <a:pt x="19" y="464"/>
                  </a:lnTo>
                  <a:lnTo>
                    <a:pt x="17" y="467"/>
                  </a:lnTo>
                  <a:lnTo>
                    <a:pt x="16" y="470"/>
                  </a:lnTo>
                  <a:lnTo>
                    <a:pt x="16" y="474"/>
                  </a:lnTo>
                  <a:lnTo>
                    <a:pt x="18" y="476"/>
                  </a:lnTo>
                  <a:lnTo>
                    <a:pt x="20" y="478"/>
                  </a:lnTo>
                  <a:lnTo>
                    <a:pt x="668" y="566"/>
                  </a:lnTo>
                  <a:lnTo>
                    <a:pt x="695" y="580"/>
                  </a:lnTo>
                  <a:lnTo>
                    <a:pt x="94" y="799"/>
                  </a:lnTo>
                  <a:lnTo>
                    <a:pt x="91" y="800"/>
                  </a:lnTo>
                  <a:lnTo>
                    <a:pt x="90" y="803"/>
                  </a:lnTo>
                  <a:lnTo>
                    <a:pt x="91" y="806"/>
                  </a:lnTo>
                  <a:lnTo>
                    <a:pt x="91" y="810"/>
                  </a:lnTo>
                  <a:lnTo>
                    <a:pt x="95" y="811"/>
                  </a:lnTo>
                  <a:lnTo>
                    <a:pt x="97" y="810"/>
                  </a:lnTo>
                  <a:lnTo>
                    <a:pt x="709" y="587"/>
                  </a:lnTo>
                  <a:lnTo>
                    <a:pt x="1439" y="964"/>
                  </a:lnTo>
                  <a:lnTo>
                    <a:pt x="1423" y="1002"/>
                  </a:lnTo>
                  <a:lnTo>
                    <a:pt x="1523" y="10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Text Box 87"/>
            <p:cNvSpPr txBox="1">
              <a:spLocks noChangeArrowheads="1"/>
            </p:cNvSpPr>
            <p:nvPr/>
          </p:nvSpPr>
          <p:spPr bwMode="auto">
            <a:xfrm>
              <a:off x="6770" y="658"/>
              <a:ext cx="259"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440"/>
                </a:lnSpc>
                <a:spcBef>
                  <a:spcPts val="0"/>
                </a:spcBef>
                <a:spcAft>
                  <a:spcPts val="0"/>
                </a:spcAft>
              </a:pPr>
              <a:r>
                <a:rPr lang="en-US" sz="1300" b="1">
                  <a:effectLst/>
                  <a:latin typeface="Times New Roman" panose="02020603050405020304" pitchFamily="18" charset="0"/>
                  <a:ea typeface="Times New Roman" panose="02020603050405020304" pitchFamily="18" charset="0"/>
                </a:rPr>
                <a:t>2</a:t>
              </a:r>
              <a:r>
                <a:rPr lang="en-US" sz="1300" b="1" spc="-50">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endParaRPr>
            </a:p>
            <a:p>
              <a:pPr marL="0" marR="0">
                <a:spcBef>
                  <a:spcPts val="75"/>
                </a:spcBef>
                <a:spcAft>
                  <a:spcPts val="0"/>
                </a:spcAft>
              </a:pPr>
              <a:r>
                <a:rPr lang="en-US" sz="1300" b="1">
                  <a:effectLst/>
                  <a:latin typeface="Times New Roman" panose="02020603050405020304" pitchFamily="18" charset="0"/>
                  <a:ea typeface="Times New Roman" panose="02020603050405020304" pitchFamily="18" charset="0"/>
                </a:rPr>
                <a:t>4</a:t>
              </a:r>
              <a:r>
                <a:rPr lang="en-US" sz="1300" b="1" spc="-50">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endParaRPr>
            </a:p>
            <a:p>
              <a:pPr marL="0" marR="0">
                <a:spcBef>
                  <a:spcPts val="65"/>
                </a:spcBef>
                <a:spcAft>
                  <a:spcPts val="0"/>
                </a:spcAft>
              </a:pPr>
              <a:r>
                <a:rPr lang="en-US" sz="1300" b="1">
                  <a:effectLst/>
                  <a:latin typeface="Times New Roman" panose="02020603050405020304" pitchFamily="18" charset="0"/>
                  <a:ea typeface="Times New Roman" panose="02020603050405020304" pitchFamily="18" charset="0"/>
                </a:rPr>
                <a:t>5</a:t>
              </a:r>
              <a:r>
                <a:rPr lang="en-US" sz="1300" b="1" spc="-50">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endParaRPr>
            </a:p>
          </p:txBody>
        </p:sp>
        <p:sp>
          <p:nvSpPr>
            <p:cNvPr id="9" name="Text Box 88"/>
            <p:cNvSpPr txBox="1">
              <a:spLocks noChangeArrowheads="1"/>
            </p:cNvSpPr>
            <p:nvPr/>
          </p:nvSpPr>
          <p:spPr bwMode="auto">
            <a:xfrm>
              <a:off x="8278" y="500"/>
              <a:ext cx="258" cy="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440"/>
                </a:lnSpc>
                <a:spcBef>
                  <a:spcPts val="0"/>
                </a:spcBef>
                <a:spcAft>
                  <a:spcPts val="0"/>
                </a:spcAft>
              </a:pPr>
              <a:r>
                <a:rPr lang="en-US" sz="1300" b="1">
                  <a:effectLst/>
                  <a:latin typeface="Times New Roman" panose="02020603050405020304" pitchFamily="18" charset="0"/>
                  <a:ea typeface="Times New Roman" panose="02020603050405020304" pitchFamily="18" charset="0"/>
                </a:rPr>
                <a:t>.</a:t>
              </a:r>
              <a:r>
                <a:rPr lang="en-US" sz="1300" b="1" spc="-50">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endParaRPr>
            </a:p>
            <a:p>
              <a:pPr marL="0" marR="0">
                <a:spcBef>
                  <a:spcPts val="75"/>
                </a:spcBef>
                <a:spcAft>
                  <a:spcPts val="0"/>
                </a:spcAft>
              </a:pPr>
              <a:r>
                <a:rPr lang="en-US" sz="1300" b="1">
                  <a:effectLst/>
                  <a:latin typeface="Times New Roman" panose="02020603050405020304" pitchFamily="18" charset="0"/>
                  <a:ea typeface="Times New Roman" panose="02020603050405020304" pitchFamily="18" charset="0"/>
                </a:rPr>
                <a:t>.</a:t>
              </a:r>
              <a:r>
                <a:rPr lang="en-US" sz="1300" b="1" spc="-50">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2</a:t>
              </a:r>
              <a:endParaRPr lang="en-US" sz="1100">
                <a:effectLst/>
                <a:latin typeface="Times New Roman" panose="02020603050405020304" pitchFamily="18" charset="0"/>
                <a:ea typeface="Times New Roman" panose="02020603050405020304" pitchFamily="18" charset="0"/>
              </a:endParaRPr>
            </a:p>
            <a:p>
              <a:pPr marL="0" marR="0">
                <a:spcBef>
                  <a:spcPts val="65"/>
                </a:spcBef>
                <a:spcAft>
                  <a:spcPts val="0"/>
                </a:spcAft>
              </a:pPr>
              <a:r>
                <a:rPr lang="en-US" sz="1300" b="1">
                  <a:effectLst/>
                  <a:latin typeface="Times New Roman" panose="02020603050405020304" pitchFamily="18" charset="0"/>
                  <a:ea typeface="Times New Roman" panose="02020603050405020304" pitchFamily="18" charset="0"/>
                </a:rPr>
                <a:t>.</a:t>
              </a:r>
              <a:r>
                <a:rPr lang="en-US" sz="1300" b="1" spc="-50">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4</a:t>
              </a:r>
              <a:endParaRPr lang="en-US" sz="1100">
                <a:effectLst/>
                <a:latin typeface="Times New Roman" panose="02020603050405020304" pitchFamily="18" charset="0"/>
                <a:ea typeface="Times New Roman" panose="02020603050405020304" pitchFamily="18" charset="0"/>
              </a:endParaRPr>
            </a:p>
            <a:p>
              <a:pPr marL="0" marR="0">
                <a:spcBef>
                  <a:spcPts val="65"/>
                </a:spcBef>
                <a:spcAft>
                  <a:spcPts val="0"/>
                </a:spcAft>
              </a:pPr>
              <a:r>
                <a:rPr lang="en-US" sz="1300" b="1">
                  <a:effectLst/>
                  <a:latin typeface="Times New Roman" panose="02020603050405020304" pitchFamily="18" charset="0"/>
                  <a:ea typeface="Times New Roman" panose="02020603050405020304" pitchFamily="18" charset="0"/>
                </a:rPr>
                <a:t>.</a:t>
              </a:r>
              <a:r>
                <a:rPr lang="en-US" sz="1300" b="1" spc="-50">
                  <a:effectLst/>
                  <a:latin typeface="Times New Roman" panose="02020603050405020304" pitchFamily="18" charset="0"/>
                  <a:ea typeface="Times New Roman" panose="02020603050405020304" pitchFamily="18" charset="0"/>
                </a:rPr>
                <a:t> </a:t>
              </a:r>
              <a:r>
                <a:rPr lang="en-US" sz="1300" b="1">
                  <a:effectLst/>
                  <a:latin typeface="Times New Roman" panose="02020603050405020304" pitchFamily="18" charset="0"/>
                  <a:ea typeface="Times New Roman" panose="02020603050405020304" pitchFamily="18" charset="0"/>
                </a:rPr>
                <a:t>6</a:t>
              </a:r>
              <a:endParaRPr lang="en-US"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27393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79781"/>
          </a:xfrm>
        </p:spPr>
        <p:txBody>
          <a:bodyPr>
            <a:normAutofit fontScale="90000"/>
          </a:bodyPr>
          <a:lstStyle/>
          <a:p>
            <a:pPr marL="457200" marR="13910" indent="-457200">
              <a:buFont typeface="Wingdings" panose="05000000000000000000" pitchFamily="2" charset="2"/>
              <a:buChar char="§"/>
            </a:pPr>
            <a:r>
              <a:rPr lang="en-US" sz="2800" b="0" i="0" strike="noStrike" baseline="0" dirty="0" smtClean="0">
                <a:latin typeface="Times New Roman" panose="02020603050405020304" pitchFamily="18" charset="0"/>
              </a:rPr>
              <a:t>The relation given in the diagram (a) is </a:t>
            </a:r>
            <a:r>
              <a:rPr lang="en-US" sz="2800" b="1" i="0" strike="noStrike" baseline="0" dirty="0" smtClean="0">
                <a:latin typeface="Times New Roman" panose="02020603050405020304" pitchFamily="18" charset="0"/>
              </a:rPr>
              <a:t>Not a function </a:t>
            </a:r>
            <a:r>
              <a:rPr lang="en-US" sz="2800" b="0" i="0" strike="noStrike" baseline="0" dirty="0" smtClean="0">
                <a:latin typeface="Times New Roman" panose="02020603050405020304" pitchFamily="18" charset="0"/>
              </a:rPr>
              <a:t>because there is no arrow coming out of 5</a:t>
            </a:r>
            <a:r>
              <a:rPr lang="en-US" sz="2800" b="0" i="0" strike="noStrike" baseline="0" dirty="0" smtClean="0">
                <a:latin typeface="Symbol" panose="05050102010706020507" pitchFamily="18" charset="2"/>
              </a:rPr>
              <a:t>Î</a:t>
            </a:r>
            <a:r>
              <a:rPr lang="en-US" sz="2800" b="0" i="0" strike="noStrike" baseline="0" dirty="0" smtClean="0">
                <a:latin typeface="Times New Roman" panose="02020603050405020304" pitchFamily="18" charset="0"/>
              </a:rPr>
              <a:t>X to any element of Y.</a:t>
            </a:r>
            <a:br>
              <a:rPr lang="en-US" sz="2800" b="0" i="0" strike="noStrike" baseline="0" dirty="0" smtClean="0">
                <a:latin typeface="Times New Roman" panose="02020603050405020304" pitchFamily="18" charset="0"/>
              </a:rPr>
            </a:br>
            <a:r>
              <a:rPr lang="en-US" sz="2800" dirty="0">
                <a:latin typeface="Times New Roman" panose="02020603050405020304" pitchFamily="18" charset="0"/>
              </a:rPr>
              <a:t/>
            </a:r>
            <a:br>
              <a:rPr lang="en-US" sz="2800" dirty="0">
                <a:latin typeface="Times New Roman" panose="02020603050405020304" pitchFamily="18" charset="0"/>
              </a:rPr>
            </a:br>
            <a:r>
              <a:rPr lang="en-US" sz="2800" b="0" i="0" strike="noStrike" baseline="0" dirty="0" smtClean="0">
                <a:latin typeface="Times New Roman" panose="02020603050405020304" pitchFamily="18" charset="0"/>
              </a:rPr>
              <a:t>The relation in the diagram (b) is </a:t>
            </a:r>
            <a:r>
              <a:rPr lang="en-US" sz="2800" b="1" i="0" strike="noStrike" baseline="0" dirty="0" smtClean="0">
                <a:latin typeface="Times New Roman" panose="02020603050405020304" pitchFamily="18" charset="0"/>
              </a:rPr>
              <a:t>Not a function</a:t>
            </a:r>
            <a:r>
              <a:rPr lang="en-US" sz="2800" b="0" i="0" strike="noStrike" baseline="0" dirty="0" smtClean="0">
                <a:latin typeface="Times New Roman" panose="02020603050405020304" pitchFamily="18" charset="0"/>
              </a:rPr>
              <a:t>, because there are two arrows coming out of 4</a:t>
            </a:r>
            <a:r>
              <a:rPr lang="en-US" sz="2800" b="0" i="0" strike="noStrike" baseline="0" dirty="0" smtClean="0">
                <a:latin typeface="Symbol" panose="05050102010706020507" pitchFamily="18" charset="2"/>
              </a:rPr>
              <a:t>Î</a:t>
            </a:r>
            <a:r>
              <a:rPr lang="en-US" sz="2800" b="0" i="0" strike="noStrike" baseline="0" dirty="0" smtClean="0">
                <a:latin typeface="Times New Roman" panose="02020603050405020304" pitchFamily="18" charset="0"/>
              </a:rPr>
              <a:t>X. i.e.,4</a:t>
            </a:r>
            <a:r>
              <a:rPr lang="en-US" sz="2800" b="0" i="0" strike="noStrike" baseline="0" dirty="0" smtClean="0">
                <a:latin typeface="Symbol" panose="05050102010706020507" pitchFamily="18" charset="2"/>
              </a:rPr>
              <a:t>Î</a:t>
            </a:r>
            <a:r>
              <a:rPr lang="en-US" sz="2800" b="0" i="0" strike="noStrike" baseline="0" dirty="0" smtClean="0">
                <a:latin typeface="Times New Roman" panose="02020603050405020304" pitchFamily="18" charset="0"/>
              </a:rPr>
              <a:t>X is not related to a unique element of Y.</a:t>
            </a:r>
            <a:br>
              <a:rPr lang="en-US" sz="2800" b="0" i="0" strike="noStrike" baseline="0" dirty="0" smtClean="0">
                <a:latin typeface="Times New Roman" panose="02020603050405020304" pitchFamily="18" charset="0"/>
              </a:rPr>
            </a:br>
            <a:r>
              <a:rPr lang="en-US" sz="2800" dirty="0">
                <a:latin typeface="Times New Roman" panose="02020603050405020304" pitchFamily="18" charset="0"/>
              </a:rPr>
              <a:t/>
            </a:r>
            <a:br>
              <a:rPr lang="en-US" sz="2800" dirty="0">
                <a:latin typeface="Times New Roman" panose="02020603050405020304" pitchFamily="18" charset="0"/>
              </a:rPr>
            </a:br>
            <a:endParaRPr lang="en-US" sz="2800" b="0" i="0"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301962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RANGE OF A FUNCTION:</a:t>
            </a:r>
          </a:p>
        </p:txBody>
      </p:sp>
      <p:sp>
        <p:nvSpPr>
          <p:cNvPr id="3" name="Text Placeholder 2"/>
          <p:cNvSpPr>
            <a:spLocks noGrp="1"/>
          </p:cNvSpPr>
          <p:nvPr>
            <p:ph type="body" idx="1"/>
          </p:nvPr>
        </p:nvSpPr>
        <p:spPr/>
        <p:txBody>
          <a:bodyPr>
            <a:normAutofit fontScale="92500" lnSpcReduction="10000"/>
          </a:bodyPr>
          <a:lstStyle/>
          <a:p>
            <a:pPr marR="0" lvl="0" rtl="0"/>
            <a:r>
              <a:rPr lang="en-US" b="1" i="1" strike="noStrike" baseline="0" dirty="0" smtClean="0">
                <a:latin typeface="Times New Roman" panose="02020603050405020304" pitchFamily="18" charset="0"/>
              </a:rPr>
              <a:t>Let f: X</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Y. The range of f consists of those elements of Y that are image of elements of X.</a:t>
            </a:r>
          </a:p>
          <a:p>
            <a:pPr marR="0" lvl="0" rtl="0"/>
            <a:r>
              <a:rPr lang="en-US" b="1" i="1" strike="noStrike" baseline="0" dirty="0" smtClean="0">
                <a:latin typeface="Times New Roman" panose="02020603050405020304" pitchFamily="18" charset="0"/>
              </a:rPr>
              <a:t>Symbolically, Range of f = {y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Y| y = f(x),	for some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X}</a:t>
            </a:r>
          </a:p>
          <a:p>
            <a:pPr marR="0" lvl="0" rtl="0"/>
            <a:endParaRPr lang="en-US" b="1" i="1" strike="noStrike" baseline="0" dirty="0" smtClean="0">
              <a:latin typeface="Times New Roman" panose="02020603050405020304" pitchFamily="18" charset="0"/>
            </a:endParaRPr>
          </a:p>
          <a:p>
            <a:pPr marR="0" lvl="0" rtl="0"/>
            <a:r>
              <a:rPr lang="en-US" b="1" i="1" strike="noStrike" baseline="0" dirty="0" smtClean="0">
                <a:latin typeface="Times New Roman" panose="02020603050405020304" pitchFamily="18" charset="0"/>
              </a:rPr>
              <a:t>NOTE:</a:t>
            </a:r>
          </a:p>
          <a:p>
            <a:pPr marR="0" lvl="0" rtl="0"/>
            <a:r>
              <a:rPr lang="en-US" b="1" i="1" strike="noStrike" baseline="0" dirty="0" smtClean="0">
                <a:latin typeface="Times New Roman" panose="02020603050405020304" pitchFamily="18" charset="0"/>
              </a:rPr>
              <a:t>The range of a function f is always a subset of the co-domain of f.</a:t>
            </a:r>
          </a:p>
          <a:p>
            <a:pPr marR="0" lvl="0" rtl="0"/>
            <a:r>
              <a:rPr lang="en-US" b="1" i="1" strike="noStrike" baseline="0" dirty="0" smtClean="0">
                <a:latin typeface="Times New Roman" panose="02020603050405020304" pitchFamily="18" charset="0"/>
              </a:rPr>
              <a:t>The range of f: X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Y is also called the image of X under f.</a:t>
            </a:r>
          </a:p>
          <a:p>
            <a:pPr marR="0" lvl="0" rtl="0"/>
            <a:r>
              <a:rPr lang="en-US" b="1" i="1" strike="noStrike" baseline="0" dirty="0" smtClean="0">
                <a:latin typeface="Times New Roman" panose="02020603050405020304" pitchFamily="18" charset="0"/>
              </a:rPr>
              <a:t>When y = f(x), then x is called the pre-image of y.</a:t>
            </a:r>
          </a:p>
          <a:p>
            <a:pPr marR="0" lvl="0" rtl="0"/>
            <a:r>
              <a:rPr lang="en-US" b="1" i="1" strike="noStrike" baseline="0" dirty="0" smtClean="0">
                <a:latin typeface="Times New Roman" panose="02020603050405020304" pitchFamily="18" charset="0"/>
              </a:rPr>
              <a:t>The set of all elements of X, that are related to some y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Y is called the inverse image of y.</a:t>
            </a:r>
          </a:p>
        </p:txBody>
      </p:sp>
    </p:spTree>
    <p:extLst>
      <p:ext uri="{BB962C8B-B14F-4D97-AF65-F5344CB8AC3E}">
        <p14:creationId xmlns:p14="http://schemas.microsoft.com/office/powerpoint/2010/main" val="53304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Determine the range of the functions f, g, h from X = {2,4,5} to Y = {1,2,4,6} defined as:</a:t>
            </a:r>
          </a:p>
          <a:p>
            <a:r>
              <a:rPr lang="en-US" dirty="0"/>
              <a:t>2.	g = {(2,6), (4,2), (5,1)}</a:t>
            </a:r>
          </a:p>
          <a:p>
            <a:r>
              <a:rPr lang="en-US" dirty="0"/>
              <a:t>3.	h(2) = 4,	h (4) = 4,	h(5) = 1</a:t>
            </a:r>
          </a:p>
          <a:p>
            <a:pPr marR="0" lvl="0" rtl="0"/>
            <a:endParaRPr lang="en-US" b="1" i="1" u="sng" strike="noStrike" baseline="0" dirty="0" smtClean="0">
              <a:latin typeface="Times New Roman" panose="02020603050405020304" pitchFamily="18" charset="0"/>
            </a:endParaRPr>
          </a:p>
          <a:p>
            <a:pPr marL="0" marR="0" lvl="0" indent="0" rtl="0">
              <a:buNone/>
            </a:pPr>
            <a:endParaRPr lang="en-US" b="1" i="1" u="sng" strike="noStrike" baseline="0" dirty="0" smtClean="0">
              <a:latin typeface="Times New Roman" panose="02020603050405020304" pitchFamily="18" charset="0"/>
            </a:endParaRPr>
          </a:p>
          <a:p>
            <a:pPr marR="0" lvl="0" rtl="0"/>
            <a:endParaRPr lang="en-US" b="1" i="1" u="sng" strike="noStrike" baseline="0" dirty="0" smtClean="0">
              <a:latin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51" y="3182840"/>
            <a:ext cx="3719183" cy="2693525"/>
          </a:xfrm>
          <a:prstGeom prst="rect">
            <a:avLst/>
          </a:prstGeom>
        </p:spPr>
      </p:pic>
    </p:spTree>
    <p:extLst>
      <p:ext uri="{BB962C8B-B14F-4D97-AF65-F5344CB8AC3E}">
        <p14:creationId xmlns:p14="http://schemas.microsoft.com/office/powerpoint/2010/main" val="396616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Range of f = {1, 6}</a:t>
            </a:r>
          </a:p>
          <a:p>
            <a:pPr marR="0" lvl="0" rtl="0"/>
            <a:r>
              <a:rPr lang="en-US" b="1" i="1" strike="noStrike" baseline="0" dirty="0" smtClean="0">
                <a:latin typeface="Times New Roman" panose="02020603050405020304" pitchFamily="18" charset="0"/>
              </a:rPr>
              <a:t>Range of g = {1, 2, 6}</a:t>
            </a:r>
          </a:p>
          <a:p>
            <a:pPr marR="0" lvl="0" rtl="0"/>
            <a:r>
              <a:rPr lang="en-US" b="1" i="1" strike="noStrike" baseline="0" dirty="0" smtClean="0">
                <a:latin typeface="Times New Roman" panose="02020603050405020304" pitchFamily="18" charset="0"/>
              </a:rPr>
              <a:t>Range of h = {1, 4}</a:t>
            </a:r>
          </a:p>
        </p:txBody>
      </p:sp>
    </p:spTree>
    <p:extLst>
      <p:ext uri="{BB962C8B-B14F-4D97-AF65-F5344CB8AC3E}">
        <p14:creationId xmlns:p14="http://schemas.microsoft.com/office/powerpoint/2010/main" val="44901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GRAPH OF A FUNCTION: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 f be a real-valued function of a real variable. i.e.</a:t>
            </a:r>
          </a:p>
          <a:p>
            <a:pPr marR="0" lvl="0" rtl="0"/>
            <a:r>
              <a:rPr lang="en-US" b="1" i="1" strike="noStrike" baseline="0" dirty="0" smtClean="0">
                <a:latin typeface="Times New Roman" panose="02020603050405020304" pitchFamily="18" charset="0"/>
              </a:rPr>
              <a:t> f:R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R. </a:t>
            </a:r>
          </a:p>
          <a:p>
            <a:pPr marR="0" lvl="0" rtl="0"/>
            <a:r>
              <a:rPr lang="en-US" b="1" i="1" strike="noStrike" baseline="0" dirty="0" smtClean="0">
                <a:latin typeface="Times New Roman" panose="02020603050405020304" pitchFamily="18" charset="0"/>
              </a:rPr>
              <a:t>The graph of f is the set of all points (</a:t>
            </a:r>
            <a:r>
              <a:rPr lang="en-US" b="1" i="1" strike="noStrike" baseline="0" dirty="0" err="1" smtClean="0">
                <a:latin typeface="Times New Roman" panose="02020603050405020304" pitchFamily="18" charset="0"/>
              </a:rPr>
              <a:t>x,y</a:t>
            </a:r>
            <a:r>
              <a:rPr lang="en-US" b="1" i="1" strike="noStrike" baseline="0" dirty="0" smtClean="0">
                <a:latin typeface="Times New Roman" panose="02020603050405020304" pitchFamily="18" charset="0"/>
              </a:rPr>
              <a:t>) in the Cartesian coordinate plane with the property that x is in the domain of f and y = f(x).</a:t>
            </a:r>
          </a:p>
          <a:p>
            <a:pPr marR="0" lvl="0" rt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14563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We have to draw the graph of the function f given by the relation y=x</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in order to draw the graph of the function we will first take some elements from the domain will see the image of them and then plot then on the graph as follows</a:t>
            </a:r>
          </a:p>
          <a:p>
            <a:pPr marR="0" lvl="0" rtl="0"/>
            <a:r>
              <a:rPr lang="en-US" b="1" i="1" strike="noStrike" baseline="0" dirty="0" smtClean="0">
                <a:latin typeface="Times New Roman" panose="02020603050405020304" pitchFamily="18" charset="0"/>
              </a:rPr>
              <a:t>Graph of y = x</a:t>
            </a:r>
            <a:r>
              <a:rPr lang="en-US" b="1" i="1" strike="noStrike" baseline="30000" dirty="0" smtClean="0">
                <a:latin typeface="Times New Roman" panose="02020603050405020304" pitchFamily="18" charset="0"/>
              </a:rPr>
              <a:t>2</a:t>
            </a: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L="0" marR="0" lvl="0" indent="0" rtl="0">
              <a:buNone/>
            </a:pPr>
            <a:endParaRPr lang="en-US" b="1" i="1" strike="noStrike" baseline="3000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181" y="3352800"/>
            <a:ext cx="5609099" cy="3158836"/>
          </a:xfrm>
          <a:prstGeom prst="rect">
            <a:avLst/>
          </a:prstGeom>
        </p:spPr>
      </p:pic>
    </p:spTree>
    <p:extLst>
      <p:ext uri="{BB962C8B-B14F-4D97-AF65-F5344CB8AC3E}">
        <p14:creationId xmlns:p14="http://schemas.microsoft.com/office/powerpoint/2010/main" val="273055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2800" b="1" i="0" u="sng" strike="noStrike" baseline="0" dirty="0" smtClean="0">
                <a:latin typeface="Times New Roman" panose="02020603050405020304" pitchFamily="18" charset="0"/>
              </a:rPr>
              <a:t>VERTICAL LINE TEST FOR THE GRAPH OF A FUNCTION: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For a graph to be the graph of a function, any given vertical line in its domain intersects the graph in at most one point.</a:t>
            </a:r>
          </a:p>
        </p:txBody>
      </p:sp>
    </p:spTree>
    <p:extLst>
      <p:ext uri="{BB962C8B-B14F-4D97-AF65-F5344CB8AC3E}">
        <p14:creationId xmlns:p14="http://schemas.microsoft.com/office/powerpoint/2010/main" val="2739047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The graph of the relation y = x</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on R defines a function by vertical line test.</a:t>
            </a: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686" y="3077240"/>
            <a:ext cx="3189338" cy="2864498"/>
          </a:xfrm>
          <a:prstGeom prst="rect">
            <a:avLst/>
          </a:prstGeom>
        </p:spPr>
      </p:pic>
    </p:spTree>
    <p:extLst>
      <p:ext uri="{BB962C8B-B14F-4D97-AF65-F5344CB8AC3E}">
        <p14:creationId xmlns:p14="http://schemas.microsoft.com/office/powerpoint/2010/main" val="47712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Define a binary relation P from R to R as follows:</a:t>
            </a:r>
          </a:p>
          <a:p>
            <a:pPr marR="0" lvl="0" rtl="0"/>
            <a:r>
              <a:rPr lang="en-US" b="1" i="1" strike="noStrike" baseline="0" dirty="0" smtClean="0">
                <a:latin typeface="Times New Roman" panose="02020603050405020304" pitchFamily="18" charset="0"/>
              </a:rPr>
              <a:t>for all real numbers x and y (x, y)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P </a:t>
            </a:r>
            <a:r>
              <a:rPr lang="en-US" b="1" i="1" strike="noStrike" baseline="0" dirty="0" smtClean="0">
                <a:latin typeface="Symbol" panose="05050102010706020507" pitchFamily="18" charset="2"/>
              </a:rPr>
              <a:t>Û</a:t>
            </a:r>
            <a:r>
              <a:rPr lang="en-US" b="1" i="1" strike="noStrike" baseline="0" dirty="0" smtClean="0">
                <a:latin typeface="Times New Roman" panose="02020603050405020304" pitchFamily="18" charset="0"/>
              </a:rPr>
              <a:t> x = y</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Is P a function? Explain.</a:t>
            </a:r>
          </a:p>
        </p:txBody>
      </p:sp>
    </p:spTree>
    <p:extLst>
      <p:ext uri="{BB962C8B-B14F-4D97-AF65-F5344CB8AC3E}">
        <p14:creationId xmlns:p14="http://schemas.microsoft.com/office/powerpoint/2010/main" val="204335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RELATIONS AND FUNCTIONS:</a:t>
            </a:r>
          </a:p>
        </p:txBody>
      </p:sp>
      <p:sp>
        <p:nvSpPr>
          <p:cNvPr id="3" name="Text Placeholder 2"/>
          <p:cNvSpPr>
            <a:spLocks noGrp="1"/>
          </p:cNvSpPr>
          <p:nvPr>
            <p:ph type="body" idx="1"/>
          </p:nvPr>
        </p:nvSpPr>
        <p:spPr/>
        <p:txBody>
          <a:bodyPr>
            <a:normAutofit lnSpcReduction="10000"/>
          </a:bodyPr>
          <a:lstStyle/>
          <a:p>
            <a:pPr marR="0" lvl="0" rtl="0"/>
            <a:r>
              <a:rPr lang="en-US" b="1" i="1" strike="noStrike" baseline="0" dirty="0" smtClean="0">
                <a:latin typeface="Times New Roman" panose="02020603050405020304" pitchFamily="18" charset="0"/>
              </a:rPr>
              <a:t>A function F from a set X to a set Y is a relation from X to Y that satisfies the following two properties</a:t>
            </a:r>
          </a:p>
          <a:p>
            <a:pPr marR="0" lvl="0" rtl="0"/>
            <a:r>
              <a:rPr lang="en-US" b="1" i="1" strike="noStrike" baseline="0" dirty="0" smtClean="0">
                <a:latin typeface="Times New Roman" panose="02020603050405020304" pitchFamily="18" charset="0"/>
              </a:rPr>
              <a:t>For every element x in X, there is an element y in Y such that (</a:t>
            </a:r>
            <a:r>
              <a:rPr lang="en-US" b="1" i="1" strike="noStrike" baseline="0" dirty="0" err="1" smtClean="0">
                <a:latin typeface="Times New Roman" panose="02020603050405020304" pitchFamily="18" charset="0"/>
              </a:rPr>
              <a:t>x,y</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F.</a:t>
            </a:r>
          </a:p>
          <a:p>
            <a:pPr marR="0" lvl="0" rtl="0"/>
            <a:r>
              <a:rPr lang="en-US" b="1" i="1" strike="noStrike" baseline="0" dirty="0" smtClean="0">
                <a:latin typeface="Times New Roman" panose="02020603050405020304" pitchFamily="18" charset="0"/>
              </a:rPr>
              <a:t>In other words every element of X is the first element of some ordered pair of F.</a:t>
            </a:r>
          </a:p>
          <a:p>
            <a:pPr marR="0" lvl="0" rtl="0"/>
            <a:r>
              <a:rPr lang="en-US" b="1" i="1" strike="noStrike" baseline="0" dirty="0" smtClean="0">
                <a:latin typeface="Times New Roman" panose="02020603050405020304" pitchFamily="18" charset="0"/>
              </a:rPr>
              <a:t>For all elements x in X and y and z in Y, if (</a:t>
            </a:r>
            <a:r>
              <a:rPr lang="en-US" b="1" i="1" strike="noStrike" baseline="0" dirty="0" err="1" smtClean="0">
                <a:latin typeface="Times New Roman" panose="02020603050405020304" pitchFamily="18" charset="0"/>
              </a:rPr>
              <a:t>x,y</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F and (</a:t>
            </a:r>
            <a:r>
              <a:rPr lang="en-US" b="1" i="1" strike="noStrike" baseline="0" dirty="0" err="1" smtClean="0">
                <a:latin typeface="Times New Roman" panose="02020603050405020304" pitchFamily="18" charset="0"/>
              </a:rPr>
              <a:t>x,z</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F, then y = z</a:t>
            </a:r>
          </a:p>
          <a:p>
            <a:pPr marR="0" lvl="0" rtl="0"/>
            <a:r>
              <a:rPr lang="en-US" b="1" i="1" strike="noStrike" baseline="0" dirty="0" smtClean="0">
                <a:latin typeface="Times New Roman" panose="02020603050405020304" pitchFamily="18" charset="0"/>
              </a:rPr>
              <a:t> In other words no two distinct ordered pairs in F have the same first element.</a:t>
            </a:r>
          </a:p>
          <a:p>
            <a:pPr marR="0" lvl="1" rtl="0"/>
            <a:endParaRPr lang="en-US" b="0" i="0" strike="noStrike" baseline="0" dirty="0" smtClean="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44186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The graph of the relation x = y</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is shown below. Since a vertical line intersects the graph at two points; the graph does not define a function.</a:t>
            </a: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7688" y="2775507"/>
            <a:ext cx="4623103" cy="3401455"/>
          </a:xfrm>
          <a:prstGeom prst="rect">
            <a:avLst/>
          </a:prstGeom>
        </p:spPr>
      </p:pic>
    </p:spTree>
    <p:extLst>
      <p:ext uri="{BB962C8B-B14F-4D97-AF65-F5344CB8AC3E}">
        <p14:creationId xmlns:p14="http://schemas.microsoft.com/office/powerpoint/2010/main" val="1050482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Find all functions from X = {</a:t>
            </a:r>
            <a:r>
              <a:rPr lang="en-US" b="1" i="1" strike="noStrike" baseline="0" dirty="0" err="1" smtClean="0">
                <a:latin typeface="Times New Roman" panose="02020603050405020304" pitchFamily="18" charset="0"/>
              </a:rPr>
              <a:t>a,b</a:t>
            </a:r>
            <a:r>
              <a:rPr lang="en-US" b="1" i="1" strike="noStrike" baseline="0" dirty="0" smtClean="0">
                <a:latin typeface="Times New Roman" panose="02020603050405020304" pitchFamily="18" charset="0"/>
              </a:rPr>
              <a:t>} to Y = {</a:t>
            </a:r>
            <a:r>
              <a:rPr lang="en-US" b="1" i="1" strike="noStrike" baseline="0" dirty="0" err="1" smtClean="0">
                <a:latin typeface="Times New Roman" panose="02020603050405020304" pitchFamily="18" charset="0"/>
              </a:rPr>
              <a:t>u,v</a:t>
            </a:r>
            <a:r>
              <a:rPr lang="en-US" b="1" i="1" strike="noStrike" baseline="0" dirty="0" smtClean="0">
                <a:latin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23589"/>
            <a:ext cx="5024718" cy="4230212"/>
          </a:xfrm>
          <a:prstGeom prst="rect">
            <a:avLst/>
          </a:prstGeom>
        </p:spPr>
      </p:pic>
    </p:spTree>
    <p:extLst>
      <p:ext uri="{BB962C8B-B14F-4D97-AF65-F5344CB8AC3E}">
        <p14:creationId xmlns:p14="http://schemas.microsoft.com/office/powerpoint/2010/main" val="225527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Find four binary relations from X = {</a:t>
            </a:r>
            <a:r>
              <a:rPr lang="en-US" b="1" i="1" strike="noStrike" baseline="0" dirty="0" err="1" smtClean="0">
                <a:latin typeface="Times New Roman" panose="02020603050405020304" pitchFamily="18" charset="0"/>
              </a:rPr>
              <a:t>a,b</a:t>
            </a:r>
            <a:r>
              <a:rPr lang="en-US" b="1" i="1" strike="noStrike" baseline="0" dirty="0" smtClean="0">
                <a:latin typeface="Times New Roman" panose="02020603050405020304" pitchFamily="18" charset="0"/>
              </a:rPr>
              <a:t>}to Y = {</a:t>
            </a:r>
            <a:r>
              <a:rPr lang="en-US" b="1" i="1" strike="noStrike" baseline="0" dirty="0" err="1" smtClean="0">
                <a:latin typeface="Times New Roman" panose="02020603050405020304" pitchFamily="18" charset="0"/>
              </a:rPr>
              <a:t>u,v</a:t>
            </a:r>
            <a:r>
              <a:rPr lang="en-US" b="1" i="1" strike="noStrike" baseline="0" dirty="0" smtClean="0">
                <a:latin typeface="Times New Roman" panose="02020603050405020304" pitchFamily="18" charset="0"/>
              </a:rPr>
              <a:t>}that are not functions.</a:t>
            </a:r>
          </a:p>
          <a:p>
            <a:r>
              <a:rPr lang="en-US" b="1" dirty="0"/>
              <a:t>SOLUTION:</a:t>
            </a:r>
            <a:endParaRPr lang="en-US" dirty="0"/>
          </a:p>
          <a:p>
            <a:r>
              <a:rPr lang="en-US" dirty="0"/>
              <a:t>The four relations are</a:t>
            </a:r>
          </a:p>
          <a:p>
            <a:pPr marR="0" lvl="0" rtl="0"/>
            <a:endParaRPr lang="en-US" b="1" i="1" strike="noStrike" baseline="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943" y="2558526"/>
            <a:ext cx="4499728" cy="4132618"/>
          </a:xfrm>
          <a:prstGeom prst="rect">
            <a:avLst/>
          </a:prstGeom>
        </p:spPr>
      </p:pic>
    </p:spTree>
    <p:extLst>
      <p:ext uri="{BB962C8B-B14F-4D97-AF65-F5344CB8AC3E}">
        <p14:creationId xmlns:p14="http://schemas.microsoft.com/office/powerpoint/2010/main" val="3720728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How many functions are there from a set with three elements to a set with four elements.</a:t>
            </a:r>
          </a:p>
          <a:p>
            <a:pPr marR="0" lvl="0" rt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393909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i="1" u="sng" dirty="0">
                <a:latin typeface="Times New Roman" panose="02020603050405020304" pitchFamily="18" charset="0"/>
              </a:rPr>
              <a:t>SOLUTION:</a:t>
            </a:r>
            <a:br>
              <a:rPr lang="en-US" b="1" i="1" u="sng" dirty="0">
                <a:latin typeface="Times New Roman" panose="02020603050405020304" pitchFamily="18" charset="0"/>
              </a:rPr>
            </a:br>
            <a:endParaRPr lang="en-US" b="0"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normAutofit lnSpcReduction="10000"/>
          </a:bodyPr>
          <a:lstStyle/>
          <a:p>
            <a:pPr marR="0" lvl="0" rtl="0"/>
            <a:r>
              <a:rPr lang="es-ES" b="1" i="1" strike="noStrike" baseline="0" dirty="0" err="1" smtClean="0">
                <a:latin typeface="Times New Roman" panose="02020603050405020304" pitchFamily="18" charset="0"/>
              </a:rPr>
              <a:t>Let</a:t>
            </a:r>
            <a:r>
              <a:rPr lang="es-ES" b="1" i="1" strike="noStrike" baseline="0" dirty="0" smtClean="0">
                <a:latin typeface="Times New Roman" panose="02020603050405020304" pitchFamily="18" charset="0"/>
              </a:rPr>
              <a:t> X = {x</a:t>
            </a:r>
            <a:r>
              <a:rPr lang="es-ES" b="1" i="1" strike="noStrike" baseline="-25000" dirty="0" smtClean="0">
                <a:latin typeface="Times New Roman" panose="02020603050405020304" pitchFamily="18" charset="0"/>
              </a:rPr>
              <a:t>1</a:t>
            </a:r>
            <a:r>
              <a:rPr lang="es-ES" b="1" i="1" strike="noStrike" baseline="0" dirty="0" smtClean="0">
                <a:latin typeface="Times New Roman" panose="02020603050405020304" pitchFamily="18" charset="0"/>
              </a:rPr>
              <a:t>, x</a:t>
            </a:r>
            <a:r>
              <a:rPr lang="es-ES" b="1" i="1" strike="noStrike" baseline="-25000" dirty="0" smtClean="0">
                <a:latin typeface="Times New Roman" panose="02020603050405020304" pitchFamily="18" charset="0"/>
              </a:rPr>
              <a:t>2</a:t>
            </a:r>
            <a:r>
              <a:rPr lang="es-ES" b="1" i="1" strike="noStrike" baseline="0" dirty="0" smtClean="0">
                <a:latin typeface="Times New Roman" panose="02020603050405020304" pitchFamily="18" charset="0"/>
              </a:rPr>
              <a:t>, x</a:t>
            </a:r>
            <a:r>
              <a:rPr lang="es-ES" b="1" i="1" strike="noStrike" baseline="-25000" dirty="0" smtClean="0">
                <a:latin typeface="Times New Roman" panose="02020603050405020304" pitchFamily="18" charset="0"/>
              </a:rPr>
              <a:t>3</a:t>
            </a:r>
            <a:r>
              <a:rPr lang="es-ES" b="1" i="1" strike="noStrike" baseline="0" dirty="0" smtClean="0">
                <a:latin typeface="Times New Roman" panose="02020603050405020304" pitchFamily="18" charset="0"/>
              </a:rPr>
              <a:t>} and Y= {y</a:t>
            </a:r>
            <a:r>
              <a:rPr lang="es-ES" b="1" i="1" strike="noStrike" baseline="-25000" dirty="0" smtClean="0">
                <a:latin typeface="Times New Roman" panose="02020603050405020304" pitchFamily="18" charset="0"/>
              </a:rPr>
              <a:t>1</a:t>
            </a:r>
            <a:r>
              <a:rPr lang="es-ES" b="1" i="1" strike="noStrike" baseline="0" dirty="0" smtClean="0">
                <a:latin typeface="Times New Roman" panose="02020603050405020304" pitchFamily="18" charset="0"/>
              </a:rPr>
              <a:t>, y</a:t>
            </a:r>
            <a:r>
              <a:rPr lang="es-ES" b="1" i="1" strike="noStrike" baseline="-25000" dirty="0" smtClean="0">
                <a:latin typeface="Times New Roman" panose="02020603050405020304" pitchFamily="18" charset="0"/>
              </a:rPr>
              <a:t>2</a:t>
            </a:r>
            <a:r>
              <a:rPr lang="es-ES" b="1" i="1" strike="noStrike" baseline="0" dirty="0" smtClean="0">
                <a:latin typeface="Times New Roman" panose="02020603050405020304" pitchFamily="18" charset="0"/>
              </a:rPr>
              <a:t>, y</a:t>
            </a:r>
            <a:r>
              <a:rPr lang="es-ES" b="1" i="1" strike="noStrike" baseline="-25000" dirty="0" smtClean="0">
                <a:latin typeface="Times New Roman" panose="02020603050405020304" pitchFamily="18" charset="0"/>
              </a:rPr>
              <a:t>3</a:t>
            </a:r>
            <a:r>
              <a:rPr lang="es-ES" b="1" i="1" strike="noStrike" baseline="0" dirty="0" smtClean="0">
                <a:latin typeface="Times New Roman" panose="02020603050405020304" pitchFamily="18" charset="0"/>
              </a:rPr>
              <a:t>,y</a:t>
            </a:r>
            <a:r>
              <a:rPr lang="es-ES" b="1" i="1" strike="noStrike" baseline="-25000" dirty="0" smtClean="0">
                <a:latin typeface="Times New Roman" panose="02020603050405020304" pitchFamily="18" charset="0"/>
              </a:rPr>
              <a:t>4</a:t>
            </a:r>
            <a:r>
              <a:rPr lang="es-ES" b="1" i="1" strike="noStrike" baseline="0" dirty="0" smtClean="0">
                <a:latin typeface="Times New Roman" panose="02020603050405020304" pitchFamily="18" charset="0"/>
              </a:rPr>
              <a:t>}</a:t>
            </a:r>
          </a:p>
          <a:p>
            <a:pPr marR="0" lvl="0" rtl="0"/>
            <a:r>
              <a:rPr lang="en-US" b="1" i="1" strike="noStrike" baseline="0" dirty="0" smtClean="0">
                <a:latin typeface="Times New Roman" panose="02020603050405020304" pitchFamily="18" charset="0"/>
              </a:rPr>
              <a:t>Then x</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may be related to any of the four elements y</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y</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y</a:t>
            </a:r>
            <a:r>
              <a:rPr lang="en-US" b="1" i="1" strike="noStrike" baseline="-25000" dirty="0" smtClean="0">
                <a:latin typeface="Times New Roman" panose="02020603050405020304" pitchFamily="18" charset="0"/>
              </a:rPr>
              <a:t>3</a:t>
            </a:r>
            <a:r>
              <a:rPr lang="en-US" b="1" i="1" strike="noStrike" baseline="0" dirty="0" smtClean="0">
                <a:latin typeface="Times New Roman" panose="02020603050405020304" pitchFamily="18" charset="0"/>
              </a:rPr>
              <a:t>, y</a:t>
            </a:r>
            <a:r>
              <a:rPr lang="en-US" b="1" i="1" strike="noStrike" baseline="-25000" dirty="0" smtClean="0">
                <a:latin typeface="Times New Roman" panose="02020603050405020304" pitchFamily="18" charset="0"/>
              </a:rPr>
              <a:t>4</a:t>
            </a:r>
            <a:r>
              <a:rPr lang="en-US" b="1" i="1" strike="noStrike" baseline="0" dirty="0" smtClean="0">
                <a:latin typeface="Times New Roman" panose="02020603050405020304" pitchFamily="18" charset="0"/>
              </a:rPr>
              <a:t> of Y. Hence there are 4 ways to relate x</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in Y. </a:t>
            </a:r>
          </a:p>
          <a:p>
            <a:pPr marR="0" lvl="0" rtl="0"/>
            <a:r>
              <a:rPr lang="en-US" b="1" i="1" strike="noStrike" baseline="0" dirty="0" smtClean="0">
                <a:latin typeface="Times New Roman" panose="02020603050405020304" pitchFamily="18" charset="0"/>
              </a:rPr>
              <a:t>Similarly x</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may also be related to any one of the 4 elements in Y. Thus the total number of different ways to relate x</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and x</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to elements of Y </a:t>
            </a:r>
          </a:p>
          <a:p>
            <a:pPr marR="0" lvl="0" rtl="0"/>
            <a:r>
              <a:rPr lang="en-US" b="1" i="1" strike="noStrike" baseline="0" dirty="0" smtClean="0">
                <a:latin typeface="Times New Roman" panose="02020603050405020304" pitchFamily="18" charset="0"/>
              </a:rPr>
              <a:t>Finally x</a:t>
            </a:r>
            <a:r>
              <a:rPr lang="en-US" b="1" i="1" strike="noStrike" baseline="-25000" dirty="0" smtClean="0">
                <a:latin typeface="Times New Roman" panose="02020603050405020304" pitchFamily="18" charset="0"/>
              </a:rPr>
              <a:t>3</a:t>
            </a:r>
            <a:r>
              <a:rPr lang="en-US" b="1" i="1" strike="noStrike" baseline="0" dirty="0" smtClean="0">
                <a:latin typeface="Times New Roman" panose="02020603050405020304" pitchFamily="18" charset="0"/>
              </a:rPr>
              <a:t> must also has its image in Y and again any one of the 4 elements y</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or y</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or y</a:t>
            </a:r>
            <a:r>
              <a:rPr lang="en-US" b="1" i="1" strike="noStrike" baseline="-25000" dirty="0" smtClean="0">
                <a:latin typeface="Times New Roman" panose="02020603050405020304" pitchFamily="18" charset="0"/>
              </a:rPr>
              <a:t>3</a:t>
            </a:r>
            <a:r>
              <a:rPr lang="en-US" b="1" i="1" strike="noStrike" baseline="0" dirty="0" smtClean="0">
                <a:latin typeface="Times New Roman" panose="02020603050405020304" pitchFamily="18" charset="0"/>
              </a:rPr>
              <a:t> or y</a:t>
            </a:r>
            <a:r>
              <a:rPr lang="en-US" b="1" i="1" strike="noStrike" baseline="-25000" dirty="0" smtClean="0">
                <a:latin typeface="Times New Roman" panose="02020603050405020304" pitchFamily="18" charset="0"/>
              </a:rPr>
              <a:t>4</a:t>
            </a:r>
            <a:r>
              <a:rPr lang="en-US" b="1" i="1" strike="noStrike" baseline="0" dirty="0" smtClean="0">
                <a:latin typeface="Times New Roman" panose="02020603050405020304" pitchFamily="18" charset="0"/>
              </a:rPr>
              <a:t> could be its image.</a:t>
            </a:r>
          </a:p>
          <a:p>
            <a:pPr marR="0" lvl="0" rtl="0"/>
            <a:r>
              <a:rPr lang="en-US" b="1" i="1" strike="noStrike" baseline="0" dirty="0" smtClean="0">
                <a:latin typeface="Times New Roman" panose="02020603050405020304" pitchFamily="18" charset="0"/>
              </a:rPr>
              <a:t>Therefore the total number of functions from X to Y are 4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4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4 = 4</a:t>
            </a:r>
            <a:r>
              <a:rPr lang="en-US" b="1" i="1" strike="noStrike" baseline="30000" dirty="0" smtClean="0">
                <a:latin typeface="Times New Roman" panose="02020603050405020304" pitchFamily="18" charset="0"/>
              </a:rPr>
              <a:t>3</a:t>
            </a:r>
            <a:r>
              <a:rPr lang="en-US" b="1" i="1" strike="noStrike" baseline="0" dirty="0" smtClean="0">
                <a:latin typeface="Times New Roman" panose="02020603050405020304" pitchFamily="18" charset="0"/>
              </a:rPr>
              <a:t> = 64.</a:t>
            </a:r>
          </a:p>
        </p:txBody>
      </p:sp>
    </p:spTree>
    <p:extLst>
      <p:ext uri="{BB962C8B-B14F-4D97-AF65-F5344CB8AC3E}">
        <p14:creationId xmlns:p14="http://schemas.microsoft.com/office/powerpoint/2010/main" val="214496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Suppose A is a set with m elements and B is a set with n elements.</a:t>
            </a:r>
          </a:p>
          <a:p>
            <a:pPr marR="0" lvl="1" rtl="0"/>
            <a:r>
              <a:rPr lang="en-US" b="0" i="0" strike="noStrike" baseline="0" dirty="0" smtClean="0">
                <a:solidFill>
                  <a:srgbClr val="1F4D78"/>
                </a:solidFill>
                <a:latin typeface="Times New Roman" panose="02020603050405020304" pitchFamily="18" charset="0"/>
              </a:rPr>
              <a:t>How many binary relations are there from A to B?</a:t>
            </a:r>
          </a:p>
          <a:p>
            <a:pPr marR="0" lvl="1" rtl="0"/>
            <a:r>
              <a:rPr lang="en-US" b="0" i="0" strike="noStrike" baseline="0" dirty="0" smtClean="0">
                <a:solidFill>
                  <a:srgbClr val="1F4D78"/>
                </a:solidFill>
                <a:latin typeface="Times New Roman" panose="02020603050405020304" pitchFamily="18" charset="0"/>
              </a:rPr>
              <a:t>How many functions are there from A to B?</a:t>
            </a:r>
          </a:p>
          <a:p>
            <a:pPr marR="0" lvl="1" rtl="0"/>
            <a:r>
              <a:rPr lang="en-US" b="0" i="0" strike="noStrike" baseline="0" dirty="0" smtClean="0">
                <a:solidFill>
                  <a:srgbClr val="1F4D78"/>
                </a:solidFill>
                <a:latin typeface="Times New Roman" panose="02020603050405020304" pitchFamily="18" charset="0"/>
              </a:rPr>
              <a:t>What fraction of the binary relations from A to B are functions?</a:t>
            </a:r>
          </a:p>
        </p:txBody>
      </p:sp>
    </p:spTree>
    <p:extLst>
      <p:ext uri="{BB962C8B-B14F-4D97-AF65-F5344CB8AC3E}">
        <p14:creationId xmlns:p14="http://schemas.microsoft.com/office/powerpoint/2010/main" val="1509756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SOLUTION:</a:t>
            </a:r>
          </a:p>
        </p:txBody>
      </p:sp>
      <p:sp>
        <p:nvSpPr>
          <p:cNvPr id="3" name="Text Placeholder 2"/>
          <p:cNvSpPr>
            <a:spLocks noGrp="1"/>
          </p:cNvSpPr>
          <p:nvPr>
            <p:ph type="body" idx="1"/>
          </p:nvPr>
        </p:nvSpPr>
        <p:spPr/>
        <p:txBody>
          <a:bodyPr/>
          <a:lstStyle/>
          <a:p>
            <a:pPr lvl="0"/>
            <a:r>
              <a:rPr lang="en-US" b="1" i="1" dirty="0" smtClean="0">
                <a:latin typeface="Times New Roman" panose="02020603050405020304" pitchFamily="18" charset="0"/>
              </a:rPr>
              <a:t>Number of elements in A </a:t>
            </a:r>
            <a:r>
              <a:rPr lang="en-US" b="1" i="1" dirty="0" smtClean="0">
                <a:latin typeface="Symbol" panose="05050102010706020507" pitchFamily="18" charset="2"/>
              </a:rPr>
              <a:t>´</a:t>
            </a:r>
            <a:r>
              <a:rPr lang="en-US" b="1" i="1" dirty="0" smtClean="0">
                <a:latin typeface="Times New Roman" panose="02020603050405020304" pitchFamily="18" charset="0"/>
              </a:rPr>
              <a:t> B = </a:t>
            </a:r>
            <a:r>
              <a:rPr lang="en-US" b="1" i="1" dirty="0" err="1" smtClean="0">
                <a:latin typeface="Times New Roman" panose="02020603050405020304" pitchFamily="18" charset="0"/>
              </a:rPr>
              <a:t>m.n</a:t>
            </a:r>
            <a:endParaRPr lang="en-US" b="1" i="1" dirty="0" smtClean="0">
              <a:latin typeface="Times New Roman" panose="02020603050405020304" pitchFamily="18" charset="0"/>
            </a:endParaRPr>
          </a:p>
          <a:p>
            <a:pPr lvl="0"/>
            <a:r>
              <a:rPr lang="en-US" b="1" i="1" dirty="0" smtClean="0">
                <a:latin typeface="Times New Roman" panose="02020603050405020304" pitchFamily="18" charset="0"/>
              </a:rPr>
              <a:t>Therefore, number of binary relations from A to B = Number of all subsets of A </a:t>
            </a:r>
            <a:r>
              <a:rPr lang="en-US" b="1" i="1" dirty="0" smtClean="0">
                <a:latin typeface="Symbol" panose="05050102010706020507" pitchFamily="18" charset="2"/>
              </a:rPr>
              <a:t>´</a:t>
            </a:r>
            <a:r>
              <a:rPr lang="en-US" b="1" i="1" dirty="0" smtClean="0">
                <a:latin typeface="Times New Roman" panose="02020603050405020304" pitchFamily="18" charset="0"/>
              </a:rPr>
              <a:t> B = 2</a:t>
            </a:r>
            <a:r>
              <a:rPr lang="en-US" b="1" i="1" baseline="30000" dirty="0" smtClean="0">
                <a:latin typeface="Times New Roman" panose="02020603050405020304" pitchFamily="18" charset="0"/>
              </a:rPr>
              <a:t>mn</a:t>
            </a:r>
          </a:p>
          <a:p>
            <a:pPr lvl="0"/>
            <a:r>
              <a:rPr lang="en-US" b="1" i="1" dirty="0" smtClean="0">
                <a:latin typeface="Times New Roman" panose="02020603050405020304" pitchFamily="18" charset="0"/>
              </a:rPr>
              <a:t>Number of functions from A to B = </a:t>
            </a:r>
            <a:r>
              <a:rPr lang="en-US" b="1" i="1" dirty="0" err="1" smtClean="0">
                <a:latin typeface="Times New Roman" panose="02020603050405020304" pitchFamily="18" charset="0"/>
              </a:rPr>
              <a:t>n.n.n</a:t>
            </a:r>
            <a:r>
              <a:rPr lang="en-US" b="1" i="1" dirty="0" smtClean="0">
                <a:latin typeface="Times New Roman" panose="02020603050405020304" pitchFamily="18" charset="0"/>
              </a:rPr>
              <a:t>. … .n	(m times)</a:t>
            </a:r>
          </a:p>
          <a:p>
            <a:pPr lvl="0"/>
            <a:r>
              <a:rPr lang="en-US" b="1" i="1" dirty="0" smtClean="0">
                <a:latin typeface="Times New Roman" panose="02020603050405020304" pitchFamily="18" charset="0"/>
              </a:rPr>
              <a:t>= n </a:t>
            </a:r>
            <a:r>
              <a:rPr lang="en-US" b="1" i="1" baseline="30000" dirty="0" smtClean="0">
                <a:latin typeface="Times New Roman" panose="02020603050405020304" pitchFamily="18" charset="0"/>
              </a:rPr>
              <a:t>m</a:t>
            </a:r>
          </a:p>
          <a:p>
            <a:pPr lvl="0"/>
            <a:r>
              <a:rPr lang="en-US" b="1" i="1" dirty="0" smtClean="0">
                <a:latin typeface="Times New Roman" panose="02020603050405020304" pitchFamily="18" charset="0"/>
              </a:rPr>
              <a:t>Fraction of binary relations that are functions = n </a:t>
            </a:r>
            <a:r>
              <a:rPr lang="en-US" b="1" i="1" baseline="30000" dirty="0" smtClean="0">
                <a:latin typeface="Times New Roman" panose="02020603050405020304" pitchFamily="18" charset="0"/>
              </a:rPr>
              <a:t>m</a:t>
            </a:r>
            <a:r>
              <a:rPr lang="en-US" b="1" i="1" dirty="0" smtClean="0">
                <a:latin typeface="Times New Roman" panose="02020603050405020304" pitchFamily="18" charset="0"/>
              </a:rPr>
              <a:t> / 2</a:t>
            </a:r>
            <a:r>
              <a:rPr lang="en-US" b="1" i="1" baseline="30000" dirty="0" smtClean="0">
                <a:latin typeface="Times New Roman" panose="02020603050405020304" pitchFamily="18" charset="0"/>
              </a:rPr>
              <a:t>mn</a:t>
            </a:r>
          </a:p>
          <a:p>
            <a:pPr lvl="0"/>
            <a:endParaRPr lang="en-US" b="1" i="1" dirty="0" smtClean="0">
              <a:latin typeface="Times New Roman" panose="02020603050405020304" pitchFamily="18" charset="0"/>
            </a:endParaRPr>
          </a:p>
          <a:p>
            <a:endParaRPr lang="en-US" dirty="0"/>
          </a:p>
        </p:txBody>
      </p:sp>
    </p:spTree>
    <p:extLst>
      <p:ext uri="{BB962C8B-B14F-4D97-AF65-F5344CB8AC3E}">
        <p14:creationId xmlns:p14="http://schemas.microsoft.com/office/powerpoint/2010/main" val="2784768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FUNCTIONS NOT WELL DEFINED:</a:t>
            </a:r>
          </a:p>
        </p:txBody>
      </p:sp>
      <p:sp>
        <p:nvSpPr>
          <p:cNvPr id="3" name="Text Placeholder 2"/>
          <p:cNvSpPr>
            <a:spLocks noGrp="1"/>
          </p:cNvSpPr>
          <p:nvPr>
            <p:ph type="body" idx="1"/>
          </p:nvPr>
        </p:nvSpPr>
        <p:spPr/>
        <p:txBody>
          <a:bodyPr>
            <a:normAutofit/>
          </a:bodyPr>
          <a:lstStyle/>
          <a:p>
            <a:pPr marR="0" lvl="0" rtl="0"/>
            <a:r>
              <a:rPr lang="en-US" b="1" i="1" strike="noStrike" baseline="0" dirty="0" smtClean="0">
                <a:latin typeface="Times New Roman" panose="02020603050405020304" pitchFamily="18" charset="0"/>
              </a:rPr>
              <a:t>Determine whether f is a function from Z to R if</a:t>
            </a:r>
          </a:p>
          <a:p>
            <a:pPr marR="0" lvl="0" rtl="0"/>
            <a:endParaRPr lang="en-US" b="1" i="1" strike="noStrike" baseline="0" dirty="0" smtClean="0">
              <a:latin typeface="Times New Roman" panose="02020603050405020304" pitchFamily="18" charset="0"/>
            </a:endParaRPr>
          </a:p>
          <a:p>
            <a:pPr marL="0" marR="0" lvl="0" indent="0" rtl="0">
              <a:buNone/>
            </a:pPr>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f </a:t>
            </a:r>
            <a:r>
              <a:rPr kumimoji="0" 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a:t>
            </a:r>
            <a:r>
              <a:rPr kumimoji="0" lang="en-US" sz="1100" b="0" i="1"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n</a:t>
            </a:r>
            <a:r>
              <a:rPr kumimoji="0" 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sz="1100" b="0" i="0" u="none" strike="noStrike" cap="none" normalizeH="0" baseline="0" smtClean="0">
                <a:ln>
                  <a:noFill/>
                </a:ln>
                <a:solidFill>
                  <a:schemeClr val="tx1"/>
                </a:solidFill>
                <a:effectLst/>
                <a:latin typeface="Symbol" panose="05050102010706020507" pitchFamily="18" charset="2"/>
                <a:ea typeface="Times New Roman" panose="02020603050405020304" pitchFamily="18" charset="0"/>
              </a:rPr>
              <a:t>=</a:t>
            </a:r>
            <a:endParaRPr kumimoji="0" lang="en-US" sz="1100" b="0" i="0" u="none"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1</a:t>
            </a:r>
            <a:endParaRPr kumimoji="0" 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nvGrpSpPr>
          <p:cNvPr id="5" name="Group 1"/>
          <p:cNvGrpSpPr>
            <a:grpSpLocks/>
          </p:cNvGrpSpPr>
          <p:nvPr/>
        </p:nvGrpSpPr>
        <p:grpSpPr bwMode="auto">
          <a:xfrm>
            <a:off x="0" y="457200"/>
            <a:ext cx="346075" cy="7938"/>
            <a:chOff x="0" y="0"/>
            <a:chExt cx="544" cy="12"/>
          </a:xfrm>
        </p:grpSpPr>
        <p:sp>
          <p:nvSpPr>
            <p:cNvPr id="6" name="Line 2"/>
            <p:cNvSpPr>
              <a:spLocks noChangeShapeType="1"/>
            </p:cNvSpPr>
            <p:nvPr/>
          </p:nvSpPr>
          <p:spPr bwMode="auto">
            <a:xfrm>
              <a:off x="0" y="6"/>
              <a:ext cx="544" cy="0"/>
            </a:xfrm>
            <a:prstGeom prst="line">
              <a:avLst/>
            </a:prstGeom>
            <a:noFill/>
            <a:ln w="7061">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Rectangle 4"/>
          <p:cNvSpPr>
            <a:spLocks noChangeArrowheads="1"/>
          </p:cNvSpPr>
          <p:nvPr/>
        </p:nvSpPr>
        <p:spPr bwMode="auto">
          <a:xfrm>
            <a:off x="6350" y="465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n</a:t>
            </a:r>
            <a:r>
              <a:rPr kumimoji="0" lang="en-US" sz="1100" b="0" i="0" u="none" strike="noStrike" cap="none" normalizeH="0" baseline="30000" smtClean="0">
                <a:ln>
                  <a:noFill/>
                </a:ln>
                <a:solidFill>
                  <a:schemeClr val="tx1"/>
                </a:solidFill>
                <a:effectLst/>
                <a:latin typeface="Arial" panose="020B0604020202020204" pitchFamily="34" charset="0"/>
                <a:ea typeface="Times New Roman" panose="02020603050405020304" pitchFamily="18" charset="0"/>
              </a:rPr>
              <a:t>2</a:t>
            </a:r>
            <a:r>
              <a:rPr kumimoji="0" 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sz="1100" b="0" i="0" u="none" strike="noStrike" cap="none" normalizeH="0" baseline="0" smtClean="0">
                <a:ln>
                  <a:noFill/>
                </a:ln>
                <a:solidFill>
                  <a:schemeClr val="tx1"/>
                </a:solidFill>
                <a:effectLst/>
                <a:latin typeface="Symbol" panose="05050102010706020507" pitchFamily="18" charset="2"/>
                <a:ea typeface="Times New Roman" panose="02020603050405020304" pitchFamily="18" charset="0"/>
              </a:rPr>
              <a:t>-</a:t>
            </a:r>
            <a:r>
              <a:rPr kumimoji="0" lang="en-US" sz="1100" b="0" i="0" u="none" strike="noStrike" cap="none" normalizeH="0" baseline="0" smtClean="0">
                <a:ln>
                  <a:noFill/>
                </a:ln>
                <a:solidFill>
                  <a:schemeClr val="tx1"/>
                </a:solidFill>
                <a:effectLst/>
                <a:ea typeface="Times New Roman" panose="02020603050405020304" pitchFamily="18" charset="0"/>
              </a:rPr>
              <a:t> </a:t>
            </a:r>
            <a:r>
              <a:rPr kumimoji="0" lang="en-US"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4</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282" y="2905051"/>
            <a:ext cx="7458635" cy="2588169"/>
          </a:xfrm>
          <a:prstGeom prst="rect">
            <a:avLst/>
          </a:prstGeom>
        </p:spPr>
      </p:pic>
    </p:spTree>
    <p:extLst>
      <p:ext uri="{BB962C8B-B14F-4D97-AF65-F5344CB8AC3E}">
        <p14:creationId xmlns:p14="http://schemas.microsoft.com/office/powerpoint/2010/main" val="2333668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p:sp>
        <p:nvSpPr>
          <p:cNvPr id="3" name="Text Placeholder 2"/>
          <p:cNvSpPr>
            <a:spLocks noGrp="1"/>
          </p:cNvSpPr>
          <p:nvPr>
            <p:ph type="body" idx="1"/>
          </p:nvPr>
        </p:nvSpPr>
        <p:spPr/>
        <p:txBody>
          <a:bodyPr/>
          <a:lstStyle/>
          <a:p>
            <a:pPr marL="514350" marR="0" lvl="0" indent="-514350" rtl="0">
              <a:buFont typeface="+mj-lt"/>
              <a:buAutoNum type="alphaLcPeriod"/>
            </a:pPr>
            <a:r>
              <a:rPr lang="en-US" b="1" i="1" strike="noStrike" baseline="0" dirty="0" smtClean="0">
                <a:latin typeface="Times New Roman" panose="02020603050405020304" pitchFamily="18" charset="0"/>
              </a:rPr>
              <a:t>f is not well defined since each integer n has two images +n and –n. we know that one element have no two images</a:t>
            </a:r>
          </a:p>
          <a:p>
            <a:pPr marL="514350" marR="0" lvl="0" indent="-514350" rtl="0">
              <a:buFont typeface="+mj-lt"/>
              <a:buAutoNum type="alphaLcPeriod"/>
            </a:pPr>
            <a:r>
              <a:rPr lang="en-US" b="1" i="1" strike="noStrike" baseline="0" dirty="0" smtClean="0">
                <a:latin typeface="Times New Roman" panose="02020603050405020304" pitchFamily="18" charset="0"/>
              </a:rPr>
              <a:t>f is not well defined since f(2) and f(-2) are not defined.</a:t>
            </a:r>
            <a:r>
              <a:rPr lang="en-US" b="1" i="1" strike="noStrike" dirty="0" smtClean="0">
                <a:latin typeface="Times New Roman" panose="02020603050405020304" pitchFamily="18" charset="0"/>
              </a:rPr>
              <a:t> The result not a real number that’s why it is not a function</a:t>
            </a:r>
            <a:endParaRPr lang="en-US" b="1" i="1" strike="noStrike" baseline="0" dirty="0" smtClean="0">
              <a:latin typeface="Times New Roman" panose="02020603050405020304" pitchFamily="18" charset="0"/>
            </a:endParaRPr>
          </a:p>
          <a:p>
            <a:pPr marL="514350" marR="0" lvl="0" indent="-514350" rtl="0">
              <a:buFont typeface="+mj-lt"/>
              <a:buAutoNum type="alphaLcPeriod"/>
            </a:pPr>
            <a:r>
              <a:rPr lang="en-US" b="1" i="1" strike="noStrike" baseline="0" dirty="0" smtClean="0">
                <a:latin typeface="Times New Roman" panose="02020603050405020304" pitchFamily="18" charset="0"/>
              </a:rPr>
              <a:t>f is not defined for n &lt; 0 since f then results in imaginary values (not real),</a:t>
            </a:r>
            <a:r>
              <a:rPr lang="en-US" b="1" i="1" strike="noStrike" dirty="0" smtClean="0">
                <a:latin typeface="Times New Roman" panose="02020603050405020304" pitchFamily="18" charset="0"/>
              </a:rPr>
              <a:t> </a:t>
            </a:r>
            <a:r>
              <a:rPr lang="en-US" b="1" i="1" dirty="0" smtClean="0">
                <a:latin typeface="Times New Roman" panose="02020603050405020304" pitchFamily="18" charset="0"/>
              </a:rPr>
              <a:t>for example</a:t>
            </a:r>
            <a:r>
              <a:rPr lang="en-US" b="1" i="1" strike="noStrike" dirty="0" smtClean="0">
                <a:latin typeface="Times New Roman" panose="02020603050405020304" pitchFamily="18" charset="0"/>
              </a:rPr>
              <a:t> if we take n=negative number then result </a:t>
            </a:r>
            <a:r>
              <a:rPr lang="en-US" b="1" i="1" dirty="0" smtClean="0">
                <a:latin typeface="Times New Roman" panose="02020603050405020304" pitchFamily="18" charset="0"/>
              </a:rPr>
              <a:t>will be imaginary number not real number</a:t>
            </a:r>
            <a:endParaRPr lang="en-US" b="1" i="1" strike="noStrike" baseline="0" dirty="0" smtClean="0">
              <a:latin typeface="Times New Roman" panose="02020603050405020304" pitchFamily="18" charset="0"/>
            </a:endParaRPr>
          </a:p>
          <a:p>
            <a:pPr marL="514350" marR="0" lvl="0" indent="-514350" rtl="0">
              <a:buFont typeface="+mj-lt"/>
              <a:buAutoNum type="alphaLcPeriod"/>
            </a:pPr>
            <a:r>
              <a:rPr lang="en-US" b="1" i="1" strike="noStrike" baseline="0" dirty="0" smtClean="0">
                <a:latin typeface="Times New Roman" panose="02020603050405020304" pitchFamily="18" charset="0"/>
              </a:rPr>
              <a:t>f is well defined because each integer has unique (one and only one) image in R under f.</a:t>
            </a:r>
          </a:p>
        </p:txBody>
      </p:sp>
    </p:spTree>
    <p:extLst>
      <p:ext uri="{BB962C8B-B14F-4D97-AF65-F5344CB8AC3E}">
        <p14:creationId xmlns:p14="http://schemas.microsoft.com/office/powerpoint/2010/main" val="4011773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a:xfrm>
            <a:off x="838199" y="1519518"/>
            <a:ext cx="11116236" cy="4657445"/>
          </a:xfrm>
        </p:spPr>
        <p:txBody>
          <a:bodyPr/>
          <a:lstStyle/>
          <a:p>
            <a:pPr marR="0" lvl="0" rtl="0"/>
            <a:r>
              <a:rPr lang="en-US" b="1" i="1" strike="noStrike" baseline="0" dirty="0" smtClean="0">
                <a:latin typeface="Times New Roman" panose="02020603050405020304" pitchFamily="18" charset="0"/>
              </a:rPr>
              <a:t>Student C tries to define a function h : Q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Q by the rule.</a:t>
            </a:r>
          </a:p>
          <a:p>
            <a:pPr marR="0" lvl="0" rtl="0"/>
            <a:endParaRPr lang="en-US" b="1" i="1" dirty="0">
              <a:latin typeface="Times New Roman" panose="02020603050405020304" pitchFamily="18" charset="0"/>
            </a:endParaRPr>
          </a:p>
          <a:p>
            <a:pPr marR="0" lvl="0" rtl="0"/>
            <a:r>
              <a:rPr lang="en-US" b="1" i="1" strike="noStrike" baseline="0" dirty="0" smtClean="0">
                <a:latin typeface="Times New Roman" panose="02020603050405020304" pitchFamily="18" charset="0"/>
              </a:rPr>
              <a:t> for all integers m and n with n </a:t>
            </a:r>
            <a:r>
              <a:rPr lang="en-US" b="1" i="1" strike="noStrike" baseline="0" dirty="0" smtClean="0">
                <a:latin typeface="Symbol" panose="05050102010706020507" pitchFamily="18" charset="2"/>
              </a:rPr>
              <a:t>¹</a:t>
            </a:r>
            <a:r>
              <a:rPr lang="en-US" b="1" i="1" strike="noStrike" baseline="0" dirty="0" smtClean="0">
                <a:latin typeface="Times New Roman" panose="02020603050405020304" pitchFamily="18" charset="0"/>
              </a:rPr>
              <a:t> 0</a:t>
            </a:r>
            <a:endParaRPr lang="en-US" b="1" i="1" strike="noStrike" baseline="3000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r>
              <a:rPr lang="en-US" b="1" i="1" strike="noStrike" baseline="0" dirty="0" smtClean="0">
                <a:latin typeface="Times New Roman" panose="02020603050405020304" pitchFamily="18" charset="0"/>
              </a:rPr>
              <a:t>Students D claims that h is not well defined. Justify students D’s claim.</a:t>
            </a:r>
          </a:p>
        </p:txBody>
      </p:sp>
      <p:pic>
        <p:nvPicPr>
          <p:cNvPr id="4" name="Picture 3"/>
          <p:cNvPicPr>
            <a:picLocks noChangeAspect="1"/>
          </p:cNvPicPr>
          <p:nvPr/>
        </p:nvPicPr>
        <p:blipFill>
          <a:blip r:embed="rId2"/>
          <a:stretch>
            <a:fillRect/>
          </a:stretch>
        </p:blipFill>
        <p:spPr>
          <a:xfrm>
            <a:off x="9840074" y="1519518"/>
            <a:ext cx="1609786" cy="984810"/>
          </a:xfrm>
          <a:prstGeom prst="rect">
            <a:avLst/>
          </a:prstGeom>
        </p:spPr>
      </p:pic>
    </p:spTree>
    <p:extLst>
      <p:ext uri="{BB962C8B-B14F-4D97-AF65-F5344CB8AC3E}">
        <p14:creationId xmlns:p14="http://schemas.microsoft.com/office/powerpoint/2010/main" val="141344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Which of the relations define functions from X = {2,4,5} to Y={1,2,4,6}.</a:t>
            </a:r>
          </a:p>
          <a:p>
            <a:pPr marR="0" lvl="0" rtl="0"/>
            <a:r>
              <a:rPr lang="en-US" b="1" i="1" strike="noStrike" baseline="0" dirty="0" smtClean="0">
                <a:latin typeface="Times New Roman" panose="02020603050405020304" pitchFamily="18" charset="0"/>
              </a:rPr>
              <a:t>a.	R1 = {(2,4), (4,1)}</a:t>
            </a:r>
          </a:p>
          <a:p>
            <a:pPr marR="0" lvl="0" rtl="0"/>
            <a:r>
              <a:rPr lang="pt-BR" b="1" i="1" strike="noStrike" baseline="0" dirty="0" smtClean="0">
                <a:latin typeface="Times New Roman" panose="02020603050405020304" pitchFamily="18" charset="0"/>
              </a:rPr>
              <a:t>b.	R2 = {(2,4), (4,1), (4,2), (5,6)}</a:t>
            </a:r>
          </a:p>
          <a:p>
            <a:pPr marR="0" lvl="0" rtl="0"/>
            <a:r>
              <a:rPr lang="pt-BR" b="1" i="1" strike="noStrike" baseline="0" dirty="0" smtClean="0">
                <a:latin typeface="Times New Roman" panose="02020603050405020304" pitchFamily="18" charset="0"/>
              </a:rPr>
              <a:t>c.	R3 = {(2,4), (4,1), (5,6)}</a:t>
            </a:r>
          </a:p>
        </p:txBody>
      </p:sp>
    </p:spTree>
    <p:extLst>
      <p:ext uri="{BB962C8B-B14F-4D97-AF65-F5344CB8AC3E}">
        <p14:creationId xmlns:p14="http://schemas.microsoft.com/office/powerpoint/2010/main" val="1351962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p:sp>
        <p:nvSpPr>
          <p:cNvPr id="3" name="Text Placeholder 2"/>
          <p:cNvSpPr>
            <a:spLocks noGrp="1"/>
          </p:cNvSpPr>
          <p:nvPr>
            <p:ph type="body" idx="1"/>
          </p:nvPr>
        </p:nvSpPr>
        <p:spPr/>
        <p:txBody>
          <a:bodyPr>
            <a:normAutofit/>
          </a:bodyPr>
          <a:lstStyle/>
          <a:p>
            <a:pPr marR="0" lvl="0" rtl="0"/>
            <a:r>
              <a:rPr lang="en-US" b="1" i="1" strike="noStrike" baseline="0" dirty="0" smtClean="0">
                <a:latin typeface="Times New Roman" panose="02020603050405020304" pitchFamily="18" charset="0"/>
              </a:rPr>
              <a:t>The function h is well defined if each rational number has a unique (one and only one image)</a:t>
            </a:r>
          </a:p>
          <a:p>
            <a:pPr marL="0" marR="0" lvl="0" indent="0" rtl="0">
              <a:buNone/>
            </a:pPr>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dirty="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r>
              <a:rPr lang="en-US" b="1" i="1" strike="noStrike" baseline="0" dirty="0" smtClean="0">
                <a:latin typeface="Times New Roman" panose="02020603050405020304" pitchFamily="18" charset="0"/>
              </a:rPr>
              <a:t>Hence an element of Q has more than one images under h. Accordingly h is not well defined.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049" y="2711542"/>
            <a:ext cx="4113387" cy="23176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120" y="2711543"/>
            <a:ext cx="3620577" cy="1500239"/>
          </a:xfrm>
          <a:prstGeom prst="rect">
            <a:avLst/>
          </a:prstGeom>
        </p:spPr>
      </p:pic>
    </p:spTree>
    <p:extLst>
      <p:ext uri="{BB962C8B-B14F-4D97-AF65-F5344CB8AC3E}">
        <p14:creationId xmlns:p14="http://schemas.microsoft.com/office/powerpoint/2010/main" val="843324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REMARK:</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A function f: X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Y is well defined </a:t>
            </a:r>
            <a:r>
              <a:rPr lang="en-US" b="1" i="1" strike="noStrike" baseline="0" dirty="0" smtClean="0">
                <a:latin typeface="Times New Roman" panose="02020603050405020304" pitchFamily="18" charset="0"/>
              </a:rPr>
              <a:t>if </a:t>
            </a:r>
            <a:endParaRPr lang="en-US" b="1" i="1" strike="noStrike" baseline="0" dirty="0" smtClean="0">
              <a:latin typeface="Times New Roman" panose="02020603050405020304" pitchFamily="18" charset="0"/>
            </a:endParaRPr>
          </a:p>
          <a:p>
            <a:pPr lvl="1"/>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x</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x</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X,</a:t>
            </a:r>
          </a:p>
          <a:p>
            <a:pPr lvl="1"/>
            <a:r>
              <a:rPr lang="en-US" b="1" i="1" strike="noStrike" baseline="0" dirty="0" smtClean="0">
                <a:latin typeface="Times New Roman" panose="02020603050405020304" pitchFamily="18" charset="0"/>
              </a:rPr>
              <a:t>if x</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 x</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then f(x</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 f(x</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a:t>
            </a:r>
          </a:p>
        </p:txBody>
      </p:sp>
    </p:spTree>
    <p:extLst>
      <p:ext uri="{BB962C8B-B14F-4D97-AF65-F5344CB8AC3E}">
        <p14:creationId xmlns:p14="http://schemas.microsoft.com/office/powerpoint/2010/main" val="546483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 g: R</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R+ be defined by g(x) = x</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+1</a:t>
            </a:r>
          </a:p>
          <a:p>
            <a:pPr marL="514350" marR="0" lvl="0" indent="-514350" rtl="0">
              <a:buFont typeface="+mj-lt"/>
              <a:buAutoNum type="arabicPeriod"/>
            </a:pPr>
            <a:r>
              <a:rPr lang="en-US" b="1" i="1" strike="noStrike" baseline="0" dirty="0" smtClean="0">
                <a:latin typeface="Times New Roman" panose="02020603050405020304" pitchFamily="18" charset="0"/>
              </a:rPr>
              <a:t>Show that g is well defined.</a:t>
            </a:r>
          </a:p>
          <a:p>
            <a:pPr marL="514350" marR="0" lvl="0" indent="-514350" rtl="0">
              <a:buFont typeface="+mj-lt"/>
              <a:buAutoNum type="arabicPeriod"/>
            </a:pPr>
            <a:r>
              <a:rPr lang="en-US" b="1" i="1" strike="noStrike" baseline="0" dirty="0" smtClean="0">
                <a:latin typeface="Times New Roman" panose="02020603050405020304" pitchFamily="18" charset="0"/>
              </a:rPr>
              <a:t>Determine the domain, co-domain and range of g.</a:t>
            </a:r>
          </a:p>
        </p:txBody>
      </p:sp>
    </p:spTree>
    <p:extLst>
      <p:ext uri="{BB962C8B-B14F-4D97-AF65-F5344CB8AC3E}">
        <p14:creationId xmlns:p14="http://schemas.microsoft.com/office/powerpoint/2010/main" val="2091093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p:sp>
        <p:nvSpPr>
          <p:cNvPr id="3" name="Text Placeholder 2"/>
          <p:cNvSpPr>
            <a:spLocks noGrp="1"/>
          </p:cNvSpPr>
          <p:nvPr>
            <p:ph type="body" idx="1"/>
          </p:nvPr>
        </p:nvSpPr>
        <p:spPr>
          <a:xfrm>
            <a:off x="838200" y="1825625"/>
            <a:ext cx="10515600" cy="4736540"/>
          </a:xfrm>
        </p:spPr>
        <p:txBody>
          <a:bodyPr>
            <a:normAutofit/>
          </a:bodyPr>
          <a:lstStyle/>
          <a:p>
            <a:pPr marL="514350" marR="0" lvl="0" indent="-514350" rtl="0">
              <a:buFont typeface="+mj-lt"/>
              <a:buAutoNum type="arabicPeriod"/>
            </a:pPr>
            <a:r>
              <a:rPr lang="en-US" b="1" i="1" strike="noStrike" baseline="0" dirty="0" smtClean="0">
                <a:latin typeface="Times New Roman" panose="02020603050405020304" pitchFamily="18" charset="0"/>
              </a:rPr>
              <a:t>g is well defined:</a:t>
            </a:r>
          </a:p>
          <a:p>
            <a:pPr marR="0" lvl="0" rtl="0"/>
            <a:r>
              <a:rPr lang="en-US" b="1" i="1" strike="noStrike" baseline="0" dirty="0" smtClean="0">
                <a:latin typeface="Times New Roman" panose="02020603050405020304" pitchFamily="18" charset="0"/>
              </a:rPr>
              <a:t>Let x</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x</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and suppose x</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 x</a:t>
            </a:r>
            <a:r>
              <a:rPr lang="en-US" b="1" i="1" strike="noStrike" baseline="-25000" dirty="0" smtClean="0">
                <a:latin typeface="Times New Roman" panose="02020603050405020304" pitchFamily="18" charset="0"/>
              </a:rPr>
              <a:t>2</a:t>
            </a:r>
            <a:endParaRPr lang="en-US" b="1" i="1" strike="noStrike" baseline="0" dirty="0" smtClean="0">
              <a:latin typeface="Times New Roman" panose="02020603050405020304" pitchFamily="18" charset="0"/>
            </a:endParaRPr>
          </a:p>
          <a:p>
            <a:pPr marR="0" lvl="0" rtl="0"/>
            <a:r>
              <a:rPr lang="en-US" b="1" i="1" strike="noStrike" baseline="0" dirty="0" smtClean="0">
                <a:latin typeface="Symbol" panose="05050102010706020507" pitchFamily="18" charset="2"/>
              </a:rPr>
              <a:t>Þ</a:t>
            </a:r>
            <a:r>
              <a:rPr lang="en-US" b="1" i="1" strike="noStrike" baseline="0" dirty="0" smtClean="0">
                <a:latin typeface="Times New Roman" panose="02020603050405020304" pitchFamily="18" charset="0"/>
              </a:rPr>
              <a:t>	x</a:t>
            </a:r>
            <a:r>
              <a:rPr lang="en-US" b="1" i="1" strike="noStrike" baseline="-25000" dirty="0" smtClean="0">
                <a:latin typeface="Times New Roman" panose="02020603050405020304" pitchFamily="18" charset="0"/>
              </a:rPr>
              <a:t>1</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 x</a:t>
            </a:r>
            <a:r>
              <a:rPr lang="en-US" b="1" i="1" strike="noStrike" baseline="-25000" dirty="0" smtClean="0">
                <a:latin typeface="Times New Roman" panose="02020603050405020304" pitchFamily="18" charset="0"/>
              </a:rPr>
              <a:t>2</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(squaring both sides)</a:t>
            </a:r>
          </a:p>
          <a:p>
            <a:pPr marR="0" lvl="0" rtl="0"/>
            <a:r>
              <a:rPr lang="en-US" b="1" i="1" strike="noStrike" baseline="0" dirty="0" smtClean="0">
                <a:latin typeface="Symbol" panose="05050102010706020507" pitchFamily="18" charset="2"/>
              </a:rPr>
              <a:t>Þ</a:t>
            </a:r>
            <a:r>
              <a:rPr lang="en-US" b="1" i="1" strike="noStrike" baseline="0" dirty="0" smtClean="0">
                <a:latin typeface="Times New Roman" panose="02020603050405020304" pitchFamily="18" charset="0"/>
              </a:rPr>
              <a:t>	x</a:t>
            </a:r>
            <a:r>
              <a:rPr lang="en-US" b="1" i="1" strike="noStrike" baseline="-25000" dirty="0" smtClean="0">
                <a:latin typeface="Times New Roman" panose="02020603050405020304" pitchFamily="18" charset="0"/>
              </a:rPr>
              <a:t>1</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+ 1 = x </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+ 1	(adding 1 on both sides)</a:t>
            </a:r>
          </a:p>
          <a:p>
            <a:pPr marR="0" lvl="0" rtl="0"/>
            <a:r>
              <a:rPr lang="en-US" b="1" i="1" strike="noStrike" baseline="0" dirty="0" smtClean="0">
                <a:latin typeface="Symbol" panose="05050102010706020507" pitchFamily="18" charset="2"/>
              </a:rPr>
              <a:t>Þ</a:t>
            </a:r>
            <a:r>
              <a:rPr lang="en-US" b="1" i="1" strike="noStrike" baseline="0" dirty="0" smtClean="0">
                <a:latin typeface="Times New Roman" panose="02020603050405020304" pitchFamily="18" charset="0"/>
              </a:rPr>
              <a:t>	g (x</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 g(x</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(by definition of g)</a:t>
            </a:r>
          </a:p>
          <a:p>
            <a:pPr marR="0" lvl="0" rtl="0"/>
            <a:r>
              <a:rPr lang="en-US" b="1" i="1" strike="noStrike" baseline="0" dirty="0" smtClean="0">
                <a:latin typeface="Times New Roman" panose="02020603050405020304" pitchFamily="18" charset="0"/>
              </a:rPr>
              <a:t>Thus if x</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 x</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then g (x</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 g(x</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According g:R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R+ is well defined.</a:t>
            </a:r>
          </a:p>
          <a:p>
            <a:pPr marL="0" marR="0" lvl="0" indent="0" rtl="0">
              <a:buNone/>
            </a:pPr>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194667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p:sp>
        <p:nvSpPr>
          <p:cNvPr id="3" name="Text Placeholder 2"/>
          <p:cNvSpPr>
            <a:spLocks noGrp="1"/>
          </p:cNvSpPr>
          <p:nvPr>
            <p:ph type="body" idx="1"/>
          </p:nvPr>
        </p:nvSpPr>
        <p:spPr>
          <a:xfrm>
            <a:off x="838200" y="1438835"/>
            <a:ext cx="10515600" cy="5123330"/>
          </a:xfrm>
        </p:spPr>
        <p:txBody>
          <a:bodyPr>
            <a:normAutofit lnSpcReduction="10000"/>
          </a:bodyPr>
          <a:lstStyle/>
          <a:p>
            <a:pPr marL="0" marR="0" lvl="0" indent="0" algn="ctr" rtl="0">
              <a:buNone/>
            </a:pPr>
            <a:r>
              <a:rPr lang="en-US" b="1" i="1" strike="noStrike" baseline="0" dirty="0" smtClean="0">
                <a:latin typeface="Times New Roman" panose="02020603050405020304" pitchFamily="18" charset="0"/>
              </a:rPr>
              <a:t>g:R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R</a:t>
            </a:r>
            <a:r>
              <a:rPr lang="en-US" b="1" i="1" strike="noStrike" baseline="30000" dirty="0" smtClean="0">
                <a:latin typeface="Times New Roman" panose="02020603050405020304" pitchFamily="18" charset="0"/>
              </a:rPr>
              <a:t>+</a:t>
            </a:r>
            <a:r>
              <a:rPr lang="en-US" b="1" i="1" strike="noStrike" baseline="0" dirty="0" smtClean="0">
                <a:latin typeface="Times New Roman" panose="02020603050405020304" pitchFamily="18" charset="0"/>
              </a:rPr>
              <a:t> defined by g(x) = x</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+ 1.</a:t>
            </a:r>
          </a:p>
          <a:p>
            <a:pPr marL="514350" indent="-514350">
              <a:buFont typeface="+mj-lt"/>
              <a:buAutoNum type="arabicPeriod" startAt="2"/>
            </a:pPr>
            <a:r>
              <a:rPr lang="en-US" b="1" i="1" dirty="0">
                <a:latin typeface="Times New Roman" panose="02020603050405020304" pitchFamily="18" charset="0"/>
              </a:rPr>
              <a:t>Determine the domain, co-domain and range of g</a:t>
            </a:r>
            <a:r>
              <a:rPr lang="en-US" b="1" i="1" dirty="0" smtClean="0">
                <a:latin typeface="Times New Roman" panose="02020603050405020304" pitchFamily="18" charset="0"/>
              </a:rPr>
              <a:t>.</a:t>
            </a:r>
            <a:endParaRPr lang="en-US" b="1" i="1" strike="noStrike" baseline="0" dirty="0" smtClean="0">
              <a:latin typeface="Times New Roman" panose="02020603050405020304" pitchFamily="18" charset="0"/>
            </a:endParaRPr>
          </a:p>
          <a:p>
            <a:pPr marR="0" lvl="0" rtl="0"/>
            <a:r>
              <a:rPr lang="en-US" b="1" i="1" strike="noStrike" baseline="0" dirty="0" smtClean="0">
                <a:latin typeface="Times New Roman" panose="02020603050405020304" pitchFamily="18" charset="0"/>
              </a:rPr>
              <a:t>Domain of g = R (set of real numbers)</a:t>
            </a:r>
          </a:p>
          <a:p>
            <a:pPr marR="0" lvl="0" rtl="0"/>
            <a:r>
              <a:rPr lang="en-US" b="1" i="1" strike="noStrike" baseline="0" dirty="0" smtClean="0">
                <a:latin typeface="Times New Roman" panose="02020603050405020304" pitchFamily="18" charset="0"/>
              </a:rPr>
              <a:t>Co-domain of g = R</a:t>
            </a:r>
            <a:r>
              <a:rPr lang="en-US" b="1" i="1" strike="noStrike" baseline="30000" dirty="0" smtClean="0">
                <a:latin typeface="Times New Roman" panose="02020603050405020304" pitchFamily="18" charset="0"/>
              </a:rPr>
              <a:t>+</a:t>
            </a:r>
            <a:r>
              <a:rPr lang="en-US" b="1" i="1" strike="noStrike" baseline="0" dirty="0" smtClean="0">
                <a:latin typeface="Times New Roman" panose="02020603050405020304" pitchFamily="18" charset="0"/>
              </a:rPr>
              <a:t> (set of positive real numbers)</a:t>
            </a:r>
          </a:p>
          <a:p>
            <a:pPr marR="0" lvl="0" rtl="0"/>
            <a:r>
              <a:rPr lang="en-US" b="1" i="1" strike="noStrike" baseline="0" dirty="0" smtClean="0">
                <a:latin typeface="Times New Roman" panose="02020603050405020304" pitchFamily="18" charset="0"/>
              </a:rPr>
              <a:t>The range of g consists of those elements of R</a:t>
            </a:r>
            <a:r>
              <a:rPr lang="en-US" b="1" i="1" strike="noStrike" baseline="30000" dirty="0" smtClean="0">
                <a:latin typeface="Times New Roman" panose="02020603050405020304" pitchFamily="18" charset="0"/>
              </a:rPr>
              <a:t>+</a:t>
            </a:r>
            <a:r>
              <a:rPr lang="en-US" b="1" i="1" strike="noStrike" baseline="0" dirty="0" smtClean="0">
                <a:latin typeface="Times New Roman" panose="02020603050405020304" pitchFamily="18" charset="0"/>
              </a:rPr>
              <a:t> that appear as image points.</a:t>
            </a:r>
          </a:p>
          <a:p>
            <a:pPr marR="0" lvl="0" rtl="0"/>
            <a:r>
              <a:rPr lang="en-US" b="1" i="1" strike="noStrike" baseline="0" dirty="0" smtClean="0">
                <a:latin typeface="Times New Roman" panose="02020603050405020304" pitchFamily="18" charset="0"/>
              </a:rPr>
              <a:t>Since  x</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³</a:t>
            </a:r>
            <a:r>
              <a:rPr lang="en-US" b="1" i="1" strike="noStrike" baseline="0" dirty="0" smtClean="0">
                <a:latin typeface="Times New Roman" panose="02020603050405020304" pitchFamily="18" charset="0"/>
              </a:rPr>
              <a:t>0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a:t>
            </a:r>
          </a:p>
          <a:p>
            <a:pPr marR="0" lvl="0" rtl="0"/>
            <a:r>
              <a:rPr lang="en-US" b="1" i="1" strike="noStrike" baseline="0" dirty="0" smtClean="0">
                <a:latin typeface="Times New Roman" panose="02020603050405020304" pitchFamily="18" charset="0"/>
              </a:rPr>
              <a:t>x</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+ 1</a:t>
            </a:r>
            <a:r>
              <a:rPr lang="en-US" b="1" i="1" strike="noStrike" baseline="0" dirty="0" smtClean="0">
                <a:latin typeface="Symbol" panose="05050102010706020507" pitchFamily="18" charset="2"/>
              </a:rPr>
              <a:t>³</a:t>
            </a:r>
            <a:r>
              <a:rPr lang="en-US" b="1" i="1" strike="noStrike" baseline="0" dirty="0" smtClean="0">
                <a:latin typeface="Times New Roman" panose="02020603050405020304" pitchFamily="18" charset="0"/>
              </a:rPr>
              <a:t> 1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a:t>
            </a:r>
          </a:p>
          <a:p>
            <a:pPr marR="0" lvl="0" rtl="0"/>
            <a:r>
              <a:rPr lang="en-US" b="1" i="1" strike="noStrike" baseline="0" dirty="0" smtClean="0">
                <a:latin typeface="Times New Roman" panose="02020603050405020304" pitchFamily="18" charset="0"/>
              </a:rPr>
              <a:t>i.e.	g(x) = x</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 + 1</a:t>
            </a:r>
            <a:r>
              <a:rPr lang="en-US" b="1" i="1" strike="noStrike" baseline="0" dirty="0" smtClean="0">
                <a:latin typeface="Symbol" panose="05050102010706020507" pitchFamily="18" charset="2"/>
              </a:rPr>
              <a:t>³</a:t>
            </a:r>
            <a:r>
              <a:rPr lang="en-US" b="1" i="1" strike="noStrike" baseline="0" dirty="0" smtClean="0">
                <a:latin typeface="Times New Roman" panose="02020603050405020304" pitchFamily="18" charset="0"/>
              </a:rPr>
              <a:t> 1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x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a:t>
            </a:r>
          </a:p>
          <a:p>
            <a:pPr marR="0" lvl="0" rtl="0"/>
            <a:r>
              <a:rPr lang="en-US" b="1" i="1" strike="noStrike" baseline="0" dirty="0" smtClean="0">
                <a:latin typeface="Times New Roman" panose="02020603050405020304" pitchFamily="18" charset="0"/>
              </a:rPr>
              <a:t>Hence the range of g is all real number greater than or equal to 1, i.e., the internal [1,</a:t>
            </a:r>
            <a:r>
              <a:rPr lang="en-US" b="1" i="1" strike="noStrike" baseline="0" dirty="0" smtClean="0">
                <a:latin typeface="Symbol" panose="05050102010706020507" pitchFamily="18" charset="2"/>
              </a:rPr>
              <a:t>µ</a:t>
            </a:r>
            <a:r>
              <a:rPr lang="en-US" b="1" i="1" strike="noStrike" baseline="0" dirty="0" smtClean="0">
                <a:latin typeface="Times New Roman" panose="02020603050405020304" pitchFamily="18" charset="0"/>
              </a:rPr>
              <a:t>)</a:t>
            </a:r>
          </a:p>
        </p:txBody>
      </p:sp>
    </p:spTree>
    <p:extLst>
      <p:ext uri="{BB962C8B-B14F-4D97-AF65-F5344CB8AC3E}">
        <p14:creationId xmlns:p14="http://schemas.microsoft.com/office/powerpoint/2010/main" val="196318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BINARY OPERATIONS:</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A binary operation “*” defined on a set A assigns to each ordered pair (a, b) of elements of A, a uniquely determined element a*b of A.</a:t>
            </a:r>
          </a:p>
          <a:p>
            <a:pPr marR="0" lvl="0" rtl="0"/>
            <a:r>
              <a:rPr lang="en-US" b="1" i="1" strike="noStrike" baseline="0" dirty="0" smtClean="0">
                <a:latin typeface="Times New Roman" panose="02020603050405020304" pitchFamily="18" charset="0"/>
              </a:rPr>
              <a:t>That is, a binary operation takes two elements of A and maps them to a third element of A.</a:t>
            </a:r>
          </a:p>
        </p:txBody>
      </p:sp>
    </p:spTree>
    <p:extLst>
      <p:ext uri="{BB962C8B-B14F-4D97-AF65-F5344CB8AC3E}">
        <p14:creationId xmlns:p14="http://schemas.microsoft.com/office/powerpoint/2010/main" val="2873922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p:txBody>
          <a:bodyPr/>
          <a:lstStyle/>
          <a:p>
            <a:pPr marL="514350" marR="0" lvl="0" indent="-514350" rtl="0">
              <a:buFont typeface="+mj-lt"/>
              <a:buAutoNum type="arabicPeriod"/>
            </a:pPr>
            <a:r>
              <a:rPr lang="en-US" b="1" i="1" strike="noStrike" baseline="0" dirty="0" smtClean="0">
                <a:latin typeface="Times New Roman" panose="02020603050405020304" pitchFamily="18" charset="0"/>
              </a:rPr>
              <a:t>“+” and “.” are binary operations on the set of natural numbers N.</a:t>
            </a:r>
          </a:p>
          <a:p>
            <a:pPr marL="514350" marR="0" lvl="0" indent="-514350" rtl="0">
              <a:buFont typeface="+mj-lt"/>
              <a:buAutoNum type="arabicPeriod"/>
            </a:pPr>
            <a:r>
              <a:rPr lang="en-US" b="1" i="1" strike="noStrike" baseline="0" dirty="0" smtClean="0">
                <a:latin typeface="Times New Roman" panose="02020603050405020304" pitchFamily="18" charset="0"/>
              </a:rPr>
              <a:t>“-” is not a binary operation on N.</a:t>
            </a:r>
          </a:p>
          <a:p>
            <a:pPr marL="514350" marR="0" lvl="0" indent="-514350" rtl="0">
              <a:buFont typeface="+mj-lt"/>
              <a:buAutoNum type="arabicPeriod"/>
            </a:pPr>
            <a:r>
              <a:rPr lang="en-US" b="1" i="1" strike="noStrike" baseline="0" dirty="0" smtClean="0">
                <a:latin typeface="Times New Roman" panose="02020603050405020304" pitchFamily="18" charset="0"/>
              </a:rPr>
              <a:t>“-” is a binary operation on Z, the set of integers.</a:t>
            </a:r>
          </a:p>
          <a:p>
            <a:pPr marL="514350" marR="0" lvl="0" indent="-514350" rtl="0">
              <a:buFont typeface="+mj-lt"/>
              <a:buAutoNum type="arabicPeriod"/>
            </a:pPr>
            <a:r>
              <a:rPr lang="en-US" b="1" i="1" strike="noStrike" baseline="0" dirty="0" smtClean="0">
                <a:latin typeface="Times New Roman" panose="02020603050405020304" pitchFamily="18" charset="0"/>
              </a:rPr>
              <a:t>“</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is a binary operation on the set of non-zero rational numbers Q-{0}, but not a binary operation on Z.</a:t>
            </a:r>
          </a:p>
        </p:txBody>
      </p:sp>
    </p:spTree>
    <p:extLst>
      <p:ext uri="{BB962C8B-B14F-4D97-AF65-F5344CB8AC3E}">
        <p14:creationId xmlns:p14="http://schemas.microsoft.com/office/powerpoint/2010/main" val="2894659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BINARY OPERATION AS FUNCTION: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A binary operation “*” on a set A is a function from A * A to A.</a:t>
            </a:r>
          </a:p>
          <a:p>
            <a:pPr marR="0" lvl="0" rtl="0"/>
            <a:r>
              <a:rPr lang="en-US" b="1" i="1" strike="noStrike" baseline="0" dirty="0" smtClean="0">
                <a:latin typeface="Times New Roman" panose="02020603050405020304" pitchFamily="18" charset="0"/>
              </a:rPr>
              <a:t>i.e. *: A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A.</a:t>
            </a:r>
          </a:p>
          <a:p>
            <a:pPr marR="0" lvl="0" rtl="0"/>
            <a:r>
              <a:rPr lang="en-US" b="1" i="1" strike="noStrike" baseline="0" dirty="0" smtClean="0">
                <a:latin typeface="Times New Roman" panose="02020603050405020304" pitchFamily="18" charset="0"/>
              </a:rPr>
              <a:t>Hence *(</a:t>
            </a:r>
            <a:r>
              <a:rPr lang="en-US" b="1" i="1" strike="noStrike" baseline="0" dirty="0" err="1" smtClean="0">
                <a:latin typeface="Times New Roman" panose="02020603050405020304" pitchFamily="18" charset="0"/>
              </a:rPr>
              <a:t>a,b</a:t>
            </a:r>
            <a:r>
              <a:rPr lang="en-US" b="1" i="1" strike="noStrike" baseline="0" dirty="0" smtClean="0">
                <a:latin typeface="Times New Roman" panose="02020603050405020304" pitchFamily="18" charset="0"/>
              </a:rPr>
              <a:t>) = c,	where a, b, c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A.</a:t>
            </a:r>
          </a:p>
          <a:p>
            <a:pPr marR="0" lvl="0" rtl="0"/>
            <a:endParaRPr lang="en-US" b="1" i="1" strike="noStrike" baseline="0" dirty="0" smtClean="0">
              <a:latin typeface="Times New Roman" panose="02020603050405020304" pitchFamily="18" charset="0"/>
            </a:endParaRPr>
          </a:p>
          <a:p>
            <a:pPr marR="0" lvl="0" rtl="0"/>
            <a:r>
              <a:rPr lang="en-US" b="1" i="1" strike="noStrike" baseline="0" dirty="0" smtClean="0">
                <a:latin typeface="Times New Roman" panose="02020603050405020304" pitchFamily="18" charset="0"/>
              </a:rPr>
              <a:t>NOTE: *(</a:t>
            </a:r>
            <a:r>
              <a:rPr lang="en-US" b="1" i="1" strike="noStrike" baseline="0" dirty="0" err="1" smtClean="0">
                <a:latin typeface="Times New Roman" panose="02020603050405020304" pitchFamily="18" charset="0"/>
              </a:rPr>
              <a:t>a,b</a:t>
            </a:r>
            <a:r>
              <a:rPr lang="en-US" b="1" i="1" strike="noStrike" baseline="0" dirty="0" smtClean="0">
                <a:latin typeface="Times New Roman" panose="02020603050405020304" pitchFamily="18" charset="0"/>
              </a:rPr>
              <a:t>) is more commonly written as a*b.</a:t>
            </a:r>
          </a:p>
          <a:p>
            <a:pPr marR="0" lvl="0" rtl="0"/>
            <a:r>
              <a:rPr lang="en-US" b="1" i="1" dirty="0" err="1" smtClean="0">
                <a:latin typeface="Times New Roman" panose="02020603050405020304" pitchFamily="18" charset="0"/>
              </a:rPr>
              <a:t>I,e</a:t>
            </a:r>
            <a:endParaRPr lang="en-US" b="1" i="1" dirty="0" smtClean="0">
              <a:latin typeface="Times New Roman" panose="02020603050405020304" pitchFamily="18" charset="0"/>
            </a:endParaRPr>
          </a:p>
          <a:p>
            <a:pPr marR="0" lvl="0" rtl="0"/>
            <a:r>
              <a:rPr lang="en-US" b="1" i="1" strike="noStrike" baseline="0" dirty="0" smtClean="0">
                <a:latin typeface="Times New Roman" panose="02020603050405020304" pitchFamily="18" charset="0"/>
              </a:rPr>
              <a:t>Addition</a:t>
            </a:r>
            <a:r>
              <a:rPr lang="en-US" b="1" i="1" strike="noStrike" dirty="0" smtClean="0">
                <a:latin typeface="Times New Roman" panose="02020603050405020304" pitchFamily="18" charset="0"/>
              </a:rPr>
              <a:t> “+”	a + b</a:t>
            </a:r>
          </a:p>
          <a:p>
            <a:pPr marR="0" lvl="0" rtl="0"/>
            <a:r>
              <a:rPr lang="en-US" b="1" i="1" baseline="0" dirty="0" smtClean="0">
                <a:latin typeface="Times New Roman" panose="02020603050405020304" pitchFamily="18" charset="0"/>
              </a:rPr>
              <a:t>Multiplication “.”	a</a:t>
            </a:r>
            <a:r>
              <a:rPr lang="en-US" b="1" i="1" dirty="0" smtClean="0">
                <a:latin typeface="Times New Roman" panose="02020603050405020304" pitchFamily="18" charset="0"/>
              </a:rPr>
              <a:t> . b</a:t>
            </a:r>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603404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EXAMPLES:</a:t>
            </a:r>
          </a:p>
        </p:txBody>
      </p:sp>
      <p:sp>
        <p:nvSpPr>
          <p:cNvPr id="3" name="Text Placeholder 2"/>
          <p:cNvSpPr>
            <a:spLocks noGrp="1"/>
          </p:cNvSpPr>
          <p:nvPr>
            <p:ph type="body" idx="1"/>
          </p:nvPr>
        </p:nvSpPr>
        <p:spPr/>
        <p:txBody>
          <a:bodyPr>
            <a:normAutofit/>
          </a:bodyPr>
          <a:lstStyle/>
          <a:p>
            <a:pPr marL="514350" marR="0" lvl="0" indent="-514350" rtl="0">
              <a:buFont typeface="+mj-lt"/>
              <a:buAutoNum type="arabicPeriod"/>
            </a:pPr>
            <a:r>
              <a:rPr lang="en-US" sz="2400" b="1" i="1" strike="noStrike" baseline="0" dirty="0" smtClean="0">
                <a:latin typeface="Times New Roman" panose="02020603050405020304" pitchFamily="18" charset="0"/>
              </a:rPr>
              <a:t>The set operations union </a:t>
            </a:r>
            <a:r>
              <a:rPr lang="en-US" sz="2400" b="1" i="1" strike="noStrike" baseline="0" dirty="0" smtClean="0">
                <a:latin typeface="Symbol" panose="05050102010706020507" pitchFamily="18" charset="2"/>
              </a:rPr>
              <a:t>È</a:t>
            </a:r>
            <a:r>
              <a:rPr lang="en-US" sz="2400" b="1" i="1" strike="noStrike" baseline="0" dirty="0" smtClean="0">
                <a:latin typeface="Times New Roman" panose="02020603050405020304" pitchFamily="18" charset="0"/>
              </a:rPr>
              <a:t>, intersection </a:t>
            </a:r>
            <a:r>
              <a:rPr lang="en-US" sz="2400" b="1" i="1" strike="noStrike" baseline="0" dirty="0" smtClean="0">
                <a:latin typeface="Symbol" panose="05050102010706020507" pitchFamily="18" charset="2"/>
              </a:rPr>
              <a:t>Ç</a:t>
            </a:r>
            <a:r>
              <a:rPr lang="en-US" sz="2400" b="1" i="1" strike="noStrike" baseline="0" dirty="0" smtClean="0">
                <a:latin typeface="Times New Roman" panose="02020603050405020304" pitchFamily="18" charset="0"/>
              </a:rPr>
              <a:t> and set difference -, are binary operators on the power set P(A) of any set A.</a:t>
            </a:r>
          </a:p>
          <a:p>
            <a:pPr marL="514350" marR="0" lvl="0" indent="-514350" rtl="0">
              <a:buFont typeface="+mj-lt"/>
              <a:buAutoNum type="arabicPeriod"/>
            </a:pPr>
            <a:r>
              <a:rPr lang="en-US" sz="2400" b="1" i="1" strike="noStrike" baseline="0" dirty="0" smtClean="0">
                <a:latin typeface="Times New Roman" panose="02020603050405020304" pitchFamily="18" charset="0"/>
              </a:rPr>
              <a:t>The logical connectives </a:t>
            </a:r>
            <a:r>
              <a:rPr lang="en-US" sz="2400" b="1" i="1" strike="noStrike" baseline="0" dirty="0" smtClean="0">
                <a:latin typeface="Symbol" panose="05050102010706020507" pitchFamily="18" charset="2"/>
              </a:rPr>
              <a:t>Ú</a:t>
            </a:r>
            <a:r>
              <a:rPr lang="en-US" sz="2400" b="1" i="1" strike="noStrike" baseline="0" dirty="0" smtClean="0">
                <a:latin typeface="Times New Roman" panose="02020603050405020304" pitchFamily="18" charset="0"/>
              </a:rPr>
              <a:t>, </a:t>
            </a:r>
            <a:r>
              <a:rPr lang="en-US" sz="2400" b="1" i="1" strike="noStrike" baseline="0" dirty="0" smtClean="0">
                <a:latin typeface="Symbol" panose="05050102010706020507" pitchFamily="18" charset="2"/>
              </a:rPr>
              <a:t>Ù</a:t>
            </a:r>
            <a:r>
              <a:rPr lang="en-US" sz="2400" b="1" i="1" strike="noStrike" baseline="0" dirty="0" smtClean="0">
                <a:latin typeface="Times New Roman" panose="02020603050405020304" pitchFamily="18" charset="0"/>
              </a:rPr>
              <a:t>, </a:t>
            </a:r>
            <a:r>
              <a:rPr lang="en-US" sz="2400" b="1" i="1" strike="noStrike" baseline="0" dirty="0" smtClean="0">
                <a:latin typeface="Symbol" panose="05050102010706020507" pitchFamily="18" charset="2"/>
              </a:rPr>
              <a:t>®</a:t>
            </a:r>
            <a:r>
              <a:rPr lang="en-US" sz="2400" b="1" i="1" strike="noStrike" baseline="0" dirty="0" smtClean="0">
                <a:latin typeface="Times New Roman" panose="02020603050405020304" pitchFamily="18" charset="0"/>
              </a:rPr>
              <a:t>, </a:t>
            </a:r>
            <a:r>
              <a:rPr lang="en-US" sz="2400" b="1" i="1" strike="noStrike" baseline="0" dirty="0" smtClean="0">
                <a:latin typeface="Symbol" panose="05050102010706020507" pitchFamily="18" charset="2"/>
              </a:rPr>
              <a:t>«</a:t>
            </a:r>
            <a:r>
              <a:rPr lang="en-US" sz="2400" b="1" i="1" strike="noStrike" baseline="0" dirty="0" smtClean="0">
                <a:latin typeface="Times New Roman" panose="02020603050405020304" pitchFamily="18" charset="0"/>
              </a:rPr>
              <a:t> are binary operations on the set {T, F}</a:t>
            </a:r>
          </a:p>
          <a:p>
            <a:pPr marL="514350" marR="0" lvl="0" indent="-514350" rtl="0">
              <a:buFont typeface="+mj-lt"/>
              <a:buAutoNum type="arabicPeriod"/>
            </a:pPr>
            <a:r>
              <a:rPr lang="en-US" sz="2400" b="1" i="1" strike="noStrike" baseline="0" dirty="0" smtClean="0">
                <a:latin typeface="Times New Roman" panose="02020603050405020304" pitchFamily="18" charset="0"/>
              </a:rPr>
              <a:t>The logic gates OR and </a:t>
            </a:r>
            <a:r>
              <a:rPr lang="en-US" sz="2400" b="1" i="1" strike="noStrike" baseline="0" dirty="0" err="1" smtClean="0">
                <a:latin typeface="Times New Roman" panose="02020603050405020304" pitchFamily="18" charset="0"/>
              </a:rPr>
              <a:t>AND</a:t>
            </a:r>
            <a:r>
              <a:rPr lang="en-US" sz="2400" b="1" i="1" strike="noStrike" baseline="0" dirty="0" smtClean="0">
                <a:latin typeface="Times New Roman" panose="02020603050405020304" pitchFamily="18" charset="0"/>
              </a:rPr>
              <a:t> are binary operations on {0,1}</a:t>
            </a:r>
          </a:p>
          <a:p>
            <a:pPr marR="0" lvl="0" rtl="0"/>
            <a:endParaRPr lang="en-US" sz="2400" b="1" i="1" strike="noStrike" baseline="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443" y="3396177"/>
            <a:ext cx="5649113" cy="3172268"/>
          </a:xfrm>
          <a:prstGeom prst="rect">
            <a:avLst/>
          </a:prstGeom>
        </p:spPr>
      </p:pic>
    </p:spTree>
    <p:extLst>
      <p:ext uri="{BB962C8B-B14F-4D97-AF65-F5344CB8AC3E}">
        <p14:creationId xmlns:p14="http://schemas.microsoft.com/office/powerpoint/2010/main" val="3215744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EXAMPLES:</a:t>
            </a:r>
          </a:p>
        </p:txBody>
      </p:sp>
      <p:sp>
        <p:nvSpPr>
          <p:cNvPr id="3" name="Text Placeholder 2"/>
          <p:cNvSpPr>
            <a:spLocks noGrp="1"/>
          </p:cNvSpPr>
          <p:nvPr>
            <p:ph type="body" idx="1"/>
          </p:nvPr>
        </p:nvSpPr>
        <p:spPr/>
        <p:txBody>
          <a:bodyPr>
            <a:normAutofit/>
          </a:bodyPr>
          <a:lstStyle/>
          <a:p>
            <a:pPr marL="457200" indent="-457200">
              <a:buFont typeface="+mj-lt"/>
              <a:buAutoNum type="arabicPeriod" startAt="4"/>
            </a:pPr>
            <a:r>
              <a:rPr lang="en-US" sz="2400" dirty="0"/>
              <a:t>The logic gate NOT is a </a:t>
            </a:r>
            <a:r>
              <a:rPr lang="en-US" sz="2400" dirty="0" err="1"/>
              <a:t>uniary</a:t>
            </a:r>
            <a:r>
              <a:rPr lang="en-US" sz="2400" dirty="0"/>
              <a:t> operation on {0,1}</a:t>
            </a:r>
          </a:p>
          <a:p>
            <a:pPr marL="514350" marR="0" lvl="0" indent="-514350" rtl="0">
              <a:buFont typeface="+mj-lt"/>
              <a:buAutoNum type="arabicPeriod"/>
            </a:pPr>
            <a:endParaRPr lang="en-US" sz="2400" b="1" i="1" strike="noStrike" baseline="0" dirty="0" smtClean="0">
              <a:latin typeface="Times New Roman" panose="02020603050405020304" pitchFamily="18" charset="0"/>
            </a:endParaRPr>
          </a:p>
          <a:p>
            <a:pPr marR="0" lvl="0" rtl="0"/>
            <a:endParaRPr lang="en-US" sz="2400" b="1" i="1" strike="noStrike" baseline="0" dirty="0" smtClean="0">
              <a:latin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607" y="2649397"/>
            <a:ext cx="4432169" cy="3421538"/>
          </a:xfrm>
          <a:prstGeom prst="rect">
            <a:avLst/>
          </a:prstGeom>
        </p:spPr>
      </p:pic>
    </p:spTree>
    <p:extLst>
      <p:ext uri="{BB962C8B-B14F-4D97-AF65-F5344CB8AC3E}">
        <p14:creationId xmlns:p14="http://schemas.microsoft.com/office/powerpoint/2010/main" val="884936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SOLUTION :</a:t>
            </a:r>
          </a:p>
        </p:txBody>
      </p:sp>
      <p:sp>
        <p:nvSpPr>
          <p:cNvPr id="3" name="Text Placeholder 2"/>
          <p:cNvSpPr>
            <a:spLocks noGrp="1"/>
          </p:cNvSpPr>
          <p:nvPr>
            <p:ph type="body" idx="1"/>
          </p:nvPr>
        </p:nvSpPr>
        <p:spPr/>
        <p:txBody>
          <a:bodyPr/>
          <a:lstStyle/>
          <a:p>
            <a:pPr lvl="0"/>
            <a:r>
              <a:rPr lang="en-US" strike="noStrike" baseline="0" dirty="0" smtClean="0">
                <a:latin typeface="Times New Roman" panose="02020603050405020304" pitchFamily="18" charset="0"/>
              </a:rPr>
              <a:t>R1 is not a function, because 5∈X does not appear as the first element in any ordered pair in R1.</a:t>
            </a:r>
          </a:p>
          <a:p>
            <a:pPr marR="0" lvl="0" rtl="0"/>
            <a:r>
              <a:rPr lang="en-US" strike="noStrike" baseline="0" dirty="0" smtClean="0">
                <a:latin typeface="Times New Roman" panose="02020603050405020304" pitchFamily="18" charset="0"/>
              </a:rPr>
              <a:t>R2 is not a function, because the ordered pairs (4,1) and (4,2) have the same first element but different second elements.</a:t>
            </a:r>
          </a:p>
          <a:p>
            <a:pPr marR="0" lvl="0" rtl="0"/>
            <a:r>
              <a:rPr lang="en-US" strike="noStrike" baseline="0" dirty="0" smtClean="0">
                <a:latin typeface="Times New Roman" panose="02020603050405020304" pitchFamily="18" charset="0"/>
              </a:rPr>
              <a:t>R3 defines a function because it satisfy both the conditions of the function that is every element of X is the first element of some order pair and there is no pair which has the same first order pair but different second order pair.</a:t>
            </a:r>
          </a:p>
        </p:txBody>
      </p:sp>
    </p:spTree>
    <p:extLst>
      <p:ext uri="{BB962C8B-B14F-4D97-AF65-F5344CB8AC3E}">
        <p14:creationId xmlns:p14="http://schemas.microsoft.com/office/powerpoint/2010/main" val="12252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57200"/>
            <a:ext cx="7086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405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 A = {4,5,6} and B = {5,6} and define binary relations R and S from A to B as follows:</a:t>
            </a:r>
          </a:p>
          <a:p>
            <a:pPr marR="0" lvl="0" rtl="0"/>
            <a:r>
              <a:rPr lang="es-ES" b="1" i="1" strike="noStrike" baseline="0" dirty="0" err="1" smtClean="0">
                <a:latin typeface="Times New Roman" panose="02020603050405020304" pitchFamily="18" charset="0"/>
              </a:rPr>
              <a:t>for</a:t>
            </a:r>
            <a:r>
              <a:rPr lang="es-ES" b="1" i="1" strike="noStrike" baseline="0" dirty="0" smtClean="0">
                <a:latin typeface="Times New Roman" panose="02020603050405020304" pitchFamily="18" charset="0"/>
              </a:rPr>
              <a:t> </a:t>
            </a:r>
            <a:r>
              <a:rPr lang="es-ES" b="1" i="1" strike="noStrike" baseline="0" dirty="0" err="1" smtClean="0">
                <a:latin typeface="Times New Roman" panose="02020603050405020304" pitchFamily="18" charset="0"/>
              </a:rPr>
              <a:t>all</a:t>
            </a:r>
            <a:r>
              <a:rPr lang="es-ES" b="1" i="1" strike="noStrike" baseline="0" dirty="0" smtClean="0">
                <a:latin typeface="Times New Roman" panose="02020603050405020304" pitchFamily="18" charset="0"/>
              </a:rPr>
              <a:t> (</a:t>
            </a:r>
            <a:r>
              <a:rPr lang="es-ES" b="1" i="1" strike="noStrike" baseline="0" dirty="0" err="1" smtClean="0">
                <a:latin typeface="Times New Roman" panose="02020603050405020304" pitchFamily="18" charset="0"/>
              </a:rPr>
              <a:t>x,y</a:t>
            </a:r>
            <a:r>
              <a:rPr lang="es-ES" b="1" i="1" strike="noStrike" baseline="0" dirty="0" smtClean="0">
                <a:latin typeface="Times New Roman" panose="02020603050405020304" pitchFamily="18" charset="0"/>
              </a:rPr>
              <a:t>) </a:t>
            </a:r>
            <a:r>
              <a:rPr lang="es-ES" b="1" i="1" strike="noStrike" baseline="0" dirty="0" smtClean="0">
                <a:latin typeface="Symbol" panose="05050102010706020507" pitchFamily="18" charset="2"/>
              </a:rPr>
              <a:t>Î</a:t>
            </a:r>
            <a:r>
              <a:rPr lang="es-ES" b="1" i="1" strike="noStrike" baseline="0" dirty="0" smtClean="0">
                <a:latin typeface="Times New Roman" panose="02020603050405020304" pitchFamily="18" charset="0"/>
              </a:rPr>
              <a:t>A </a:t>
            </a:r>
            <a:r>
              <a:rPr lang="es-ES" b="1" i="1" strike="noStrike" baseline="0" dirty="0" smtClean="0">
                <a:latin typeface="Symbol" panose="05050102010706020507" pitchFamily="18" charset="2"/>
              </a:rPr>
              <a:t>´</a:t>
            </a:r>
            <a:r>
              <a:rPr lang="es-ES" b="1" i="1" strike="noStrike" baseline="0" dirty="0" smtClean="0">
                <a:latin typeface="Times New Roman" panose="02020603050405020304" pitchFamily="18" charset="0"/>
              </a:rPr>
              <a:t> B, (</a:t>
            </a:r>
            <a:r>
              <a:rPr lang="es-ES" b="1" i="1" strike="noStrike" baseline="0" dirty="0" err="1" smtClean="0">
                <a:latin typeface="Times New Roman" panose="02020603050405020304" pitchFamily="18" charset="0"/>
              </a:rPr>
              <a:t>x,y</a:t>
            </a:r>
            <a:r>
              <a:rPr lang="es-ES" b="1" i="1" strike="noStrike" baseline="0" dirty="0" smtClean="0">
                <a:latin typeface="Times New Roman" panose="02020603050405020304" pitchFamily="18" charset="0"/>
              </a:rPr>
              <a:t>) </a:t>
            </a:r>
            <a:r>
              <a:rPr lang="es-ES" b="1" i="1" strike="noStrike" baseline="0" dirty="0" smtClean="0">
                <a:latin typeface="Symbol" panose="05050102010706020507" pitchFamily="18" charset="2"/>
              </a:rPr>
              <a:t>Î</a:t>
            </a:r>
            <a:r>
              <a:rPr lang="es-ES" b="1" i="1" strike="noStrike" baseline="0" dirty="0" smtClean="0">
                <a:latin typeface="Times New Roman" panose="02020603050405020304" pitchFamily="18" charset="0"/>
              </a:rPr>
              <a:t> R </a:t>
            </a:r>
            <a:r>
              <a:rPr lang="es-ES" b="1" i="1" strike="noStrike" baseline="0" dirty="0" smtClean="0">
                <a:latin typeface="Symbol" panose="05050102010706020507" pitchFamily="18" charset="2"/>
              </a:rPr>
              <a:t>Û</a:t>
            </a:r>
            <a:r>
              <a:rPr lang="es-ES" b="1" i="1" strike="noStrike" baseline="0" dirty="0" smtClean="0">
                <a:latin typeface="Times New Roman" panose="02020603050405020304" pitchFamily="18" charset="0"/>
              </a:rPr>
              <a:t> x</a:t>
            </a:r>
            <a:r>
              <a:rPr lang="es-ES" b="1" i="1" strike="noStrike" baseline="0" dirty="0" smtClean="0">
                <a:latin typeface="Symbol" panose="05050102010706020507" pitchFamily="18" charset="2"/>
              </a:rPr>
              <a:t>³</a:t>
            </a:r>
            <a:r>
              <a:rPr lang="es-ES" b="1" i="1" strike="noStrike" baseline="0" dirty="0" smtClean="0">
                <a:latin typeface="Times New Roman" panose="02020603050405020304" pitchFamily="18" charset="0"/>
              </a:rPr>
              <a:t>y </a:t>
            </a:r>
          </a:p>
          <a:p>
            <a:pPr marR="0" lvl="0" rtl="0"/>
            <a:r>
              <a:rPr lang="es-ES" b="1" i="1" strike="noStrike" baseline="0" dirty="0" err="1" smtClean="0">
                <a:latin typeface="Times New Roman" panose="02020603050405020304" pitchFamily="18" charset="0"/>
              </a:rPr>
              <a:t>for</a:t>
            </a:r>
            <a:r>
              <a:rPr lang="es-ES" b="1" i="1" strike="noStrike" baseline="0" dirty="0" smtClean="0">
                <a:latin typeface="Times New Roman" panose="02020603050405020304" pitchFamily="18" charset="0"/>
              </a:rPr>
              <a:t> </a:t>
            </a:r>
            <a:r>
              <a:rPr lang="es-ES" b="1" i="1" strike="noStrike" baseline="0" dirty="0" err="1" smtClean="0">
                <a:latin typeface="Times New Roman" panose="02020603050405020304" pitchFamily="18" charset="0"/>
              </a:rPr>
              <a:t>all</a:t>
            </a:r>
            <a:r>
              <a:rPr lang="es-ES" b="1" i="1" strike="noStrike" baseline="0" dirty="0" smtClean="0">
                <a:latin typeface="Times New Roman" panose="02020603050405020304" pitchFamily="18" charset="0"/>
              </a:rPr>
              <a:t> (</a:t>
            </a:r>
            <a:r>
              <a:rPr lang="es-ES" b="1" i="1" strike="noStrike" baseline="0" dirty="0" err="1" smtClean="0">
                <a:latin typeface="Times New Roman" panose="02020603050405020304" pitchFamily="18" charset="0"/>
              </a:rPr>
              <a:t>x,y</a:t>
            </a:r>
            <a:r>
              <a:rPr lang="es-ES" b="1" i="1" strike="noStrike" baseline="0" dirty="0" smtClean="0">
                <a:latin typeface="Times New Roman" panose="02020603050405020304" pitchFamily="18" charset="0"/>
              </a:rPr>
              <a:t>) </a:t>
            </a:r>
            <a:r>
              <a:rPr lang="es-ES" b="1" i="1" strike="noStrike" baseline="0" dirty="0" smtClean="0">
                <a:latin typeface="Symbol" panose="05050102010706020507" pitchFamily="18" charset="2"/>
              </a:rPr>
              <a:t>Î</a:t>
            </a:r>
            <a:r>
              <a:rPr lang="es-ES" b="1" i="1" strike="noStrike" baseline="0" dirty="0" smtClean="0">
                <a:latin typeface="Times New Roman" panose="02020603050405020304" pitchFamily="18" charset="0"/>
              </a:rPr>
              <a:t>A </a:t>
            </a:r>
            <a:r>
              <a:rPr lang="es-ES" b="1" i="1" strike="noStrike" baseline="0" dirty="0" smtClean="0">
                <a:latin typeface="Symbol" panose="05050102010706020507" pitchFamily="18" charset="2"/>
              </a:rPr>
              <a:t>´</a:t>
            </a:r>
            <a:r>
              <a:rPr lang="es-ES" b="1" i="1" strike="noStrike" baseline="0" dirty="0" smtClean="0">
                <a:latin typeface="Times New Roman" panose="02020603050405020304" pitchFamily="18" charset="0"/>
              </a:rPr>
              <a:t> B, </a:t>
            </a:r>
            <a:r>
              <a:rPr lang="es-ES" b="1" i="1" strike="noStrike" baseline="0" dirty="0" err="1" smtClean="0">
                <a:latin typeface="Times New Roman" panose="02020603050405020304" pitchFamily="18" charset="0"/>
              </a:rPr>
              <a:t>xSy</a:t>
            </a:r>
            <a:r>
              <a:rPr lang="es-ES" b="1" i="1" strike="noStrike" baseline="0" dirty="0" smtClean="0">
                <a:latin typeface="Times New Roman" panose="02020603050405020304" pitchFamily="18" charset="0"/>
              </a:rPr>
              <a:t>	</a:t>
            </a:r>
            <a:r>
              <a:rPr lang="es-ES" b="1" i="1" strike="noStrike" baseline="0" dirty="0" smtClean="0">
                <a:latin typeface="Symbol" panose="05050102010706020507" pitchFamily="18" charset="2"/>
              </a:rPr>
              <a:t>Û</a:t>
            </a:r>
            <a:r>
              <a:rPr lang="es-ES" b="1" i="1" strike="noStrike" baseline="0" dirty="0" smtClean="0">
                <a:latin typeface="Times New Roman" panose="02020603050405020304" pitchFamily="18" charset="0"/>
              </a:rPr>
              <a:t> 2|(x-y)</a:t>
            </a:r>
          </a:p>
          <a:p>
            <a:pPr marL="971550" lvl="1" indent="-514350">
              <a:buFont typeface="+mj-lt"/>
              <a:buAutoNum type="alphaLcPeriod"/>
            </a:pPr>
            <a:r>
              <a:rPr lang="en-US" b="1" i="1" strike="noStrike" baseline="0" dirty="0" smtClean="0">
                <a:latin typeface="Times New Roman" panose="02020603050405020304" pitchFamily="18" charset="0"/>
              </a:rPr>
              <a:t>Represent R and S as a set of ordered pairs.</a:t>
            </a:r>
          </a:p>
          <a:p>
            <a:pPr marL="971550" lvl="1" indent="-514350">
              <a:buFont typeface="+mj-lt"/>
              <a:buAutoNum type="alphaLcPeriod"/>
            </a:pPr>
            <a:r>
              <a:rPr lang="en-US" b="1" i="1" strike="noStrike" baseline="0" dirty="0" smtClean="0">
                <a:latin typeface="Times New Roman" panose="02020603050405020304" pitchFamily="18" charset="0"/>
              </a:rPr>
              <a:t>Indicate whether R or S is a function</a:t>
            </a:r>
          </a:p>
        </p:txBody>
      </p:sp>
    </p:spTree>
    <p:extLst>
      <p:ext uri="{BB962C8B-B14F-4D97-AF65-F5344CB8AC3E}">
        <p14:creationId xmlns:p14="http://schemas.microsoft.com/office/powerpoint/2010/main" val="418792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p:sp>
        <p:nvSpPr>
          <p:cNvPr id="3" name="Text Placeholder 2"/>
          <p:cNvSpPr>
            <a:spLocks noGrp="1"/>
          </p:cNvSpPr>
          <p:nvPr>
            <p:ph type="body" idx="1"/>
          </p:nvPr>
        </p:nvSpPr>
        <p:spPr>
          <a:xfrm>
            <a:off x="838200" y="1690688"/>
            <a:ext cx="10515600" cy="4351338"/>
          </a:xfrm>
        </p:spPr>
        <p:txBody>
          <a:bodyPr>
            <a:normAutofit fontScale="85000" lnSpcReduction="20000"/>
          </a:bodyPr>
          <a:lstStyle/>
          <a:p>
            <a:r>
              <a:rPr lang="en-US" b="1" i="1" strike="noStrike" baseline="0" dirty="0" smtClean="0">
                <a:latin typeface="Times New Roman" panose="02020603050405020304" pitchFamily="18" charset="0"/>
              </a:rPr>
              <a:t>4 cannot be related to any element of B</a:t>
            </a:r>
          </a:p>
          <a:p>
            <a:pPr marL="514350" indent="-514350">
              <a:buFont typeface="+mj-lt"/>
              <a:buAutoNum type="alphaLcPeriod"/>
            </a:pPr>
            <a:r>
              <a:rPr lang="en-US" b="1" i="1" strike="noStrike" baseline="0" dirty="0" smtClean="0">
                <a:latin typeface="Times New Roman" panose="02020603050405020304" pitchFamily="18" charset="0"/>
              </a:rPr>
              <a:t>Since we are given the relation R contains those order pairs of A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B which has their first element greater or equal to the second Hence R contains the order pairs.</a:t>
            </a:r>
          </a:p>
          <a:p>
            <a:pPr marR="0" lvl="0" rtl="0"/>
            <a:r>
              <a:rPr lang="en-US" b="1" i="1" strike="noStrike" baseline="0" dirty="0" smtClean="0">
                <a:latin typeface="Times New Roman" panose="02020603050405020304" pitchFamily="18" charset="0"/>
              </a:rPr>
              <a:t>R = {(5,5), (6,5), (6,6)}</a:t>
            </a:r>
          </a:p>
          <a:p>
            <a:pPr marL="514350" marR="0" lvl="0" indent="-514350" rtl="0">
              <a:buFont typeface="+mj-lt"/>
              <a:buAutoNum type="alphaLcPeriod" startAt="2"/>
            </a:pPr>
            <a:r>
              <a:rPr lang="en-US" b="1" i="1" strike="noStrike" baseline="0" dirty="0" smtClean="0">
                <a:latin typeface="Times New Roman" panose="02020603050405020304" pitchFamily="18" charset="0"/>
              </a:rPr>
              <a:t>Similarly S is such a relation which consists of those order pairs for which the difference of first and second elements difference divisible by 2.</a:t>
            </a:r>
          </a:p>
          <a:p>
            <a:pPr marR="0" lvl="0" rtl="0"/>
            <a:r>
              <a:rPr lang="en-US" b="1" i="1" strike="noStrike" baseline="0" dirty="0" smtClean="0">
                <a:latin typeface="Times New Roman" panose="02020603050405020304" pitchFamily="18" charset="0"/>
              </a:rPr>
              <a:t>Hence S = {(4,6), (5,5), (6,6)}</a:t>
            </a:r>
          </a:p>
          <a:p>
            <a:pPr marR="0" lvl="0" rtl="0"/>
            <a:endParaRPr lang="en-US" b="1" i="1" strike="noStrike" baseline="0" dirty="0" smtClean="0">
              <a:latin typeface="Times New Roman" panose="02020603050405020304" pitchFamily="18" charset="0"/>
            </a:endParaRPr>
          </a:p>
          <a:p>
            <a:pPr marR="0" lvl="0" rtl="0"/>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R is not a function because 4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A is not related to any element of B.</a:t>
            </a:r>
          </a:p>
          <a:p>
            <a:pPr marR="0" lvl="0" rtl="0"/>
            <a:r>
              <a:rPr lang="en-US" b="1" i="1" strike="noStrike" baseline="0" dirty="0" smtClean="0">
                <a:latin typeface="Times New Roman" panose="02020603050405020304" pitchFamily="18" charset="0"/>
              </a:rPr>
              <a:t>S clearly defines a function since each element of A is related to a unique element of B.</a:t>
            </a:r>
          </a:p>
        </p:txBody>
      </p:sp>
    </p:spTree>
    <p:extLst>
      <p:ext uri="{BB962C8B-B14F-4D97-AF65-F5344CB8AC3E}">
        <p14:creationId xmlns:p14="http://schemas.microsoft.com/office/powerpoint/2010/main" val="20635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FUNCTION WITH</a:t>
            </a:r>
            <a:r>
              <a:rPr lang="en-US" b="1" u="sng" dirty="0" smtClean="0">
                <a:latin typeface="Times New Roman" panose="02020603050405020304" pitchFamily="18" charset="0"/>
              </a:rPr>
              <a:t>OT RELATION</a:t>
            </a:r>
            <a:r>
              <a:rPr lang="en-US" b="1" i="0" u="sng" strike="noStrike" baseline="0" dirty="0" smtClean="0">
                <a:latin typeface="Times New Roman" panose="02020603050405020304" pitchFamily="18" charset="0"/>
              </a:rPr>
              <a:t>:</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A function f from a set X to a set Y is a relationship between elements of X and elements of Y such that </a:t>
            </a:r>
            <a:r>
              <a:rPr lang="en-US" b="1" i="1" strike="noStrike" baseline="0" dirty="0" smtClean="0">
                <a:solidFill>
                  <a:srgbClr val="7030A0"/>
                </a:solidFill>
                <a:latin typeface="Times New Roman" panose="02020603050405020304" pitchFamily="18" charset="0"/>
              </a:rPr>
              <a:t>each element </a:t>
            </a:r>
            <a:r>
              <a:rPr lang="en-US" b="1" i="1" strike="noStrike" baseline="0" dirty="0" smtClean="0">
                <a:latin typeface="Times New Roman" panose="02020603050405020304" pitchFamily="18" charset="0"/>
              </a:rPr>
              <a:t>of X is related to a </a:t>
            </a:r>
            <a:r>
              <a:rPr lang="en-US" b="1" i="1" strike="noStrike" baseline="0" dirty="0" smtClean="0">
                <a:solidFill>
                  <a:srgbClr val="7030A0"/>
                </a:solidFill>
                <a:latin typeface="Times New Roman" panose="02020603050405020304" pitchFamily="18" charset="0"/>
              </a:rPr>
              <a:t>unique element </a:t>
            </a:r>
            <a:r>
              <a:rPr lang="en-US" b="1" i="1" strike="noStrike" baseline="0" dirty="0" smtClean="0">
                <a:latin typeface="Times New Roman" panose="02020603050405020304" pitchFamily="18" charset="0"/>
              </a:rPr>
              <a:t>of Y, and is denoted f : X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Y. </a:t>
            </a:r>
          </a:p>
          <a:p>
            <a:pPr marR="0" lvl="0" rtl="0"/>
            <a:r>
              <a:rPr lang="en-US" b="1" i="1" strike="noStrike" baseline="0" dirty="0" smtClean="0">
                <a:latin typeface="Times New Roman" panose="02020603050405020304" pitchFamily="18" charset="0"/>
              </a:rPr>
              <a:t>The set X is called the domain of f and Y is called the co-domain of f.</a:t>
            </a:r>
          </a:p>
          <a:p>
            <a:pPr marR="0" lvl="0" rtl="0"/>
            <a:endParaRPr lang="en-US" b="1" i="1" strike="noStrike" baseline="0" dirty="0" smtClean="0">
              <a:latin typeface="Times New Roman" panose="02020603050405020304" pitchFamily="18" charset="0"/>
            </a:endParaRPr>
          </a:p>
          <a:p>
            <a:pPr marR="0" lvl="0" rtl="0"/>
            <a:r>
              <a:rPr lang="en-US" b="1" i="1" strike="noStrike" baseline="0" dirty="0" smtClean="0">
                <a:latin typeface="Times New Roman" panose="02020603050405020304" pitchFamily="18" charset="0"/>
              </a:rPr>
              <a:t>NOTE: The unique element y of Y that is related to x by f is denoted f(x) and is called</a:t>
            </a:r>
          </a:p>
          <a:p>
            <a:pPr marL="0" marR="0" lvl="0" indent="0" rtl="0">
              <a:buNone/>
            </a:pPr>
            <a:r>
              <a:rPr lang="en-US" b="1" i="1" strike="noStrike" baseline="0" dirty="0" smtClean="0">
                <a:latin typeface="Times New Roman" panose="02020603050405020304" pitchFamily="18" charset="0"/>
              </a:rPr>
              <a:t>	f of x, or the value of f at x, or the image of x under f</a:t>
            </a:r>
          </a:p>
        </p:txBody>
      </p:sp>
    </p:spTree>
    <p:extLst>
      <p:ext uri="{BB962C8B-B14F-4D97-AF65-F5344CB8AC3E}">
        <p14:creationId xmlns:p14="http://schemas.microsoft.com/office/powerpoint/2010/main" val="326327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ARROW DIAGRAM OF A FUNCTION: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The definition of a function implies that the arrow diagram for a function f has the following two properties:</a:t>
            </a:r>
          </a:p>
          <a:p>
            <a:pPr marL="514350" marR="0" lvl="0" indent="-514350" rtl="0">
              <a:buFont typeface="+mj-lt"/>
              <a:buAutoNum type="arabicPeriod"/>
            </a:pPr>
            <a:r>
              <a:rPr lang="en-US" b="1" i="1" strike="noStrike" baseline="0" dirty="0" smtClean="0">
                <a:latin typeface="Times New Roman" panose="02020603050405020304" pitchFamily="18" charset="0"/>
              </a:rPr>
              <a:t>Every element of X has an arrow coming out of it</a:t>
            </a:r>
          </a:p>
          <a:p>
            <a:pPr marL="514350" marR="0" lvl="0" indent="-514350" rtl="0">
              <a:buFont typeface="+mj-lt"/>
              <a:buAutoNum type="arabicPeriod"/>
            </a:pPr>
            <a:r>
              <a:rPr lang="en-US" b="1" i="1" strike="noStrike" baseline="0" dirty="0" smtClean="0">
                <a:latin typeface="Times New Roman" panose="02020603050405020304" pitchFamily="18" charset="0"/>
              </a:rPr>
              <a:t>No two elements of X </a:t>
            </a:r>
            <a:r>
              <a:rPr lang="en-US" b="1" i="1" strike="noStrike" baseline="0" dirty="0" err="1" smtClean="0">
                <a:latin typeface="Times New Roman" panose="02020603050405020304" pitchFamily="18" charset="0"/>
              </a:rPr>
              <a:t>hava</a:t>
            </a:r>
            <a:r>
              <a:rPr lang="en-US" b="1" i="1" strike="noStrike" baseline="0" dirty="0" smtClean="0">
                <a:latin typeface="Times New Roman" panose="02020603050405020304" pitchFamily="18" charset="0"/>
              </a:rPr>
              <a:t> two arrows coming out of it that point to two different elements of Y.</a:t>
            </a:r>
          </a:p>
        </p:txBody>
      </p:sp>
    </p:spTree>
    <p:extLst>
      <p:ext uri="{BB962C8B-B14F-4D97-AF65-F5344CB8AC3E}">
        <p14:creationId xmlns:p14="http://schemas.microsoft.com/office/powerpoint/2010/main" val="121405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a:xfrm>
            <a:off x="838200" y="1825625"/>
            <a:ext cx="10515600" cy="4763434"/>
          </a:xfrm>
        </p:spPr>
        <p:txBody>
          <a:bodyPr/>
          <a:lstStyle/>
          <a:p>
            <a:pPr marR="0" lvl="0" rtl="0"/>
            <a:r>
              <a:rPr lang="en-US" b="1" i="1" strike="noStrike" baseline="0" dirty="0" smtClean="0">
                <a:latin typeface="Times New Roman" panose="02020603050405020304" pitchFamily="18" charset="0"/>
              </a:rPr>
              <a:t>Let X = {a, b, c} and Y={1,2,3,4}.</a:t>
            </a:r>
          </a:p>
          <a:p>
            <a:pPr marR="0" lvl="0" rtl="0"/>
            <a:r>
              <a:rPr lang="en-US" b="1" i="1" strike="noStrike" baseline="0" dirty="0" smtClean="0">
                <a:latin typeface="Times New Roman" panose="02020603050405020304" pitchFamily="18" charset="0"/>
              </a:rPr>
              <a:t>Define a function f from X to Y by the arrow diagram.</a:t>
            </a:r>
          </a:p>
          <a:p>
            <a:pPr marR="0" lvl="0" rtl="0"/>
            <a:endParaRPr lang="en-US" b="1" i="1" strike="noStrike" baseline="0" dirty="0" smtClean="0">
              <a:latin typeface="Times New Roman" panose="02020603050405020304" pitchFamily="18" charset="0"/>
            </a:endParaRPr>
          </a:p>
          <a:p>
            <a:pPr marR="0" lvl="0" rtl="0"/>
            <a:endParaRPr lang="en-US" b="1" i="1" dirty="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dirty="0">
              <a:latin typeface="Times New Roman" panose="02020603050405020304" pitchFamily="18" charset="0"/>
            </a:endParaRPr>
          </a:p>
          <a:p>
            <a:pPr marL="3657600" lvl="8" indent="0">
              <a:buNone/>
            </a:pPr>
            <a:r>
              <a:rPr lang="en-US" b="1" i="1" dirty="0">
                <a:latin typeface="Times New Roman" panose="02020603050405020304" pitchFamily="18" charset="0"/>
              </a:rPr>
              <a:t> </a:t>
            </a:r>
            <a:r>
              <a:rPr lang="en-US" b="1" i="1" dirty="0" smtClean="0">
                <a:latin typeface="Times New Roman" panose="02020603050405020304" pitchFamily="18" charset="0"/>
              </a:rPr>
              <a:t>         </a:t>
            </a:r>
          </a:p>
          <a:p>
            <a:pPr marL="3657600" lvl="8" indent="0">
              <a:buNone/>
            </a:pPr>
            <a:endParaRPr lang="en-US" b="1" i="1" strike="noStrike" baseline="0" dirty="0" smtClean="0">
              <a:latin typeface="Times New Roman" panose="02020603050405020304" pitchFamily="18" charset="0"/>
            </a:endParaRPr>
          </a:p>
          <a:p>
            <a:pPr marL="3657600" lvl="8" indent="0">
              <a:buNone/>
            </a:pPr>
            <a:endParaRPr lang="en-US" b="1" i="1" dirty="0">
              <a:latin typeface="Times New Roman" panose="02020603050405020304" pitchFamily="18" charset="0"/>
            </a:endParaRPr>
          </a:p>
          <a:p>
            <a:pPr marL="3657600" lvl="8" indent="0">
              <a:buNone/>
            </a:pPr>
            <a:endParaRPr lang="en-US" b="1" i="1" strike="noStrike" baseline="0" dirty="0">
              <a:latin typeface="Times New Roman" panose="02020603050405020304" pitchFamily="18" charset="0"/>
            </a:endParaRPr>
          </a:p>
          <a:p>
            <a:pPr marL="3657600" lvl="8" indent="0">
              <a:buNone/>
            </a:pPr>
            <a:r>
              <a:rPr lang="en-US" b="1" i="1" strike="noStrike" baseline="0" dirty="0" smtClean="0">
                <a:latin typeface="Times New Roman" panose="02020603050405020304" pitchFamily="18" charset="0"/>
              </a:rPr>
              <a:t>X	</a:t>
            </a:r>
            <a:r>
              <a:rPr lang="en-US" b="1" i="1" strike="noStrike" dirty="0" smtClean="0">
                <a:latin typeface="Times New Roman" panose="02020603050405020304" pitchFamily="18" charset="0"/>
              </a:rPr>
              <a:t>         Y</a:t>
            </a:r>
            <a:endParaRPr lang="en-US" b="1" i="1" strike="noStrike" baseline="0" dirty="0" smtClean="0">
              <a:latin typeface="Times New Roman" panose="02020603050405020304" pitchFamily="18" charset="0"/>
            </a:endParaRPr>
          </a:p>
        </p:txBody>
      </p:sp>
      <p:grpSp>
        <p:nvGrpSpPr>
          <p:cNvPr id="4" name="Group 3"/>
          <p:cNvGrpSpPr>
            <a:grpSpLocks/>
          </p:cNvGrpSpPr>
          <p:nvPr/>
        </p:nvGrpSpPr>
        <p:grpSpPr bwMode="auto">
          <a:xfrm>
            <a:off x="3496235" y="3372325"/>
            <a:ext cx="3550024" cy="2611615"/>
            <a:chOff x="5128" y="372"/>
            <a:chExt cx="2318" cy="1981"/>
          </a:xfrm>
        </p:grpSpPr>
        <p:sp>
          <p:nvSpPr>
            <p:cNvPr id="5" name="AutoShape 161"/>
            <p:cNvSpPr>
              <a:spLocks/>
            </p:cNvSpPr>
            <p:nvPr/>
          </p:nvSpPr>
          <p:spPr bwMode="auto">
            <a:xfrm>
              <a:off x="5128" y="645"/>
              <a:ext cx="2318" cy="1708"/>
            </a:xfrm>
            <a:custGeom>
              <a:avLst/>
              <a:gdLst>
                <a:gd name="T0" fmla="+- 0 5698 5129"/>
                <a:gd name="T1" fmla="*/ T0 w 2318"/>
                <a:gd name="T2" fmla="+- 0 657 646"/>
                <a:gd name="T3" fmla="*/ 657 h 1708"/>
                <a:gd name="T4" fmla="+- 0 5791 5129"/>
                <a:gd name="T5" fmla="*/ T4 w 2318"/>
                <a:gd name="T6" fmla="+- 0 697 646"/>
                <a:gd name="T7" fmla="*/ 697 h 1708"/>
                <a:gd name="T8" fmla="+- 0 5878 5129"/>
                <a:gd name="T9" fmla="*/ T8 w 2318"/>
                <a:gd name="T10" fmla="+- 0 771 646"/>
                <a:gd name="T11" fmla="*/ 771 h 1708"/>
                <a:gd name="T12" fmla="+- 0 5953 5129"/>
                <a:gd name="T13" fmla="*/ T12 w 2318"/>
                <a:gd name="T14" fmla="+- 0 869 646"/>
                <a:gd name="T15" fmla="*/ 869 h 1708"/>
                <a:gd name="T16" fmla="+- 0 6018 5129"/>
                <a:gd name="T17" fmla="*/ T16 w 2318"/>
                <a:gd name="T18" fmla="+- 0 989 646"/>
                <a:gd name="T19" fmla="*/ 989 h 1708"/>
                <a:gd name="T20" fmla="+- 0 6067 5129"/>
                <a:gd name="T21" fmla="*/ T20 w 2318"/>
                <a:gd name="T22" fmla="+- 0 1131 646"/>
                <a:gd name="T23" fmla="*/ 1131 h 1708"/>
                <a:gd name="T24" fmla="+- 0 6101 5129"/>
                <a:gd name="T25" fmla="*/ T24 w 2318"/>
                <a:gd name="T26" fmla="+- 0 1287 646"/>
                <a:gd name="T27" fmla="*/ 1287 h 1708"/>
                <a:gd name="T28" fmla="+- 0 6116 5129"/>
                <a:gd name="T29" fmla="*/ T28 w 2318"/>
                <a:gd name="T30" fmla="+- 0 1456 646"/>
                <a:gd name="T31" fmla="*/ 1456 h 1708"/>
                <a:gd name="T32" fmla="+- 0 6106 5129"/>
                <a:gd name="T33" fmla="*/ T32 w 2318"/>
                <a:gd name="T34" fmla="+- 0 1672 646"/>
                <a:gd name="T35" fmla="*/ 1672 h 1708"/>
                <a:gd name="T36" fmla="+- 0 6078 5129"/>
                <a:gd name="T37" fmla="*/ T36 w 2318"/>
                <a:gd name="T38" fmla="+- 0 1830 646"/>
                <a:gd name="T39" fmla="*/ 1830 h 1708"/>
                <a:gd name="T40" fmla="+- 0 6018 5129"/>
                <a:gd name="T41" fmla="*/ T40 w 2318"/>
                <a:gd name="T42" fmla="+- 0 2010 646"/>
                <a:gd name="T43" fmla="*/ 2010 h 1708"/>
                <a:gd name="T44" fmla="+- 0 5953 5129"/>
                <a:gd name="T45" fmla="*/ T44 w 2318"/>
                <a:gd name="T46" fmla="+- 0 2130 646"/>
                <a:gd name="T47" fmla="*/ 2130 h 1708"/>
                <a:gd name="T48" fmla="+- 0 5878 5129"/>
                <a:gd name="T49" fmla="*/ T48 w 2318"/>
                <a:gd name="T50" fmla="+- 0 2230 646"/>
                <a:gd name="T51" fmla="*/ 2230 h 1708"/>
                <a:gd name="T52" fmla="+- 0 5791 5129"/>
                <a:gd name="T53" fmla="*/ T52 w 2318"/>
                <a:gd name="T54" fmla="+- 0 2302 646"/>
                <a:gd name="T55" fmla="*/ 2302 h 1708"/>
                <a:gd name="T56" fmla="+- 0 5698 5129"/>
                <a:gd name="T57" fmla="*/ T56 w 2318"/>
                <a:gd name="T58" fmla="+- 0 2343 646"/>
                <a:gd name="T59" fmla="*/ 2343 h 1708"/>
                <a:gd name="T60" fmla="+- 0 5572 5129"/>
                <a:gd name="T61" fmla="*/ T60 w 2318"/>
                <a:gd name="T62" fmla="+- 0 2350 646"/>
                <a:gd name="T63" fmla="*/ 2350 h 1708"/>
                <a:gd name="T64" fmla="+- 0 5477 5129"/>
                <a:gd name="T65" fmla="*/ T64 w 2318"/>
                <a:gd name="T66" fmla="+- 0 2315 646"/>
                <a:gd name="T67" fmla="*/ 2315 h 1708"/>
                <a:gd name="T68" fmla="+- 0 5387 5129"/>
                <a:gd name="T69" fmla="*/ T68 w 2318"/>
                <a:gd name="T70" fmla="+- 0 2250 646"/>
                <a:gd name="T71" fmla="*/ 2250 h 1708"/>
                <a:gd name="T72" fmla="+- 0 5308 5129"/>
                <a:gd name="T73" fmla="*/ T72 w 2318"/>
                <a:gd name="T74" fmla="+- 0 2159 646"/>
                <a:gd name="T75" fmla="*/ 2159 h 1708"/>
                <a:gd name="T76" fmla="+- 0 5242 5129"/>
                <a:gd name="T77" fmla="*/ T76 w 2318"/>
                <a:gd name="T78" fmla="+- 0 2043 646"/>
                <a:gd name="T79" fmla="*/ 2043 h 1708"/>
                <a:gd name="T80" fmla="+- 0 5189 5129"/>
                <a:gd name="T81" fmla="*/ T80 w 2318"/>
                <a:gd name="T82" fmla="+- 0 1906 646"/>
                <a:gd name="T83" fmla="*/ 1906 h 1708"/>
                <a:gd name="T84" fmla="+- 0 5150 5129"/>
                <a:gd name="T85" fmla="*/ T84 w 2318"/>
                <a:gd name="T86" fmla="+- 0 1753 646"/>
                <a:gd name="T87" fmla="*/ 1753 h 1708"/>
                <a:gd name="T88" fmla="+- 0 5131 5129"/>
                <a:gd name="T89" fmla="*/ T88 w 2318"/>
                <a:gd name="T90" fmla="+- 0 1587 646"/>
                <a:gd name="T91" fmla="*/ 1587 h 1708"/>
                <a:gd name="T92" fmla="+- 0 5135 5129"/>
                <a:gd name="T93" fmla="*/ T92 w 2318"/>
                <a:gd name="T94" fmla="+- 0 1371 646"/>
                <a:gd name="T95" fmla="*/ 1371 h 1708"/>
                <a:gd name="T96" fmla="+- 0 5159 5129"/>
                <a:gd name="T97" fmla="*/ T96 w 2318"/>
                <a:gd name="T98" fmla="+- 0 1207 646"/>
                <a:gd name="T99" fmla="*/ 1207 h 1708"/>
                <a:gd name="T100" fmla="+- 0 5201 5129"/>
                <a:gd name="T101" fmla="*/ T100 w 2318"/>
                <a:gd name="T102" fmla="+- 0 1057 646"/>
                <a:gd name="T103" fmla="*/ 1057 h 1708"/>
                <a:gd name="T104" fmla="+- 0 5257 5129"/>
                <a:gd name="T105" fmla="*/ T104 w 2318"/>
                <a:gd name="T106" fmla="+- 0 927 646"/>
                <a:gd name="T107" fmla="*/ 927 h 1708"/>
                <a:gd name="T108" fmla="+- 0 5327 5129"/>
                <a:gd name="T109" fmla="*/ T108 w 2318"/>
                <a:gd name="T110" fmla="+- 0 815 646"/>
                <a:gd name="T111" fmla="*/ 815 h 1708"/>
                <a:gd name="T112" fmla="+- 0 5408 5129"/>
                <a:gd name="T113" fmla="*/ T112 w 2318"/>
                <a:gd name="T114" fmla="+- 0 730 646"/>
                <a:gd name="T115" fmla="*/ 730 h 1708"/>
                <a:gd name="T116" fmla="+- 0 5500 5129"/>
                <a:gd name="T117" fmla="*/ T116 w 2318"/>
                <a:gd name="T118" fmla="+- 0 673 646"/>
                <a:gd name="T119" fmla="*/ 673 h 1708"/>
                <a:gd name="T120" fmla="+- 0 5598 5129"/>
                <a:gd name="T121" fmla="*/ T120 w 2318"/>
                <a:gd name="T122" fmla="+- 0 646 646"/>
                <a:gd name="T123" fmla="*/ 646 h 1708"/>
                <a:gd name="T124" fmla="+- 0 7003 5129"/>
                <a:gd name="T125" fmla="*/ T124 w 2318"/>
                <a:gd name="T126" fmla="+- 0 651 646"/>
                <a:gd name="T127" fmla="*/ 651 h 1708"/>
                <a:gd name="T128" fmla="+- 0 7099 5129"/>
                <a:gd name="T129" fmla="*/ T128 w 2318"/>
                <a:gd name="T130" fmla="+- 0 684 646"/>
                <a:gd name="T131" fmla="*/ 684 h 1708"/>
                <a:gd name="T132" fmla="+- 0 7188 5129"/>
                <a:gd name="T133" fmla="*/ T132 w 2318"/>
                <a:gd name="T134" fmla="+- 0 749 646"/>
                <a:gd name="T135" fmla="*/ 749 h 1708"/>
                <a:gd name="T136" fmla="+- 0 7267 5129"/>
                <a:gd name="T137" fmla="*/ T136 w 2318"/>
                <a:gd name="T138" fmla="+- 0 840 646"/>
                <a:gd name="T139" fmla="*/ 840 h 1708"/>
                <a:gd name="T140" fmla="+- 0 7333 5129"/>
                <a:gd name="T141" fmla="*/ T140 w 2318"/>
                <a:gd name="T142" fmla="+- 0 957 646"/>
                <a:gd name="T143" fmla="*/ 957 h 1708"/>
                <a:gd name="T144" fmla="+- 0 7386 5129"/>
                <a:gd name="T145" fmla="*/ T144 w 2318"/>
                <a:gd name="T146" fmla="+- 0 1093 646"/>
                <a:gd name="T147" fmla="*/ 1093 h 1708"/>
                <a:gd name="T148" fmla="+- 0 7424 5129"/>
                <a:gd name="T149" fmla="*/ T148 w 2318"/>
                <a:gd name="T150" fmla="+- 0 1246 646"/>
                <a:gd name="T151" fmla="*/ 1246 h 1708"/>
                <a:gd name="T152" fmla="+- 0 7444 5129"/>
                <a:gd name="T153" fmla="*/ T152 w 2318"/>
                <a:gd name="T154" fmla="+- 0 1413 646"/>
                <a:gd name="T155" fmla="*/ 1413 h 1708"/>
                <a:gd name="T156" fmla="+- 0 7440 5129"/>
                <a:gd name="T157" fmla="*/ T156 w 2318"/>
                <a:gd name="T158" fmla="+- 0 1630 646"/>
                <a:gd name="T159" fmla="*/ 1630 h 1708"/>
                <a:gd name="T160" fmla="+- 0 7416 5129"/>
                <a:gd name="T161" fmla="*/ T160 w 2318"/>
                <a:gd name="T162" fmla="+- 0 1792 646"/>
                <a:gd name="T163" fmla="*/ 1792 h 1708"/>
                <a:gd name="T164" fmla="+- 0 7374 5129"/>
                <a:gd name="T165" fmla="*/ T164 w 2318"/>
                <a:gd name="T166" fmla="+- 0 1942 646"/>
                <a:gd name="T167" fmla="*/ 1942 h 1708"/>
                <a:gd name="T168" fmla="+- 0 7319 5129"/>
                <a:gd name="T169" fmla="*/ T168 w 2318"/>
                <a:gd name="T170" fmla="+- 0 2073 646"/>
                <a:gd name="T171" fmla="*/ 2073 h 1708"/>
                <a:gd name="T172" fmla="+- 0 7248 5129"/>
                <a:gd name="T173" fmla="*/ T172 w 2318"/>
                <a:gd name="T174" fmla="+- 0 2184 646"/>
                <a:gd name="T175" fmla="*/ 2184 h 1708"/>
                <a:gd name="T176" fmla="+- 0 7166 5129"/>
                <a:gd name="T177" fmla="*/ T176 w 2318"/>
                <a:gd name="T178" fmla="+- 0 2269 646"/>
                <a:gd name="T179" fmla="*/ 2269 h 1708"/>
                <a:gd name="T180" fmla="+- 0 7075 5129"/>
                <a:gd name="T181" fmla="*/ T180 w 2318"/>
                <a:gd name="T182" fmla="+- 0 2326 646"/>
                <a:gd name="T183" fmla="*/ 2326 h 1708"/>
                <a:gd name="T184" fmla="+- 0 6977 5129"/>
                <a:gd name="T185" fmla="*/ T184 w 2318"/>
                <a:gd name="T186" fmla="+- 0 2353 646"/>
                <a:gd name="T187" fmla="*/ 2353 h 1708"/>
                <a:gd name="T188" fmla="+- 0 6853 5129"/>
                <a:gd name="T189" fmla="*/ T188 w 2318"/>
                <a:gd name="T190" fmla="+- 0 2337 646"/>
                <a:gd name="T191" fmla="*/ 2337 h 1708"/>
                <a:gd name="T192" fmla="+- 0 6760 5129"/>
                <a:gd name="T193" fmla="*/ T192 w 2318"/>
                <a:gd name="T194" fmla="+- 0 2287 646"/>
                <a:gd name="T195" fmla="*/ 2287 h 1708"/>
                <a:gd name="T196" fmla="+- 0 6677 5129"/>
                <a:gd name="T197" fmla="*/ T196 w 2318"/>
                <a:gd name="T198" fmla="+- 0 2208 646"/>
                <a:gd name="T199" fmla="*/ 2208 h 1708"/>
                <a:gd name="T200" fmla="+- 0 6604 5129"/>
                <a:gd name="T201" fmla="*/ T200 w 2318"/>
                <a:gd name="T202" fmla="+- 0 2103 646"/>
                <a:gd name="T203" fmla="*/ 2103 h 1708"/>
                <a:gd name="T204" fmla="+- 0 6545 5129"/>
                <a:gd name="T205" fmla="*/ T204 w 2318"/>
                <a:gd name="T206" fmla="+- 0 1977 646"/>
                <a:gd name="T207" fmla="*/ 1977 h 1708"/>
                <a:gd name="T208" fmla="+- 0 6498 5129"/>
                <a:gd name="T209" fmla="*/ T208 w 2318"/>
                <a:gd name="T210" fmla="+- 0 1830 646"/>
                <a:gd name="T211" fmla="*/ 1830 h 1708"/>
                <a:gd name="T212" fmla="+- 0 6469 5129"/>
                <a:gd name="T213" fmla="*/ T212 w 2318"/>
                <a:gd name="T214" fmla="+- 0 1672 646"/>
                <a:gd name="T215" fmla="*/ 1672 h 1708"/>
                <a:gd name="T216" fmla="+- 0 6460 5129"/>
                <a:gd name="T217" fmla="*/ T216 w 2318"/>
                <a:gd name="T218" fmla="+- 0 1456 646"/>
                <a:gd name="T219" fmla="*/ 1456 h 1708"/>
                <a:gd name="T220" fmla="+- 0 6474 5129"/>
                <a:gd name="T221" fmla="*/ T220 w 2318"/>
                <a:gd name="T222" fmla="+- 0 1287 646"/>
                <a:gd name="T223" fmla="*/ 1287 h 1708"/>
                <a:gd name="T224" fmla="+- 0 6508 5129"/>
                <a:gd name="T225" fmla="*/ T224 w 2318"/>
                <a:gd name="T226" fmla="+- 0 1131 646"/>
                <a:gd name="T227" fmla="*/ 1131 h 1708"/>
                <a:gd name="T228" fmla="+- 0 6557 5129"/>
                <a:gd name="T229" fmla="*/ T228 w 2318"/>
                <a:gd name="T230" fmla="+- 0 989 646"/>
                <a:gd name="T231" fmla="*/ 989 h 1708"/>
                <a:gd name="T232" fmla="+- 0 6622 5129"/>
                <a:gd name="T233" fmla="*/ T232 w 2318"/>
                <a:gd name="T234" fmla="+- 0 869 646"/>
                <a:gd name="T235" fmla="*/ 869 h 1708"/>
                <a:gd name="T236" fmla="+- 0 6698 5129"/>
                <a:gd name="T237" fmla="*/ T236 w 2318"/>
                <a:gd name="T238" fmla="+- 0 771 646"/>
                <a:gd name="T239" fmla="*/ 771 h 1708"/>
                <a:gd name="T240" fmla="+- 0 6784 5129"/>
                <a:gd name="T241" fmla="*/ T240 w 2318"/>
                <a:gd name="T242" fmla="+- 0 697 646"/>
                <a:gd name="T243" fmla="*/ 697 h 1708"/>
                <a:gd name="T244" fmla="+- 0 6877 5129"/>
                <a:gd name="T245" fmla="*/ T244 w 2318"/>
                <a:gd name="T246" fmla="+- 0 657 646"/>
                <a:gd name="T247" fmla="*/ 657 h 170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Lst>
              <a:rect l="0" t="0" r="r" b="b"/>
              <a:pathLst>
                <a:path w="2318" h="1708">
                  <a:moveTo>
                    <a:pt x="494" y="0"/>
                  </a:moveTo>
                  <a:lnTo>
                    <a:pt x="518" y="0"/>
                  </a:lnTo>
                  <a:lnTo>
                    <a:pt x="543" y="5"/>
                  </a:lnTo>
                  <a:lnTo>
                    <a:pt x="569" y="11"/>
                  </a:lnTo>
                  <a:lnTo>
                    <a:pt x="593" y="17"/>
                  </a:lnTo>
                  <a:lnTo>
                    <a:pt x="615" y="27"/>
                  </a:lnTo>
                  <a:lnTo>
                    <a:pt x="639" y="38"/>
                  </a:lnTo>
                  <a:lnTo>
                    <a:pt x="662" y="51"/>
                  </a:lnTo>
                  <a:lnTo>
                    <a:pt x="686" y="66"/>
                  </a:lnTo>
                  <a:lnTo>
                    <a:pt x="708" y="84"/>
                  </a:lnTo>
                  <a:lnTo>
                    <a:pt x="729" y="103"/>
                  </a:lnTo>
                  <a:lnTo>
                    <a:pt x="749" y="125"/>
                  </a:lnTo>
                  <a:lnTo>
                    <a:pt x="769" y="145"/>
                  </a:lnTo>
                  <a:lnTo>
                    <a:pt x="788" y="169"/>
                  </a:lnTo>
                  <a:lnTo>
                    <a:pt x="807" y="194"/>
                  </a:lnTo>
                  <a:lnTo>
                    <a:pt x="824" y="223"/>
                  </a:lnTo>
                  <a:lnTo>
                    <a:pt x="842" y="251"/>
                  </a:lnTo>
                  <a:lnTo>
                    <a:pt x="859" y="281"/>
                  </a:lnTo>
                  <a:lnTo>
                    <a:pt x="873" y="311"/>
                  </a:lnTo>
                  <a:lnTo>
                    <a:pt x="889" y="343"/>
                  </a:lnTo>
                  <a:lnTo>
                    <a:pt x="901" y="377"/>
                  </a:lnTo>
                  <a:lnTo>
                    <a:pt x="917" y="411"/>
                  </a:lnTo>
                  <a:lnTo>
                    <a:pt x="927" y="447"/>
                  </a:lnTo>
                  <a:lnTo>
                    <a:pt x="938" y="485"/>
                  </a:lnTo>
                  <a:lnTo>
                    <a:pt x="949" y="523"/>
                  </a:lnTo>
                  <a:lnTo>
                    <a:pt x="957" y="561"/>
                  </a:lnTo>
                  <a:lnTo>
                    <a:pt x="966" y="600"/>
                  </a:lnTo>
                  <a:lnTo>
                    <a:pt x="972" y="641"/>
                  </a:lnTo>
                  <a:lnTo>
                    <a:pt x="977" y="681"/>
                  </a:lnTo>
                  <a:lnTo>
                    <a:pt x="980" y="725"/>
                  </a:lnTo>
                  <a:lnTo>
                    <a:pt x="985" y="767"/>
                  </a:lnTo>
                  <a:lnTo>
                    <a:pt x="987" y="810"/>
                  </a:lnTo>
                  <a:lnTo>
                    <a:pt x="987" y="897"/>
                  </a:lnTo>
                  <a:lnTo>
                    <a:pt x="985" y="941"/>
                  </a:lnTo>
                  <a:lnTo>
                    <a:pt x="980" y="984"/>
                  </a:lnTo>
                  <a:lnTo>
                    <a:pt x="977" y="1026"/>
                  </a:lnTo>
                  <a:lnTo>
                    <a:pt x="972" y="1067"/>
                  </a:lnTo>
                  <a:lnTo>
                    <a:pt x="966" y="1107"/>
                  </a:lnTo>
                  <a:lnTo>
                    <a:pt x="957" y="1146"/>
                  </a:lnTo>
                  <a:lnTo>
                    <a:pt x="949" y="1184"/>
                  </a:lnTo>
                  <a:lnTo>
                    <a:pt x="938" y="1224"/>
                  </a:lnTo>
                  <a:lnTo>
                    <a:pt x="917" y="1296"/>
                  </a:lnTo>
                  <a:lnTo>
                    <a:pt x="901" y="1331"/>
                  </a:lnTo>
                  <a:lnTo>
                    <a:pt x="889" y="1364"/>
                  </a:lnTo>
                  <a:lnTo>
                    <a:pt x="873" y="1397"/>
                  </a:lnTo>
                  <a:lnTo>
                    <a:pt x="859" y="1427"/>
                  </a:lnTo>
                  <a:lnTo>
                    <a:pt x="842" y="1457"/>
                  </a:lnTo>
                  <a:lnTo>
                    <a:pt x="824" y="1484"/>
                  </a:lnTo>
                  <a:lnTo>
                    <a:pt x="807" y="1513"/>
                  </a:lnTo>
                  <a:lnTo>
                    <a:pt x="788" y="1538"/>
                  </a:lnTo>
                  <a:lnTo>
                    <a:pt x="769" y="1562"/>
                  </a:lnTo>
                  <a:lnTo>
                    <a:pt x="749" y="1584"/>
                  </a:lnTo>
                  <a:lnTo>
                    <a:pt x="729" y="1604"/>
                  </a:lnTo>
                  <a:lnTo>
                    <a:pt x="708" y="1623"/>
                  </a:lnTo>
                  <a:lnTo>
                    <a:pt x="686" y="1641"/>
                  </a:lnTo>
                  <a:lnTo>
                    <a:pt x="662" y="1656"/>
                  </a:lnTo>
                  <a:lnTo>
                    <a:pt x="639" y="1669"/>
                  </a:lnTo>
                  <a:lnTo>
                    <a:pt x="615" y="1680"/>
                  </a:lnTo>
                  <a:lnTo>
                    <a:pt x="593" y="1691"/>
                  </a:lnTo>
                  <a:lnTo>
                    <a:pt x="569" y="1697"/>
                  </a:lnTo>
                  <a:lnTo>
                    <a:pt x="543" y="1704"/>
                  </a:lnTo>
                  <a:lnTo>
                    <a:pt x="518" y="1707"/>
                  </a:lnTo>
                  <a:lnTo>
                    <a:pt x="469" y="1707"/>
                  </a:lnTo>
                  <a:lnTo>
                    <a:pt x="443" y="1704"/>
                  </a:lnTo>
                  <a:lnTo>
                    <a:pt x="417" y="1697"/>
                  </a:lnTo>
                  <a:lnTo>
                    <a:pt x="395" y="1691"/>
                  </a:lnTo>
                  <a:lnTo>
                    <a:pt x="371" y="1680"/>
                  </a:lnTo>
                  <a:lnTo>
                    <a:pt x="348" y="1669"/>
                  </a:lnTo>
                  <a:lnTo>
                    <a:pt x="324" y="1656"/>
                  </a:lnTo>
                  <a:lnTo>
                    <a:pt x="302" y="1641"/>
                  </a:lnTo>
                  <a:lnTo>
                    <a:pt x="279" y="1623"/>
                  </a:lnTo>
                  <a:lnTo>
                    <a:pt x="258" y="1604"/>
                  </a:lnTo>
                  <a:lnTo>
                    <a:pt x="239" y="1584"/>
                  </a:lnTo>
                  <a:lnTo>
                    <a:pt x="217" y="1562"/>
                  </a:lnTo>
                  <a:lnTo>
                    <a:pt x="198" y="1538"/>
                  </a:lnTo>
                  <a:lnTo>
                    <a:pt x="179" y="1513"/>
                  </a:lnTo>
                  <a:lnTo>
                    <a:pt x="162" y="1484"/>
                  </a:lnTo>
                  <a:lnTo>
                    <a:pt x="145" y="1457"/>
                  </a:lnTo>
                  <a:lnTo>
                    <a:pt x="128" y="1427"/>
                  </a:lnTo>
                  <a:lnTo>
                    <a:pt x="113" y="1397"/>
                  </a:lnTo>
                  <a:lnTo>
                    <a:pt x="98" y="1364"/>
                  </a:lnTo>
                  <a:lnTo>
                    <a:pt x="85" y="1331"/>
                  </a:lnTo>
                  <a:lnTo>
                    <a:pt x="72" y="1296"/>
                  </a:lnTo>
                  <a:lnTo>
                    <a:pt x="60" y="1260"/>
                  </a:lnTo>
                  <a:lnTo>
                    <a:pt x="49" y="1224"/>
                  </a:lnTo>
                  <a:lnTo>
                    <a:pt x="38" y="1184"/>
                  </a:lnTo>
                  <a:lnTo>
                    <a:pt x="30" y="1146"/>
                  </a:lnTo>
                  <a:lnTo>
                    <a:pt x="21" y="1107"/>
                  </a:lnTo>
                  <a:lnTo>
                    <a:pt x="14" y="1067"/>
                  </a:lnTo>
                  <a:lnTo>
                    <a:pt x="11" y="1026"/>
                  </a:lnTo>
                  <a:lnTo>
                    <a:pt x="6" y="984"/>
                  </a:lnTo>
                  <a:lnTo>
                    <a:pt x="2" y="941"/>
                  </a:lnTo>
                  <a:lnTo>
                    <a:pt x="0" y="897"/>
                  </a:lnTo>
                  <a:lnTo>
                    <a:pt x="0" y="810"/>
                  </a:lnTo>
                  <a:lnTo>
                    <a:pt x="2" y="767"/>
                  </a:lnTo>
                  <a:lnTo>
                    <a:pt x="6" y="725"/>
                  </a:lnTo>
                  <a:lnTo>
                    <a:pt x="11" y="681"/>
                  </a:lnTo>
                  <a:lnTo>
                    <a:pt x="14" y="641"/>
                  </a:lnTo>
                  <a:lnTo>
                    <a:pt x="21" y="600"/>
                  </a:lnTo>
                  <a:lnTo>
                    <a:pt x="30" y="561"/>
                  </a:lnTo>
                  <a:lnTo>
                    <a:pt x="38" y="523"/>
                  </a:lnTo>
                  <a:lnTo>
                    <a:pt x="49" y="485"/>
                  </a:lnTo>
                  <a:lnTo>
                    <a:pt x="60" y="447"/>
                  </a:lnTo>
                  <a:lnTo>
                    <a:pt x="72" y="411"/>
                  </a:lnTo>
                  <a:lnTo>
                    <a:pt x="85" y="377"/>
                  </a:lnTo>
                  <a:lnTo>
                    <a:pt x="98" y="343"/>
                  </a:lnTo>
                  <a:lnTo>
                    <a:pt x="113" y="311"/>
                  </a:lnTo>
                  <a:lnTo>
                    <a:pt x="128" y="281"/>
                  </a:lnTo>
                  <a:lnTo>
                    <a:pt x="145" y="251"/>
                  </a:lnTo>
                  <a:lnTo>
                    <a:pt x="162" y="223"/>
                  </a:lnTo>
                  <a:lnTo>
                    <a:pt x="179" y="194"/>
                  </a:lnTo>
                  <a:lnTo>
                    <a:pt x="198" y="169"/>
                  </a:lnTo>
                  <a:lnTo>
                    <a:pt x="217" y="145"/>
                  </a:lnTo>
                  <a:lnTo>
                    <a:pt x="239" y="125"/>
                  </a:lnTo>
                  <a:lnTo>
                    <a:pt x="258" y="103"/>
                  </a:lnTo>
                  <a:lnTo>
                    <a:pt x="279" y="84"/>
                  </a:lnTo>
                  <a:lnTo>
                    <a:pt x="302" y="66"/>
                  </a:lnTo>
                  <a:lnTo>
                    <a:pt x="324" y="51"/>
                  </a:lnTo>
                  <a:lnTo>
                    <a:pt x="348" y="38"/>
                  </a:lnTo>
                  <a:lnTo>
                    <a:pt x="371" y="27"/>
                  </a:lnTo>
                  <a:lnTo>
                    <a:pt x="395" y="17"/>
                  </a:lnTo>
                  <a:lnTo>
                    <a:pt x="417" y="11"/>
                  </a:lnTo>
                  <a:lnTo>
                    <a:pt x="443" y="5"/>
                  </a:lnTo>
                  <a:lnTo>
                    <a:pt x="469" y="0"/>
                  </a:lnTo>
                  <a:lnTo>
                    <a:pt x="494" y="0"/>
                  </a:lnTo>
                  <a:moveTo>
                    <a:pt x="1823" y="0"/>
                  </a:moveTo>
                  <a:lnTo>
                    <a:pt x="1848" y="0"/>
                  </a:lnTo>
                  <a:lnTo>
                    <a:pt x="1874" y="5"/>
                  </a:lnTo>
                  <a:lnTo>
                    <a:pt x="1899" y="11"/>
                  </a:lnTo>
                  <a:lnTo>
                    <a:pt x="1922" y="17"/>
                  </a:lnTo>
                  <a:lnTo>
                    <a:pt x="1946" y="27"/>
                  </a:lnTo>
                  <a:lnTo>
                    <a:pt x="1970" y="38"/>
                  </a:lnTo>
                  <a:lnTo>
                    <a:pt x="1993" y="51"/>
                  </a:lnTo>
                  <a:lnTo>
                    <a:pt x="2015" y="66"/>
                  </a:lnTo>
                  <a:lnTo>
                    <a:pt x="2037" y="84"/>
                  </a:lnTo>
                  <a:lnTo>
                    <a:pt x="2059" y="103"/>
                  </a:lnTo>
                  <a:lnTo>
                    <a:pt x="2078" y="125"/>
                  </a:lnTo>
                  <a:lnTo>
                    <a:pt x="2100" y="145"/>
                  </a:lnTo>
                  <a:lnTo>
                    <a:pt x="2119" y="169"/>
                  </a:lnTo>
                  <a:lnTo>
                    <a:pt x="2138" y="194"/>
                  </a:lnTo>
                  <a:lnTo>
                    <a:pt x="2155" y="223"/>
                  </a:lnTo>
                  <a:lnTo>
                    <a:pt x="2172" y="251"/>
                  </a:lnTo>
                  <a:lnTo>
                    <a:pt x="2190" y="281"/>
                  </a:lnTo>
                  <a:lnTo>
                    <a:pt x="2204" y="311"/>
                  </a:lnTo>
                  <a:lnTo>
                    <a:pt x="2219" y="343"/>
                  </a:lnTo>
                  <a:lnTo>
                    <a:pt x="2232" y="377"/>
                  </a:lnTo>
                  <a:lnTo>
                    <a:pt x="2245" y="411"/>
                  </a:lnTo>
                  <a:lnTo>
                    <a:pt x="2257" y="447"/>
                  </a:lnTo>
                  <a:lnTo>
                    <a:pt x="2268" y="485"/>
                  </a:lnTo>
                  <a:lnTo>
                    <a:pt x="2279" y="523"/>
                  </a:lnTo>
                  <a:lnTo>
                    <a:pt x="2287" y="561"/>
                  </a:lnTo>
                  <a:lnTo>
                    <a:pt x="2295" y="600"/>
                  </a:lnTo>
                  <a:lnTo>
                    <a:pt x="2303" y="641"/>
                  </a:lnTo>
                  <a:lnTo>
                    <a:pt x="2306" y="681"/>
                  </a:lnTo>
                  <a:lnTo>
                    <a:pt x="2311" y="725"/>
                  </a:lnTo>
                  <a:lnTo>
                    <a:pt x="2315" y="767"/>
                  </a:lnTo>
                  <a:lnTo>
                    <a:pt x="2317" y="810"/>
                  </a:lnTo>
                  <a:lnTo>
                    <a:pt x="2317" y="897"/>
                  </a:lnTo>
                  <a:lnTo>
                    <a:pt x="2315" y="941"/>
                  </a:lnTo>
                  <a:lnTo>
                    <a:pt x="2311" y="984"/>
                  </a:lnTo>
                  <a:lnTo>
                    <a:pt x="2306" y="1026"/>
                  </a:lnTo>
                  <a:lnTo>
                    <a:pt x="2303" y="1067"/>
                  </a:lnTo>
                  <a:lnTo>
                    <a:pt x="2295" y="1107"/>
                  </a:lnTo>
                  <a:lnTo>
                    <a:pt x="2287" y="1146"/>
                  </a:lnTo>
                  <a:lnTo>
                    <a:pt x="2279" y="1184"/>
                  </a:lnTo>
                  <a:lnTo>
                    <a:pt x="2268" y="1224"/>
                  </a:lnTo>
                  <a:lnTo>
                    <a:pt x="2257" y="1260"/>
                  </a:lnTo>
                  <a:lnTo>
                    <a:pt x="2245" y="1296"/>
                  </a:lnTo>
                  <a:lnTo>
                    <a:pt x="2232" y="1331"/>
                  </a:lnTo>
                  <a:lnTo>
                    <a:pt x="2219" y="1364"/>
                  </a:lnTo>
                  <a:lnTo>
                    <a:pt x="2204" y="1397"/>
                  </a:lnTo>
                  <a:lnTo>
                    <a:pt x="2190" y="1427"/>
                  </a:lnTo>
                  <a:lnTo>
                    <a:pt x="2172" y="1457"/>
                  </a:lnTo>
                  <a:lnTo>
                    <a:pt x="2155" y="1484"/>
                  </a:lnTo>
                  <a:lnTo>
                    <a:pt x="2138" y="1513"/>
                  </a:lnTo>
                  <a:lnTo>
                    <a:pt x="2119" y="1538"/>
                  </a:lnTo>
                  <a:lnTo>
                    <a:pt x="2100" y="1562"/>
                  </a:lnTo>
                  <a:lnTo>
                    <a:pt x="2078" y="1584"/>
                  </a:lnTo>
                  <a:lnTo>
                    <a:pt x="2059" y="1604"/>
                  </a:lnTo>
                  <a:lnTo>
                    <a:pt x="2037" y="1623"/>
                  </a:lnTo>
                  <a:lnTo>
                    <a:pt x="2015" y="1641"/>
                  </a:lnTo>
                  <a:lnTo>
                    <a:pt x="1993" y="1656"/>
                  </a:lnTo>
                  <a:lnTo>
                    <a:pt x="1970" y="1669"/>
                  </a:lnTo>
                  <a:lnTo>
                    <a:pt x="1946" y="1680"/>
                  </a:lnTo>
                  <a:lnTo>
                    <a:pt x="1922" y="1691"/>
                  </a:lnTo>
                  <a:lnTo>
                    <a:pt x="1899" y="1697"/>
                  </a:lnTo>
                  <a:lnTo>
                    <a:pt x="1874" y="1704"/>
                  </a:lnTo>
                  <a:lnTo>
                    <a:pt x="1848" y="1707"/>
                  </a:lnTo>
                  <a:lnTo>
                    <a:pt x="1799" y="1707"/>
                  </a:lnTo>
                  <a:lnTo>
                    <a:pt x="1773" y="1704"/>
                  </a:lnTo>
                  <a:lnTo>
                    <a:pt x="1748" y="1697"/>
                  </a:lnTo>
                  <a:lnTo>
                    <a:pt x="1724" y="1691"/>
                  </a:lnTo>
                  <a:lnTo>
                    <a:pt x="1701" y="1680"/>
                  </a:lnTo>
                  <a:lnTo>
                    <a:pt x="1677" y="1669"/>
                  </a:lnTo>
                  <a:lnTo>
                    <a:pt x="1655" y="1656"/>
                  </a:lnTo>
                  <a:lnTo>
                    <a:pt x="1631" y="1641"/>
                  </a:lnTo>
                  <a:lnTo>
                    <a:pt x="1609" y="1623"/>
                  </a:lnTo>
                  <a:lnTo>
                    <a:pt x="1589" y="1604"/>
                  </a:lnTo>
                  <a:lnTo>
                    <a:pt x="1569" y="1584"/>
                  </a:lnTo>
                  <a:lnTo>
                    <a:pt x="1548" y="1562"/>
                  </a:lnTo>
                  <a:lnTo>
                    <a:pt x="1529" y="1538"/>
                  </a:lnTo>
                  <a:lnTo>
                    <a:pt x="1509" y="1513"/>
                  </a:lnTo>
                  <a:lnTo>
                    <a:pt x="1493" y="1484"/>
                  </a:lnTo>
                  <a:lnTo>
                    <a:pt x="1475" y="1457"/>
                  </a:lnTo>
                  <a:lnTo>
                    <a:pt x="1458" y="1427"/>
                  </a:lnTo>
                  <a:lnTo>
                    <a:pt x="1443" y="1397"/>
                  </a:lnTo>
                  <a:lnTo>
                    <a:pt x="1428" y="1364"/>
                  </a:lnTo>
                  <a:lnTo>
                    <a:pt x="1416" y="1331"/>
                  </a:lnTo>
                  <a:lnTo>
                    <a:pt x="1400" y="1296"/>
                  </a:lnTo>
                  <a:lnTo>
                    <a:pt x="1389" y="1260"/>
                  </a:lnTo>
                  <a:lnTo>
                    <a:pt x="1379" y="1224"/>
                  </a:lnTo>
                  <a:lnTo>
                    <a:pt x="1369" y="1184"/>
                  </a:lnTo>
                  <a:lnTo>
                    <a:pt x="1359" y="1146"/>
                  </a:lnTo>
                  <a:lnTo>
                    <a:pt x="1351" y="1107"/>
                  </a:lnTo>
                  <a:lnTo>
                    <a:pt x="1345" y="1067"/>
                  </a:lnTo>
                  <a:lnTo>
                    <a:pt x="1340" y="1026"/>
                  </a:lnTo>
                  <a:lnTo>
                    <a:pt x="1337" y="984"/>
                  </a:lnTo>
                  <a:lnTo>
                    <a:pt x="1332" y="941"/>
                  </a:lnTo>
                  <a:lnTo>
                    <a:pt x="1331" y="897"/>
                  </a:lnTo>
                  <a:lnTo>
                    <a:pt x="1331" y="810"/>
                  </a:lnTo>
                  <a:lnTo>
                    <a:pt x="1332" y="767"/>
                  </a:lnTo>
                  <a:lnTo>
                    <a:pt x="1337" y="725"/>
                  </a:lnTo>
                  <a:lnTo>
                    <a:pt x="1340" y="681"/>
                  </a:lnTo>
                  <a:lnTo>
                    <a:pt x="1345" y="641"/>
                  </a:lnTo>
                  <a:lnTo>
                    <a:pt x="1351" y="600"/>
                  </a:lnTo>
                  <a:lnTo>
                    <a:pt x="1359" y="561"/>
                  </a:lnTo>
                  <a:lnTo>
                    <a:pt x="1369" y="523"/>
                  </a:lnTo>
                  <a:lnTo>
                    <a:pt x="1379" y="485"/>
                  </a:lnTo>
                  <a:lnTo>
                    <a:pt x="1389" y="447"/>
                  </a:lnTo>
                  <a:lnTo>
                    <a:pt x="1400" y="411"/>
                  </a:lnTo>
                  <a:lnTo>
                    <a:pt x="1416" y="377"/>
                  </a:lnTo>
                  <a:lnTo>
                    <a:pt x="1428" y="343"/>
                  </a:lnTo>
                  <a:lnTo>
                    <a:pt x="1443" y="311"/>
                  </a:lnTo>
                  <a:lnTo>
                    <a:pt x="1458" y="281"/>
                  </a:lnTo>
                  <a:lnTo>
                    <a:pt x="1475" y="251"/>
                  </a:lnTo>
                  <a:lnTo>
                    <a:pt x="1493" y="223"/>
                  </a:lnTo>
                  <a:lnTo>
                    <a:pt x="1509" y="194"/>
                  </a:lnTo>
                  <a:lnTo>
                    <a:pt x="1529" y="169"/>
                  </a:lnTo>
                  <a:lnTo>
                    <a:pt x="1548" y="145"/>
                  </a:lnTo>
                  <a:lnTo>
                    <a:pt x="1569" y="125"/>
                  </a:lnTo>
                  <a:lnTo>
                    <a:pt x="1589" y="103"/>
                  </a:lnTo>
                  <a:lnTo>
                    <a:pt x="1609" y="84"/>
                  </a:lnTo>
                  <a:lnTo>
                    <a:pt x="1631" y="66"/>
                  </a:lnTo>
                  <a:lnTo>
                    <a:pt x="1655" y="51"/>
                  </a:lnTo>
                  <a:lnTo>
                    <a:pt x="1677" y="38"/>
                  </a:lnTo>
                  <a:lnTo>
                    <a:pt x="1701" y="27"/>
                  </a:lnTo>
                  <a:lnTo>
                    <a:pt x="1724" y="17"/>
                  </a:lnTo>
                  <a:lnTo>
                    <a:pt x="1748" y="11"/>
                  </a:lnTo>
                  <a:lnTo>
                    <a:pt x="1773" y="5"/>
                  </a:lnTo>
                  <a:lnTo>
                    <a:pt x="1799" y="0"/>
                  </a:lnTo>
                  <a:lnTo>
                    <a:pt x="1823" y="0"/>
                  </a:lnTo>
                </a:path>
              </a:pathLst>
            </a:custGeom>
            <a:noFill/>
            <a:ln w="1359">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Freeform 5"/>
            <p:cNvSpPr>
              <a:spLocks/>
            </p:cNvSpPr>
            <p:nvPr/>
          </p:nvSpPr>
          <p:spPr bwMode="auto">
            <a:xfrm>
              <a:off x="5684" y="372"/>
              <a:ext cx="1106" cy="230"/>
            </a:xfrm>
            <a:custGeom>
              <a:avLst/>
              <a:gdLst>
                <a:gd name="T0" fmla="+- 0 6271 5684"/>
                <a:gd name="T1" fmla="*/ T0 w 1106"/>
                <a:gd name="T2" fmla="+- 0 372 372"/>
                <a:gd name="T3" fmla="*/ 372 h 230"/>
                <a:gd name="T4" fmla="+- 0 6228 5684"/>
                <a:gd name="T5" fmla="*/ T4 w 1106"/>
                <a:gd name="T6" fmla="+- 0 372 372"/>
                <a:gd name="T7" fmla="*/ 372 h 230"/>
                <a:gd name="T8" fmla="+- 0 6140 5684"/>
                <a:gd name="T9" fmla="*/ T8 w 1106"/>
                <a:gd name="T10" fmla="+- 0 382 372"/>
                <a:gd name="T11" fmla="*/ 382 h 230"/>
                <a:gd name="T12" fmla="+- 0 6044 5684"/>
                <a:gd name="T13" fmla="*/ T12 w 1106"/>
                <a:gd name="T14" fmla="+- 0 402 372"/>
                <a:gd name="T15" fmla="*/ 402 h 230"/>
                <a:gd name="T16" fmla="+- 0 5944 5684"/>
                <a:gd name="T17" fmla="*/ T16 w 1106"/>
                <a:gd name="T18" fmla="+- 0 436 372"/>
                <a:gd name="T19" fmla="*/ 436 h 230"/>
                <a:gd name="T20" fmla="+- 0 5843 5684"/>
                <a:gd name="T21" fmla="*/ T20 w 1106"/>
                <a:gd name="T22" fmla="+- 0 479 372"/>
                <a:gd name="T23" fmla="*/ 479 h 230"/>
                <a:gd name="T24" fmla="+- 0 5790 5684"/>
                <a:gd name="T25" fmla="*/ T24 w 1106"/>
                <a:gd name="T26" fmla="+- 0 509 372"/>
                <a:gd name="T27" fmla="*/ 509 h 230"/>
                <a:gd name="T28" fmla="+- 0 5737 5684"/>
                <a:gd name="T29" fmla="*/ T28 w 1106"/>
                <a:gd name="T30" fmla="+- 0 543 372"/>
                <a:gd name="T31" fmla="*/ 543 h 230"/>
                <a:gd name="T32" fmla="+- 0 5684 5684"/>
                <a:gd name="T33" fmla="*/ T32 w 1106"/>
                <a:gd name="T34" fmla="+- 0 581 372"/>
                <a:gd name="T35" fmla="*/ 581 h 230"/>
                <a:gd name="T36" fmla="+- 0 5694 5684"/>
                <a:gd name="T37" fmla="*/ T36 w 1106"/>
                <a:gd name="T38" fmla="+- 0 601 372"/>
                <a:gd name="T39" fmla="*/ 601 h 230"/>
                <a:gd name="T40" fmla="+- 0 5747 5684"/>
                <a:gd name="T41" fmla="*/ T40 w 1106"/>
                <a:gd name="T42" fmla="+- 0 562 372"/>
                <a:gd name="T43" fmla="*/ 562 h 230"/>
                <a:gd name="T44" fmla="+- 0 5800 5684"/>
                <a:gd name="T45" fmla="*/ T44 w 1106"/>
                <a:gd name="T46" fmla="+- 0 528 372"/>
                <a:gd name="T47" fmla="*/ 528 h 230"/>
                <a:gd name="T48" fmla="+- 0 5852 5684"/>
                <a:gd name="T49" fmla="*/ T48 w 1106"/>
                <a:gd name="T50" fmla="+- 0 499 372"/>
                <a:gd name="T51" fmla="*/ 499 h 230"/>
                <a:gd name="T52" fmla="+- 0 5905 5684"/>
                <a:gd name="T53" fmla="*/ T52 w 1106"/>
                <a:gd name="T54" fmla="+- 0 474 372"/>
                <a:gd name="T55" fmla="*/ 474 h 230"/>
                <a:gd name="T56" fmla="+- 0 5953 5684"/>
                <a:gd name="T57" fmla="*/ T56 w 1106"/>
                <a:gd name="T58" fmla="+- 0 450 372"/>
                <a:gd name="T59" fmla="*/ 450 h 230"/>
                <a:gd name="T60" fmla="+- 0 6049 5684"/>
                <a:gd name="T61" fmla="*/ T60 w 1106"/>
                <a:gd name="T62" fmla="+- 0 421 372"/>
                <a:gd name="T63" fmla="*/ 421 h 230"/>
                <a:gd name="T64" fmla="+- 0 6097 5684"/>
                <a:gd name="T65" fmla="*/ T64 w 1106"/>
                <a:gd name="T66" fmla="+- 0 412 372"/>
                <a:gd name="T67" fmla="*/ 412 h 230"/>
                <a:gd name="T68" fmla="+- 0 6140 5684"/>
                <a:gd name="T69" fmla="*/ T68 w 1106"/>
                <a:gd name="T70" fmla="+- 0 402 372"/>
                <a:gd name="T71" fmla="*/ 402 h 230"/>
                <a:gd name="T72" fmla="+- 0 6184 5684"/>
                <a:gd name="T73" fmla="*/ T72 w 1106"/>
                <a:gd name="T74" fmla="+- 0 396 372"/>
                <a:gd name="T75" fmla="*/ 396 h 230"/>
                <a:gd name="T76" fmla="+- 0 6271 5684"/>
                <a:gd name="T77" fmla="*/ T76 w 1106"/>
                <a:gd name="T78" fmla="+- 0 396 372"/>
                <a:gd name="T79" fmla="*/ 396 h 230"/>
                <a:gd name="T80" fmla="+- 0 6353 5684"/>
                <a:gd name="T81" fmla="*/ T80 w 1106"/>
                <a:gd name="T82" fmla="+- 0 402 372"/>
                <a:gd name="T83" fmla="*/ 402 h 230"/>
                <a:gd name="T84" fmla="+- 0 6425 5684"/>
                <a:gd name="T85" fmla="*/ T84 w 1106"/>
                <a:gd name="T86" fmla="+- 0 417 372"/>
                <a:gd name="T87" fmla="*/ 417 h 230"/>
                <a:gd name="T88" fmla="+- 0 6492 5684"/>
                <a:gd name="T89" fmla="*/ T88 w 1106"/>
                <a:gd name="T90" fmla="+- 0 436 372"/>
                <a:gd name="T91" fmla="*/ 436 h 230"/>
                <a:gd name="T92" fmla="+- 0 6554 5684"/>
                <a:gd name="T93" fmla="*/ T92 w 1106"/>
                <a:gd name="T94" fmla="+- 0 460 372"/>
                <a:gd name="T95" fmla="*/ 460 h 230"/>
                <a:gd name="T96" fmla="+- 0 6732 5684"/>
                <a:gd name="T97" fmla="*/ T96 w 1106"/>
                <a:gd name="T98" fmla="+- 0 562 372"/>
                <a:gd name="T99" fmla="*/ 562 h 230"/>
                <a:gd name="T100" fmla="+- 0 6775 5684"/>
                <a:gd name="T101" fmla="*/ T100 w 1106"/>
                <a:gd name="T102" fmla="+- 0 597 372"/>
                <a:gd name="T103" fmla="*/ 597 h 230"/>
                <a:gd name="T104" fmla="+- 0 6790 5684"/>
                <a:gd name="T105" fmla="*/ T104 w 1106"/>
                <a:gd name="T106" fmla="+- 0 581 372"/>
                <a:gd name="T107" fmla="*/ 581 h 230"/>
                <a:gd name="T108" fmla="+- 0 6742 5684"/>
                <a:gd name="T109" fmla="*/ T108 w 1106"/>
                <a:gd name="T110" fmla="+- 0 547 372"/>
                <a:gd name="T111" fmla="*/ 547 h 230"/>
                <a:gd name="T112" fmla="+- 0 6670 5684"/>
                <a:gd name="T113" fmla="*/ T112 w 1106"/>
                <a:gd name="T114" fmla="+- 0 495 372"/>
                <a:gd name="T115" fmla="*/ 495 h 230"/>
                <a:gd name="T116" fmla="+- 0 6617 5684"/>
                <a:gd name="T117" fmla="*/ T116 w 1106"/>
                <a:gd name="T118" fmla="+- 0 469 372"/>
                <a:gd name="T119" fmla="*/ 469 h 230"/>
                <a:gd name="T120" fmla="+- 0 6564 5684"/>
                <a:gd name="T121" fmla="*/ T120 w 1106"/>
                <a:gd name="T122" fmla="+- 0 441 372"/>
                <a:gd name="T123" fmla="*/ 441 h 230"/>
                <a:gd name="T124" fmla="+- 0 6497 5684"/>
                <a:gd name="T125" fmla="*/ T124 w 1106"/>
                <a:gd name="T126" fmla="+- 0 417 372"/>
                <a:gd name="T127" fmla="*/ 417 h 230"/>
                <a:gd name="T128" fmla="+- 0 6430 5684"/>
                <a:gd name="T129" fmla="*/ T128 w 1106"/>
                <a:gd name="T130" fmla="+- 0 396 372"/>
                <a:gd name="T131" fmla="*/ 396 h 230"/>
                <a:gd name="T132" fmla="+- 0 6353 5684"/>
                <a:gd name="T133" fmla="*/ T132 w 1106"/>
                <a:gd name="T134" fmla="+- 0 382 372"/>
                <a:gd name="T135" fmla="*/ 382 h 230"/>
                <a:gd name="T136" fmla="+- 0 6271 5684"/>
                <a:gd name="T137" fmla="*/ T136 w 1106"/>
                <a:gd name="T138" fmla="+- 0 372 372"/>
                <a:gd name="T139" fmla="*/ 372 h 2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1106" h="230">
                  <a:moveTo>
                    <a:pt x="587" y="0"/>
                  </a:moveTo>
                  <a:lnTo>
                    <a:pt x="544" y="0"/>
                  </a:lnTo>
                  <a:lnTo>
                    <a:pt x="456" y="10"/>
                  </a:lnTo>
                  <a:lnTo>
                    <a:pt x="360" y="30"/>
                  </a:lnTo>
                  <a:lnTo>
                    <a:pt x="260" y="64"/>
                  </a:lnTo>
                  <a:lnTo>
                    <a:pt x="159" y="107"/>
                  </a:lnTo>
                  <a:lnTo>
                    <a:pt x="106" y="137"/>
                  </a:lnTo>
                  <a:lnTo>
                    <a:pt x="53" y="171"/>
                  </a:lnTo>
                  <a:lnTo>
                    <a:pt x="0" y="209"/>
                  </a:lnTo>
                  <a:lnTo>
                    <a:pt x="10" y="229"/>
                  </a:lnTo>
                  <a:lnTo>
                    <a:pt x="63" y="190"/>
                  </a:lnTo>
                  <a:lnTo>
                    <a:pt x="116" y="156"/>
                  </a:lnTo>
                  <a:lnTo>
                    <a:pt x="168" y="127"/>
                  </a:lnTo>
                  <a:lnTo>
                    <a:pt x="221" y="102"/>
                  </a:lnTo>
                  <a:lnTo>
                    <a:pt x="269" y="78"/>
                  </a:lnTo>
                  <a:lnTo>
                    <a:pt x="365" y="49"/>
                  </a:lnTo>
                  <a:lnTo>
                    <a:pt x="413" y="40"/>
                  </a:lnTo>
                  <a:lnTo>
                    <a:pt x="456" y="30"/>
                  </a:lnTo>
                  <a:lnTo>
                    <a:pt x="500" y="24"/>
                  </a:lnTo>
                  <a:lnTo>
                    <a:pt x="587" y="24"/>
                  </a:lnTo>
                  <a:lnTo>
                    <a:pt x="669" y="30"/>
                  </a:lnTo>
                  <a:lnTo>
                    <a:pt x="741" y="45"/>
                  </a:lnTo>
                  <a:lnTo>
                    <a:pt x="808" y="64"/>
                  </a:lnTo>
                  <a:lnTo>
                    <a:pt x="870" y="88"/>
                  </a:lnTo>
                  <a:lnTo>
                    <a:pt x="1048" y="190"/>
                  </a:lnTo>
                  <a:lnTo>
                    <a:pt x="1091" y="225"/>
                  </a:lnTo>
                  <a:lnTo>
                    <a:pt x="1106" y="209"/>
                  </a:lnTo>
                  <a:lnTo>
                    <a:pt x="1058" y="175"/>
                  </a:lnTo>
                  <a:lnTo>
                    <a:pt x="986" y="123"/>
                  </a:lnTo>
                  <a:lnTo>
                    <a:pt x="933" y="97"/>
                  </a:lnTo>
                  <a:lnTo>
                    <a:pt x="880" y="69"/>
                  </a:lnTo>
                  <a:lnTo>
                    <a:pt x="813" y="45"/>
                  </a:lnTo>
                  <a:lnTo>
                    <a:pt x="746" y="24"/>
                  </a:lnTo>
                  <a:lnTo>
                    <a:pt x="669" y="10"/>
                  </a:lnTo>
                  <a:lnTo>
                    <a:pt x="58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 y="509"/>
              <a:ext cx="10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7"/>
            <p:cNvSpPr>
              <a:spLocks/>
            </p:cNvSpPr>
            <p:nvPr/>
          </p:nvSpPr>
          <p:spPr bwMode="auto">
            <a:xfrm>
              <a:off x="5744" y="1260"/>
              <a:ext cx="1174" cy="738"/>
            </a:xfrm>
            <a:custGeom>
              <a:avLst/>
              <a:gdLst>
                <a:gd name="T0" fmla="+- 0 6918 5744"/>
                <a:gd name="T1" fmla="*/ T0 w 1174"/>
                <a:gd name="T2" fmla="+- 0 1446 1260"/>
                <a:gd name="T3" fmla="*/ 1446 h 738"/>
                <a:gd name="T4" fmla="+- 0 6911 5744"/>
                <a:gd name="T5" fmla="*/ T4 w 1174"/>
                <a:gd name="T6" fmla="+- 0 1441 1260"/>
                <a:gd name="T7" fmla="*/ 1441 h 738"/>
                <a:gd name="T8" fmla="+- 0 6836 5744"/>
                <a:gd name="T9" fmla="*/ T8 w 1174"/>
                <a:gd name="T10" fmla="+- 0 1389 1260"/>
                <a:gd name="T11" fmla="*/ 1389 h 738"/>
                <a:gd name="T12" fmla="+- 0 6830 5744"/>
                <a:gd name="T13" fmla="*/ T12 w 1174"/>
                <a:gd name="T14" fmla="+- 0 1427 1260"/>
                <a:gd name="T15" fmla="*/ 1427 h 738"/>
                <a:gd name="T16" fmla="+- 0 5752 5744"/>
                <a:gd name="T17" fmla="*/ T16 w 1174"/>
                <a:gd name="T18" fmla="+- 0 1260 1260"/>
                <a:gd name="T19" fmla="*/ 1260 h 738"/>
                <a:gd name="T20" fmla="+- 0 5748 5744"/>
                <a:gd name="T21" fmla="*/ T20 w 1174"/>
                <a:gd name="T22" fmla="+- 0 1260 1260"/>
                <a:gd name="T23" fmla="*/ 1260 h 738"/>
                <a:gd name="T24" fmla="+- 0 5746 5744"/>
                <a:gd name="T25" fmla="*/ T24 w 1174"/>
                <a:gd name="T26" fmla="+- 0 1263 1260"/>
                <a:gd name="T27" fmla="*/ 1263 h 738"/>
                <a:gd name="T28" fmla="+- 0 5744 5744"/>
                <a:gd name="T29" fmla="*/ T28 w 1174"/>
                <a:gd name="T30" fmla="+- 0 1265 1260"/>
                <a:gd name="T31" fmla="*/ 1265 h 738"/>
                <a:gd name="T32" fmla="+- 0 5744 5744"/>
                <a:gd name="T33" fmla="*/ T32 w 1174"/>
                <a:gd name="T34" fmla="+- 0 1269 1260"/>
                <a:gd name="T35" fmla="*/ 1269 h 738"/>
                <a:gd name="T36" fmla="+- 0 5747 5744"/>
                <a:gd name="T37" fmla="*/ T36 w 1174"/>
                <a:gd name="T38" fmla="+- 0 1271 1260"/>
                <a:gd name="T39" fmla="*/ 1271 h 738"/>
                <a:gd name="T40" fmla="+- 0 5749 5744"/>
                <a:gd name="T41" fmla="*/ T40 w 1174"/>
                <a:gd name="T42" fmla="+- 0 1272 1260"/>
                <a:gd name="T43" fmla="*/ 1272 h 738"/>
                <a:gd name="T44" fmla="+- 0 6820 5744"/>
                <a:gd name="T45" fmla="*/ T44 w 1174"/>
                <a:gd name="T46" fmla="+- 0 1438 1260"/>
                <a:gd name="T47" fmla="*/ 1438 h 738"/>
                <a:gd name="T48" fmla="+- 0 6826 5744"/>
                <a:gd name="T49" fmla="*/ T48 w 1174"/>
                <a:gd name="T50" fmla="+- 0 1455 1260"/>
                <a:gd name="T51" fmla="*/ 1455 h 738"/>
                <a:gd name="T52" fmla="+- 0 6823 5744"/>
                <a:gd name="T53" fmla="*/ T52 w 1174"/>
                <a:gd name="T54" fmla="+- 0 1473 1260"/>
                <a:gd name="T55" fmla="*/ 1473 h 738"/>
                <a:gd name="T56" fmla="+- 0 6168 5744"/>
                <a:gd name="T57" fmla="*/ T56 w 1174"/>
                <a:gd name="T58" fmla="+- 0 1692 1260"/>
                <a:gd name="T59" fmla="*/ 1692 h 738"/>
                <a:gd name="T60" fmla="+- 0 5753 5744"/>
                <a:gd name="T61" fmla="*/ T60 w 1174"/>
                <a:gd name="T62" fmla="+- 0 1531 1260"/>
                <a:gd name="T63" fmla="*/ 1531 h 738"/>
                <a:gd name="T64" fmla="+- 0 5749 5744"/>
                <a:gd name="T65" fmla="*/ T64 w 1174"/>
                <a:gd name="T66" fmla="+- 0 1530 1260"/>
                <a:gd name="T67" fmla="*/ 1530 h 738"/>
                <a:gd name="T68" fmla="+- 0 5747 5744"/>
                <a:gd name="T69" fmla="*/ T68 w 1174"/>
                <a:gd name="T70" fmla="+- 0 1533 1260"/>
                <a:gd name="T71" fmla="*/ 1533 h 738"/>
                <a:gd name="T72" fmla="+- 0 5744 5744"/>
                <a:gd name="T73" fmla="*/ T72 w 1174"/>
                <a:gd name="T74" fmla="+- 0 1537 1260"/>
                <a:gd name="T75" fmla="*/ 1537 h 738"/>
                <a:gd name="T76" fmla="+- 0 5746 5744"/>
                <a:gd name="T77" fmla="*/ T76 w 1174"/>
                <a:gd name="T78" fmla="+- 0 1541 1260"/>
                <a:gd name="T79" fmla="*/ 1541 h 738"/>
                <a:gd name="T80" fmla="+- 0 5748 5744"/>
                <a:gd name="T81" fmla="*/ T80 w 1174"/>
                <a:gd name="T82" fmla="+- 0 1542 1260"/>
                <a:gd name="T83" fmla="*/ 1542 h 738"/>
                <a:gd name="T84" fmla="+- 0 6151 5744"/>
                <a:gd name="T85" fmla="*/ T84 w 1174"/>
                <a:gd name="T86" fmla="+- 0 1698 1260"/>
                <a:gd name="T87" fmla="*/ 1698 h 738"/>
                <a:gd name="T88" fmla="+- 0 5838 5744"/>
                <a:gd name="T89" fmla="*/ T88 w 1174"/>
                <a:gd name="T90" fmla="+- 0 1803 1260"/>
                <a:gd name="T91" fmla="*/ 1803 h 738"/>
                <a:gd name="T92" fmla="+- 0 5836 5744"/>
                <a:gd name="T93" fmla="*/ T92 w 1174"/>
                <a:gd name="T94" fmla="+- 0 1804 1260"/>
                <a:gd name="T95" fmla="*/ 1804 h 738"/>
                <a:gd name="T96" fmla="+- 0 5834 5744"/>
                <a:gd name="T97" fmla="*/ T96 w 1174"/>
                <a:gd name="T98" fmla="+- 0 1806 1260"/>
                <a:gd name="T99" fmla="*/ 1806 h 738"/>
                <a:gd name="T100" fmla="+- 0 5836 5744"/>
                <a:gd name="T101" fmla="*/ T100 w 1174"/>
                <a:gd name="T102" fmla="+- 0 1810 1260"/>
                <a:gd name="T103" fmla="*/ 1810 h 738"/>
                <a:gd name="T104" fmla="+- 0 5836 5744"/>
                <a:gd name="T105" fmla="*/ T104 w 1174"/>
                <a:gd name="T106" fmla="+- 0 1812 1260"/>
                <a:gd name="T107" fmla="*/ 1812 h 738"/>
                <a:gd name="T108" fmla="+- 0 5839 5744"/>
                <a:gd name="T109" fmla="*/ T108 w 1174"/>
                <a:gd name="T110" fmla="+- 0 1815 1260"/>
                <a:gd name="T111" fmla="*/ 1815 h 738"/>
                <a:gd name="T112" fmla="+- 0 5842 5744"/>
                <a:gd name="T113" fmla="*/ T112 w 1174"/>
                <a:gd name="T114" fmla="+- 0 1813 1260"/>
                <a:gd name="T115" fmla="*/ 1813 h 738"/>
                <a:gd name="T116" fmla="+- 0 6167 5744"/>
                <a:gd name="T117" fmla="*/ T116 w 1174"/>
                <a:gd name="T118" fmla="+- 0 1704 1260"/>
                <a:gd name="T119" fmla="*/ 1704 h 738"/>
                <a:gd name="T120" fmla="+- 0 6832 5744"/>
                <a:gd name="T121" fmla="*/ T120 w 1174"/>
                <a:gd name="T122" fmla="+- 0 1962 1260"/>
                <a:gd name="T123" fmla="*/ 1962 h 738"/>
                <a:gd name="T124" fmla="+- 0 6818 5744"/>
                <a:gd name="T125" fmla="*/ T124 w 1174"/>
                <a:gd name="T126" fmla="+- 0 1998 1260"/>
                <a:gd name="T127" fmla="*/ 1998 h 738"/>
                <a:gd name="T128" fmla="+- 0 6918 5744"/>
                <a:gd name="T129" fmla="*/ T128 w 1174"/>
                <a:gd name="T130" fmla="+- 0 1989 1260"/>
                <a:gd name="T131" fmla="*/ 1989 h 738"/>
                <a:gd name="T132" fmla="+- 0 6898 5744"/>
                <a:gd name="T133" fmla="*/ T132 w 1174"/>
                <a:gd name="T134" fmla="+- 0 1967 1260"/>
                <a:gd name="T135" fmla="*/ 1967 h 738"/>
                <a:gd name="T136" fmla="+- 0 6851 5744"/>
                <a:gd name="T137" fmla="*/ T136 w 1174"/>
                <a:gd name="T138" fmla="+- 0 1914 1260"/>
                <a:gd name="T139" fmla="*/ 1914 h 738"/>
                <a:gd name="T140" fmla="+- 0 6837 5744"/>
                <a:gd name="T141" fmla="*/ T140 w 1174"/>
                <a:gd name="T142" fmla="+- 0 1951 1260"/>
                <a:gd name="T143" fmla="*/ 1951 h 738"/>
                <a:gd name="T144" fmla="+- 0 6184 5744"/>
                <a:gd name="T145" fmla="*/ T144 w 1174"/>
                <a:gd name="T146" fmla="+- 0 1699 1260"/>
                <a:gd name="T147" fmla="*/ 1699 h 738"/>
                <a:gd name="T148" fmla="+- 0 6835 5744"/>
                <a:gd name="T149" fmla="*/ T148 w 1174"/>
                <a:gd name="T150" fmla="+- 0 1481 1260"/>
                <a:gd name="T151" fmla="*/ 1481 h 738"/>
                <a:gd name="T152" fmla="+- 0 6847 5744"/>
                <a:gd name="T153" fmla="*/ T152 w 1174"/>
                <a:gd name="T154" fmla="+- 0 1518 1260"/>
                <a:gd name="T155" fmla="*/ 1518 h 738"/>
                <a:gd name="T156" fmla="+- 0 6900 5744"/>
                <a:gd name="T157" fmla="*/ T156 w 1174"/>
                <a:gd name="T158" fmla="+- 0 1464 1260"/>
                <a:gd name="T159" fmla="*/ 1464 h 738"/>
                <a:gd name="T160" fmla="+- 0 6918 5744"/>
                <a:gd name="T161" fmla="*/ T160 w 1174"/>
                <a:gd name="T162" fmla="+- 0 1446 1260"/>
                <a:gd name="T163" fmla="*/ 1446 h 7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1174" h="738">
                  <a:moveTo>
                    <a:pt x="1174" y="186"/>
                  </a:moveTo>
                  <a:lnTo>
                    <a:pt x="1167" y="181"/>
                  </a:lnTo>
                  <a:lnTo>
                    <a:pt x="1092" y="129"/>
                  </a:lnTo>
                  <a:lnTo>
                    <a:pt x="1086" y="167"/>
                  </a:lnTo>
                  <a:lnTo>
                    <a:pt x="8" y="0"/>
                  </a:lnTo>
                  <a:lnTo>
                    <a:pt x="4" y="0"/>
                  </a:lnTo>
                  <a:lnTo>
                    <a:pt x="2" y="3"/>
                  </a:lnTo>
                  <a:lnTo>
                    <a:pt x="0" y="5"/>
                  </a:lnTo>
                  <a:lnTo>
                    <a:pt x="0" y="9"/>
                  </a:lnTo>
                  <a:lnTo>
                    <a:pt x="3" y="11"/>
                  </a:lnTo>
                  <a:lnTo>
                    <a:pt x="5" y="12"/>
                  </a:lnTo>
                  <a:lnTo>
                    <a:pt x="1076" y="178"/>
                  </a:lnTo>
                  <a:lnTo>
                    <a:pt x="1082" y="195"/>
                  </a:lnTo>
                  <a:lnTo>
                    <a:pt x="1079" y="213"/>
                  </a:lnTo>
                  <a:lnTo>
                    <a:pt x="424" y="432"/>
                  </a:lnTo>
                  <a:lnTo>
                    <a:pt x="9" y="271"/>
                  </a:lnTo>
                  <a:lnTo>
                    <a:pt x="5" y="270"/>
                  </a:lnTo>
                  <a:lnTo>
                    <a:pt x="3" y="273"/>
                  </a:lnTo>
                  <a:lnTo>
                    <a:pt x="0" y="277"/>
                  </a:lnTo>
                  <a:lnTo>
                    <a:pt x="2" y="281"/>
                  </a:lnTo>
                  <a:lnTo>
                    <a:pt x="4" y="282"/>
                  </a:lnTo>
                  <a:lnTo>
                    <a:pt x="407" y="438"/>
                  </a:lnTo>
                  <a:lnTo>
                    <a:pt x="94" y="543"/>
                  </a:lnTo>
                  <a:lnTo>
                    <a:pt x="92" y="544"/>
                  </a:lnTo>
                  <a:lnTo>
                    <a:pt x="90" y="546"/>
                  </a:lnTo>
                  <a:lnTo>
                    <a:pt x="92" y="550"/>
                  </a:lnTo>
                  <a:lnTo>
                    <a:pt x="92" y="552"/>
                  </a:lnTo>
                  <a:lnTo>
                    <a:pt x="95" y="555"/>
                  </a:lnTo>
                  <a:lnTo>
                    <a:pt x="98" y="553"/>
                  </a:lnTo>
                  <a:lnTo>
                    <a:pt x="423" y="444"/>
                  </a:lnTo>
                  <a:lnTo>
                    <a:pt x="1088" y="702"/>
                  </a:lnTo>
                  <a:lnTo>
                    <a:pt x="1074" y="738"/>
                  </a:lnTo>
                  <a:lnTo>
                    <a:pt x="1174" y="729"/>
                  </a:lnTo>
                  <a:lnTo>
                    <a:pt x="1154" y="707"/>
                  </a:lnTo>
                  <a:lnTo>
                    <a:pt x="1107" y="654"/>
                  </a:lnTo>
                  <a:lnTo>
                    <a:pt x="1093" y="691"/>
                  </a:lnTo>
                  <a:lnTo>
                    <a:pt x="440" y="439"/>
                  </a:lnTo>
                  <a:lnTo>
                    <a:pt x="1091" y="221"/>
                  </a:lnTo>
                  <a:lnTo>
                    <a:pt x="1103" y="258"/>
                  </a:lnTo>
                  <a:lnTo>
                    <a:pt x="1156" y="204"/>
                  </a:lnTo>
                  <a:lnTo>
                    <a:pt x="1174"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Text Box 165"/>
            <p:cNvSpPr txBox="1">
              <a:spLocks noChangeArrowheads="1"/>
            </p:cNvSpPr>
            <p:nvPr/>
          </p:nvSpPr>
          <p:spPr bwMode="auto">
            <a:xfrm>
              <a:off x="5684" y="1260"/>
              <a:ext cx="199"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330"/>
                </a:lnSpc>
                <a:spcBef>
                  <a:spcPts val="0"/>
                </a:spcBef>
                <a:spcAft>
                  <a:spcPts val="0"/>
                </a:spcAft>
              </a:pPr>
              <a:r>
                <a:rPr lang="en-US" sz="1200" b="1" dirty="0">
                  <a:effectLst/>
                  <a:latin typeface="Times New Roman" panose="02020603050405020304" pitchFamily="18" charset="0"/>
                  <a:ea typeface="Times New Roman" panose="02020603050405020304" pitchFamily="18" charset="0"/>
                </a:rPr>
                <a:t>a</a:t>
              </a:r>
              <a:r>
                <a:rPr lang="en-US" sz="1200" b="1" spc="-10" dirty="0">
                  <a:effectLst/>
                  <a:latin typeface="Times New Roman" panose="02020603050405020304" pitchFamily="18" charset="0"/>
                  <a:ea typeface="Times New Roman" panose="02020603050405020304" pitchFamily="18" charset="0"/>
                </a:rPr>
                <a:t> </a:t>
              </a:r>
              <a:r>
                <a:rPr lang="en-US" sz="1200" b="1" dirty="0" smtClean="0">
                  <a:effectLst/>
                  <a:latin typeface="Times New Roman" panose="02020603050405020304" pitchFamily="18" charset="0"/>
                  <a:ea typeface="Times New Roman" panose="02020603050405020304" pitchFamily="18" charset="0"/>
                </a:rPr>
                <a:t>.</a:t>
              </a:r>
              <a:endParaRPr lang="en-US" sz="1100" dirty="0">
                <a:latin typeface="Times New Roman" panose="02020603050405020304" pitchFamily="18" charset="0"/>
                <a:ea typeface="Times New Roman" panose="02020603050405020304" pitchFamily="18" charset="0"/>
              </a:endParaRPr>
            </a:p>
            <a:p>
              <a:pPr marL="0" marR="0">
                <a:lnSpc>
                  <a:spcPts val="1330"/>
                </a:lnSpc>
                <a:spcBef>
                  <a:spcPts val="0"/>
                </a:spcBef>
                <a:spcAft>
                  <a:spcPts val="0"/>
                </a:spcAft>
              </a:pPr>
              <a:endParaRPr lang="en-US" sz="1100" b="1" i="1" dirty="0">
                <a:effectLst/>
                <a:latin typeface="Times New Roman" panose="02020603050405020304" pitchFamily="18" charset="0"/>
                <a:ea typeface="Times New Roman" panose="02020603050405020304" pitchFamily="18" charset="0"/>
              </a:endParaRPr>
            </a:p>
            <a:p>
              <a:pPr marL="0" marR="0">
                <a:lnSpc>
                  <a:spcPts val="1330"/>
                </a:lnSpc>
                <a:spcBef>
                  <a:spcPts val="0"/>
                </a:spcBef>
                <a:spcAft>
                  <a:spcPts val="0"/>
                </a:spcAft>
              </a:pPr>
              <a:r>
                <a:rPr lang="en-US" sz="1100" b="1" i="1" dirty="0" smtClean="0">
                  <a:effectLst/>
                  <a:latin typeface="Times New Roman" panose="02020603050405020304" pitchFamily="18" charset="0"/>
                  <a:ea typeface="Times New Roman" panose="02020603050405020304" pitchFamily="18" charset="0"/>
                </a:rPr>
                <a:t>b</a:t>
              </a:r>
              <a:r>
                <a:rPr lang="en-US" sz="1100" b="1" i="1" spc="-15" dirty="0" smtClean="0">
                  <a:effectLst/>
                  <a:latin typeface="Times New Roman" panose="02020603050405020304" pitchFamily="18" charset="0"/>
                  <a:ea typeface="Times New Roman" panose="02020603050405020304" pitchFamily="18" charset="0"/>
                </a:rPr>
                <a:t> </a:t>
              </a:r>
            </a:p>
            <a:p>
              <a:pPr marL="311150" marR="0" indent="-216535">
                <a:spcBef>
                  <a:spcPts val="480"/>
                </a:spcBef>
                <a:spcAft>
                  <a:spcPts val="0"/>
                </a:spcAft>
              </a:pPr>
              <a:r>
                <a:rPr lang="en-US" sz="1100" b="1" i="1" dirty="0" smtClean="0">
                  <a:effectLst/>
                  <a:latin typeface="Times New Roman" panose="02020603050405020304" pitchFamily="18" charset="0"/>
                  <a:ea typeface="Times New Roman" panose="02020603050405020304" pitchFamily="18" charset="0"/>
                </a:rPr>
                <a:t>.</a:t>
              </a:r>
              <a:endParaRPr lang="en-US" sz="1100" b="1" i="1" dirty="0">
                <a:effectLst/>
                <a:latin typeface="Times New Roman" panose="02020603050405020304" pitchFamily="18" charset="0"/>
                <a:ea typeface="Times New Roman" panose="02020603050405020304" pitchFamily="18" charset="0"/>
              </a:endParaRPr>
            </a:p>
            <a:p>
              <a:pPr marL="0" marR="0">
                <a:spcBef>
                  <a:spcPts val="60"/>
                </a:spcBef>
                <a:spcAft>
                  <a:spcPts val="0"/>
                </a:spcAft>
              </a:pPr>
              <a:r>
                <a:rPr lang="en-US" sz="1200" b="1" dirty="0">
                  <a:effectLst/>
                  <a:latin typeface="Times New Roman" panose="02020603050405020304" pitchFamily="18" charset="0"/>
                  <a:ea typeface="Times New Roman" panose="02020603050405020304" pitchFamily="18" charset="0"/>
                </a:rPr>
                <a:t>c</a:t>
              </a:r>
              <a:r>
                <a:rPr lang="en-US" sz="1200" b="1" spc="-1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p:txBody>
        </p:sp>
        <p:sp>
          <p:nvSpPr>
            <p:cNvPr id="10" name="Text Box 166"/>
            <p:cNvSpPr txBox="1">
              <a:spLocks noChangeArrowheads="1"/>
            </p:cNvSpPr>
            <p:nvPr/>
          </p:nvSpPr>
          <p:spPr bwMode="auto">
            <a:xfrm>
              <a:off x="6918" y="1260"/>
              <a:ext cx="179" cy="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nSpc>
                  <a:spcPts val="1330"/>
                </a:lnSpc>
                <a:spcBef>
                  <a:spcPts val="0"/>
                </a:spcBef>
                <a:spcAft>
                  <a:spcPts val="0"/>
                </a:spcAft>
              </a:pPr>
              <a:r>
                <a:rPr lang="en-US" sz="1200" b="1" dirty="0">
                  <a:effectLst/>
                  <a:latin typeface="Times New Roman" panose="02020603050405020304" pitchFamily="18" charset="0"/>
                  <a:ea typeface="Times New Roman" panose="02020603050405020304" pitchFamily="18" charset="0"/>
                </a:rPr>
                <a:t>.</a:t>
              </a:r>
              <a:r>
                <a:rPr lang="en-US" sz="1200" b="1" spc="-1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1</a:t>
              </a:r>
              <a:endParaRPr lang="en-US" sz="1100" dirty="0">
                <a:effectLst/>
                <a:latin typeface="Times New Roman" panose="02020603050405020304" pitchFamily="18" charset="0"/>
                <a:ea typeface="Times New Roman" panose="02020603050405020304" pitchFamily="18" charset="0"/>
              </a:endParaRPr>
            </a:p>
            <a:p>
              <a:pPr marL="0" marR="0">
                <a:spcBef>
                  <a:spcPts val="60"/>
                </a:spcBef>
                <a:spcAft>
                  <a:spcPts val="0"/>
                </a:spcAft>
              </a:pPr>
              <a:r>
                <a:rPr lang="en-US" sz="1200" b="1" dirty="0" smtClean="0">
                  <a:effectLst/>
                  <a:latin typeface="Times New Roman" panose="02020603050405020304" pitchFamily="18" charset="0"/>
                  <a:ea typeface="Times New Roman" panose="02020603050405020304" pitchFamily="18" charset="0"/>
                </a:rPr>
                <a:t>.</a:t>
              </a:r>
              <a:r>
                <a:rPr lang="en-US" sz="1200" b="1" spc="-15" dirty="0" smtClean="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2</a:t>
              </a:r>
              <a:endParaRPr lang="en-US" sz="1100" dirty="0">
                <a:effectLst/>
                <a:latin typeface="Times New Roman" panose="02020603050405020304" pitchFamily="18" charset="0"/>
                <a:ea typeface="Times New Roman" panose="02020603050405020304" pitchFamily="18" charset="0"/>
              </a:endParaRPr>
            </a:p>
            <a:p>
              <a:pPr marL="0" marR="0">
                <a:spcBef>
                  <a:spcPts val="65"/>
                </a:spcBef>
                <a:spcAft>
                  <a:spcPts val="0"/>
                </a:spcAft>
              </a:pPr>
              <a:endParaRPr lang="en-US" sz="1200" b="1" dirty="0" smtClean="0">
                <a:effectLst/>
                <a:latin typeface="Times New Roman" panose="02020603050405020304" pitchFamily="18" charset="0"/>
                <a:ea typeface="Times New Roman" panose="02020603050405020304" pitchFamily="18" charset="0"/>
              </a:endParaRPr>
            </a:p>
            <a:p>
              <a:pPr marL="0" marR="0">
                <a:spcBef>
                  <a:spcPts val="65"/>
                </a:spcBef>
                <a:spcAft>
                  <a:spcPts val="0"/>
                </a:spcAft>
              </a:pPr>
              <a:r>
                <a:rPr lang="en-US" sz="1200" b="1" dirty="0" smtClean="0">
                  <a:effectLst/>
                  <a:latin typeface="Times New Roman" panose="02020603050405020304" pitchFamily="18" charset="0"/>
                  <a:ea typeface="Times New Roman" panose="02020603050405020304" pitchFamily="18" charset="0"/>
                </a:rPr>
                <a:t>.</a:t>
              </a:r>
              <a:r>
                <a:rPr lang="en-US" sz="1200" b="1" spc="-15" dirty="0" smtClean="0">
                  <a:effectLst/>
                  <a:latin typeface="Times New Roman" panose="02020603050405020304" pitchFamily="18" charset="0"/>
                  <a:ea typeface="Times New Roman" panose="02020603050405020304" pitchFamily="18" charset="0"/>
                </a:rPr>
                <a:t> </a:t>
              </a:r>
              <a:r>
                <a:rPr lang="en-US" sz="1200" b="1" dirty="0" smtClean="0">
                  <a:effectLst/>
                  <a:latin typeface="Times New Roman" panose="02020603050405020304" pitchFamily="18" charset="0"/>
                  <a:ea typeface="Times New Roman" panose="02020603050405020304" pitchFamily="18" charset="0"/>
                </a:rPr>
                <a:t>3</a:t>
              </a:r>
            </a:p>
            <a:p>
              <a:pPr marL="0" marR="0">
                <a:spcBef>
                  <a:spcPts val="65"/>
                </a:spcBef>
                <a:spcAft>
                  <a:spcPts val="0"/>
                </a:spcAft>
              </a:pPr>
              <a:endParaRPr lang="en-US" sz="1100" dirty="0">
                <a:effectLst/>
                <a:latin typeface="Times New Roman" panose="02020603050405020304" pitchFamily="18" charset="0"/>
                <a:ea typeface="Times New Roman" panose="02020603050405020304" pitchFamily="18" charset="0"/>
              </a:endParaRPr>
            </a:p>
            <a:p>
              <a:pPr marL="0" marR="0">
                <a:spcBef>
                  <a:spcPts val="70"/>
                </a:spcBef>
                <a:spcAft>
                  <a:spcPts val="0"/>
                </a:spcAft>
              </a:pPr>
              <a:r>
                <a:rPr lang="en-US" sz="1200" b="1" dirty="0">
                  <a:effectLst/>
                  <a:latin typeface="Times New Roman" panose="02020603050405020304" pitchFamily="18" charset="0"/>
                  <a:ea typeface="Times New Roman" panose="02020603050405020304" pitchFamily="18" charset="0"/>
                </a:rPr>
                <a:t>.</a:t>
              </a:r>
              <a:r>
                <a:rPr lang="en-US" sz="1200" b="1" spc="-1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4</a:t>
              </a:r>
              <a:endParaRPr lang="en-US" sz="11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4127238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No5</Template>
  <TotalTime>1094</TotalTime>
  <Words>1913</Words>
  <Application>Microsoft Office PowerPoint</Application>
  <PresentationFormat>Widescreen</PresentationFormat>
  <Paragraphs>218</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Symbol</vt:lpstr>
      <vt:lpstr>Times New Roman</vt:lpstr>
      <vt:lpstr>Wingdings</vt:lpstr>
      <vt:lpstr>Office Theme</vt:lpstr>
      <vt:lpstr>Functions</vt:lpstr>
      <vt:lpstr>RELATIONS AND FUNCTIONS:</vt:lpstr>
      <vt:lpstr>EXERCISE:</vt:lpstr>
      <vt:lpstr>SOLUTION :</vt:lpstr>
      <vt:lpstr>EXERCISE:</vt:lpstr>
      <vt:lpstr>SOLUTION:</vt:lpstr>
      <vt:lpstr>FUNCTION WITHOT RELATION:</vt:lpstr>
      <vt:lpstr>ARROW DIAGRAM OF A FUNCTION:</vt:lpstr>
      <vt:lpstr>EXAMPLE:</vt:lpstr>
      <vt:lpstr>   You can easily note that the above diagram satisfy the two conditions of a function hence a graph of the function. Note that f(a) = 2, f(b) = 4,and f(c) = 2.   FUNCTIONS AND NONFUNCTIONS: Which of the arrow diagrams define functions from X = {2,4,5}to Y = {1,2,4,6}.                    X      Y          X          Y                  </vt:lpstr>
      <vt:lpstr>The relation given in the diagram (a) is Not a function because there is no arrow coming out of 5ÎX to any element of Y.  The relation in the diagram (b) is Not a function, because there are two arrows coming out of 4ÎX. i.e.,4ÎX is not related to a unique element of Y.  </vt:lpstr>
      <vt:lpstr>RANGE OF A FUNCTION:</vt:lpstr>
      <vt:lpstr>EXERCISE:</vt:lpstr>
      <vt:lpstr>SOLUTION:</vt:lpstr>
      <vt:lpstr>GRAPH OF A FUNCTION:</vt:lpstr>
      <vt:lpstr>EXAMPLE:</vt:lpstr>
      <vt:lpstr>VERTICAL LINE TEST FOR THE GRAPH OF A FUNCTION:</vt:lpstr>
      <vt:lpstr>EXAMPLE:</vt:lpstr>
      <vt:lpstr>EXERCISE:</vt:lpstr>
      <vt:lpstr>SOLUTION:</vt:lpstr>
      <vt:lpstr>EXERCISE:</vt:lpstr>
      <vt:lpstr>EXERCISE:</vt:lpstr>
      <vt:lpstr>EXERCISE:</vt:lpstr>
      <vt:lpstr>SOLUTION: </vt:lpstr>
      <vt:lpstr>EXERCISE:</vt:lpstr>
      <vt:lpstr>SOLUTION:</vt:lpstr>
      <vt:lpstr>FUNCTIONS NOT WELL DEFINED:</vt:lpstr>
      <vt:lpstr>SOLUTION:</vt:lpstr>
      <vt:lpstr>EXERCISE:</vt:lpstr>
      <vt:lpstr>SOLUTION:</vt:lpstr>
      <vt:lpstr>REMARK:</vt:lpstr>
      <vt:lpstr>EXERCISE:</vt:lpstr>
      <vt:lpstr>SOLUTION:</vt:lpstr>
      <vt:lpstr>SOLUTION:</vt:lpstr>
      <vt:lpstr>BINARY OPERATIONS:</vt:lpstr>
      <vt:lpstr>EXAMPLE:</vt:lpstr>
      <vt:lpstr>BINARY OPERATION AS FUNCTION:</vt:lpstr>
      <vt:lpstr>EXAMPLES:</vt:lpstr>
      <vt:lpstr>EXAMPLES: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Abid Tasleem</dc:creator>
  <cp:lastModifiedBy>Abid Tasleem</cp:lastModifiedBy>
  <cp:revision>75</cp:revision>
  <dcterms:created xsi:type="dcterms:W3CDTF">2023-09-09T18:16:34Z</dcterms:created>
  <dcterms:modified xsi:type="dcterms:W3CDTF">2023-09-13T02:54:05Z</dcterms:modified>
</cp:coreProperties>
</file>