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91" r:id="rId13"/>
    <p:sldId id="287" r:id="rId14"/>
    <p:sldId id="288" r:id="rId15"/>
    <p:sldId id="289" r:id="rId16"/>
    <p:sldId id="290" r:id="rId17"/>
    <p:sldId id="272" r:id="rId18"/>
    <p:sldId id="273" r:id="rId19"/>
    <p:sldId id="274" r:id="rId20"/>
    <p:sldId id="275" r:id="rId21"/>
    <p:sldId id="276" r:id="rId22"/>
    <p:sldId id="292" r:id="rId23"/>
    <p:sldId id="30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66FF-816B-4AD8-B1A1-0BAA59F6FE3D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1E9F-1DFF-49CB-A271-3AF5DD0AC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2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66FF-816B-4AD8-B1A1-0BAA59F6FE3D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1E9F-1DFF-49CB-A271-3AF5DD0AC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1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66FF-816B-4AD8-B1A1-0BAA59F6FE3D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1E9F-1DFF-49CB-A271-3AF5DD0AC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56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66FF-816B-4AD8-B1A1-0BAA59F6FE3D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1E9F-1DFF-49CB-A271-3AF5DD0AC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1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66FF-816B-4AD8-B1A1-0BAA59F6FE3D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1E9F-1DFF-49CB-A271-3AF5DD0AC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3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66FF-816B-4AD8-B1A1-0BAA59F6FE3D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1E9F-1DFF-49CB-A271-3AF5DD0AC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3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66FF-816B-4AD8-B1A1-0BAA59F6FE3D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1E9F-1DFF-49CB-A271-3AF5DD0AC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7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66FF-816B-4AD8-B1A1-0BAA59F6FE3D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1E9F-1DFF-49CB-A271-3AF5DD0AC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1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66FF-816B-4AD8-B1A1-0BAA59F6FE3D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1E9F-1DFF-49CB-A271-3AF5DD0AC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66FF-816B-4AD8-B1A1-0BAA59F6FE3D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1E9F-1DFF-49CB-A271-3AF5DD0AC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6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66FF-816B-4AD8-B1A1-0BAA59F6FE3D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1E9F-1DFF-49CB-A271-3AF5DD0AC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1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66FF-816B-4AD8-B1A1-0BAA59F6FE3D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1E9F-1DFF-49CB-A271-3AF5DD0AC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8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E66FF-816B-4AD8-B1A1-0BAA59F6FE3D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B1E9F-1DFF-49CB-A271-3AF5DD0AC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9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412" y="2503207"/>
            <a:ext cx="10515600" cy="1325563"/>
          </a:xfrm>
        </p:spPr>
        <p:txBody>
          <a:bodyPr>
            <a:normAutofit/>
          </a:bodyPr>
          <a:lstStyle/>
          <a:p>
            <a:pPr marR="0" algn="ctr" rtl="0"/>
            <a:r>
              <a:rPr lang="en-US" sz="6600" b="1" u="sng" dirty="0" smtClean="0">
                <a:latin typeface="Times New Roman" panose="02020603050405020304" pitchFamily="18" charset="0"/>
              </a:rPr>
              <a:t>Graph and Trees</a:t>
            </a:r>
            <a:endParaRPr lang="en-US" sz="6600" b="1" i="0" u="sng" strike="noStrike" baseline="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801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owchart: Connector 28"/>
          <p:cNvSpPr/>
          <p:nvPr/>
        </p:nvSpPr>
        <p:spPr>
          <a:xfrm>
            <a:off x="4571999" y="3844492"/>
            <a:ext cx="712693" cy="635052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Terminology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2" y="1565092"/>
            <a:ext cx="10515600" cy="514499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Degree of vertex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degree of vertex V in a graph G written as d(V) is equal to number of edges which are incident of V with self loop count twice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d(V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)=4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d(V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)=2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d(V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)=2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d(V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d(V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)=2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d(V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)=2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d(V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)=1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d(V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)=0</a:t>
            </a:r>
          </a:p>
          <a:p>
            <a:endParaRPr lang="en-US" sz="24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4571999" y="4343400"/>
            <a:ext cx="551329" cy="51098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" name="Flowchart: Connector 4"/>
          <p:cNvSpPr/>
          <p:nvPr/>
        </p:nvSpPr>
        <p:spPr>
          <a:xfrm>
            <a:off x="3594847" y="5181601"/>
            <a:ext cx="551329" cy="51098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r>
              <a:rPr lang="en-US" baseline="-25000" dirty="0"/>
              <a:t>2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4572000" y="6001871"/>
            <a:ext cx="551329" cy="51098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r>
              <a:rPr lang="en-US" baseline="-25000" dirty="0"/>
              <a:t>3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5545905" y="5181600"/>
            <a:ext cx="551329" cy="51098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r>
              <a:rPr lang="en-US" baseline="-25000" dirty="0"/>
              <a:t>4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6096000" y="6064624"/>
            <a:ext cx="551329" cy="51098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9" name="Flowchart: Connector 8"/>
          <p:cNvSpPr/>
          <p:nvPr/>
        </p:nvSpPr>
        <p:spPr>
          <a:xfrm>
            <a:off x="7398124" y="5181601"/>
            <a:ext cx="551329" cy="51098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r>
              <a:rPr lang="en-US" baseline="-25000" dirty="0"/>
              <a:t>6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7398124" y="4329953"/>
            <a:ext cx="551329" cy="51098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r>
              <a:rPr lang="en-US" baseline="-25000" dirty="0"/>
              <a:t>7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9100297" y="5181600"/>
            <a:ext cx="551329" cy="51098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r>
              <a:rPr lang="en-US" baseline="-25000" dirty="0"/>
              <a:t>8</a:t>
            </a:r>
          </a:p>
        </p:txBody>
      </p:sp>
      <p:cxnSp>
        <p:nvCxnSpPr>
          <p:cNvPr id="13" name="Straight Connector 12"/>
          <p:cNvCxnSpPr>
            <a:stCxn id="4" idx="3"/>
            <a:endCxn id="5" idx="7"/>
          </p:cNvCxnSpPr>
          <p:nvPr/>
        </p:nvCxnSpPr>
        <p:spPr>
          <a:xfrm flipH="1">
            <a:off x="4065436" y="4779555"/>
            <a:ext cx="587303" cy="476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5"/>
            <a:endCxn id="6" idx="1"/>
          </p:cNvCxnSpPr>
          <p:nvPr/>
        </p:nvCxnSpPr>
        <p:spPr>
          <a:xfrm>
            <a:off x="4065436" y="5617756"/>
            <a:ext cx="587304" cy="458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5"/>
            <a:endCxn id="7" idx="1"/>
          </p:cNvCxnSpPr>
          <p:nvPr/>
        </p:nvCxnSpPr>
        <p:spPr>
          <a:xfrm>
            <a:off x="5042588" y="4779555"/>
            <a:ext cx="584057" cy="476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7"/>
            <a:endCxn id="7" idx="3"/>
          </p:cNvCxnSpPr>
          <p:nvPr/>
        </p:nvCxnSpPr>
        <p:spPr>
          <a:xfrm flipV="1">
            <a:off x="5042589" y="5617755"/>
            <a:ext cx="584056" cy="458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8" idx="1"/>
          </p:cNvCxnSpPr>
          <p:nvPr/>
        </p:nvCxnSpPr>
        <p:spPr>
          <a:xfrm>
            <a:off x="5803584" y="5704929"/>
            <a:ext cx="373156" cy="434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7"/>
            <a:endCxn id="9" idx="3"/>
          </p:cNvCxnSpPr>
          <p:nvPr/>
        </p:nvCxnSpPr>
        <p:spPr>
          <a:xfrm flipV="1">
            <a:off x="6566589" y="5617756"/>
            <a:ext cx="912275" cy="52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0" idx="4"/>
          </p:cNvCxnSpPr>
          <p:nvPr/>
        </p:nvCxnSpPr>
        <p:spPr>
          <a:xfrm flipV="1">
            <a:off x="7673788" y="4840940"/>
            <a:ext cx="1" cy="340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36359" y="4561462"/>
            <a:ext cx="43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3821262" y="5770124"/>
            <a:ext cx="43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40631" y="5879958"/>
            <a:ext cx="43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72900" y="4594889"/>
            <a:ext cx="43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74176" y="5617755"/>
            <a:ext cx="43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90280" y="5848583"/>
            <a:ext cx="43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6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21264" y="4804654"/>
            <a:ext cx="43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54647" y="3570754"/>
            <a:ext cx="43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52792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Terminology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74998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Isolated vertex and pendant vertex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vertex having degree 0 is called isolated vertex and a vertex having degree 1 is called pendant vertex</a:t>
            </a:r>
          </a:p>
          <a:p>
            <a:pPr marL="0" indent="0">
              <a:buNone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44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Terminology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74998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Finite and infinite graph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graph with a finite number of vertices as well as edge is called finite graph otherwise it is an infinite graph</a:t>
            </a: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1277471" y="4733365"/>
            <a:ext cx="605117" cy="44375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" name="Flowchart: Connector 4"/>
          <p:cNvSpPr/>
          <p:nvPr/>
        </p:nvSpPr>
        <p:spPr>
          <a:xfrm>
            <a:off x="1277470" y="5695295"/>
            <a:ext cx="605117" cy="44375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6" name="Flowchart: Connector 5"/>
          <p:cNvSpPr/>
          <p:nvPr/>
        </p:nvSpPr>
        <p:spPr>
          <a:xfrm>
            <a:off x="2680447" y="5695295"/>
            <a:ext cx="605117" cy="44375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7" name="Flowchart: Connector 6"/>
          <p:cNvSpPr/>
          <p:nvPr/>
        </p:nvSpPr>
        <p:spPr>
          <a:xfrm>
            <a:off x="2680446" y="4733365"/>
            <a:ext cx="605117" cy="44375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8" name="Flowchart: Connector 7"/>
          <p:cNvSpPr/>
          <p:nvPr/>
        </p:nvSpPr>
        <p:spPr>
          <a:xfrm>
            <a:off x="3612776" y="4153552"/>
            <a:ext cx="605117" cy="44375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cxnSp>
        <p:nvCxnSpPr>
          <p:cNvPr id="10" name="Straight Connector 9"/>
          <p:cNvCxnSpPr>
            <a:endCxn id="5" idx="0"/>
          </p:cNvCxnSpPr>
          <p:nvPr/>
        </p:nvCxnSpPr>
        <p:spPr>
          <a:xfrm>
            <a:off x="1580028" y="5177118"/>
            <a:ext cx="1" cy="518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6"/>
            <a:endCxn id="7" idx="2"/>
          </p:cNvCxnSpPr>
          <p:nvPr/>
        </p:nvCxnSpPr>
        <p:spPr>
          <a:xfrm>
            <a:off x="1882588" y="4955242"/>
            <a:ext cx="7978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2"/>
          </p:cNvCxnSpPr>
          <p:nvPr/>
        </p:nvCxnSpPr>
        <p:spPr>
          <a:xfrm>
            <a:off x="1882587" y="5917172"/>
            <a:ext cx="797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0"/>
            <a:endCxn id="7" idx="4"/>
          </p:cNvCxnSpPr>
          <p:nvPr/>
        </p:nvCxnSpPr>
        <p:spPr>
          <a:xfrm flipH="1" flipV="1">
            <a:off x="2983005" y="5177118"/>
            <a:ext cx="1" cy="518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3"/>
            <a:endCxn id="7" idx="7"/>
          </p:cNvCxnSpPr>
          <p:nvPr/>
        </p:nvCxnSpPr>
        <p:spPr>
          <a:xfrm flipH="1">
            <a:off x="3196946" y="4532319"/>
            <a:ext cx="504447" cy="266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Connector 19"/>
          <p:cNvSpPr/>
          <p:nvPr/>
        </p:nvSpPr>
        <p:spPr>
          <a:xfrm>
            <a:off x="5598974" y="4736727"/>
            <a:ext cx="250497" cy="218515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4" name="Flowchart: Connector 23"/>
          <p:cNvSpPr/>
          <p:nvPr/>
        </p:nvSpPr>
        <p:spPr>
          <a:xfrm>
            <a:off x="5092468" y="5157414"/>
            <a:ext cx="250497" cy="218515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5" name="Flowchart: Connector 24"/>
          <p:cNvSpPr/>
          <p:nvPr/>
        </p:nvSpPr>
        <p:spPr>
          <a:xfrm>
            <a:off x="5634575" y="5501245"/>
            <a:ext cx="250497" cy="218515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6" name="Flowchart: Connector 25"/>
          <p:cNvSpPr/>
          <p:nvPr/>
        </p:nvSpPr>
        <p:spPr>
          <a:xfrm>
            <a:off x="6165732" y="5147045"/>
            <a:ext cx="250497" cy="218515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7" name="Flowchart: Connector 26"/>
          <p:cNvSpPr/>
          <p:nvPr/>
        </p:nvSpPr>
        <p:spPr>
          <a:xfrm>
            <a:off x="6416229" y="4624107"/>
            <a:ext cx="250497" cy="218515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8" name="Flowchart: Connector 27"/>
          <p:cNvSpPr/>
          <p:nvPr/>
        </p:nvSpPr>
        <p:spPr>
          <a:xfrm>
            <a:off x="6792657" y="5157413"/>
            <a:ext cx="250497" cy="218515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9" name="Flowchart: Connector 28"/>
          <p:cNvSpPr/>
          <p:nvPr/>
        </p:nvSpPr>
        <p:spPr>
          <a:xfrm>
            <a:off x="6416229" y="5610502"/>
            <a:ext cx="250497" cy="218515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30" name="Flowchart: Connector 29"/>
          <p:cNvSpPr/>
          <p:nvPr/>
        </p:nvSpPr>
        <p:spPr>
          <a:xfrm>
            <a:off x="7018152" y="6029790"/>
            <a:ext cx="250497" cy="218515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31" name="Flowchart: Connector 30"/>
          <p:cNvSpPr/>
          <p:nvPr/>
        </p:nvSpPr>
        <p:spPr>
          <a:xfrm>
            <a:off x="7345712" y="5501245"/>
            <a:ext cx="250497" cy="218515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32" name="Flowchart: Connector 31"/>
          <p:cNvSpPr/>
          <p:nvPr/>
        </p:nvSpPr>
        <p:spPr>
          <a:xfrm>
            <a:off x="7419582" y="5037787"/>
            <a:ext cx="250497" cy="218515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33" name="Flowchart: Connector 32"/>
          <p:cNvSpPr/>
          <p:nvPr/>
        </p:nvSpPr>
        <p:spPr>
          <a:xfrm>
            <a:off x="7294333" y="4597305"/>
            <a:ext cx="250497" cy="218515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35" name="Straight Connector 34"/>
          <p:cNvCxnSpPr>
            <a:stCxn id="20" idx="3"/>
            <a:endCxn id="24" idx="7"/>
          </p:cNvCxnSpPr>
          <p:nvPr/>
        </p:nvCxnSpPr>
        <p:spPr>
          <a:xfrm flipH="1">
            <a:off x="5306281" y="4923241"/>
            <a:ext cx="329377" cy="266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5"/>
            <a:endCxn id="25" idx="1"/>
          </p:cNvCxnSpPr>
          <p:nvPr/>
        </p:nvCxnSpPr>
        <p:spPr>
          <a:xfrm>
            <a:off x="5306281" y="5343928"/>
            <a:ext cx="364978" cy="189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0" idx="5"/>
            <a:endCxn id="26" idx="1"/>
          </p:cNvCxnSpPr>
          <p:nvPr/>
        </p:nvCxnSpPr>
        <p:spPr>
          <a:xfrm>
            <a:off x="5812787" y="4923241"/>
            <a:ext cx="389629" cy="255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0" idx="7"/>
            <a:endCxn id="27" idx="2"/>
          </p:cNvCxnSpPr>
          <p:nvPr/>
        </p:nvCxnSpPr>
        <p:spPr>
          <a:xfrm flipV="1">
            <a:off x="5812787" y="4733365"/>
            <a:ext cx="603442" cy="35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6"/>
            <a:endCxn id="26" idx="3"/>
          </p:cNvCxnSpPr>
          <p:nvPr/>
        </p:nvCxnSpPr>
        <p:spPr>
          <a:xfrm flipV="1">
            <a:off x="5885072" y="5333559"/>
            <a:ext cx="317344" cy="276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6" idx="5"/>
            <a:endCxn id="29" idx="0"/>
          </p:cNvCxnSpPr>
          <p:nvPr/>
        </p:nvCxnSpPr>
        <p:spPr>
          <a:xfrm>
            <a:off x="6379545" y="5333559"/>
            <a:ext cx="161933" cy="276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5" idx="5"/>
            <a:endCxn id="29" idx="2"/>
          </p:cNvCxnSpPr>
          <p:nvPr/>
        </p:nvCxnSpPr>
        <p:spPr>
          <a:xfrm>
            <a:off x="5848388" y="5687759"/>
            <a:ext cx="567841" cy="32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6" idx="7"/>
            <a:endCxn id="27" idx="4"/>
          </p:cNvCxnSpPr>
          <p:nvPr/>
        </p:nvCxnSpPr>
        <p:spPr>
          <a:xfrm flipV="1">
            <a:off x="6379545" y="4842622"/>
            <a:ext cx="161933" cy="33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7"/>
            <a:endCxn id="33" idx="1"/>
          </p:cNvCxnSpPr>
          <p:nvPr/>
        </p:nvCxnSpPr>
        <p:spPr>
          <a:xfrm flipV="1">
            <a:off x="6630042" y="4629306"/>
            <a:ext cx="700975" cy="26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7" idx="5"/>
            <a:endCxn id="28" idx="0"/>
          </p:cNvCxnSpPr>
          <p:nvPr/>
        </p:nvCxnSpPr>
        <p:spPr>
          <a:xfrm>
            <a:off x="6630042" y="4810621"/>
            <a:ext cx="287864" cy="346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9" idx="7"/>
          </p:cNvCxnSpPr>
          <p:nvPr/>
        </p:nvCxnSpPr>
        <p:spPr>
          <a:xfrm flipV="1">
            <a:off x="6630042" y="5375928"/>
            <a:ext cx="287863" cy="266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9" idx="5"/>
            <a:endCxn id="30" idx="1"/>
          </p:cNvCxnSpPr>
          <p:nvPr/>
        </p:nvCxnSpPr>
        <p:spPr>
          <a:xfrm>
            <a:off x="6630042" y="5797016"/>
            <a:ext cx="424794" cy="26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8" idx="5"/>
            <a:endCxn id="31" idx="1"/>
          </p:cNvCxnSpPr>
          <p:nvPr/>
        </p:nvCxnSpPr>
        <p:spPr>
          <a:xfrm>
            <a:off x="7006470" y="5343927"/>
            <a:ext cx="375926" cy="189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0" idx="7"/>
            <a:endCxn id="31" idx="4"/>
          </p:cNvCxnSpPr>
          <p:nvPr/>
        </p:nvCxnSpPr>
        <p:spPr>
          <a:xfrm flipV="1">
            <a:off x="7231965" y="5719760"/>
            <a:ext cx="238996" cy="342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2" idx="0"/>
            <a:endCxn id="33" idx="5"/>
          </p:cNvCxnSpPr>
          <p:nvPr/>
        </p:nvCxnSpPr>
        <p:spPr>
          <a:xfrm flipH="1" flipV="1">
            <a:off x="7508146" y="4783819"/>
            <a:ext cx="36685" cy="253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1" idx="0"/>
            <a:endCxn id="32" idx="4"/>
          </p:cNvCxnSpPr>
          <p:nvPr/>
        </p:nvCxnSpPr>
        <p:spPr>
          <a:xfrm flipV="1">
            <a:off x="7470961" y="5256302"/>
            <a:ext cx="73870" cy="244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33" idx="7"/>
          </p:cNvCxnSpPr>
          <p:nvPr/>
        </p:nvCxnSpPr>
        <p:spPr>
          <a:xfrm flipV="1">
            <a:off x="7508146" y="4523967"/>
            <a:ext cx="486388" cy="10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7670079" y="5010834"/>
            <a:ext cx="539042" cy="125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1" idx="6"/>
          </p:cNvCxnSpPr>
          <p:nvPr/>
        </p:nvCxnSpPr>
        <p:spPr>
          <a:xfrm>
            <a:off x="7596209" y="5610503"/>
            <a:ext cx="450298" cy="31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0" idx="5"/>
          </p:cNvCxnSpPr>
          <p:nvPr/>
        </p:nvCxnSpPr>
        <p:spPr>
          <a:xfrm>
            <a:off x="7231965" y="6216304"/>
            <a:ext cx="804235" cy="32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20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518" y="365125"/>
            <a:ext cx="11335870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of the following is true for given graph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7499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</a:t>
            </a:r>
            <a:r>
              <a:rPr lang="en-US" sz="3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endParaRPr lang="en-US" sz="36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2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2</a:t>
            </a:r>
          </a:p>
          <a:p>
            <a:pPr marL="0" indent="0">
              <a:buNone/>
            </a:pP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1</a:t>
            </a:r>
            <a:endParaRPr lang="en-US" sz="3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066" y="2125099"/>
            <a:ext cx="5891235" cy="3136341"/>
          </a:xfrm>
          <a:prstGeom prst="rect">
            <a:avLst/>
          </a:prstGeom>
        </p:spPr>
      </p:pic>
      <p:sp>
        <p:nvSpPr>
          <p:cNvPr id="5" name="Flowchart: Connector 4"/>
          <p:cNvSpPr/>
          <p:nvPr/>
        </p:nvSpPr>
        <p:spPr>
          <a:xfrm>
            <a:off x="838200" y="2554941"/>
            <a:ext cx="533400" cy="47064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6" name="Flowchart: Connector 5"/>
          <p:cNvSpPr/>
          <p:nvPr/>
        </p:nvSpPr>
        <p:spPr>
          <a:xfrm>
            <a:off x="838200" y="3163700"/>
            <a:ext cx="533400" cy="47064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838200" y="3693270"/>
            <a:ext cx="533400" cy="47064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8" name="Flowchart: Connector 7"/>
          <p:cNvSpPr/>
          <p:nvPr/>
        </p:nvSpPr>
        <p:spPr>
          <a:xfrm>
            <a:off x="838200" y="4222840"/>
            <a:ext cx="533400" cy="47064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9416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412" y="365125"/>
            <a:ext cx="11510682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isolated vertex in following graph is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402" y="1787680"/>
            <a:ext cx="6614868" cy="343328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72672" y="2427342"/>
            <a:ext cx="385482" cy="3693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59859" y="2427343"/>
            <a:ext cx="389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0</a:t>
            </a:r>
            <a:endParaRPr lang="en-US" b="1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972672" y="3042658"/>
            <a:ext cx="385482" cy="3693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B</a:t>
            </a:r>
            <a:endParaRPr lang="en-US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559859" y="3042659"/>
            <a:ext cx="389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  <a:endParaRPr lang="en-US" b="1" dirty="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972672" y="3592565"/>
            <a:ext cx="385482" cy="3693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C</a:t>
            </a:r>
            <a:endParaRPr lang="en-US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559859" y="3592566"/>
            <a:ext cx="389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</a:t>
            </a:r>
            <a:endParaRPr lang="en-US" b="1" dirty="0"/>
          </a:p>
        </p:txBody>
      </p:sp>
      <p:sp>
        <p:nvSpPr>
          <p:cNvPr id="13" name="Text Placeholder 4"/>
          <p:cNvSpPr txBox="1">
            <a:spLocks/>
          </p:cNvSpPr>
          <p:nvPr/>
        </p:nvSpPr>
        <p:spPr>
          <a:xfrm>
            <a:off x="972672" y="4102536"/>
            <a:ext cx="385482" cy="3693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D</a:t>
            </a:r>
            <a:endParaRPr lang="en-US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559859" y="4102537"/>
            <a:ext cx="389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005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Which of the following is pseudo graph 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7499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023346" y="1788459"/>
            <a:ext cx="524436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v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sp>
        <p:nvSpPr>
          <p:cNvPr id="6" name="Oval 5"/>
          <p:cNvSpPr/>
          <p:nvPr/>
        </p:nvSpPr>
        <p:spPr>
          <a:xfrm>
            <a:off x="3023346" y="2786623"/>
            <a:ext cx="524436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v</a:t>
            </a:r>
            <a:r>
              <a:rPr lang="en-US" sz="1600" baseline="-25000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4533899" y="2280770"/>
            <a:ext cx="524436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v</a:t>
            </a:r>
            <a:r>
              <a:rPr lang="en-US" sz="1600" baseline="-25000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6367177" y="2298700"/>
            <a:ext cx="524436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v</a:t>
            </a:r>
            <a:r>
              <a:rPr lang="en-US" sz="1600" baseline="-25000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6840065" y="2033589"/>
            <a:ext cx="999569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baseline="-25000" dirty="0"/>
          </a:p>
        </p:txBody>
      </p: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 flipV="1">
            <a:off x="3547782" y="2509370"/>
            <a:ext cx="986117" cy="505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6"/>
            <a:endCxn id="7" idx="2"/>
          </p:cNvCxnSpPr>
          <p:nvPr/>
        </p:nvCxnSpPr>
        <p:spPr>
          <a:xfrm>
            <a:off x="3547782" y="2017059"/>
            <a:ext cx="986117" cy="492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023346" y="3690937"/>
            <a:ext cx="524436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v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sp>
        <p:nvSpPr>
          <p:cNvPr id="21" name="Oval 20"/>
          <p:cNvSpPr/>
          <p:nvPr/>
        </p:nvSpPr>
        <p:spPr>
          <a:xfrm>
            <a:off x="3021105" y="4776927"/>
            <a:ext cx="524436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v</a:t>
            </a:r>
            <a:r>
              <a:rPr lang="en-US" sz="1600" baseline="-25000" dirty="0"/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4556311" y="4776927"/>
            <a:ext cx="524436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v</a:t>
            </a:r>
            <a:r>
              <a:rPr lang="en-US" sz="1600" baseline="-25000" dirty="0"/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4558553" y="3667264"/>
            <a:ext cx="524436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v</a:t>
            </a:r>
            <a:r>
              <a:rPr lang="en-US" sz="1600" baseline="-25000" dirty="0"/>
              <a:t>3</a:t>
            </a:r>
          </a:p>
        </p:txBody>
      </p:sp>
      <p:sp>
        <p:nvSpPr>
          <p:cNvPr id="24" name="Oval 23"/>
          <p:cNvSpPr/>
          <p:nvPr/>
        </p:nvSpPr>
        <p:spPr>
          <a:xfrm>
            <a:off x="6089276" y="4788038"/>
            <a:ext cx="524436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v</a:t>
            </a:r>
            <a:r>
              <a:rPr lang="en-US" sz="1600" baseline="-25000" dirty="0"/>
              <a:t>2</a:t>
            </a:r>
          </a:p>
        </p:txBody>
      </p:sp>
      <p:sp>
        <p:nvSpPr>
          <p:cNvPr id="25" name="Oval 24"/>
          <p:cNvSpPr/>
          <p:nvPr/>
        </p:nvSpPr>
        <p:spPr>
          <a:xfrm>
            <a:off x="6732486" y="3380347"/>
            <a:ext cx="524436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v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7555001" y="4067455"/>
            <a:ext cx="524436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v</a:t>
            </a:r>
            <a:r>
              <a:rPr lang="en-US" sz="1600" baseline="-25000" dirty="0"/>
              <a:t>3</a:t>
            </a:r>
          </a:p>
        </p:txBody>
      </p:sp>
      <p:cxnSp>
        <p:nvCxnSpPr>
          <p:cNvPr id="27" name="Straight Connector 26"/>
          <p:cNvCxnSpPr>
            <a:stCxn id="20" idx="6"/>
            <a:endCxn id="23" idx="2"/>
          </p:cNvCxnSpPr>
          <p:nvPr/>
        </p:nvCxnSpPr>
        <p:spPr>
          <a:xfrm flipV="1">
            <a:off x="3547782" y="3895864"/>
            <a:ext cx="1010771" cy="23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547781" y="4992965"/>
            <a:ext cx="1010771" cy="23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0"/>
            <a:endCxn id="20" idx="4"/>
          </p:cNvCxnSpPr>
          <p:nvPr/>
        </p:nvCxnSpPr>
        <p:spPr>
          <a:xfrm flipV="1">
            <a:off x="3283323" y="4148137"/>
            <a:ext cx="2241" cy="628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818529" y="4124464"/>
            <a:ext cx="2241" cy="628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4" idx="7"/>
            <a:endCxn id="25" idx="3"/>
          </p:cNvCxnSpPr>
          <p:nvPr/>
        </p:nvCxnSpPr>
        <p:spPr>
          <a:xfrm flipV="1">
            <a:off x="6536910" y="3770592"/>
            <a:ext cx="272378" cy="108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4" idx="7"/>
            <a:endCxn id="26" idx="3"/>
          </p:cNvCxnSpPr>
          <p:nvPr/>
        </p:nvCxnSpPr>
        <p:spPr>
          <a:xfrm flipV="1">
            <a:off x="6536910" y="4457700"/>
            <a:ext cx="1094893" cy="397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6" idx="1"/>
            <a:endCxn id="25" idx="5"/>
          </p:cNvCxnSpPr>
          <p:nvPr/>
        </p:nvCxnSpPr>
        <p:spPr>
          <a:xfrm flipH="1" flipV="1">
            <a:off x="7180120" y="3770592"/>
            <a:ext cx="451683" cy="363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c 44"/>
          <p:cNvSpPr/>
          <p:nvPr/>
        </p:nvSpPr>
        <p:spPr>
          <a:xfrm rot="17996372">
            <a:off x="5350447" y="1871101"/>
            <a:ext cx="1390436" cy="229995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/>
          <p:cNvSpPr/>
          <p:nvPr/>
        </p:nvSpPr>
        <p:spPr>
          <a:xfrm rot="7152229">
            <a:off x="4683630" y="860276"/>
            <a:ext cx="1390436" cy="229995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endCxn id="8" idx="2"/>
          </p:cNvCxnSpPr>
          <p:nvPr/>
        </p:nvCxnSpPr>
        <p:spPr>
          <a:xfrm>
            <a:off x="5040406" y="2509970"/>
            <a:ext cx="1326771" cy="17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/>
          <p:cNvSpPr/>
          <p:nvPr/>
        </p:nvSpPr>
        <p:spPr>
          <a:xfrm rot="21426803">
            <a:off x="6534502" y="3475288"/>
            <a:ext cx="1426866" cy="127240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165236" y="2141251"/>
            <a:ext cx="524436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/>
              <a:t>A</a:t>
            </a:r>
            <a:endParaRPr lang="en-US" sz="1600" b="1" baseline="-25000" dirty="0"/>
          </a:p>
        </p:txBody>
      </p:sp>
      <p:sp>
        <p:nvSpPr>
          <p:cNvPr id="52" name="Oval 51"/>
          <p:cNvSpPr/>
          <p:nvPr/>
        </p:nvSpPr>
        <p:spPr>
          <a:xfrm>
            <a:off x="2092132" y="3770592"/>
            <a:ext cx="524436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B</a:t>
            </a:r>
            <a:endParaRPr lang="en-US" sz="1600" b="1" baseline="-25000" dirty="0"/>
          </a:p>
        </p:txBody>
      </p:sp>
      <p:sp>
        <p:nvSpPr>
          <p:cNvPr id="53" name="Oval 52"/>
          <p:cNvSpPr/>
          <p:nvPr/>
        </p:nvSpPr>
        <p:spPr>
          <a:xfrm>
            <a:off x="2165236" y="5474831"/>
            <a:ext cx="524436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D</a:t>
            </a:r>
            <a:endParaRPr lang="en-US" sz="1600" b="1" baseline="-25000" dirty="0"/>
          </a:p>
        </p:txBody>
      </p:sp>
      <p:sp>
        <p:nvSpPr>
          <p:cNvPr id="54" name="Oval 53"/>
          <p:cNvSpPr/>
          <p:nvPr/>
        </p:nvSpPr>
        <p:spPr>
          <a:xfrm>
            <a:off x="5731446" y="3945123"/>
            <a:ext cx="524436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C</a:t>
            </a:r>
            <a:endParaRPr lang="en-US" sz="1600" b="1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3021105" y="5535289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None of these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68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053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 a graph for the following data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8046"/>
            <a:ext cx="10515600" cy="5399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= {v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=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(v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(v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(v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: V	        {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Pakistani cities}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E         N,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Islamabad, g(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 = 200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Peshawar, g(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 = 350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Karachi, g(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 = 500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Lahore, g(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 = 80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Multan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to label after drawing the diagrams of the graph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653988" y="2712847"/>
            <a:ext cx="7837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550894" y="3228318"/>
            <a:ext cx="7837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139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318" y="385979"/>
            <a:ext cx="8534400" cy="783915"/>
          </a:xfrm>
        </p:spPr>
        <p:txBody>
          <a:bodyPr/>
          <a:lstStyle/>
          <a:p>
            <a:pPr marR="0" rtl="0"/>
            <a:r>
              <a:rPr lang="en-US" b="1" i="0" u="sng" strike="noStrike" baseline="0" dirty="0" smtClean="0">
                <a:latin typeface="Times New Roman" panose="02020603050405020304" pitchFamily="18" charset="0"/>
              </a:rPr>
              <a:t>EXAMPLE: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2" y="1431851"/>
            <a:ext cx="8534400" cy="3615267"/>
          </a:xfrm>
        </p:spPr>
        <p:txBody>
          <a:bodyPr>
            <a:normAutofit/>
          </a:bodyPr>
          <a:lstStyle/>
          <a:p>
            <a:pPr marR="0" lvl="0" rtl="0"/>
            <a:r>
              <a:rPr lang="en-US" sz="2400" b="1" i="1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Define the following graph formally by specifying its vertex set, its edge set, and a table giving the                                                          edge endpoint function.</a:t>
            </a:r>
          </a:p>
          <a:p>
            <a:pPr lvl="0"/>
            <a:r>
              <a:rPr lang="en-US" sz="2400" b="1" i="0" u="sng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SOLUTION:</a:t>
            </a:r>
          </a:p>
          <a:p>
            <a:pPr lvl="0"/>
            <a:r>
              <a:rPr lang="en-US" sz="2400" b="1" i="1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Vertex Set = {v</a:t>
            </a:r>
            <a:r>
              <a:rPr lang="en-US" sz="2400" b="1" i="1" strike="noStrike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sz="2400" b="1" i="1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, v</a:t>
            </a:r>
            <a:r>
              <a:rPr lang="en-US" sz="2400" b="1" i="1" strike="noStrike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sz="2400" b="1" i="1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, v</a:t>
            </a:r>
            <a:r>
              <a:rPr lang="en-US" sz="2400" b="1" i="1" strike="noStrike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en-US" sz="2400" b="1" i="1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, v</a:t>
            </a:r>
            <a:r>
              <a:rPr lang="en-US" sz="2400" b="1" i="1" strike="noStrike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lang="en-US" sz="2400" b="1" i="1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} </a:t>
            </a:r>
          </a:p>
          <a:p>
            <a:pPr lvl="0"/>
            <a:r>
              <a:rPr lang="en-US" sz="2400" b="1" i="1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Edge Set = {e</a:t>
            </a:r>
            <a:r>
              <a:rPr lang="en-US" sz="2400" b="1" i="1" strike="noStrike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sz="2400" b="1" i="1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, e</a:t>
            </a:r>
            <a:r>
              <a:rPr lang="en-US" sz="2400" b="1" i="1" strike="noStrike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sz="2400" b="1" i="1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, e</a:t>
            </a:r>
            <a:r>
              <a:rPr lang="en-US" sz="2400" b="1" i="1" strike="noStrike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en-US" sz="2400" b="1" i="1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</a:p>
          <a:p>
            <a:pPr lvl="0"/>
            <a:r>
              <a:rPr lang="en-US" sz="2400" b="1" i="1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Edge - endpoint function is:</a:t>
            </a:r>
          </a:p>
          <a:p>
            <a:pPr lvl="0"/>
            <a:endParaRPr lang="en-US" sz="2400" b="1" i="1" strike="noStrike" baseline="0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369" y="4582563"/>
            <a:ext cx="3098009" cy="209164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344709"/>
              </p:ext>
            </p:extLst>
          </p:nvPr>
        </p:nvGraphicFramePr>
        <p:xfrm>
          <a:off x="6231085" y="2119563"/>
          <a:ext cx="2758927" cy="223984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{21E4AEA4-8DFA-4A89-87EB-49C32662AFE0}</a:tableStyleId>
              </a:tblPr>
              <a:tblGrid>
                <a:gridCol w="1045751"/>
                <a:gridCol w="1713176"/>
              </a:tblGrid>
              <a:tr h="558763">
                <a:tc>
                  <a:txBody>
                    <a:bodyPr/>
                    <a:lstStyle/>
                    <a:p>
                      <a:pPr marL="5715" marR="0" algn="l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Edge</a:t>
                      </a:r>
                      <a:endParaRPr lang="en-US" sz="20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marR="0" algn="l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2000" spc="-5" dirty="0">
                          <a:effectLst/>
                        </a:rPr>
                        <a:t>Endpoint</a:t>
                      </a:r>
                      <a:endParaRPr lang="en-US" sz="20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561956">
                <a:tc>
                  <a:txBody>
                    <a:bodyPr/>
                    <a:lstStyle/>
                    <a:p>
                      <a:pPr marL="5715" marR="0" algn="l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</a:t>
                      </a:r>
                      <a:r>
                        <a:rPr lang="en-US" sz="2000" baseline="-25000" dirty="0">
                          <a:effectLst/>
                        </a:rPr>
                        <a:t>1</a:t>
                      </a:r>
                      <a:endParaRPr lang="en-US" sz="20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marR="0" algn="l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{v</a:t>
                      </a:r>
                      <a:r>
                        <a:rPr lang="en-US" sz="2000" baseline="-25000" dirty="0">
                          <a:effectLst/>
                        </a:rPr>
                        <a:t>1</a:t>
                      </a:r>
                      <a:r>
                        <a:rPr lang="en-US" sz="2000" dirty="0">
                          <a:effectLst/>
                        </a:rPr>
                        <a:t>,</a:t>
                      </a:r>
                      <a:r>
                        <a:rPr lang="en-US" sz="2000" spc="-3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v</a:t>
                      </a:r>
                      <a:r>
                        <a:rPr lang="en-US" sz="2000" baseline="-25000" dirty="0">
                          <a:effectLst/>
                        </a:rPr>
                        <a:t>2</a:t>
                      </a:r>
                      <a:r>
                        <a:rPr lang="en-US" sz="2000" dirty="0">
                          <a:effectLst/>
                        </a:rPr>
                        <a:t>}</a:t>
                      </a:r>
                      <a:endParaRPr lang="en-US" sz="20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558763">
                <a:tc>
                  <a:txBody>
                    <a:bodyPr/>
                    <a:lstStyle/>
                    <a:p>
                      <a:pPr marL="5715" marR="0" algn="l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</a:t>
                      </a:r>
                      <a:r>
                        <a:rPr lang="en-US" sz="2000" baseline="-25000">
                          <a:effectLst/>
                        </a:rPr>
                        <a:t>2</a:t>
                      </a:r>
                      <a:endParaRPr lang="en-US" sz="20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marR="0" algn="l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{v</a:t>
                      </a:r>
                      <a:r>
                        <a:rPr lang="en-US" sz="2000" baseline="-25000">
                          <a:effectLst/>
                        </a:rPr>
                        <a:t>1</a:t>
                      </a:r>
                      <a:r>
                        <a:rPr lang="en-US" sz="2000">
                          <a:effectLst/>
                        </a:rPr>
                        <a:t>,</a:t>
                      </a:r>
                      <a:r>
                        <a:rPr lang="en-US" sz="2000" spc="-35">
                          <a:effectLst/>
                        </a:rPr>
                        <a:t> </a:t>
                      </a:r>
                      <a:r>
                        <a:rPr lang="en-US" sz="2000">
                          <a:effectLst/>
                        </a:rPr>
                        <a:t>v</a:t>
                      </a:r>
                      <a:r>
                        <a:rPr lang="en-US" sz="2000" baseline="-25000">
                          <a:effectLst/>
                        </a:rPr>
                        <a:t>3</a:t>
                      </a:r>
                      <a:r>
                        <a:rPr lang="en-US" sz="2000">
                          <a:effectLst/>
                        </a:rPr>
                        <a:t>}</a:t>
                      </a:r>
                      <a:endParaRPr lang="en-US" sz="20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560360">
                <a:tc>
                  <a:txBody>
                    <a:bodyPr/>
                    <a:lstStyle/>
                    <a:p>
                      <a:pPr marL="5715" marR="0" algn="l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</a:t>
                      </a:r>
                      <a:r>
                        <a:rPr lang="en-US" sz="2000" baseline="-25000">
                          <a:effectLst/>
                        </a:rPr>
                        <a:t>3</a:t>
                      </a:r>
                      <a:endParaRPr lang="en-US" sz="20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marR="0" algn="l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{v</a:t>
                      </a:r>
                      <a:r>
                        <a:rPr lang="en-US" sz="2000" baseline="-25000" dirty="0">
                          <a:effectLst/>
                        </a:rPr>
                        <a:t>3</a:t>
                      </a:r>
                      <a:r>
                        <a:rPr lang="en-US" sz="2000" dirty="0">
                          <a:effectLst/>
                        </a:rPr>
                        <a:t>}</a:t>
                      </a:r>
                      <a:endParaRPr lang="en-US" sz="20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838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189" y="385980"/>
            <a:ext cx="8534400" cy="972174"/>
          </a:xfrm>
        </p:spPr>
        <p:txBody>
          <a:bodyPr/>
          <a:lstStyle/>
          <a:p>
            <a:pPr marR="0" rtl="0"/>
            <a:r>
              <a:rPr lang="en-US" b="1" i="0" u="sng" strike="noStrike" baseline="0" dirty="0" smtClean="0">
                <a:latin typeface="Times New Roman" panose="02020603050405020304" pitchFamily="18" charset="0"/>
              </a:rPr>
              <a:t>EXAMPLE: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060" y="1774778"/>
            <a:ext cx="8534400" cy="3615267"/>
          </a:xfrm>
        </p:spPr>
        <p:txBody>
          <a:bodyPr>
            <a:noAutofit/>
          </a:bodyPr>
          <a:lstStyle/>
          <a:p>
            <a:pPr marR="0" lvl="0" rtl="0"/>
            <a:r>
              <a:rPr lang="en-US" sz="3200" b="1" i="1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For the graph shown below</a:t>
            </a:r>
          </a:p>
          <a:p>
            <a:pPr marR="0" lvl="0" rtl="0"/>
            <a:r>
              <a:rPr lang="en-US" sz="3200" b="1" i="1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sz="3200" b="1" i="1" strike="noStrike" baseline="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sz="3200" b="1" i="1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) find all edges that are incident on v</a:t>
            </a:r>
            <a:r>
              <a:rPr lang="en-US" sz="3200" b="1" i="1" strike="noStrike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sz="3200" b="1" i="1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; </a:t>
            </a:r>
          </a:p>
          <a:p>
            <a:pPr marR="0" lvl="0" rtl="0"/>
            <a:r>
              <a:rPr lang="en-US" sz="3200" b="1" i="1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(ii)find all vertices that are adjacent to v</a:t>
            </a:r>
            <a:r>
              <a:rPr lang="en-US" sz="3200" b="1" i="1" strike="noStrike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en-US" sz="3200" b="1" i="1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; </a:t>
            </a:r>
          </a:p>
          <a:p>
            <a:pPr marR="0" lvl="0" rtl="0"/>
            <a:r>
              <a:rPr lang="en-US" sz="3200" b="1" i="1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(iii)find all loops;</a:t>
            </a:r>
          </a:p>
          <a:p>
            <a:pPr marR="0" lvl="0" rtl="0"/>
            <a:r>
              <a:rPr lang="en-US" sz="3200" b="1" i="1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(iv)find all parallel edges; </a:t>
            </a:r>
          </a:p>
          <a:p>
            <a:pPr marR="0" lvl="0" rtl="0"/>
            <a:r>
              <a:rPr lang="en-US" sz="3200" b="1" i="1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(v)find all isolated vertices;</a:t>
            </a:r>
          </a:p>
          <a:p>
            <a:pPr marR="0" lvl="0" rtl="0"/>
            <a:endParaRPr lang="en-US" sz="3200" b="1" i="1" strike="noStrike" baseline="0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024" y="3582411"/>
            <a:ext cx="4096871" cy="313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20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42" y="753035"/>
            <a:ext cx="8534400" cy="833717"/>
          </a:xfrm>
        </p:spPr>
        <p:txBody>
          <a:bodyPr/>
          <a:lstStyle/>
          <a:p>
            <a:pPr marR="0" rtl="0"/>
            <a:r>
              <a:rPr lang="en-US" b="1" i="0" u="sng" strike="noStrike" baseline="0" dirty="0" smtClean="0">
                <a:latin typeface="Times New Roman" panose="02020603050405020304" pitchFamily="18" charset="0"/>
              </a:rPr>
              <a:t>SOLUTION: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765" y="1748117"/>
            <a:ext cx="8534400" cy="3615267"/>
          </a:xfrm>
        </p:spPr>
        <p:txBody>
          <a:bodyPr>
            <a:normAutofit/>
          </a:bodyPr>
          <a:lstStyle/>
          <a:p>
            <a:pPr marR="0" lvl="0" rtl="0"/>
            <a:r>
              <a:rPr lang="en-US" sz="3200" b="1" i="1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v</a:t>
            </a:r>
            <a:r>
              <a:rPr lang="en-US" sz="3200" b="1" i="1" strike="noStrike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sz="3200" b="1" i="1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is incident with edges e</a:t>
            </a:r>
            <a:r>
              <a:rPr lang="en-US" sz="3200" b="1" i="1" strike="noStrike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sz="3200" b="1" i="1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, e</a:t>
            </a:r>
            <a:r>
              <a:rPr lang="en-US" sz="3200" b="1" i="1" strike="noStrike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sz="3200" b="1" i="1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and e</a:t>
            </a:r>
            <a:r>
              <a:rPr lang="en-US" sz="3200" b="1" i="1" strike="noStrike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  <a:p>
            <a:pPr marR="0" lvl="0" rtl="0"/>
            <a:r>
              <a:rPr lang="en-US" sz="3200" b="1" i="1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vertices adjacent to v</a:t>
            </a:r>
            <a:r>
              <a:rPr lang="en-US" sz="3200" b="1" i="1" strike="noStrike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en-US" sz="3200" b="1" i="1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are v</a:t>
            </a:r>
            <a:r>
              <a:rPr lang="en-US" sz="3200" b="1" i="1" strike="noStrike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sz="3200" b="1" i="1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and v</a:t>
            </a:r>
            <a:r>
              <a:rPr lang="en-US" sz="3200" b="1" i="1" strike="noStrike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  <a:p>
            <a:pPr marR="0" lvl="0" rtl="0"/>
            <a:r>
              <a:rPr lang="en-US" sz="3200" b="1" i="1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loops are e</a:t>
            </a:r>
            <a:r>
              <a:rPr lang="en-US" sz="3200" b="1" i="1" strike="noStrike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sz="3200" b="1" i="1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and e</a:t>
            </a:r>
            <a:r>
              <a:rPr lang="en-US" sz="3200" b="1" i="1" strike="noStrike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  <a:p>
            <a:pPr marR="0" lvl="0" rtl="0"/>
            <a:r>
              <a:rPr lang="en-US" sz="3200" b="1" i="1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only edges e</a:t>
            </a:r>
            <a:r>
              <a:rPr lang="en-US" sz="3200" b="1" i="1" strike="noStrike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lang="en-US" sz="3200" b="1" i="1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and e</a:t>
            </a:r>
            <a:r>
              <a:rPr lang="en-US" sz="3200" b="1" i="1" strike="noStrike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  <a:r>
              <a:rPr lang="en-US" sz="3200" b="1" i="1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are parallel</a:t>
            </a:r>
          </a:p>
          <a:p>
            <a:pPr marR="0" lvl="0" rtl="0"/>
            <a:r>
              <a:rPr lang="en-US" sz="3200" b="1" i="1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The only isolated vertex is v</a:t>
            </a:r>
            <a:r>
              <a:rPr lang="en-US" sz="3200" b="1" i="1" strike="noStrike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lang="en-US" sz="3200" b="1" i="1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in this Graph.</a:t>
            </a:r>
          </a:p>
        </p:txBody>
      </p:sp>
    </p:spTree>
    <p:extLst>
      <p:ext uri="{BB962C8B-B14F-4D97-AF65-F5344CB8AC3E}">
        <p14:creationId xmlns:p14="http://schemas.microsoft.com/office/powerpoint/2010/main" val="169725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graph G is mathematical structure consisting of two sets V and 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V is non empty set of vertices and E is non empty set of edges</a:t>
            </a:r>
          </a:p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3413680" y="3029452"/>
            <a:ext cx="706482" cy="70133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" name="Flowchart: Connector 4"/>
          <p:cNvSpPr/>
          <p:nvPr/>
        </p:nvSpPr>
        <p:spPr>
          <a:xfrm>
            <a:off x="5160836" y="3029452"/>
            <a:ext cx="605246" cy="70133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7" name="Straight Connector 6"/>
          <p:cNvCxnSpPr>
            <a:stCxn id="4" idx="6"/>
            <a:endCxn id="5" idx="2"/>
          </p:cNvCxnSpPr>
          <p:nvPr/>
        </p:nvCxnSpPr>
        <p:spPr>
          <a:xfrm>
            <a:off x="4120162" y="3380120"/>
            <a:ext cx="1040674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07801" y="2943320"/>
            <a:ext cx="46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9" name="Flowchart: Connector 8"/>
          <p:cNvSpPr/>
          <p:nvPr/>
        </p:nvSpPr>
        <p:spPr>
          <a:xfrm>
            <a:off x="7437664" y="3546122"/>
            <a:ext cx="706482" cy="70133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0" name="Flowchart: Connector 9"/>
          <p:cNvSpPr/>
          <p:nvPr/>
        </p:nvSpPr>
        <p:spPr>
          <a:xfrm>
            <a:off x="9083584" y="3478654"/>
            <a:ext cx="706482" cy="70133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r>
              <a:rPr lang="en-US" baseline="-25000" dirty="0"/>
              <a:t>2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7449958" y="4723566"/>
            <a:ext cx="706482" cy="70133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r>
              <a:rPr lang="en-US" baseline="-25000" dirty="0"/>
              <a:t>3</a:t>
            </a:r>
          </a:p>
        </p:txBody>
      </p:sp>
      <p:sp>
        <p:nvSpPr>
          <p:cNvPr id="12" name="Flowchart: Connector 11"/>
          <p:cNvSpPr/>
          <p:nvPr/>
        </p:nvSpPr>
        <p:spPr>
          <a:xfrm>
            <a:off x="9083584" y="4723566"/>
            <a:ext cx="706482" cy="70133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r>
              <a:rPr lang="en-US" baseline="-25000" dirty="0"/>
              <a:t>4</a:t>
            </a:r>
          </a:p>
        </p:txBody>
      </p:sp>
      <p:sp>
        <p:nvSpPr>
          <p:cNvPr id="13" name="Flowchart: Connector 12"/>
          <p:cNvSpPr/>
          <p:nvPr/>
        </p:nvSpPr>
        <p:spPr>
          <a:xfrm>
            <a:off x="10682951" y="3993978"/>
            <a:ext cx="706482" cy="70133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r>
              <a:rPr lang="en-US" baseline="-25000" dirty="0"/>
              <a:t>5</a:t>
            </a:r>
          </a:p>
        </p:txBody>
      </p:sp>
      <p:cxnSp>
        <p:nvCxnSpPr>
          <p:cNvPr id="15" name="Straight Connector 14"/>
          <p:cNvCxnSpPr>
            <a:endCxn id="10" idx="2"/>
          </p:cNvCxnSpPr>
          <p:nvPr/>
        </p:nvCxnSpPr>
        <p:spPr>
          <a:xfrm>
            <a:off x="8144146" y="3829322"/>
            <a:ext cx="9394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4"/>
            <a:endCxn id="11" idx="0"/>
          </p:cNvCxnSpPr>
          <p:nvPr/>
        </p:nvCxnSpPr>
        <p:spPr>
          <a:xfrm>
            <a:off x="7790905" y="4247458"/>
            <a:ext cx="12294" cy="476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6"/>
            <a:endCxn id="12" idx="2"/>
          </p:cNvCxnSpPr>
          <p:nvPr/>
        </p:nvCxnSpPr>
        <p:spPr>
          <a:xfrm>
            <a:off x="8156440" y="5074234"/>
            <a:ext cx="92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0"/>
            <a:endCxn id="10" idx="4"/>
          </p:cNvCxnSpPr>
          <p:nvPr/>
        </p:nvCxnSpPr>
        <p:spPr>
          <a:xfrm flipV="1">
            <a:off x="9436825" y="4179990"/>
            <a:ext cx="0" cy="543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3" idx="2"/>
            <a:endCxn id="12" idx="6"/>
          </p:cNvCxnSpPr>
          <p:nvPr/>
        </p:nvCxnSpPr>
        <p:spPr>
          <a:xfrm flipH="1">
            <a:off x="9790066" y="4344646"/>
            <a:ext cx="892885" cy="729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" idx="6"/>
            <a:endCxn id="13" idx="2"/>
          </p:cNvCxnSpPr>
          <p:nvPr/>
        </p:nvCxnSpPr>
        <p:spPr>
          <a:xfrm>
            <a:off x="9790066" y="3829322"/>
            <a:ext cx="892885" cy="51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325089" y="3361456"/>
            <a:ext cx="46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7272008" y="4300846"/>
            <a:ext cx="46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412735" y="5074234"/>
            <a:ext cx="46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003810" y="3596394"/>
            <a:ext cx="46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047062" y="4732879"/>
            <a:ext cx="46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000786" y="4198891"/>
            <a:ext cx="46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4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82" y="4179990"/>
            <a:ext cx="5020164" cy="231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17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30" y="332191"/>
            <a:ext cx="8534400" cy="1012515"/>
          </a:xfrm>
        </p:spPr>
        <p:txBody>
          <a:bodyPr>
            <a:normAutofit fontScale="90000"/>
          </a:bodyPr>
          <a:lstStyle/>
          <a:p>
            <a:pPr marR="0" algn="ctr" rtl="0"/>
            <a:r>
              <a:rPr lang="en-US" b="1" i="0" u="sng" strike="noStrike" baseline="0" dirty="0" smtClean="0">
                <a:latin typeface="Times New Roman" panose="02020603050405020304" pitchFamily="18" charset="0"/>
              </a:rPr>
              <a:t>DRAWING PICTURE FOR A GRAPH: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30" y="1519518"/>
            <a:ext cx="8534400" cy="3615267"/>
          </a:xfrm>
        </p:spPr>
        <p:txBody>
          <a:bodyPr>
            <a:normAutofit/>
          </a:bodyPr>
          <a:lstStyle/>
          <a:p>
            <a:pPr marR="0" lvl="0" rtl="0"/>
            <a:r>
              <a:rPr lang="en-US" sz="2400" b="1" i="1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Draw picture of Graph H having vertex set {v</a:t>
            </a:r>
            <a:r>
              <a:rPr lang="en-US" sz="2400" b="1" i="1" strike="noStrike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sz="2400" b="1" i="1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, v</a:t>
            </a:r>
            <a:r>
              <a:rPr lang="en-US" sz="2400" b="1" i="1" strike="noStrike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sz="2400" b="1" i="1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, v</a:t>
            </a:r>
            <a:r>
              <a:rPr lang="en-US" sz="2400" b="1" i="1" strike="noStrike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en-US" sz="2400" b="1" i="1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, v</a:t>
            </a:r>
            <a:r>
              <a:rPr lang="en-US" sz="2400" b="1" i="1" strike="noStrike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lang="en-US" sz="2400" b="1" i="1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, v</a:t>
            </a:r>
            <a:r>
              <a:rPr lang="en-US" sz="2400" b="1" i="1" strike="noStrike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  <a:r>
              <a:rPr lang="en-US" sz="2400" b="1" i="1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} and edge set {e</a:t>
            </a:r>
            <a:r>
              <a:rPr lang="en-US" sz="2400" b="1" i="1" strike="noStrike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sz="2400" b="1" i="1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, e</a:t>
            </a:r>
            <a:r>
              <a:rPr lang="en-US" sz="2400" b="1" i="1" strike="noStrike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sz="2400" b="1" i="1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, e</a:t>
            </a:r>
            <a:r>
              <a:rPr lang="en-US" sz="2400" b="1" i="1" strike="noStrike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en-US" sz="2400" b="1" i="1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, e</a:t>
            </a:r>
            <a:r>
              <a:rPr lang="en-US" sz="2400" b="1" i="1" strike="noStrike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lang="en-US" sz="2400" b="1" i="1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} with edge endpoint function</a:t>
            </a:r>
          </a:p>
          <a:p>
            <a:pPr lvl="0"/>
            <a:endParaRPr lang="en-US" sz="2400" b="1" i="1" strike="noStrike" baseline="0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0"/>
            <a:endParaRPr lang="en-US" sz="2400" b="1" i="1" strike="noStrike" baseline="0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R="0" lvl="0" rtl="0"/>
            <a:endParaRPr lang="en-US" sz="2400" b="1" i="1" strike="noStrike" baseline="0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7625" y="3135245"/>
          <a:ext cx="5239927" cy="288903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{21E4AEA4-8DFA-4A89-87EB-49C32662AFE0}</a:tableStyleId>
              </a:tblPr>
              <a:tblGrid>
                <a:gridCol w="2614722"/>
                <a:gridCol w="2625205"/>
              </a:tblGrid>
              <a:tr h="576906">
                <a:tc>
                  <a:txBody>
                    <a:bodyPr/>
                    <a:lstStyle/>
                    <a:p>
                      <a:pPr marL="4445" marR="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Edge</a:t>
                      </a:r>
                      <a:endParaRPr lang="en-US" sz="24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marR="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Endpoint</a:t>
                      </a:r>
                      <a:endParaRPr lang="en-US" sz="24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578408">
                <a:tc>
                  <a:txBody>
                    <a:bodyPr/>
                    <a:lstStyle/>
                    <a:p>
                      <a:pPr marL="4445" marR="0" algn="ct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</a:t>
                      </a:r>
                      <a:r>
                        <a:rPr lang="en-US" sz="2400" baseline="-25000" dirty="0">
                          <a:effectLst/>
                        </a:rPr>
                        <a:t>1</a:t>
                      </a:r>
                      <a:endParaRPr lang="en-US" sz="24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marR="0" algn="ct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{v</a:t>
                      </a:r>
                      <a:r>
                        <a:rPr lang="en-US" sz="2400" baseline="-25000">
                          <a:effectLst/>
                        </a:rPr>
                        <a:t>1</a:t>
                      </a:r>
                      <a:r>
                        <a:rPr lang="en-US" sz="2400">
                          <a:effectLst/>
                        </a:rPr>
                        <a:t>}</a:t>
                      </a:r>
                      <a:endParaRPr lang="en-US" sz="24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578408">
                <a:tc>
                  <a:txBody>
                    <a:bodyPr/>
                    <a:lstStyle/>
                    <a:p>
                      <a:pPr marL="4445" marR="0" algn="ct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</a:t>
                      </a:r>
                      <a:r>
                        <a:rPr lang="en-US" sz="2400" baseline="-25000">
                          <a:effectLst/>
                        </a:rPr>
                        <a:t>2</a:t>
                      </a:r>
                      <a:endParaRPr lang="en-US" sz="24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marR="0" algn="ct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{v</a:t>
                      </a:r>
                      <a:r>
                        <a:rPr lang="en-US" sz="2400" baseline="-25000">
                          <a:effectLst/>
                        </a:rPr>
                        <a:t>2</a:t>
                      </a:r>
                      <a:r>
                        <a:rPr lang="en-US" sz="2400">
                          <a:effectLst/>
                        </a:rPr>
                        <a:t>,v</a:t>
                      </a:r>
                      <a:r>
                        <a:rPr lang="en-US" sz="2400" baseline="-25000">
                          <a:effectLst/>
                        </a:rPr>
                        <a:t>3</a:t>
                      </a:r>
                      <a:r>
                        <a:rPr lang="en-US" sz="2400">
                          <a:effectLst/>
                        </a:rPr>
                        <a:t>}</a:t>
                      </a:r>
                      <a:endParaRPr lang="en-US" sz="24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578408">
                <a:tc>
                  <a:txBody>
                    <a:bodyPr/>
                    <a:lstStyle/>
                    <a:p>
                      <a:pPr marL="4445" marR="0" algn="ct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</a:t>
                      </a:r>
                      <a:r>
                        <a:rPr lang="en-US" sz="2400" baseline="-25000">
                          <a:effectLst/>
                        </a:rPr>
                        <a:t>3</a:t>
                      </a:r>
                      <a:endParaRPr lang="en-US" sz="24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marR="0" algn="ct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{v</a:t>
                      </a:r>
                      <a:r>
                        <a:rPr lang="en-US" sz="2400" baseline="-25000">
                          <a:effectLst/>
                        </a:rPr>
                        <a:t>2</a:t>
                      </a:r>
                      <a:r>
                        <a:rPr lang="en-US" sz="2400">
                          <a:effectLst/>
                        </a:rPr>
                        <a:t>,v</a:t>
                      </a:r>
                      <a:r>
                        <a:rPr lang="en-US" sz="2400" baseline="-25000">
                          <a:effectLst/>
                        </a:rPr>
                        <a:t>3</a:t>
                      </a:r>
                      <a:r>
                        <a:rPr lang="en-US" sz="2400">
                          <a:effectLst/>
                        </a:rPr>
                        <a:t>}</a:t>
                      </a:r>
                      <a:endParaRPr lang="en-US" sz="24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576906">
                <a:tc>
                  <a:txBody>
                    <a:bodyPr/>
                    <a:lstStyle/>
                    <a:p>
                      <a:pPr marL="4445" marR="0" algn="ct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</a:t>
                      </a:r>
                      <a:r>
                        <a:rPr lang="en-US" sz="2400" baseline="-25000">
                          <a:effectLst/>
                        </a:rPr>
                        <a:t>4</a:t>
                      </a:r>
                      <a:endParaRPr lang="en-US" sz="240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marR="0" algn="ct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{v</a:t>
                      </a:r>
                      <a:r>
                        <a:rPr lang="en-US" sz="2400" baseline="-25000" dirty="0">
                          <a:effectLst/>
                        </a:rPr>
                        <a:t>1</a:t>
                      </a:r>
                      <a:r>
                        <a:rPr lang="en-US" sz="2400" dirty="0">
                          <a:effectLst/>
                        </a:rPr>
                        <a:t>,v</a:t>
                      </a:r>
                      <a:r>
                        <a:rPr lang="en-US" sz="2400" baseline="-25000" dirty="0">
                          <a:effectLst/>
                        </a:rPr>
                        <a:t>5</a:t>
                      </a:r>
                      <a:r>
                        <a:rPr lang="en-US" sz="2400" dirty="0">
                          <a:effectLst/>
                        </a:rPr>
                        <a:t>}</a:t>
                      </a:r>
                      <a:endParaRPr lang="en-US" sz="24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625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531781" y="2566641"/>
            <a:ext cx="638152" cy="6595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50506"/>
            <a:ext cx="8534400" cy="972174"/>
          </a:xfrm>
        </p:spPr>
        <p:txBody>
          <a:bodyPr>
            <a:normAutofit fontScale="90000"/>
          </a:bodyPr>
          <a:lstStyle/>
          <a:p>
            <a:pPr marR="0" algn="ctr" rtl="0"/>
            <a:r>
              <a:rPr lang="en-US" b="1" i="0" u="sng" strike="noStrike" baseline="0" dirty="0" smtClean="0">
                <a:latin typeface="Times New Roman" panose="02020603050405020304" pitchFamily="18" charset="0"/>
              </a:rPr>
              <a:t>DRAWING PICTURE FOR A GRAPH:</a:t>
            </a:r>
          </a:p>
        </p:txBody>
      </p:sp>
      <p:sp>
        <p:nvSpPr>
          <p:cNvPr id="4" name="Oval 3"/>
          <p:cNvSpPr/>
          <p:nvPr/>
        </p:nvSpPr>
        <p:spPr>
          <a:xfrm>
            <a:off x="6697859" y="3121745"/>
            <a:ext cx="291299" cy="3465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Oval 7"/>
          <p:cNvSpPr/>
          <p:nvPr/>
        </p:nvSpPr>
        <p:spPr>
          <a:xfrm>
            <a:off x="8447376" y="3948485"/>
            <a:ext cx="311963" cy="3108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9" name="Straight Connector 8"/>
          <p:cNvCxnSpPr>
            <a:stCxn id="4" idx="6"/>
          </p:cNvCxnSpPr>
          <p:nvPr/>
        </p:nvCxnSpPr>
        <p:spPr>
          <a:xfrm>
            <a:off x="6989158" y="3294999"/>
            <a:ext cx="1488498" cy="72835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 rot="1760842">
            <a:off x="5938499" y="4404609"/>
            <a:ext cx="2192416" cy="698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Oval 17"/>
          <p:cNvSpPr/>
          <p:nvPr/>
        </p:nvSpPr>
        <p:spPr>
          <a:xfrm>
            <a:off x="9374885" y="5165323"/>
            <a:ext cx="345095" cy="2996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" name="TextBox 18"/>
          <p:cNvSpPr txBox="1"/>
          <p:nvPr/>
        </p:nvSpPr>
        <p:spPr>
          <a:xfrm>
            <a:off x="9374885" y="5064897"/>
            <a:ext cx="386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8414554" y="3887086"/>
            <a:ext cx="386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</a:t>
            </a:r>
            <a:r>
              <a:rPr lang="en-US" sz="2000" baseline="-25000" dirty="0" smtClean="0"/>
              <a:t>5</a:t>
            </a:r>
            <a:endParaRPr lang="en-US" sz="2000" baseline="-25000" dirty="0"/>
          </a:p>
        </p:txBody>
      </p:sp>
      <p:sp>
        <p:nvSpPr>
          <p:cNvPr id="11" name="Oval 10"/>
          <p:cNvSpPr/>
          <p:nvPr/>
        </p:nvSpPr>
        <p:spPr>
          <a:xfrm>
            <a:off x="5782261" y="4000435"/>
            <a:ext cx="315621" cy="3039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2" name="Oval 11"/>
          <p:cNvSpPr/>
          <p:nvPr/>
        </p:nvSpPr>
        <p:spPr>
          <a:xfrm>
            <a:off x="7900526" y="5205651"/>
            <a:ext cx="323869" cy="35573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801906"/>
            <a:ext cx="5287097" cy="2221451"/>
          </a:xfrm>
        </p:spPr>
        <p:txBody>
          <a:bodyPr>
            <a:normAutofit/>
          </a:bodyPr>
          <a:lstStyle/>
          <a:p>
            <a:pPr lvl="0"/>
            <a:r>
              <a:rPr lang="en-US" sz="2800" b="1" i="0" u="sng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SOLUTION:</a:t>
            </a:r>
          </a:p>
          <a:p>
            <a:pPr lvl="0"/>
            <a:r>
              <a:rPr lang="en-US" sz="2800" b="1" i="1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Given V(H) = {v</a:t>
            </a:r>
            <a:r>
              <a:rPr lang="en-US" sz="2800" b="1" i="1" strike="noStrike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sz="2800" b="1" i="1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, v</a:t>
            </a:r>
            <a:r>
              <a:rPr lang="en-US" sz="2800" b="1" i="1" strike="noStrike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sz="2800" b="1" i="1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, v</a:t>
            </a:r>
            <a:r>
              <a:rPr lang="en-US" sz="2800" b="1" i="1" strike="noStrike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en-US" sz="2800" b="1" i="1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, v</a:t>
            </a:r>
            <a:r>
              <a:rPr lang="en-US" sz="2800" b="1" i="1" strike="noStrike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lang="en-US" sz="2800" b="1" i="1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, v</a:t>
            </a:r>
            <a:r>
              <a:rPr lang="en-US" sz="2800" b="1" i="1" strike="noStrike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  <a:r>
              <a:rPr lang="en-US" sz="2800" b="1" i="1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</a:p>
          <a:p>
            <a:pPr lvl="0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	E(H) = {e</a:t>
            </a:r>
            <a:r>
              <a:rPr lang="en-US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</a:t>
            </a:r>
            <a:r>
              <a:rPr lang="en-US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</a:t>
            </a:r>
            <a:r>
              <a:rPr lang="en-US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</a:t>
            </a:r>
            <a:r>
              <a:rPr lang="en-US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lvl="0" indent="0">
              <a:buNone/>
            </a:pPr>
            <a:r>
              <a:rPr 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with edge endpoint function</a:t>
            </a:r>
            <a:endParaRPr lang="en-US" sz="2800" b="1" i="1" strike="noStrike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02061" y="391216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7432323" y="3169675"/>
            <a:ext cx="399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7096190" y="3962436"/>
            <a:ext cx="399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6277358" y="4897234"/>
            <a:ext cx="399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6631943" y="3075912"/>
            <a:ext cx="386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</a:t>
            </a:r>
            <a:r>
              <a:rPr lang="en-US" sz="2000" baseline="-25000" dirty="0" smtClean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82261" y="3912835"/>
            <a:ext cx="386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7863741" y="5175553"/>
            <a:ext cx="386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2638124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670" y="2704914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 AND ITS PROPERTIES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361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tree is a connected graph without any loop or circuits</a:t>
            </a:r>
          </a:p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3496235" y="4235824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4401670" y="3845859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4401670" y="4567519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5876364" y="3845859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5486400" y="4589930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6324599" y="4567519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7749988" y="4199966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7749987" y="3563798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7317439" y="4594413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8169087" y="4589930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4"/>
            <a:endCxn id="6" idx="0"/>
          </p:cNvCxnSpPr>
          <p:nvPr/>
        </p:nvCxnSpPr>
        <p:spPr>
          <a:xfrm>
            <a:off x="4495800" y="4047565"/>
            <a:ext cx="0" cy="519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4"/>
          </p:cNvCxnSpPr>
          <p:nvPr/>
        </p:nvCxnSpPr>
        <p:spPr>
          <a:xfrm flipH="1">
            <a:off x="5580530" y="4047565"/>
            <a:ext cx="389964" cy="542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9" idx="0"/>
          </p:cNvCxnSpPr>
          <p:nvPr/>
        </p:nvCxnSpPr>
        <p:spPr>
          <a:xfrm>
            <a:off x="5970494" y="4047565"/>
            <a:ext cx="448235" cy="519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5"/>
          </p:cNvCxnSpPr>
          <p:nvPr/>
        </p:nvCxnSpPr>
        <p:spPr>
          <a:xfrm>
            <a:off x="7910677" y="4372133"/>
            <a:ext cx="329008" cy="325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491913" y="4338920"/>
            <a:ext cx="338420" cy="29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0" idx="0"/>
          </p:cNvCxnSpPr>
          <p:nvPr/>
        </p:nvCxnSpPr>
        <p:spPr>
          <a:xfrm>
            <a:off x="7844118" y="3765504"/>
            <a:ext cx="0" cy="43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9"/>
          <p:cNvSpPr/>
          <p:nvPr/>
        </p:nvSpPr>
        <p:spPr>
          <a:xfrm>
            <a:off x="10319497" y="3840258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10319497" y="4561918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0" idx="4"/>
            <a:endCxn id="31" idx="0"/>
          </p:cNvCxnSpPr>
          <p:nvPr/>
        </p:nvCxnSpPr>
        <p:spPr>
          <a:xfrm>
            <a:off x="10413627" y="4041964"/>
            <a:ext cx="0" cy="519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Connector 32"/>
          <p:cNvSpPr/>
          <p:nvPr/>
        </p:nvSpPr>
        <p:spPr>
          <a:xfrm>
            <a:off x="9455523" y="3866357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9455523" y="4561918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31" idx="2"/>
          </p:cNvCxnSpPr>
          <p:nvPr/>
        </p:nvCxnSpPr>
        <p:spPr>
          <a:xfrm flipH="1" flipV="1">
            <a:off x="9643782" y="4661649"/>
            <a:ext cx="675715" cy="1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9647703" y="3939989"/>
            <a:ext cx="675715" cy="1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891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sosceles Triangle 20"/>
          <p:cNvSpPr/>
          <p:nvPr/>
        </p:nvSpPr>
        <p:spPr>
          <a:xfrm rot="10800000">
            <a:off x="6118412" y="3813919"/>
            <a:ext cx="618565" cy="309282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ROOTED TREE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rooted tree is a tree in which one vertex is root</a:t>
            </a:r>
          </a:p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4401670" y="3845859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4401670" y="4567519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4"/>
            <a:endCxn id="5" idx="0"/>
          </p:cNvCxnSpPr>
          <p:nvPr/>
        </p:nvCxnSpPr>
        <p:spPr>
          <a:xfrm>
            <a:off x="4495800" y="4047565"/>
            <a:ext cx="0" cy="519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/>
          <p:cNvSpPr/>
          <p:nvPr/>
        </p:nvSpPr>
        <p:spPr>
          <a:xfrm>
            <a:off x="4186516" y="5180665"/>
            <a:ext cx="618565" cy="309282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4406153" y="5288710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endCxn id="12" idx="0"/>
          </p:cNvCxnSpPr>
          <p:nvPr/>
        </p:nvCxnSpPr>
        <p:spPr>
          <a:xfrm>
            <a:off x="4500283" y="4768756"/>
            <a:ext cx="0" cy="519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/>
          <p:cNvSpPr/>
          <p:nvPr/>
        </p:nvSpPr>
        <p:spPr>
          <a:xfrm>
            <a:off x="6315635" y="3848190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6566647" y="4555846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4" idx="4"/>
            <a:endCxn id="15" idx="0"/>
          </p:cNvCxnSpPr>
          <p:nvPr/>
        </p:nvCxnSpPr>
        <p:spPr>
          <a:xfrm>
            <a:off x="6409765" y="4049896"/>
            <a:ext cx="251012" cy="50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/>
          <p:cNvSpPr/>
          <p:nvPr/>
        </p:nvSpPr>
        <p:spPr>
          <a:xfrm>
            <a:off x="6017559" y="4552059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endCxn id="18" idx="0"/>
          </p:cNvCxnSpPr>
          <p:nvPr/>
        </p:nvCxnSpPr>
        <p:spPr>
          <a:xfrm flipH="1">
            <a:off x="6111689" y="4034436"/>
            <a:ext cx="345140" cy="517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143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TREE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binary tree is defined as a tree in which there is exactly one vertex of degree two, and each of remaining vertices is of degree one or three and vertex of degree two is serves as a root</a:t>
            </a:r>
          </a:p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not a binary</a:t>
            </a:r>
          </a:p>
          <a:p>
            <a:pPr marL="0" indent="0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7090980" y="4560333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7341992" y="5267989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4"/>
            <a:endCxn id="5" idx="0"/>
          </p:cNvCxnSpPr>
          <p:nvPr/>
        </p:nvCxnSpPr>
        <p:spPr>
          <a:xfrm>
            <a:off x="7185110" y="4762039"/>
            <a:ext cx="251012" cy="50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onnector 6"/>
          <p:cNvSpPr/>
          <p:nvPr/>
        </p:nvSpPr>
        <p:spPr>
          <a:xfrm>
            <a:off x="6792904" y="5264202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7" idx="0"/>
          </p:cNvCxnSpPr>
          <p:nvPr/>
        </p:nvCxnSpPr>
        <p:spPr>
          <a:xfrm flipH="1">
            <a:off x="6887034" y="4746579"/>
            <a:ext cx="345140" cy="517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Connector 8"/>
          <p:cNvSpPr/>
          <p:nvPr/>
        </p:nvSpPr>
        <p:spPr>
          <a:xfrm>
            <a:off x="8726325" y="4346954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9260234" y="5026552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9" idx="4"/>
            <a:endCxn id="10" idx="0"/>
          </p:cNvCxnSpPr>
          <p:nvPr/>
        </p:nvCxnSpPr>
        <p:spPr>
          <a:xfrm>
            <a:off x="8820455" y="4548660"/>
            <a:ext cx="533909" cy="47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8428249" y="5050823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endCxn id="12" idx="0"/>
          </p:cNvCxnSpPr>
          <p:nvPr/>
        </p:nvCxnSpPr>
        <p:spPr>
          <a:xfrm flipH="1">
            <a:off x="8522379" y="4533200"/>
            <a:ext cx="345140" cy="517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/>
          <p:cNvSpPr/>
          <p:nvPr/>
        </p:nvSpPr>
        <p:spPr>
          <a:xfrm>
            <a:off x="8412561" y="5066283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8663573" y="5773939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4" idx="4"/>
            <a:endCxn id="15" idx="0"/>
          </p:cNvCxnSpPr>
          <p:nvPr/>
        </p:nvCxnSpPr>
        <p:spPr>
          <a:xfrm>
            <a:off x="8506691" y="5267989"/>
            <a:ext cx="251012" cy="50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Connector 16"/>
          <p:cNvSpPr/>
          <p:nvPr/>
        </p:nvSpPr>
        <p:spPr>
          <a:xfrm>
            <a:off x="8114485" y="5770152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 flipH="1">
            <a:off x="8208615" y="5252529"/>
            <a:ext cx="345140" cy="517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/>
          <p:cNvSpPr/>
          <p:nvPr/>
        </p:nvSpPr>
        <p:spPr>
          <a:xfrm>
            <a:off x="9257687" y="5036522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9545883" y="5757398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9" idx="4"/>
            <a:endCxn id="20" idx="0"/>
          </p:cNvCxnSpPr>
          <p:nvPr/>
        </p:nvCxnSpPr>
        <p:spPr>
          <a:xfrm>
            <a:off x="9351817" y="5238228"/>
            <a:ext cx="288196" cy="51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8996795" y="5753611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22" idx="0"/>
          </p:cNvCxnSpPr>
          <p:nvPr/>
        </p:nvCxnSpPr>
        <p:spPr>
          <a:xfrm flipH="1">
            <a:off x="9090925" y="5235988"/>
            <a:ext cx="288195" cy="517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Connector 26"/>
          <p:cNvSpPr/>
          <p:nvPr/>
        </p:nvSpPr>
        <p:spPr>
          <a:xfrm>
            <a:off x="9545883" y="5745819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/>
          <p:cNvSpPr/>
          <p:nvPr/>
        </p:nvSpPr>
        <p:spPr>
          <a:xfrm>
            <a:off x="9796895" y="6453475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7" idx="4"/>
            <a:endCxn id="28" idx="0"/>
          </p:cNvCxnSpPr>
          <p:nvPr/>
        </p:nvCxnSpPr>
        <p:spPr>
          <a:xfrm>
            <a:off x="9640013" y="5947525"/>
            <a:ext cx="251012" cy="50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9"/>
          <p:cNvSpPr/>
          <p:nvPr/>
        </p:nvSpPr>
        <p:spPr>
          <a:xfrm>
            <a:off x="9247807" y="6449688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endCxn id="30" idx="0"/>
          </p:cNvCxnSpPr>
          <p:nvPr/>
        </p:nvCxnSpPr>
        <p:spPr>
          <a:xfrm flipH="1">
            <a:off x="9341937" y="5932065"/>
            <a:ext cx="345140" cy="517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31"/>
          <p:cNvSpPr/>
          <p:nvPr/>
        </p:nvSpPr>
        <p:spPr>
          <a:xfrm>
            <a:off x="4015576" y="5081743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4266588" y="5789399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2" idx="4"/>
            <a:endCxn id="33" idx="0"/>
          </p:cNvCxnSpPr>
          <p:nvPr/>
        </p:nvCxnSpPr>
        <p:spPr>
          <a:xfrm>
            <a:off x="4109706" y="5283449"/>
            <a:ext cx="251012" cy="50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Connector 34"/>
          <p:cNvSpPr/>
          <p:nvPr/>
        </p:nvSpPr>
        <p:spPr>
          <a:xfrm>
            <a:off x="3717500" y="5785612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endCxn id="35" idx="0"/>
          </p:cNvCxnSpPr>
          <p:nvPr/>
        </p:nvCxnSpPr>
        <p:spPr>
          <a:xfrm flipH="1">
            <a:off x="3811630" y="5267989"/>
            <a:ext cx="345140" cy="517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Connector 36"/>
          <p:cNvSpPr/>
          <p:nvPr/>
        </p:nvSpPr>
        <p:spPr>
          <a:xfrm>
            <a:off x="4276468" y="5801072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4527480" y="6508728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7" idx="4"/>
            <a:endCxn id="38" idx="0"/>
          </p:cNvCxnSpPr>
          <p:nvPr/>
        </p:nvCxnSpPr>
        <p:spPr>
          <a:xfrm>
            <a:off x="4370598" y="6002778"/>
            <a:ext cx="251012" cy="50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Connector 39"/>
          <p:cNvSpPr/>
          <p:nvPr/>
        </p:nvSpPr>
        <p:spPr>
          <a:xfrm>
            <a:off x="3978392" y="6504941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endCxn id="40" idx="0"/>
          </p:cNvCxnSpPr>
          <p:nvPr/>
        </p:nvCxnSpPr>
        <p:spPr>
          <a:xfrm flipH="1">
            <a:off x="4072522" y="5987318"/>
            <a:ext cx="345140" cy="517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Connector 41"/>
          <p:cNvSpPr/>
          <p:nvPr/>
        </p:nvSpPr>
        <p:spPr>
          <a:xfrm>
            <a:off x="3330236" y="6435774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endCxn id="42" idx="0"/>
          </p:cNvCxnSpPr>
          <p:nvPr/>
        </p:nvCxnSpPr>
        <p:spPr>
          <a:xfrm flipH="1">
            <a:off x="3424366" y="5918151"/>
            <a:ext cx="345140" cy="517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004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PENDENT VERTEX TREE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vertex of degree one is called pendent vertex of tree</a:t>
            </a:r>
          </a:p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5428435" y="3881460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5679447" y="4589116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4"/>
            <a:endCxn id="5" idx="0"/>
          </p:cNvCxnSpPr>
          <p:nvPr/>
        </p:nvCxnSpPr>
        <p:spPr>
          <a:xfrm>
            <a:off x="5522565" y="4083166"/>
            <a:ext cx="251012" cy="50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onnector 6"/>
          <p:cNvSpPr/>
          <p:nvPr/>
        </p:nvSpPr>
        <p:spPr>
          <a:xfrm>
            <a:off x="5130359" y="4585329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7" idx="0"/>
          </p:cNvCxnSpPr>
          <p:nvPr/>
        </p:nvCxnSpPr>
        <p:spPr>
          <a:xfrm flipH="1">
            <a:off x="5224489" y="4067706"/>
            <a:ext cx="345140" cy="517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5945943" y="5292985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>
            <a:off x="5789061" y="4787035"/>
            <a:ext cx="251012" cy="50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5396855" y="5289198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endCxn id="12" idx="0"/>
          </p:cNvCxnSpPr>
          <p:nvPr/>
        </p:nvCxnSpPr>
        <p:spPr>
          <a:xfrm flipH="1">
            <a:off x="5490985" y="4771575"/>
            <a:ext cx="345140" cy="517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24489" y="3615926"/>
            <a:ext cx="45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93063" y="4468264"/>
            <a:ext cx="45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28218" y="4481709"/>
            <a:ext cx="45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37350" y="5239469"/>
            <a:ext cx="45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96954" y="5239469"/>
            <a:ext cx="45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71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 LENGTH OFTREE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path length of a tree is defined as the sum of edges from the root of all pendent vertices</a:t>
            </a:r>
          </a:p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path length = </a:t>
            </a: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2+2+2+3+3=12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6426471" y="3474118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222525" y="3660364"/>
            <a:ext cx="345140" cy="517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Connector 5"/>
          <p:cNvSpPr/>
          <p:nvPr/>
        </p:nvSpPr>
        <p:spPr>
          <a:xfrm>
            <a:off x="6112707" y="4193447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6363719" y="4901103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4"/>
            <a:endCxn id="7" idx="0"/>
          </p:cNvCxnSpPr>
          <p:nvPr/>
        </p:nvCxnSpPr>
        <p:spPr>
          <a:xfrm>
            <a:off x="6206837" y="4395153"/>
            <a:ext cx="251012" cy="50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Connector 8"/>
          <p:cNvSpPr/>
          <p:nvPr/>
        </p:nvSpPr>
        <p:spPr>
          <a:xfrm>
            <a:off x="5814631" y="4897316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9" idx="0"/>
          </p:cNvCxnSpPr>
          <p:nvPr/>
        </p:nvCxnSpPr>
        <p:spPr>
          <a:xfrm flipH="1">
            <a:off x="5908761" y="4379693"/>
            <a:ext cx="345140" cy="517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Connector 10"/>
          <p:cNvSpPr/>
          <p:nvPr/>
        </p:nvSpPr>
        <p:spPr>
          <a:xfrm>
            <a:off x="6957833" y="4163686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4"/>
          </p:cNvCxnSpPr>
          <p:nvPr/>
        </p:nvCxnSpPr>
        <p:spPr>
          <a:xfrm>
            <a:off x="7051963" y="4365392"/>
            <a:ext cx="288196" cy="51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/>
          <p:cNvSpPr/>
          <p:nvPr/>
        </p:nvSpPr>
        <p:spPr>
          <a:xfrm>
            <a:off x="6696941" y="4880775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13" idx="0"/>
          </p:cNvCxnSpPr>
          <p:nvPr/>
        </p:nvCxnSpPr>
        <p:spPr>
          <a:xfrm flipH="1">
            <a:off x="6791071" y="4363152"/>
            <a:ext cx="288195" cy="517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7246029" y="4872983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7653924" y="5549485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6947953" y="5576852"/>
            <a:ext cx="188259" cy="2017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 flipH="1">
            <a:off x="7042083" y="5059229"/>
            <a:ext cx="345140" cy="517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1" idx="1"/>
          </p:cNvCxnSpPr>
          <p:nvPr/>
        </p:nvCxnSpPr>
        <p:spPr>
          <a:xfrm>
            <a:off x="6608107" y="3638252"/>
            <a:ext cx="377296" cy="554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55458" y="4994512"/>
            <a:ext cx="377296" cy="554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80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SPANNING TREE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G is any connected graph a spanning tree in G is a subgroup T of G, which is tree.</a:t>
            </a:r>
          </a:p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149925" y="3951569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C000"/>
                </a:solidFill>
              </a:ln>
            </a:endParaRPr>
          </a:p>
        </p:txBody>
      </p:sp>
      <p:sp>
        <p:nvSpPr>
          <p:cNvPr id="5" name="Oval 4"/>
          <p:cNvSpPr/>
          <p:nvPr/>
        </p:nvSpPr>
        <p:spPr>
          <a:xfrm>
            <a:off x="2285998" y="3962754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C000"/>
                </a:solidFill>
              </a:ln>
            </a:endParaRPr>
          </a:p>
        </p:txBody>
      </p:sp>
      <p:sp>
        <p:nvSpPr>
          <p:cNvPr id="6" name="Oval 5"/>
          <p:cNvSpPr/>
          <p:nvPr/>
        </p:nvSpPr>
        <p:spPr>
          <a:xfrm>
            <a:off x="1149925" y="4862217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C000"/>
                </a:solidFill>
              </a:ln>
            </a:endParaRPr>
          </a:p>
        </p:txBody>
      </p:sp>
      <p:sp>
        <p:nvSpPr>
          <p:cNvPr id="7" name="Oval 6"/>
          <p:cNvSpPr/>
          <p:nvPr/>
        </p:nvSpPr>
        <p:spPr>
          <a:xfrm>
            <a:off x="2285998" y="4862217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C000"/>
                </a:solidFill>
              </a:ln>
            </a:endParaRPr>
          </a:p>
        </p:txBody>
      </p:sp>
      <p:cxnSp>
        <p:nvCxnSpPr>
          <p:cNvPr id="9" name="Straight Connector 8"/>
          <p:cNvCxnSpPr>
            <a:stCxn id="4" idx="6"/>
            <a:endCxn id="5" idx="2"/>
          </p:cNvCxnSpPr>
          <p:nvPr/>
        </p:nvCxnSpPr>
        <p:spPr>
          <a:xfrm>
            <a:off x="1357743" y="4034696"/>
            <a:ext cx="928255" cy="11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6" idx="0"/>
          </p:cNvCxnSpPr>
          <p:nvPr/>
        </p:nvCxnSpPr>
        <p:spPr>
          <a:xfrm flipH="1">
            <a:off x="1253834" y="4106638"/>
            <a:ext cx="13854" cy="755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78524" y="4945344"/>
            <a:ext cx="928255" cy="11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389907" y="4045881"/>
            <a:ext cx="13854" cy="755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6" idx="7"/>
          </p:cNvCxnSpPr>
          <p:nvPr/>
        </p:nvCxnSpPr>
        <p:spPr>
          <a:xfrm flipH="1">
            <a:off x="1327309" y="4129008"/>
            <a:ext cx="1017571" cy="757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006436" y="3990109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42509" y="4001294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42509" y="4900757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6" idx="6"/>
            <a:endCxn id="17" idx="2"/>
          </p:cNvCxnSpPr>
          <p:nvPr/>
        </p:nvCxnSpPr>
        <p:spPr>
          <a:xfrm>
            <a:off x="3214254" y="4073236"/>
            <a:ext cx="928255" cy="11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246418" y="4084421"/>
            <a:ext cx="13854" cy="755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183820" y="4167548"/>
            <a:ext cx="1017571" cy="757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682835" y="3990109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82835" y="4900757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818908" y="4900757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endCxn id="23" idx="0"/>
          </p:cNvCxnSpPr>
          <p:nvPr/>
        </p:nvCxnSpPr>
        <p:spPr>
          <a:xfrm flipH="1">
            <a:off x="4786744" y="4145178"/>
            <a:ext cx="13854" cy="755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911434" y="4983884"/>
            <a:ext cx="928255" cy="11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23" idx="7"/>
          </p:cNvCxnSpPr>
          <p:nvPr/>
        </p:nvCxnSpPr>
        <p:spPr>
          <a:xfrm flipH="1">
            <a:off x="4860219" y="4167548"/>
            <a:ext cx="1017571" cy="757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798125" y="4055031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106143" y="4841977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400800" y="3990109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536873" y="4001294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400800" y="4900757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536873" y="4900757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endCxn id="32" idx="0"/>
          </p:cNvCxnSpPr>
          <p:nvPr/>
        </p:nvCxnSpPr>
        <p:spPr>
          <a:xfrm flipH="1">
            <a:off x="6504709" y="4145178"/>
            <a:ext cx="13854" cy="755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7640782" y="4084421"/>
            <a:ext cx="13854" cy="755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32" idx="7"/>
          </p:cNvCxnSpPr>
          <p:nvPr/>
        </p:nvCxnSpPr>
        <p:spPr>
          <a:xfrm flipH="1">
            <a:off x="6578184" y="4167548"/>
            <a:ext cx="1017571" cy="757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98710" y="5464667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234783" y="5475852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098710" y="6375315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234783" y="6375315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endCxn id="57" idx="0"/>
          </p:cNvCxnSpPr>
          <p:nvPr/>
        </p:nvCxnSpPr>
        <p:spPr>
          <a:xfrm flipH="1">
            <a:off x="1202619" y="5619736"/>
            <a:ext cx="13854" cy="755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327309" y="6458442"/>
            <a:ext cx="928255" cy="11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338692" y="5558979"/>
            <a:ext cx="13854" cy="755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2812470" y="5493326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948543" y="5504511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812470" y="6403974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948543" y="6403974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>
            <a:stCxn id="64" idx="6"/>
            <a:endCxn id="65" idx="2"/>
          </p:cNvCxnSpPr>
          <p:nvPr/>
        </p:nvCxnSpPr>
        <p:spPr>
          <a:xfrm>
            <a:off x="3020288" y="5576453"/>
            <a:ext cx="928255" cy="11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66" idx="0"/>
          </p:cNvCxnSpPr>
          <p:nvPr/>
        </p:nvCxnSpPr>
        <p:spPr>
          <a:xfrm flipH="1">
            <a:off x="2916379" y="5648395"/>
            <a:ext cx="13854" cy="755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4052452" y="5587638"/>
            <a:ext cx="13854" cy="755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558143" y="5535878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694216" y="5547063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558143" y="6446526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5694216" y="6446526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>
            <a:stCxn id="73" idx="6"/>
            <a:endCxn id="74" idx="2"/>
          </p:cNvCxnSpPr>
          <p:nvPr/>
        </p:nvCxnSpPr>
        <p:spPr>
          <a:xfrm>
            <a:off x="4765961" y="5619005"/>
            <a:ext cx="928255" cy="11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786742" y="6529653"/>
            <a:ext cx="928255" cy="11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5798125" y="5630190"/>
            <a:ext cx="13854" cy="755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6251862" y="5619736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387935" y="5630921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251862" y="6530384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7387935" y="6530384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2" idx="6"/>
            <a:endCxn id="83" idx="2"/>
          </p:cNvCxnSpPr>
          <p:nvPr/>
        </p:nvCxnSpPr>
        <p:spPr>
          <a:xfrm>
            <a:off x="6459680" y="5702863"/>
            <a:ext cx="928255" cy="11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84" idx="0"/>
          </p:cNvCxnSpPr>
          <p:nvPr/>
        </p:nvCxnSpPr>
        <p:spPr>
          <a:xfrm flipH="1">
            <a:off x="6355771" y="5774805"/>
            <a:ext cx="13854" cy="755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480461" y="6613511"/>
            <a:ext cx="928255" cy="11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8346626" y="4012326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9482699" y="4023511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8346626" y="4922974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9482699" y="4922974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1" idx="6"/>
            <a:endCxn id="92" idx="2"/>
          </p:cNvCxnSpPr>
          <p:nvPr/>
        </p:nvCxnSpPr>
        <p:spPr>
          <a:xfrm>
            <a:off x="8554444" y="4095453"/>
            <a:ext cx="928255" cy="11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8575225" y="5006101"/>
            <a:ext cx="928255" cy="11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endCxn id="93" idx="7"/>
          </p:cNvCxnSpPr>
          <p:nvPr/>
        </p:nvCxnSpPr>
        <p:spPr>
          <a:xfrm flipH="1">
            <a:off x="8524010" y="4189765"/>
            <a:ext cx="1017571" cy="757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006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 a complete graph of four vertices and find spanning tree in this graph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022506" y="1927157"/>
            <a:ext cx="207818" cy="1662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615788" y="1938342"/>
            <a:ext cx="207818" cy="1662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22503" y="3059482"/>
            <a:ext cx="207818" cy="1662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01931" y="3017914"/>
            <a:ext cx="207818" cy="1662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1230324" y="2010284"/>
            <a:ext cx="1385464" cy="1118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 flipH="1">
            <a:off x="1126412" y="2093411"/>
            <a:ext cx="3" cy="96607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7" idx="3"/>
          </p:cNvCxnSpPr>
          <p:nvPr/>
        </p:nvCxnSpPr>
        <p:spPr>
          <a:xfrm>
            <a:off x="1278820" y="3142602"/>
            <a:ext cx="1353545" cy="1721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4"/>
            <a:endCxn id="7" idx="0"/>
          </p:cNvCxnSpPr>
          <p:nvPr/>
        </p:nvCxnSpPr>
        <p:spPr>
          <a:xfrm flipH="1">
            <a:off x="2705840" y="2104596"/>
            <a:ext cx="13857" cy="91331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4"/>
            <a:endCxn id="6" idx="7"/>
          </p:cNvCxnSpPr>
          <p:nvPr/>
        </p:nvCxnSpPr>
        <p:spPr>
          <a:xfrm flipH="1">
            <a:off x="1199887" y="2104596"/>
            <a:ext cx="1519810" cy="9792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4"/>
            <a:endCxn id="7" idx="1"/>
          </p:cNvCxnSpPr>
          <p:nvPr/>
        </p:nvCxnSpPr>
        <p:spPr>
          <a:xfrm>
            <a:off x="1126415" y="2093411"/>
            <a:ext cx="1505950" cy="9488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056635" y="3629735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192708" y="3640920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56635" y="4540383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192708" y="4540383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5" idx="6"/>
            <a:endCxn id="26" idx="2"/>
          </p:cNvCxnSpPr>
          <p:nvPr/>
        </p:nvCxnSpPr>
        <p:spPr>
          <a:xfrm>
            <a:off x="1264453" y="3712862"/>
            <a:ext cx="928255" cy="11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27" idx="0"/>
          </p:cNvCxnSpPr>
          <p:nvPr/>
        </p:nvCxnSpPr>
        <p:spPr>
          <a:xfrm flipH="1">
            <a:off x="1160544" y="3784804"/>
            <a:ext cx="13854" cy="755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28" idx="1"/>
          </p:cNvCxnSpPr>
          <p:nvPr/>
        </p:nvCxnSpPr>
        <p:spPr>
          <a:xfrm>
            <a:off x="1188252" y="3809151"/>
            <a:ext cx="1034890" cy="755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961635" y="3616481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097708" y="3627666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61635" y="4527129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97708" y="4527129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5" idx="6"/>
            <a:endCxn id="36" idx="2"/>
          </p:cNvCxnSpPr>
          <p:nvPr/>
        </p:nvCxnSpPr>
        <p:spPr>
          <a:xfrm>
            <a:off x="3169453" y="3699608"/>
            <a:ext cx="928255" cy="11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201617" y="3766213"/>
            <a:ext cx="13854" cy="755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7" idx="7"/>
          </p:cNvCxnSpPr>
          <p:nvPr/>
        </p:nvCxnSpPr>
        <p:spPr>
          <a:xfrm flipH="1">
            <a:off x="3139019" y="3793920"/>
            <a:ext cx="1017571" cy="757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755799" y="3557793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891872" y="3568978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755799" y="4468441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891872" y="4468441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endCxn id="47" idx="0"/>
          </p:cNvCxnSpPr>
          <p:nvPr/>
        </p:nvCxnSpPr>
        <p:spPr>
          <a:xfrm flipH="1">
            <a:off x="4859708" y="3712862"/>
            <a:ext cx="13854" cy="755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984398" y="4551568"/>
            <a:ext cx="928255" cy="11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47" idx="7"/>
          </p:cNvCxnSpPr>
          <p:nvPr/>
        </p:nvCxnSpPr>
        <p:spPr>
          <a:xfrm flipH="1">
            <a:off x="4933183" y="3735232"/>
            <a:ext cx="1017571" cy="757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473875" y="3557793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609948" y="3568978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473875" y="4468441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609948" y="4468441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6702474" y="4551568"/>
            <a:ext cx="928255" cy="11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713857" y="3707525"/>
            <a:ext cx="13854" cy="755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8" idx="1"/>
          </p:cNvCxnSpPr>
          <p:nvPr/>
        </p:nvCxnSpPr>
        <p:spPr>
          <a:xfrm>
            <a:off x="6605492" y="3737209"/>
            <a:ext cx="1034890" cy="755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8189989" y="3587138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9326062" y="3598323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8189989" y="4497786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9326062" y="4497786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>
            <a:endCxn id="67" idx="0"/>
          </p:cNvCxnSpPr>
          <p:nvPr/>
        </p:nvCxnSpPr>
        <p:spPr>
          <a:xfrm flipH="1">
            <a:off x="8293898" y="3742207"/>
            <a:ext cx="13854" cy="755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418588" y="4580913"/>
            <a:ext cx="928255" cy="11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9429971" y="3736870"/>
            <a:ext cx="13854" cy="755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9736723" y="3640920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0872796" y="3652105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9736723" y="4551568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0872796" y="4551568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>
            <a:stCxn id="75" idx="6"/>
            <a:endCxn id="76" idx="2"/>
          </p:cNvCxnSpPr>
          <p:nvPr/>
        </p:nvCxnSpPr>
        <p:spPr>
          <a:xfrm>
            <a:off x="9944541" y="3724047"/>
            <a:ext cx="928255" cy="11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77" idx="0"/>
          </p:cNvCxnSpPr>
          <p:nvPr/>
        </p:nvCxnSpPr>
        <p:spPr>
          <a:xfrm flipH="1">
            <a:off x="9840632" y="3795989"/>
            <a:ext cx="13854" cy="755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10976705" y="3790652"/>
            <a:ext cx="13854" cy="755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1050211" y="5173831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186284" y="5185016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1050211" y="6084479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186284" y="6084479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>
            <a:stCxn id="85" idx="6"/>
            <a:endCxn id="86" idx="2"/>
          </p:cNvCxnSpPr>
          <p:nvPr/>
        </p:nvCxnSpPr>
        <p:spPr>
          <a:xfrm>
            <a:off x="1258029" y="5256958"/>
            <a:ext cx="928255" cy="11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87" idx="0"/>
          </p:cNvCxnSpPr>
          <p:nvPr/>
        </p:nvCxnSpPr>
        <p:spPr>
          <a:xfrm flipH="1">
            <a:off x="1154120" y="5328900"/>
            <a:ext cx="13854" cy="755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278810" y="6167606"/>
            <a:ext cx="928255" cy="11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2955211" y="5100759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4091284" y="5111944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955211" y="6011407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091284" y="6011407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>
            <a:stCxn id="95" idx="6"/>
            <a:endCxn id="96" idx="2"/>
          </p:cNvCxnSpPr>
          <p:nvPr/>
        </p:nvCxnSpPr>
        <p:spPr>
          <a:xfrm>
            <a:off x="3163029" y="5183886"/>
            <a:ext cx="928255" cy="11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183810" y="6094534"/>
            <a:ext cx="928255" cy="11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4195193" y="5250491"/>
            <a:ext cx="13854" cy="755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4732792" y="5129708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5868865" y="5140893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4732792" y="6040356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5868865" y="6040356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>
            <a:stCxn id="105" idx="6"/>
            <a:endCxn id="106" idx="2"/>
          </p:cNvCxnSpPr>
          <p:nvPr/>
        </p:nvCxnSpPr>
        <p:spPr>
          <a:xfrm>
            <a:off x="4940610" y="5212835"/>
            <a:ext cx="928255" cy="11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61391" y="6123483"/>
            <a:ext cx="928255" cy="11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107" idx="7"/>
          </p:cNvCxnSpPr>
          <p:nvPr/>
        </p:nvCxnSpPr>
        <p:spPr>
          <a:xfrm flipH="1">
            <a:off x="4910176" y="5307147"/>
            <a:ext cx="1017571" cy="757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6497885" y="5161771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7633958" y="5172956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6497885" y="6072419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7633958" y="6072419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/>
          <p:cNvCxnSpPr>
            <a:stCxn id="115" idx="6"/>
            <a:endCxn id="116" idx="2"/>
          </p:cNvCxnSpPr>
          <p:nvPr/>
        </p:nvCxnSpPr>
        <p:spPr>
          <a:xfrm>
            <a:off x="6705703" y="5244898"/>
            <a:ext cx="928255" cy="11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6726484" y="6155546"/>
            <a:ext cx="928255" cy="11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endCxn id="118" idx="1"/>
          </p:cNvCxnSpPr>
          <p:nvPr/>
        </p:nvCxnSpPr>
        <p:spPr>
          <a:xfrm>
            <a:off x="6629502" y="5341187"/>
            <a:ext cx="1034890" cy="755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8211268" y="5150586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9347341" y="5161771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8211268" y="6061234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9347341" y="6061234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/>
          <p:cNvCxnSpPr>
            <a:endCxn id="127" idx="0"/>
          </p:cNvCxnSpPr>
          <p:nvPr/>
        </p:nvCxnSpPr>
        <p:spPr>
          <a:xfrm flipH="1">
            <a:off x="8315177" y="5305655"/>
            <a:ext cx="13854" cy="755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9451250" y="5300318"/>
            <a:ext cx="13854" cy="755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128" idx="1"/>
          </p:cNvCxnSpPr>
          <p:nvPr/>
        </p:nvCxnSpPr>
        <p:spPr>
          <a:xfrm>
            <a:off x="8342885" y="5330002"/>
            <a:ext cx="1034890" cy="755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9750577" y="5190465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10886650" y="5201650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9750577" y="6101113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10886650" y="6101113"/>
            <a:ext cx="207818" cy="166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Connector 139"/>
          <p:cNvCxnSpPr>
            <a:endCxn id="137" idx="0"/>
          </p:cNvCxnSpPr>
          <p:nvPr/>
        </p:nvCxnSpPr>
        <p:spPr>
          <a:xfrm flipH="1">
            <a:off x="9854486" y="5345534"/>
            <a:ext cx="13854" cy="755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10990559" y="5340197"/>
            <a:ext cx="13854" cy="755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endCxn id="137" idx="7"/>
          </p:cNvCxnSpPr>
          <p:nvPr/>
        </p:nvCxnSpPr>
        <p:spPr>
          <a:xfrm flipH="1">
            <a:off x="9927961" y="5367904"/>
            <a:ext cx="1017571" cy="757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44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Terminology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749987"/>
          </a:xfrm>
        </p:spPr>
        <p:txBody>
          <a:bodyPr/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Trivial Graph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graph consisting only one vertex and no edge</a:t>
            </a:r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 Graph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graph consisting n vertices and no edges</a:t>
            </a:r>
          </a:p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3630706" y="3106270"/>
            <a:ext cx="564777" cy="416859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3375212" y="5625353"/>
            <a:ext cx="564777" cy="416859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4182037" y="5650006"/>
            <a:ext cx="564777" cy="416859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5087471" y="5625353"/>
            <a:ext cx="564777" cy="416859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5912224" y="5650006"/>
            <a:ext cx="564777" cy="416859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52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that there is only one path between every pair of vertices in a tree 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PROOF: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there are two path between vertices u and v then the union of these two path will contain a circuit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T cannot be tree.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Hence there is only one path between every pair of vertices in tree 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746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73201"/>
            <a:ext cx="10515600" cy="107518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Prove that a tree with n-vertices (n – 1) edges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1596140"/>
            <a:ext cx="10515600" cy="5261860"/>
          </a:xfrm>
        </p:spPr>
        <p:txBody>
          <a:bodyPr/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PROOF: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proof this theorem by mathematical induction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if n = 1, then no edge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(ii) if n = 2, then one edge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(iii) if n = 3, then 2 edges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by mathematical induction this					theorem is hold for all trees					with n vertices</a:t>
            </a:r>
          </a:p>
          <a:p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7027817" y="3317966"/>
            <a:ext cx="600892" cy="418011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7027817" y="4001294"/>
            <a:ext cx="600892" cy="418011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8890362" y="4001293"/>
            <a:ext cx="600892" cy="418011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6"/>
            <a:endCxn id="6" idx="2"/>
          </p:cNvCxnSpPr>
          <p:nvPr/>
        </p:nvCxnSpPr>
        <p:spPr>
          <a:xfrm flipV="1">
            <a:off x="7628709" y="4210299"/>
            <a:ext cx="12616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Connector 8"/>
          <p:cNvSpPr/>
          <p:nvPr/>
        </p:nvSpPr>
        <p:spPr>
          <a:xfrm>
            <a:off x="8890362" y="4775620"/>
            <a:ext cx="600892" cy="418011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10752907" y="4775619"/>
            <a:ext cx="600892" cy="418011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9" idx="6"/>
            <a:endCxn id="10" idx="2"/>
          </p:cNvCxnSpPr>
          <p:nvPr/>
        </p:nvCxnSpPr>
        <p:spPr>
          <a:xfrm flipV="1">
            <a:off x="9491254" y="4984625"/>
            <a:ext cx="12616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7959089" y="5832606"/>
            <a:ext cx="600892" cy="418011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0"/>
            <a:endCxn id="9" idx="3"/>
          </p:cNvCxnSpPr>
          <p:nvPr/>
        </p:nvCxnSpPr>
        <p:spPr>
          <a:xfrm flipV="1">
            <a:off x="8259535" y="5132415"/>
            <a:ext cx="718826" cy="700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870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273201"/>
            <a:ext cx="10901083" cy="1075186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PATH LENGTH OF THE GIVEN TREE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lowchart: Connector 12"/>
          <p:cNvSpPr/>
          <p:nvPr/>
        </p:nvSpPr>
        <p:spPr>
          <a:xfrm>
            <a:off x="4911634" y="1776549"/>
            <a:ext cx="757646" cy="653142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4153988" y="2857853"/>
            <a:ext cx="757646" cy="653142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5717176" y="2857853"/>
            <a:ext cx="757646" cy="653142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5669280" y="4367319"/>
            <a:ext cx="757646" cy="653142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7154092" y="4367319"/>
            <a:ext cx="757646" cy="653142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5669280" y="5776606"/>
            <a:ext cx="757646" cy="653142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6775269" y="5776606"/>
            <a:ext cx="757646" cy="653142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4275908" y="4367319"/>
            <a:ext cx="757646" cy="653142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3518262" y="5448623"/>
            <a:ext cx="757646" cy="653142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4654731" y="5550214"/>
            <a:ext cx="757646" cy="653142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2451463" y="4367319"/>
            <a:ext cx="757646" cy="653142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13" idx="4"/>
            <a:endCxn id="15" idx="7"/>
          </p:cNvCxnSpPr>
          <p:nvPr/>
        </p:nvCxnSpPr>
        <p:spPr>
          <a:xfrm flipH="1">
            <a:off x="4800679" y="2429691"/>
            <a:ext cx="489778" cy="52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6" idx="1"/>
          </p:cNvCxnSpPr>
          <p:nvPr/>
        </p:nvCxnSpPr>
        <p:spPr>
          <a:xfrm>
            <a:off x="5338353" y="2384836"/>
            <a:ext cx="489778" cy="568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24" idx="7"/>
          </p:cNvCxnSpPr>
          <p:nvPr/>
        </p:nvCxnSpPr>
        <p:spPr>
          <a:xfrm flipH="1">
            <a:off x="3098154" y="3415345"/>
            <a:ext cx="1171223" cy="1047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8" idx="1"/>
          </p:cNvCxnSpPr>
          <p:nvPr/>
        </p:nvCxnSpPr>
        <p:spPr>
          <a:xfrm>
            <a:off x="6297347" y="3415345"/>
            <a:ext cx="967700" cy="1047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7" idx="0"/>
          </p:cNvCxnSpPr>
          <p:nvPr/>
        </p:nvCxnSpPr>
        <p:spPr>
          <a:xfrm flipH="1">
            <a:off x="6048103" y="3482171"/>
            <a:ext cx="273796" cy="885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9" idx="0"/>
          </p:cNvCxnSpPr>
          <p:nvPr/>
        </p:nvCxnSpPr>
        <p:spPr>
          <a:xfrm>
            <a:off x="5990972" y="5020461"/>
            <a:ext cx="57131" cy="756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20" idx="1"/>
          </p:cNvCxnSpPr>
          <p:nvPr/>
        </p:nvCxnSpPr>
        <p:spPr>
          <a:xfrm>
            <a:off x="5990971" y="5019049"/>
            <a:ext cx="895253" cy="853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21" idx="0"/>
          </p:cNvCxnSpPr>
          <p:nvPr/>
        </p:nvCxnSpPr>
        <p:spPr>
          <a:xfrm>
            <a:off x="4276958" y="3482171"/>
            <a:ext cx="377773" cy="885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23" idx="0"/>
          </p:cNvCxnSpPr>
          <p:nvPr/>
        </p:nvCxnSpPr>
        <p:spPr>
          <a:xfrm>
            <a:off x="4798502" y="4987108"/>
            <a:ext cx="235052" cy="563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318124" y="4967468"/>
            <a:ext cx="476954" cy="613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56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Terminology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74998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Directed Graph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graph consist the direction of edges then                                                               this is called directed graph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Undirected Graph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graph which is not directed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                        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called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undirected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343" y="1952513"/>
            <a:ext cx="3823328" cy="265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9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Terminology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74998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 loop in a Graph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edge having the same vertex as both its end vertex is called self loop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3388660" y="4020672"/>
            <a:ext cx="1116106" cy="941294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Connector 4"/>
          <p:cNvSpPr/>
          <p:nvPr/>
        </p:nvSpPr>
        <p:spPr>
          <a:xfrm>
            <a:off x="4182035" y="4249271"/>
            <a:ext cx="524435" cy="537881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3731560" y="3701070"/>
            <a:ext cx="43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7" name="Flowchart: Connector 6"/>
          <p:cNvSpPr/>
          <p:nvPr/>
        </p:nvSpPr>
        <p:spPr>
          <a:xfrm>
            <a:off x="7767917" y="3912165"/>
            <a:ext cx="524435" cy="537881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8" name="Flowchart: Connector 7"/>
          <p:cNvSpPr/>
          <p:nvPr/>
        </p:nvSpPr>
        <p:spPr>
          <a:xfrm>
            <a:off x="6555443" y="5315607"/>
            <a:ext cx="524435" cy="537881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</a:t>
            </a:r>
            <a:r>
              <a:rPr lang="en-US" sz="1400" baseline="-25000" dirty="0"/>
              <a:t>2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9249334" y="5151535"/>
            <a:ext cx="1308849" cy="86602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aseline="-25000" dirty="0"/>
          </a:p>
        </p:txBody>
      </p:sp>
      <p:sp>
        <p:nvSpPr>
          <p:cNvPr id="10" name="Flowchart: Connector 9"/>
          <p:cNvSpPr/>
          <p:nvPr/>
        </p:nvSpPr>
        <p:spPr>
          <a:xfrm>
            <a:off x="8964704" y="5216066"/>
            <a:ext cx="569261" cy="71339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</a:t>
            </a:r>
            <a:r>
              <a:rPr lang="en-US" sz="1400" baseline="-25000" dirty="0"/>
              <a:t>3</a:t>
            </a:r>
          </a:p>
        </p:txBody>
      </p:sp>
      <p:cxnSp>
        <p:nvCxnSpPr>
          <p:cNvPr id="12" name="Straight Arrow Connector 11"/>
          <p:cNvCxnSpPr>
            <a:stCxn id="7" idx="3"/>
            <a:endCxn id="8" idx="7"/>
          </p:cNvCxnSpPr>
          <p:nvPr/>
        </p:nvCxnSpPr>
        <p:spPr>
          <a:xfrm flipH="1">
            <a:off x="7003076" y="4371275"/>
            <a:ext cx="841643" cy="1023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10" idx="2"/>
          </p:cNvCxnSpPr>
          <p:nvPr/>
        </p:nvCxnSpPr>
        <p:spPr>
          <a:xfrm flipV="1">
            <a:off x="7079878" y="5572761"/>
            <a:ext cx="1884826" cy="11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1"/>
            <a:endCxn id="7" idx="5"/>
          </p:cNvCxnSpPr>
          <p:nvPr/>
        </p:nvCxnSpPr>
        <p:spPr>
          <a:xfrm flipH="1" flipV="1">
            <a:off x="8215550" y="4371275"/>
            <a:ext cx="832520" cy="949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73156" y="4457406"/>
            <a:ext cx="43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7759253" y="5594984"/>
            <a:ext cx="43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631810" y="4457406"/>
            <a:ext cx="43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52855" y="4714735"/>
            <a:ext cx="43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0566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Terminology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74998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 edge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edge which is not self loop is called proper edge</a:t>
            </a:r>
          </a:p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 edge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of two or more edges having identical end point</a:t>
            </a:r>
          </a:p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512" y="4346414"/>
            <a:ext cx="7051974" cy="222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0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Terminology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74998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Graph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graph does not contain any self loop and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multiedge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Multigraph</a:t>
            </a:r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graph does not contain                                            any self loop but contain                                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multiedge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called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multigraph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652" y="3752694"/>
            <a:ext cx="5159483" cy="259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6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Terminology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74998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 Graph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graph contain both self loop and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multedge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is called pseudo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Flowchart: Connector 19"/>
          <p:cNvSpPr/>
          <p:nvPr/>
        </p:nvSpPr>
        <p:spPr>
          <a:xfrm>
            <a:off x="7437664" y="3546122"/>
            <a:ext cx="706482" cy="70133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2" name="Flowchart: Connector 21"/>
          <p:cNvSpPr/>
          <p:nvPr/>
        </p:nvSpPr>
        <p:spPr>
          <a:xfrm>
            <a:off x="7449958" y="4723566"/>
            <a:ext cx="706482" cy="70133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r>
              <a:rPr lang="en-US" baseline="-25000" dirty="0"/>
              <a:t>3</a:t>
            </a:r>
          </a:p>
        </p:txBody>
      </p:sp>
      <p:sp>
        <p:nvSpPr>
          <p:cNvPr id="23" name="Flowchart: Connector 22"/>
          <p:cNvSpPr/>
          <p:nvPr/>
        </p:nvSpPr>
        <p:spPr>
          <a:xfrm>
            <a:off x="9083584" y="4723566"/>
            <a:ext cx="706482" cy="70133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r>
              <a:rPr lang="en-US" baseline="-25000" dirty="0"/>
              <a:t>4</a:t>
            </a:r>
          </a:p>
        </p:txBody>
      </p:sp>
      <p:cxnSp>
        <p:nvCxnSpPr>
          <p:cNvPr id="24" name="Straight Connector 23"/>
          <p:cNvCxnSpPr>
            <a:endCxn id="21" idx="2"/>
          </p:cNvCxnSpPr>
          <p:nvPr/>
        </p:nvCxnSpPr>
        <p:spPr>
          <a:xfrm>
            <a:off x="8144146" y="3829322"/>
            <a:ext cx="9394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4"/>
            <a:endCxn id="22" idx="0"/>
          </p:cNvCxnSpPr>
          <p:nvPr/>
        </p:nvCxnSpPr>
        <p:spPr>
          <a:xfrm>
            <a:off x="7790905" y="4247458"/>
            <a:ext cx="12294" cy="476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6"/>
            <a:endCxn id="23" idx="2"/>
          </p:cNvCxnSpPr>
          <p:nvPr/>
        </p:nvCxnSpPr>
        <p:spPr>
          <a:xfrm>
            <a:off x="8156440" y="5074234"/>
            <a:ext cx="927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0"/>
            <a:endCxn id="21" idx="4"/>
          </p:cNvCxnSpPr>
          <p:nvPr/>
        </p:nvCxnSpPr>
        <p:spPr>
          <a:xfrm flipV="1">
            <a:off x="9436825" y="4179990"/>
            <a:ext cx="0" cy="543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3" idx="6"/>
          </p:cNvCxnSpPr>
          <p:nvPr/>
        </p:nvCxnSpPr>
        <p:spPr>
          <a:xfrm flipH="1">
            <a:off x="9790066" y="4344646"/>
            <a:ext cx="892885" cy="729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1" idx="6"/>
          </p:cNvCxnSpPr>
          <p:nvPr/>
        </p:nvCxnSpPr>
        <p:spPr>
          <a:xfrm>
            <a:off x="9790066" y="3829322"/>
            <a:ext cx="892885" cy="51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25089" y="3361456"/>
            <a:ext cx="46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7272008" y="4300846"/>
            <a:ext cx="46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12735" y="5074234"/>
            <a:ext cx="46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003810" y="3596394"/>
            <a:ext cx="46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047062" y="4732879"/>
            <a:ext cx="46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000786" y="4198891"/>
            <a:ext cx="46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4</a:t>
            </a:r>
          </a:p>
        </p:txBody>
      </p:sp>
      <p:sp>
        <p:nvSpPr>
          <p:cNvPr id="36" name="Flowchart: Connector 35"/>
          <p:cNvSpPr/>
          <p:nvPr/>
        </p:nvSpPr>
        <p:spPr>
          <a:xfrm>
            <a:off x="10690923" y="3965726"/>
            <a:ext cx="706482" cy="70133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37" name="Flowchart: Connector 36"/>
          <p:cNvSpPr/>
          <p:nvPr/>
        </p:nvSpPr>
        <p:spPr>
          <a:xfrm>
            <a:off x="9135127" y="2761824"/>
            <a:ext cx="911935" cy="79571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9083584" y="3478654"/>
            <a:ext cx="706482" cy="70133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r>
              <a:rPr lang="en-US" baseline="-25000" dirty="0"/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633209" y="2435615"/>
            <a:ext cx="46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7</a:t>
            </a:r>
            <a:endParaRPr lang="en-US" baseline="-25000" dirty="0"/>
          </a:p>
        </p:txBody>
      </p:sp>
      <p:cxnSp>
        <p:nvCxnSpPr>
          <p:cNvPr id="42" name="Elbow Connector 41"/>
          <p:cNvCxnSpPr>
            <a:stCxn id="36" idx="4"/>
            <a:endCxn id="23" idx="6"/>
          </p:cNvCxnSpPr>
          <p:nvPr/>
        </p:nvCxnSpPr>
        <p:spPr>
          <a:xfrm rot="5400000">
            <a:off x="10213529" y="4243599"/>
            <a:ext cx="407172" cy="12540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700431" y="5049523"/>
            <a:ext cx="46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8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76019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Terminology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749987"/>
          </a:xfrm>
        </p:spPr>
        <p:txBody>
          <a:bodyPr>
            <a:normAutofit lnSpcReduction="10000"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Incidence and adjacency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 an edge joining two vertices V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said to be incident of V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vertices are said to be adjacent if there exist an edge joining this vertices</a:t>
            </a: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e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incident of V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V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V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V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adjacent but V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V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are not adjacent for e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</a:t>
            </a:r>
            <a:endParaRPr lang="en-US" sz="3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7415901" y="3989690"/>
            <a:ext cx="524435" cy="537881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5" name="Flowchart: Connector 4"/>
          <p:cNvSpPr/>
          <p:nvPr/>
        </p:nvSpPr>
        <p:spPr>
          <a:xfrm>
            <a:off x="7462441" y="5695375"/>
            <a:ext cx="524435" cy="537881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</a:t>
            </a:r>
            <a:r>
              <a:rPr lang="en-US" sz="1400" baseline="-25000" dirty="0"/>
              <a:t>2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9852211" y="5695374"/>
            <a:ext cx="569261" cy="537881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</a:t>
            </a:r>
            <a:r>
              <a:rPr lang="en-US" sz="1400" baseline="-25000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94273" y="4919789"/>
            <a:ext cx="43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8631810" y="5886503"/>
            <a:ext cx="43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31810" y="4457406"/>
            <a:ext cx="43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3</a:t>
            </a:r>
          </a:p>
        </p:txBody>
      </p:sp>
      <p:cxnSp>
        <p:nvCxnSpPr>
          <p:cNvPr id="24" name="Straight Connector 23"/>
          <p:cNvCxnSpPr>
            <a:stCxn id="4" idx="4"/>
            <a:endCxn id="5" idx="0"/>
          </p:cNvCxnSpPr>
          <p:nvPr/>
        </p:nvCxnSpPr>
        <p:spPr>
          <a:xfrm>
            <a:off x="7678119" y="4527571"/>
            <a:ext cx="46540" cy="1167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5"/>
          </p:cNvCxnSpPr>
          <p:nvPr/>
        </p:nvCxnSpPr>
        <p:spPr>
          <a:xfrm>
            <a:off x="7863534" y="4448800"/>
            <a:ext cx="1988677" cy="1460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6"/>
          </p:cNvCxnSpPr>
          <p:nvPr/>
        </p:nvCxnSpPr>
        <p:spPr>
          <a:xfrm flipV="1">
            <a:off x="7986876" y="5909081"/>
            <a:ext cx="1865335" cy="55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6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</TotalTime>
  <Words>1116</Words>
  <Application>Microsoft Office PowerPoint</Application>
  <PresentationFormat>Widescreen</PresentationFormat>
  <Paragraphs>285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Office Theme</vt:lpstr>
      <vt:lpstr>Graph and Trees</vt:lpstr>
      <vt:lpstr>Graph </vt:lpstr>
      <vt:lpstr>Basic Terminology </vt:lpstr>
      <vt:lpstr>Basic Terminology </vt:lpstr>
      <vt:lpstr>Basic Terminology </vt:lpstr>
      <vt:lpstr>Basic Terminology </vt:lpstr>
      <vt:lpstr>Basic Terminology </vt:lpstr>
      <vt:lpstr>Basic Terminology </vt:lpstr>
      <vt:lpstr>Basic Terminology </vt:lpstr>
      <vt:lpstr>Basic Terminology </vt:lpstr>
      <vt:lpstr>Basic Terminology </vt:lpstr>
      <vt:lpstr>Basic Terminology </vt:lpstr>
      <vt:lpstr>Which of the following is true for given graph </vt:lpstr>
      <vt:lpstr>Number of isolated vertex in following graph is </vt:lpstr>
      <vt:lpstr> Which of the following is pseudo graph  </vt:lpstr>
      <vt:lpstr>Draw a graph for the following data</vt:lpstr>
      <vt:lpstr>EXAMPLE:</vt:lpstr>
      <vt:lpstr>EXAMPLE:</vt:lpstr>
      <vt:lpstr>SOLUTION:</vt:lpstr>
      <vt:lpstr>DRAWING PICTURE FOR A GRAPH:</vt:lpstr>
      <vt:lpstr>DRAWING PICTURE FOR A GRAPH:</vt:lpstr>
      <vt:lpstr>TREE AND ITS PROPERTIES</vt:lpstr>
      <vt:lpstr>Tree</vt:lpstr>
      <vt:lpstr>ROOTED TREE</vt:lpstr>
      <vt:lpstr>BINARY TREE</vt:lpstr>
      <vt:lpstr>PENDENT VERTEX TREE</vt:lpstr>
      <vt:lpstr>PATH LENGTH OFTREE</vt:lpstr>
      <vt:lpstr>SPANNING TREE</vt:lpstr>
      <vt:lpstr>Draw a complete graph of four vertices and find spanning tree in this graph</vt:lpstr>
      <vt:lpstr>Show that there is only one path between every pair of vertices in a tree T</vt:lpstr>
      <vt:lpstr>Prove that a tree with n-vertices (n – 1) edges</vt:lpstr>
      <vt:lpstr>FIND THE PATH LENGTH OF THE GIVEN TREE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Theory</dc:title>
  <dc:creator>Abid Tasleem</dc:creator>
  <cp:lastModifiedBy>Abid Tasleem</cp:lastModifiedBy>
  <cp:revision>134</cp:revision>
  <dcterms:created xsi:type="dcterms:W3CDTF">2023-09-15T06:05:54Z</dcterms:created>
  <dcterms:modified xsi:type="dcterms:W3CDTF">2023-10-09T03:00:16Z</dcterms:modified>
</cp:coreProperties>
</file>