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4" r:id="rId5"/>
    <p:sldId id="279" r:id="rId6"/>
    <p:sldId id="281" r:id="rId7"/>
    <p:sldId id="362" r:id="rId8"/>
    <p:sldId id="287" r:id="rId9"/>
    <p:sldId id="289" r:id="rId10"/>
    <p:sldId id="292" r:id="rId11"/>
    <p:sldId id="364" r:id="rId12"/>
    <p:sldId id="363" r:id="rId13"/>
    <p:sldId id="295" r:id="rId14"/>
    <p:sldId id="365" r:id="rId15"/>
    <p:sldId id="366" r:id="rId16"/>
    <p:sldId id="297" r:id="rId17"/>
    <p:sldId id="301" r:id="rId18"/>
    <p:sldId id="323" r:id="rId19"/>
    <p:sldId id="326" r:id="rId20"/>
    <p:sldId id="330" r:id="rId21"/>
    <p:sldId id="333" r:id="rId22"/>
    <p:sldId id="336" r:id="rId23"/>
    <p:sldId id="338" r:id="rId24"/>
    <p:sldId id="349" r:id="rId25"/>
    <p:sldId id="351" r:id="rId26"/>
    <p:sldId id="355" r:id="rId27"/>
    <p:sldId id="36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8E1F4F-9FC1-4B87-9EC4-0DABF4918BB2}"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220D0-53C2-4AC8-932C-31A66591BACE}" type="slidenum">
              <a:rPr lang="en-US" smtClean="0"/>
              <a:t>‹#›</a:t>
            </a:fld>
            <a:endParaRPr lang="en-US"/>
          </a:p>
        </p:txBody>
      </p:sp>
    </p:spTree>
    <p:extLst>
      <p:ext uri="{BB962C8B-B14F-4D97-AF65-F5344CB8AC3E}">
        <p14:creationId xmlns:p14="http://schemas.microsoft.com/office/powerpoint/2010/main" val="599581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8E1F4F-9FC1-4B87-9EC4-0DABF4918BB2}"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220D0-53C2-4AC8-932C-31A66591BACE}" type="slidenum">
              <a:rPr lang="en-US" smtClean="0"/>
              <a:t>‹#›</a:t>
            </a:fld>
            <a:endParaRPr lang="en-US"/>
          </a:p>
        </p:txBody>
      </p:sp>
    </p:spTree>
    <p:extLst>
      <p:ext uri="{BB962C8B-B14F-4D97-AF65-F5344CB8AC3E}">
        <p14:creationId xmlns:p14="http://schemas.microsoft.com/office/powerpoint/2010/main" val="2012888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8E1F4F-9FC1-4B87-9EC4-0DABF4918BB2}"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220D0-53C2-4AC8-932C-31A66591BACE}" type="slidenum">
              <a:rPr lang="en-US" smtClean="0"/>
              <a:t>‹#›</a:t>
            </a:fld>
            <a:endParaRPr lang="en-US"/>
          </a:p>
        </p:txBody>
      </p:sp>
    </p:spTree>
    <p:extLst>
      <p:ext uri="{BB962C8B-B14F-4D97-AF65-F5344CB8AC3E}">
        <p14:creationId xmlns:p14="http://schemas.microsoft.com/office/powerpoint/2010/main" val="210250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8E1F4F-9FC1-4B87-9EC4-0DABF4918BB2}"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220D0-53C2-4AC8-932C-31A66591BACE}" type="slidenum">
              <a:rPr lang="en-US" smtClean="0"/>
              <a:t>‹#›</a:t>
            </a:fld>
            <a:endParaRPr lang="en-US"/>
          </a:p>
        </p:txBody>
      </p:sp>
    </p:spTree>
    <p:extLst>
      <p:ext uri="{BB962C8B-B14F-4D97-AF65-F5344CB8AC3E}">
        <p14:creationId xmlns:p14="http://schemas.microsoft.com/office/powerpoint/2010/main" val="145731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8E1F4F-9FC1-4B87-9EC4-0DABF4918BB2}"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220D0-53C2-4AC8-932C-31A66591BACE}" type="slidenum">
              <a:rPr lang="en-US" smtClean="0"/>
              <a:t>‹#›</a:t>
            </a:fld>
            <a:endParaRPr lang="en-US"/>
          </a:p>
        </p:txBody>
      </p:sp>
    </p:spTree>
    <p:extLst>
      <p:ext uri="{BB962C8B-B14F-4D97-AF65-F5344CB8AC3E}">
        <p14:creationId xmlns:p14="http://schemas.microsoft.com/office/powerpoint/2010/main" val="3767284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8E1F4F-9FC1-4B87-9EC4-0DABF4918BB2}"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220D0-53C2-4AC8-932C-31A66591BACE}" type="slidenum">
              <a:rPr lang="en-US" smtClean="0"/>
              <a:t>‹#›</a:t>
            </a:fld>
            <a:endParaRPr lang="en-US"/>
          </a:p>
        </p:txBody>
      </p:sp>
    </p:spTree>
    <p:extLst>
      <p:ext uri="{BB962C8B-B14F-4D97-AF65-F5344CB8AC3E}">
        <p14:creationId xmlns:p14="http://schemas.microsoft.com/office/powerpoint/2010/main" val="182478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8E1F4F-9FC1-4B87-9EC4-0DABF4918BB2}"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220D0-53C2-4AC8-932C-31A66591BACE}" type="slidenum">
              <a:rPr lang="en-US" smtClean="0"/>
              <a:t>‹#›</a:t>
            </a:fld>
            <a:endParaRPr lang="en-US"/>
          </a:p>
        </p:txBody>
      </p:sp>
    </p:spTree>
    <p:extLst>
      <p:ext uri="{BB962C8B-B14F-4D97-AF65-F5344CB8AC3E}">
        <p14:creationId xmlns:p14="http://schemas.microsoft.com/office/powerpoint/2010/main" val="1864743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8E1F4F-9FC1-4B87-9EC4-0DABF4918BB2}" type="datetimeFigureOut">
              <a:rPr lang="en-US" smtClean="0"/>
              <a:t>2/24/2024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E220D0-53C2-4AC8-932C-31A66591BACE}" type="slidenum">
              <a:rPr lang="en-US" smtClean="0"/>
              <a:t>‹#›</a:t>
            </a:fld>
            <a:endParaRPr lang="en-US"/>
          </a:p>
        </p:txBody>
      </p:sp>
    </p:spTree>
    <p:extLst>
      <p:ext uri="{BB962C8B-B14F-4D97-AF65-F5344CB8AC3E}">
        <p14:creationId xmlns:p14="http://schemas.microsoft.com/office/powerpoint/2010/main" val="226857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8E1F4F-9FC1-4B87-9EC4-0DABF4918BB2}" type="datetimeFigureOut">
              <a:rPr lang="en-US" smtClean="0"/>
              <a:t>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E220D0-53C2-4AC8-932C-31A66591BACE}" type="slidenum">
              <a:rPr lang="en-US" smtClean="0"/>
              <a:t>‹#›</a:t>
            </a:fld>
            <a:endParaRPr lang="en-US"/>
          </a:p>
        </p:txBody>
      </p:sp>
    </p:spTree>
    <p:extLst>
      <p:ext uri="{BB962C8B-B14F-4D97-AF65-F5344CB8AC3E}">
        <p14:creationId xmlns:p14="http://schemas.microsoft.com/office/powerpoint/2010/main" val="379848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8E1F4F-9FC1-4B87-9EC4-0DABF4918BB2}" type="datetimeFigureOut">
              <a:rPr lang="en-US" smtClean="0"/>
              <a:t>2/24/2024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E220D0-53C2-4AC8-932C-31A66591BACE}" type="slidenum">
              <a:rPr lang="en-US" smtClean="0"/>
              <a:t>‹#›</a:t>
            </a:fld>
            <a:endParaRPr lang="en-US"/>
          </a:p>
        </p:txBody>
      </p:sp>
    </p:spTree>
    <p:extLst>
      <p:ext uri="{BB962C8B-B14F-4D97-AF65-F5344CB8AC3E}">
        <p14:creationId xmlns:p14="http://schemas.microsoft.com/office/powerpoint/2010/main" val="2316451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8E1F4F-9FC1-4B87-9EC4-0DABF4918BB2}"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220D0-53C2-4AC8-932C-31A66591BACE}" type="slidenum">
              <a:rPr lang="en-US" smtClean="0"/>
              <a:t>‹#›</a:t>
            </a:fld>
            <a:endParaRPr lang="en-US"/>
          </a:p>
        </p:txBody>
      </p:sp>
    </p:spTree>
    <p:extLst>
      <p:ext uri="{BB962C8B-B14F-4D97-AF65-F5344CB8AC3E}">
        <p14:creationId xmlns:p14="http://schemas.microsoft.com/office/powerpoint/2010/main" val="654329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8E1F4F-9FC1-4B87-9EC4-0DABF4918BB2}" type="datetimeFigureOut">
              <a:rPr lang="en-US" smtClean="0"/>
              <a:t>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220D0-53C2-4AC8-932C-31A66591BACE}" type="slidenum">
              <a:rPr lang="en-US" smtClean="0"/>
              <a:t>‹#›</a:t>
            </a:fld>
            <a:endParaRPr lang="en-US"/>
          </a:p>
        </p:txBody>
      </p:sp>
    </p:spTree>
    <p:extLst>
      <p:ext uri="{BB962C8B-B14F-4D97-AF65-F5344CB8AC3E}">
        <p14:creationId xmlns:p14="http://schemas.microsoft.com/office/powerpoint/2010/main" val="336231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E1F4F-9FC1-4B87-9EC4-0DABF4918BB2}" type="datetimeFigureOut">
              <a:rPr lang="en-US" smtClean="0"/>
              <a:t>2/24/2024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220D0-53C2-4AC8-932C-31A66591BACE}" type="slidenum">
              <a:rPr lang="en-US" smtClean="0"/>
              <a:t>‹#›</a:t>
            </a:fld>
            <a:endParaRPr lang="en-US"/>
          </a:p>
        </p:txBody>
      </p:sp>
    </p:spTree>
    <p:extLst>
      <p:ext uri="{BB962C8B-B14F-4D97-AF65-F5344CB8AC3E}">
        <p14:creationId xmlns:p14="http://schemas.microsoft.com/office/powerpoint/2010/main" val="966392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306" y="1279525"/>
            <a:ext cx="10515600" cy="4475816"/>
          </a:xfrm>
        </p:spPr>
        <p:txBody>
          <a:bodyPr>
            <a:normAutofit/>
          </a:bodyPr>
          <a:lstStyle/>
          <a:p>
            <a:pPr marR="0" algn="ctr" rtl="0"/>
            <a:r>
              <a:rPr lang="en-US" sz="7200" b="1" i="0" strike="noStrike" baseline="0" dirty="0" smtClean="0">
                <a:latin typeface="Times New Roman" panose="02020603050405020304" pitchFamily="18" charset="0"/>
              </a:rPr>
              <a:t>Lecture No.1	</a:t>
            </a:r>
            <a:r>
              <a:rPr lang="en-US" sz="7200" b="1" i="0" strike="noStrike" baseline="0" dirty="0" smtClean="0">
                <a:latin typeface="Times New Roman" panose="02020603050405020304" pitchFamily="18" charset="0"/>
              </a:rPr>
              <a:t/>
            </a:r>
            <a:br>
              <a:rPr lang="en-US" sz="7200" b="1" i="0" strike="noStrike" baseline="0" dirty="0" smtClean="0">
                <a:latin typeface="Times New Roman" panose="02020603050405020304" pitchFamily="18" charset="0"/>
              </a:rPr>
            </a:br>
            <a:r>
              <a:rPr lang="en-US" sz="7200" b="1" dirty="0">
                <a:latin typeface="Times New Roman" panose="02020603050405020304" pitchFamily="18" charset="0"/>
              </a:rPr>
              <a:t/>
            </a:r>
            <a:br>
              <a:rPr lang="en-US" sz="7200" b="1" dirty="0">
                <a:latin typeface="Times New Roman" panose="02020603050405020304" pitchFamily="18" charset="0"/>
              </a:rPr>
            </a:br>
            <a:r>
              <a:rPr lang="en-US" sz="7200" b="1" i="0" strike="noStrike" baseline="0" dirty="0" smtClean="0">
                <a:latin typeface="Times New Roman" panose="02020603050405020304" pitchFamily="18" charset="0"/>
              </a:rPr>
              <a:t>Logic</a:t>
            </a:r>
            <a:endParaRPr lang="en-US" sz="7200" b="1" i="0"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2188280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algn="ctr" rtl="0"/>
            <a:r>
              <a:rPr lang="en-US" b="1" i="0" strike="noStrike" baseline="0" dirty="0" smtClean="0">
                <a:latin typeface="Times New Roman" panose="02020603050405020304" pitchFamily="18" charset="0"/>
              </a:rPr>
              <a:t>UNDERSTANDING STATEMENTS</a:t>
            </a:r>
          </a:p>
        </p:txBody>
      </p:sp>
      <p:sp>
        <p:nvSpPr>
          <p:cNvPr id="3" name="Text Placeholder 2"/>
          <p:cNvSpPr>
            <a:spLocks noGrp="1"/>
          </p:cNvSpPr>
          <p:nvPr>
            <p:ph type="body" idx="1"/>
          </p:nvPr>
        </p:nvSpPr>
        <p:spPr>
          <a:xfrm>
            <a:off x="838200" y="1825625"/>
            <a:ext cx="10515600" cy="4844116"/>
          </a:xfrm>
        </p:spPr>
        <p:txBody>
          <a:bodyPr>
            <a:noAutofit/>
          </a:bodyPr>
          <a:lstStyle/>
          <a:p>
            <a:pPr lvl="0"/>
            <a:r>
              <a:rPr lang="en-US" strike="noStrike" baseline="0" dirty="0" smtClean="0">
                <a:latin typeface="Times New Roman" panose="02020603050405020304" pitchFamily="18" charset="0"/>
              </a:rPr>
              <a:t>A statement is a declarative sentence that is either true or false, but not both. </a:t>
            </a:r>
          </a:p>
          <a:p>
            <a:pPr lvl="0"/>
            <a:r>
              <a:rPr lang="en-US" strike="noStrike" baseline="0" dirty="0" smtClean="0">
                <a:latin typeface="Times New Roman" panose="02020603050405020304" pitchFamily="18" charset="0"/>
              </a:rPr>
              <a:t>It expresses a fact, opinion, assertion, or some form of information. </a:t>
            </a:r>
          </a:p>
          <a:p>
            <a:pPr lvl="0"/>
            <a:r>
              <a:rPr lang="en-US" strike="noStrike" baseline="0" dirty="0" smtClean="0">
                <a:latin typeface="Times New Roman" panose="02020603050405020304" pitchFamily="18" charset="0"/>
              </a:rPr>
              <a:t>Statements can be simple or compound, depending on whether they consist of one proposition or multiple propositions combined using logical connectives.</a:t>
            </a:r>
          </a:p>
        </p:txBody>
      </p:sp>
    </p:spTree>
    <p:extLst>
      <p:ext uri="{BB962C8B-B14F-4D97-AF65-F5344CB8AC3E}">
        <p14:creationId xmlns:p14="http://schemas.microsoft.com/office/powerpoint/2010/main" val="4213364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9965"/>
            <a:ext cx="10515600" cy="1325563"/>
          </a:xfrm>
        </p:spPr>
        <p:txBody>
          <a:bodyPr/>
          <a:lstStyle/>
          <a:p>
            <a:pPr marR="0" algn="ctr" rtl="0"/>
            <a:r>
              <a:rPr lang="en-US" b="1" i="0" strike="noStrike" baseline="0" dirty="0" smtClean="0">
                <a:latin typeface="Times New Roman" panose="02020603050405020304" pitchFamily="18" charset="0"/>
              </a:rPr>
              <a:t>UNDERSTANDING STATEMENTS</a:t>
            </a:r>
          </a:p>
        </p:txBody>
      </p:sp>
      <p:sp>
        <p:nvSpPr>
          <p:cNvPr id="3" name="Text Placeholder 2"/>
          <p:cNvSpPr>
            <a:spLocks noGrp="1"/>
          </p:cNvSpPr>
          <p:nvPr>
            <p:ph type="body" idx="1"/>
          </p:nvPr>
        </p:nvSpPr>
        <p:spPr>
          <a:xfrm>
            <a:off x="838200" y="2013884"/>
            <a:ext cx="10515600" cy="4844116"/>
          </a:xfrm>
        </p:spPr>
        <p:txBody>
          <a:bodyPr>
            <a:noAutofit/>
          </a:bodyPr>
          <a:lstStyle/>
          <a:p>
            <a:pPr lvl="0"/>
            <a:r>
              <a:rPr lang="en-US" sz="2400" b="1" strike="noStrike" baseline="0" dirty="0" smtClean="0">
                <a:latin typeface="Times New Roman" panose="02020603050405020304" pitchFamily="18" charset="0"/>
              </a:rPr>
              <a:t>Truth Value</a:t>
            </a:r>
            <a:r>
              <a:rPr lang="en-US" sz="2400" strike="noStrike" baseline="0" dirty="0" smtClean="0">
                <a:latin typeface="Times New Roman" panose="02020603050405020304" pitchFamily="18" charset="0"/>
              </a:rPr>
              <a:t>: A statement can be evaluated as either true or false. For example, "The sun rises in the east" is a true statement, while "The moon is made of cheese" is a false statement.</a:t>
            </a:r>
          </a:p>
          <a:p>
            <a:pPr lvl="0"/>
            <a:r>
              <a:rPr lang="en-US" sz="2400" b="1" strike="noStrike" baseline="0" dirty="0" smtClean="0">
                <a:latin typeface="Times New Roman" panose="02020603050405020304" pitchFamily="18" charset="0"/>
              </a:rPr>
              <a:t>Declarative Nature</a:t>
            </a:r>
            <a:r>
              <a:rPr lang="en-US" sz="2400" strike="noStrike" baseline="0" dirty="0" smtClean="0">
                <a:latin typeface="Times New Roman" panose="02020603050405020304" pitchFamily="18" charset="0"/>
              </a:rPr>
              <a:t>: Statements are declarative sentences that make assertions or convey information. They do not ask questions or give commands.</a:t>
            </a:r>
          </a:p>
          <a:p>
            <a:pPr lvl="0"/>
            <a:r>
              <a:rPr lang="en-US" sz="2400" b="1" strike="noStrike" baseline="0" dirty="0" smtClean="0">
                <a:latin typeface="Times New Roman" panose="02020603050405020304" pitchFamily="18" charset="0"/>
              </a:rPr>
              <a:t>Clarity</a:t>
            </a:r>
            <a:r>
              <a:rPr lang="en-US" sz="2400" strike="noStrike" baseline="0" dirty="0" smtClean="0">
                <a:latin typeface="Times New Roman" panose="02020603050405020304" pitchFamily="18" charset="0"/>
              </a:rPr>
              <a:t>: Statements should be clear and unambiguous, with well-defined meanings. Ambiguous or vague sentences may not qualify as statements.</a:t>
            </a:r>
          </a:p>
          <a:p>
            <a:pPr lvl="0"/>
            <a:r>
              <a:rPr lang="en-US" sz="2400" b="1" strike="noStrike" baseline="0" dirty="0" smtClean="0">
                <a:latin typeface="Times New Roman" panose="02020603050405020304" pitchFamily="18" charset="0"/>
              </a:rPr>
              <a:t>Examples</a:t>
            </a:r>
            <a:r>
              <a:rPr lang="en-US" sz="2400" strike="noStrike" baseline="0" dirty="0" smtClean="0">
                <a:latin typeface="Times New Roman" panose="02020603050405020304" pitchFamily="18" charset="0"/>
              </a:rPr>
              <a:t>:</a:t>
            </a:r>
          </a:p>
          <a:p>
            <a:pPr lvl="0"/>
            <a:r>
              <a:rPr lang="en-US" sz="2400" strike="noStrike" baseline="0" dirty="0" smtClean="0">
                <a:latin typeface="Times New Roman" panose="02020603050405020304" pitchFamily="18" charset="0"/>
              </a:rPr>
              <a:t>Simple statement: "Water boils at 100 degrees Celsius."</a:t>
            </a:r>
          </a:p>
          <a:p>
            <a:pPr lvl="0"/>
            <a:r>
              <a:rPr lang="en-US" sz="2400" strike="noStrike" baseline="0" dirty="0" smtClean="0">
                <a:latin typeface="Times New Roman" panose="02020603050405020304" pitchFamily="18" charset="0"/>
              </a:rPr>
              <a:t>Compound statement: "It is raining and the temperature is below freezing."</a:t>
            </a:r>
            <a:endParaRPr lang="en-US" sz="2400" dirty="0"/>
          </a:p>
        </p:txBody>
      </p:sp>
    </p:spTree>
    <p:extLst>
      <p:ext uri="{BB962C8B-B14F-4D97-AF65-F5344CB8AC3E}">
        <p14:creationId xmlns:p14="http://schemas.microsoft.com/office/powerpoint/2010/main" val="386262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algn="ctr" rtl="0"/>
            <a:r>
              <a:rPr lang="en-US" b="1" i="0" strike="noStrike" baseline="0" dirty="0" smtClean="0">
                <a:latin typeface="Times New Roman" panose="02020603050405020304" pitchFamily="18" charset="0"/>
              </a:rPr>
              <a:t>UNDERSTANDING STATEMENTS</a:t>
            </a:r>
          </a:p>
        </p:txBody>
      </p:sp>
      <p:sp>
        <p:nvSpPr>
          <p:cNvPr id="3" name="Text Placeholder 2"/>
          <p:cNvSpPr>
            <a:spLocks noGrp="1"/>
          </p:cNvSpPr>
          <p:nvPr>
            <p:ph type="body" idx="1"/>
          </p:nvPr>
        </p:nvSpPr>
        <p:spPr/>
        <p:txBody>
          <a:bodyPr/>
          <a:lstStyle/>
          <a:p>
            <a:pPr lvl="0"/>
            <a:r>
              <a:rPr lang="en-US" strike="noStrike" baseline="0" dirty="0" smtClean="0">
                <a:latin typeface="Times New Roman" panose="02020603050405020304" pitchFamily="18" charset="0"/>
              </a:rPr>
              <a:t>x + 2 is positive.		Not a statement</a:t>
            </a:r>
          </a:p>
          <a:p>
            <a:pPr lvl="0"/>
            <a:r>
              <a:rPr lang="en-US" strike="noStrike" baseline="0" dirty="0" smtClean="0">
                <a:latin typeface="Times New Roman" panose="02020603050405020304" pitchFamily="18" charset="0"/>
              </a:rPr>
              <a:t>May I come in?		Not a statement</a:t>
            </a:r>
          </a:p>
          <a:p>
            <a:pPr lvl="0"/>
            <a:r>
              <a:rPr lang="en-US" strike="noStrike" baseline="0" dirty="0" smtClean="0">
                <a:latin typeface="Times New Roman" panose="02020603050405020304" pitchFamily="18" charset="0"/>
              </a:rPr>
              <a:t>Logic is interesting.	A statement</a:t>
            </a:r>
          </a:p>
          <a:p>
            <a:pPr lvl="0"/>
            <a:r>
              <a:rPr lang="en-US" strike="noStrike" baseline="0" dirty="0" smtClean="0">
                <a:latin typeface="Times New Roman" panose="02020603050405020304" pitchFamily="18" charset="0"/>
              </a:rPr>
              <a:t>It is hot today.		A statement</a:t>
            </a:r>
          </a:p>
          <a:p>
            <a:pPr lvl="0"/>
            <a:r>
              <a:rPr lang="en-US" strike="noStrike" baseline="0" dirty="0" smtClean="0">
                <a:latin typeface="Times New Roman" panose="02020603050405020304" pitchFamily="18" charset="0"/>
              </a:rPr>
              <a:t>-1 &gt; 0			A statement</a:t>
            </a:r>
          </a:p>
          <a:p>
            <a:pPr lvl="0"/>
            <a:r>
              <a:rPr lang="en-US" strike="noStrike" baseline="0" dirty="0" smtClean="0">
                <a:latin typeface="Times New Roman" panose="02020603050405020304" pitchFamily="18" charset="0"/>
              </a:rPr>
              <a:t>x + y = 12			Not a statement</a:t>
            </a:r>
          </a:p>
          <a:p>
            <a:endParaRPr lang="en-US" dirty="0"/>
          </a:p>
        </p:txBody>
      </p:sp>
    </p:spTree>
    <p:extLst>
      <p:ext uri="{BB962C8B-B14F-4D97-AF65-F5344CB8AC3E}">
        <p14:creationId xmlns:p14="http://schemas.microsoft.com/office/powerpoint/2010/main" val="2415808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algn="ctr" rtl="0"/>
            <a:r>
              <a:rPr lang="en-US" b="1" i="0" strike="noStrike" baseline="0" dirty="0" smtClean="0">
                <a:latin typeface="Times New Roman" panose="02020603050405020304" pitchFamily="18" charset="0"/>
              </a:rPr>
              <a:t>COMPOUND STATEMENT:</a:t>
            </a:r>
          </a:p>
        </p:txBody>
      </p:sp>
      <p:sp>
        <p:nvSpPr>
          <p:cNvPr id="3" name="Text Placeholder 2"/>
          <p:cNvSpPr>
            <a:spLocks noGrp="1"/>
          </p:cNvSpPr>
          <p:nvPr>
            <p:ph type="body" idx="1"/>
          </p:nvPr>
        </p:nvSpPr>
        <p:spPr/>
        <p:txBody>
          <a:bodyPr/>
          <a:lstStyle/>
          <a:p>
            <a:pPr marR="0" lvl="0" rtl="0"/>
            <a:r>
              <a:rPr lang="en-US" strike="noStrike" baseline="0" dirty="0" smtClean="0">
                <a:latin typeface="Times New Roman" panose="02020603050405020304" pitchFamily="18" charset="0"/>
              </a:rPr>
              <a:t>Simple statements could be used to build a compound statement</a:t>
            </a:r>
            <a:r>
              <a:rPr lang="en-US" strike="noStrike" baseline="0" dirty="0" smtClean="0">
                <a:latin typeface="Times New Roman" panose="02020603050405020304" pitchFamily="18" charset="0"/>
              </a:rPr>
              <a:t>.</a:t>
            </a:r>
          </a:p>
          <a:p>
            <a:pPr lvl="0"/>
            <a:r>
              <a:rPr lang="en-US" strike="noStrike" baseline="0" dirty="0" smtClean="0">
                <a:latin typeface="Times New Roman" panose="02020603050405020304" pitchFamily="18" charset="0"/>
              </a:rPr>
              <a:t>A compound statement is a logical statement that is formed by combining two or more simpler statements, known as component statements, using logical connectives. </a:t>
            </a:r>
          </a:p>
          <a:p>
            <a:pPr lvl="0"/>
            <a:r>
              <a:rPr lang="en-US" strike="noStrike" baseline="0" dirty="0" smtClean="0">
                <a:latin typeface="Times New Roman" panose="02020603050405020304" pitchFamily="18" charset="0"/>
              </a:rPr>
              <a:t>These connectives include AND (∧), OR (∨), NOT (¬), IMPLIES (→), and IF AND ONLY IF (↔).</a:t>
            </a:r>
            <a:endParaRPr lang="en-US"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285650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algn="ctr" rtl="0"/>
            <a:r>
              <a:rPr lang="en-US" b="1" i="0" strike="noStrike" baseline="0" dirty="0" smtClean="0">
                <a:latin typeface="Times New Roman" panose="02020603050405020304" pitchFamily="18" charset="0"/>
              </a:rPr>
              <a:t>COMPOUND STATEMENT:</a:t>
            </a:r>
          </a:p>
        </p:txBody>
      </p:sp>
      <p:sp>
        <p:nvSpPr>
          <p:cNvPr id="3" name="Text Placeholder 2"/>
          <p:cNvSpPr>
            <a:spLocks noGrp="1"/>
          </p:cNvSpPr>
          <p:nvPr>
            <p:ph type="body" idx="1"/>
          </p:nvPr>
        </p:nvSpPr>
        <p:spPr/>
        <p:txBody>
          <a:bodyPr>
            <a:normAutofit fontScale="77500" lnSpcReduction="20000"/>
          </a:bodyPr>
          <a:lstStyle/>
          <a:p>
            <a:pPr lvl="0"/>
            <a:r>
              <a:rPr lang="en-US" b="1" strike="noStrike" baseline="0" dirty="0" smtClean="0">
                <a:latin typeface="Times New Roman" panose="02020603050405020304" pitchFamily="18" charset="0"/>
              </a:rPr>
              <a:t>AND (∧)</a:t>
            </a:r>
            <a:r>
              <a:rPr lang="en-US" strike="noStrike" baseline="0" dirty="0" smtClean="0">
                <a:latin typeface="Times New Roman" panose="02020603050405020304" pitchFamily="18" charset="0"/>
              </a:rPr>
              <a:t>: Represents conjunction. The compound statement is true only if both component statements are true.</a:t>
            </a:r>
          </a:p>
          <a:p>
            <a:pPr lvl="0"/>
            <a:endParaRPr lang="en-US" strike="noStrike" baseline="0" dirty="0" smtClean="0">
              <a:latin typeface="Times New Roman" panose="02020603050405020304" pitchFamily="18" charset="0"/>
            </a:endParaRPr>
          </a:p>
          <a:p>
            <a:pPr lvl="0"/>
            <a:r>
              <a:rPr lang="en-US" b="1" strike="noStrike" baseline="0" dirty="0" smtClean="0">
                <a:latin typeface="Times New Roman" panose="02020603050405020304" pitchFamily="18" charset="0"/>
              </a:rPr>
              <a:t>OR (∨)</a:t>
            </a:r>
            <a:r>
              <a:rPr lang="en-US" strike="noStrike" baseline="0" dirty="0" smtClean="0">
                <a:latin typeface="Times New Roman" panose="02020603050405020304" pitchFamily="18" charset="0"/>
              </a:rPr>
              <a:t>: Represents disjunction. The compound statement is true if at least one of the component statements is true.</a:t>
            </a:r>
          </a:p>
          <a:p>
            <a:pPr lvl="0"/>
            <a:endParaRPr lang="en-US" strike="noStrike" baseline="0" dirty="0" smtClean="0">
              <a:latin typeface="Times New Roman" panose="02020603050405020304" pitchFamily="18" charset="0"/>
            </a:endParaRPr>
          </a:p>
          <a:p>
            <a:pPr lvl="0"/>
            <a:r>
              <a:rPr lang="en-US" b="1" strike="noStrike" baseline="0" dirty="0" smtClean="0">
                <a:latin typeface="Times New Roman" panose="02020603050405020304" pitchFamily="18" charset="0"/>
              </a:rPr>
              <a:t>NOT (¬)</a:t>
            </a:r>
            <a:r>
              <a:rPr lang="en-US" strike="noStrike" baseline="0" dirty="0" smtClean="0">
                <a:latin typeface="Times New Roman" panose="02020603050405020304" pitchFamily="18" charset="0"/>
              </a:rPr>
              <a:t>: Represents negation. It reverses the truth value of the component statement.</a:t>
            </a:r>
          </a:p>
          <a:p>
            <a:pPr lvl="0"/>
            <a:endParaRPr lang="en-US" strike="noStrike" baseline="0" dirty="0" smtClean="0">
              <a:latin typeface="Times New Roman" panose="02020603050405020304" pitchFamily="18" charset="0"/>
            </a:endParaRPr>
          </a:p>
          <a:p>
            <a:pPr lvl="0"/>
            <a:r>
              <a:rPr lang="en-US" b="1" strike="noStrike" baseline="0" dirty="0" smtClean="0">
                <a:latin typeface="Times New Roman" panose="02020603050405020304" pitchFamily="18" charset="0"/>
              </a:rPr>
              <a:t>IMPLIES (→)</a:t>
            </a:r>
            <a:r>
              <a:rPr lang="en-US" strike="noStrike" baseline="0" dirty="0" smtClean="0">
                <a:latin typeface="Times New Roman" panose="02020603050405020304" pitchFamily="18" charset="0"/>
              </a:rPr>
              <a:t>: Represents implication. The compound statement is true unless the first component statement is true and the second is false. It can be read as "if... then..."</a:t>
            </a:r>
          </a:p>
          <a:p>
            <a:pPr lvl="0"/>
            <a:endParaRPr lang="en-US" strike="noStrike" baseline="0" dirty="0" smtClean="0">
              <a:latin typeface="Times New Roman" panose="02020603050405020304" pitchFamily="18" charset="0"/>
            </a:endParaRPr>
          </a:p>
          <a:p>
            <a:pPr lvl="0"/>
            <a:r>
              <a:rPr lang="en-US" b="1" strike="noStrike" baseline="0" dirty="0" smtClean="0">
                <a:latin typeface="Times New Roman" panose="02020603050405020304" pitchFamily="18" charset="0"/>
              </a:rPr>
              <a:t>IF AND ONLY IF (↔): </a:t>
            </a:r>
            <a:r>
              <a:rPr lang="en-US" strike="noStrike" baseline="0" dirty="0" smtClean="0">
                <a:latin typeface="Times New Roman" panose="02020603050405020304" pitchFamily="18" charset="0"/>
              </a:rPr>
              <a:t>Represents </a:t>
            </a:r>
            <a:r>
              <a:rPr lang="en-US" strike="noStrike" baseline="0" dirty="0" err="1" smtClean="0">
                <a:latin typeface="Times New Roman" panose="02020603050405020304" pitchFamily="18" charset="0"/>
              </a:rPr>
              <a:t>biconditional</a:t>
            </a:r>
            <a:r>
              <a:rPr lang="en-US" strike="noStrike" baseline="0" dirty="0" smtClean="0">
                <a:latin typeface="Times New Roman" panose="02020603050405020304" pitchFamily="18" charset="0"/>
              </a:rPr>
              <a:t>. The compound statement is true if both component statements have the same truth value.</a:t>
            </a:r>
            <a:endParaRPr lang="en-US"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2801336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algn="ctr" rtl="0"/>
            <a:r>
              <a:rPr lang="en-US" b="1" i="0" strike="noStrike" baseline="0" dirty="0" smtClean="0">
                <a:latin typeface="Times New Roman" panose="02020603050405020304" pitchFamily="18" charset="0"/>
              </a:rPr>
              <a:t>COMPOUND STATEMENT:</a:t>
            </a:r>
          </a:p>
        </p:txBody>
      </p:sp>
      <p:sp>
        <p:nvSpPr>
          <p:cNvPr id="3" name="Text Placeholder 2"/>
          <p:cNvSpPr>
            <a:spLocks noGrp="1"/>
          </p:cNvSpPr>
          <p:nvPr>
            <p:ph type="body" idx="1"/>
          </p:nvPr>
        </p:nvSpPr>
        <p:spPr/>
        <p:txBody>
          <a:bodyPr>
            <a:normAutofit lnSpcReduction="10000"/>
          </a:bodyPr>
          <a:lstStyle/>
          <a:p>
            <a:pPr lvl="0"/>
            <a:r>
              <a:rPr lang="en-US" sz="3500" b="1" strike="noStrike" baseline="0" dirty="0" smtClean="0">
                <a:latin typeface="Times New Roman" panose="02020603050405020304" pitchFamily="18" charset="0"/>
              </a:rPr>
              <a:t>Example: </a:t>
            </a:r>
            <a:endParaRPr lang="en-US" strike="noStrike" baseline="0" dirty="0" smtClean="0">
              <a:latin typeface="Times New Roman" panose="02020603050405020304" pitchFamily="18" charset="0"/>
            </a:endParaRPr>
          </a:p>
          <a:p>
            <a:pPr lvl="0"/>
            <a:r>
              <a:rPr lang="en-US" strike="noStrike" baseline="0" dirty="0" smtClean="0">
                <a:latin typeface="Times New Roman" panose="02020603050405020304" pitchFamily="18" charset="0"/>
              </a:rPr>
              <a:t>Compound statement using AND: "It is raining AND the ground is wet."</a:t>
            </a:r>
          </a:p>
          <a:p>
            <a:pPr lvl="0"/>
            <a:r>
              <a:rPr lang="en-US" strike="noStrike" baseline="0" dirty="0" smtClean="0">
                <a:latin typeface="Times New Roman" panose="02020603050405020304" pitchFamily="18" charset="0"/>
              </a:rPr>
              <a:t>Compound statement using OR: "I will have pizza OR I will have pasta for dinner."</a:t>
            </a:r>
          </a:p>
          <a:p>
            <a:pPr lvl="0"/>
            <a:r>
              <a:rPr lang="en-US" strike="noStrike" baseline="0" dirty="0" smtClean="0">
                <a:latin typeface="Times New Roman" panose="02020603050405020304" pitchFamily="18" charset="0"/>
              </a:rPr>
              <a:t>Compound statement using NOT: "It is NOT Monday."</a:t>
            </a:r>
          </a:p>
          <a:p>
            <a:pPr lvl="0"/>
            <a:r>
              <a:rPr lang="en-US" strike="noStrike" baseline="0" dirty="0" smtClean="0">
                <a:latin typeface="Times New Roman" panose="02020603050405020304" pitchFamily="18" charset="0"/>
              </a:rPr>
              <a:t>Compound statement using IMPLIES: "If it is raining, then I will take an umbrella."</a:t>
            </a:r>
          </a:p>
          <a:p>
            <a:pPr lvl="0"/>
            <a:r>
              <a:rPr lang="en-US" strike="noStrike" baseline="0" dirty="0" smtClean="0">
                <a:latin typeface="Times New Roman" panose="02020603050405020304" pitchFamily="18" charset="0"/>
              </a:rPr>
              <a:t>Compound statement using IF AND ONLY IF: "I will go to the beach IF AND ONLY IF the weather is sunny."</a:t>
            </a:r>
            <a:endParaRPr lang="en-US"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2801870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algn="ctr" rtl="0"/>
            <a:r>
              <a:rPr lang="en-US" b="1" i="0" strike="noStrike" baseline="0" dirty="0" smtClean="0">
                <a:latin typeface="Times New Roman" panose="02020603050405020304" pitchFamily="18" charset="0"/>
              </a:rPr>
              <a:t>LOGICAL CONNECTIVES</a:t>
            </a:r>
          </a:p>
        </p:txBody>
      </p:sp>
      <p:sp>
        <p:nvSpPr>
          <p:cNvPr id="3" name="Text Placeholder 2"/>
          <p:cNvSpPr>
            <a:spLocks noGrp="1"/>
          </p:cNvSpPr>
          <p:nvPr>
            <p:ph type="body" idx="1"/>
          </p:nvPr>
        </p:nvSpPr>
        <p:spPr/>
        <p:txBody>
          <a:bodyPr/>
          <a:lstStyle/>
          <a:p>
            <a:pPr lvl="0"/>
            <a:r>
              <a:rPr lang="en-US" b="1" strike="noStrike" baseline="0" dirty="0" smtClean="0">
                <a:latin typeface="Times New Roman" panose="02020603050405020304" pitchFamily="18" charset="0"/>
              </a:rPr>
              <a:t>EXAMPLES</a:t>
            </a:r>
            <a:r>
              <a:rPr lang="en-US" strike="noStrike" baseline="0" dirty="0" smtClean="0">
                <a:latin typeface="Times New Roman" panose="02020603050405020304" pitchFamily="18" charset="0"/>
              </a:rPr>
              <a:t>:</a:t>
            </a:r>
          </a:p>
          <a:p>
            <a:pPr lvl="0"/>
            <a:endParaRPr lang="en-US" strike="noStrike" baseline="0" dirty="0" smtClean="0">
              <a:latin typeface="Times New Roman" panose="02020603050405020304" pitchFamily="18" charset="0"/>
            </a:endParaRPr>
          </a:p>
          <a:p>
            <a:pPr lvl="0"/>
            <a:r>
              <a:rPr lang="en-US" strike="noStrike" baseline="0" dirty="0" smtClean="0">
                <a:latin typeface="Times New Roman" panose="02020603050405020304" pitchFamily="18" charset="0"/>
              </a:rPr>
              <a:t>“3 + 2 = 5” and “Lahore is a city in Pakistan”</a:t>
            </a:r>
          </a:p>
          <a:p>
            <a:pPr lvl="0"/>
            <a:r>
              <a:rPr lang="en-US" strike="noStrike" baseline="0" dirty="0" smtClean="0">
                <a:latin typeface="Times New Roman" panose="02020603050405020304" pitchFamily="18" charset="0"/>
              </a:rPr>
              <a:t>“The grass is green” or “ It is hot today”</a:t>
            </a:r>
          </a:p>
          <a:p>
            <a:pPr lvl="0"/>
            <a:r>
              <a:rPr lang="en-US" strike="noStrike" baseline="0" dirty="0" smtClean="0">
                <a:latin typeface="Times New Roman" panose="02020603050405020304" pitchFamily="18" charset="0"/>
              </a:rPr>
              <a:t>“Discrete Mathematics is not difficult to me”</a:t>
            </a:r>
          </a:p>
          <a:p>
            <a:r>
              <a:rPr lang="en-US" strike="noStrike" baseline="0" dirty="0" smtClean="0">
                <a:latin typeface="Times New Roman" panose="02020603050405020304" pitchFamily="18" charset="0"/>
              </a:rPr>
              <a:t>AND, OR, NOT are called LOGICAL CONNECTIVES.</a:t>
            </a:r>
          </a:p>
          <a:p>
            <a:pPr lvl="0"/>
            <a:endParaRPr lang="en-US" strike="noStrike" baseline="0" dirty="0" smtClean="0">
              <a:latin typeface="Times New Roman" panose="02020603050405020304" pitchFamily="18" charset="0"/>
            </a:endParaRPr>
          </a:p>
          <a:p>
            <a:endParaRPr lang="en-US" dirty="0"/>
          </a:p>
        </p:txBody>
      </p:sp>
    </p:spTree>
    <p:extLst>
      <p:ext uri="{BB962C8B-B14F-4D97-AF65-F5344CB8AC3E}">
        <p14:creationId xmlns:p14="http://schemas.microsoft.com/office/powerpoint/2010/main" val="4090719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algn="ctr" rtl="0"/>
            <a:r>
              <a:rPr lang="en-US" b="1" i="0" strike="noStrike" baseline="0" dirty="0" smtClean="0">
                <a:latin typeface="Times New Roman" panose="02020603050405020304" pitchFamily="18" charset="0"/>
              </a:rPr>
              <a:t>SYMBOLIC REPRESENTATION</a:t>
            </a:r>
          </a:p>
        </p:txBody>
      </p:sp>
      <p:sp>
        <p:nvSpPr>
          <p:cNvPr id="3" name="Text Placeholder 2"/>
          <p:cNvSpPr>
            <a:spLocks noGrp="1"/>
          </p:cNvSpPr>
          <p:nvPr>
            <p:ph type="body" idx="1"/>
          </p:nvPr>
        </p:nvSpPr>
        <p:spPr/>
        <p:txBody>
          <a:bodyPr/>
          <a:lstStyle/>
          <a:p>
            <a:pPr marR="0" lvl="0" rtl="0"/>
            <a:r>
              <a:rPr lang="en-US" strike="noStrike" baseline="0" dirty="0" smtClean="0">
                <a:latin typeface="Times New Roman" panose="02020603050405020304" pitchFamily="18" charset="0"/>
              </a:rPr>
              <a:t>Statements are symbolically represented by letters such as p, q, r</a:t>
            </a:r>
            <a:r>
              <a:rPr lang="en-US" strike="noStrike" baseline="0" dirty="0" smtClean="0">
                <a:latin typeface="Times New Roman" panose="02020603050405020304" pitchFamily="18" charset="0"/>
              </a:rPr>
              <a:t>,...</a:t>
            </a:r>
          </a:p>
          <a:p>
            <a:pPr lvl="0"/>
            <a:r>
              <a:rPr lang="en-US" b="1" i="1" strike="noStrike" baseline="0" dirty="0" smtClean="0">
                <a:latin typeface="Times New Roman" panose="02020603050405020304" pitchFamily="18" charset="0"/>
              </a:rPr>
              <a:t>EXAMPLES</a:t>
            </a:r>
            <a:r>
              <a:rPr lang="en-US" i="1" strike="noStrike" baseline="0" dirty="0" smtClean="0">
                <a:latin typeface="Times New Roman" panose="02020603050405020304" pitchFamily="18" charset="0"/>
              </a:rPr>
              <a:t>:</a:t>
            </a:r>
          </a:p>
          <a:p>
            <a:pPr lvl="0"/>
            <a:r>
              <a:rPr lang="en-US" i="1" strike="noStrike" baseline="0" dirty="0" smtClean="0">
                <a:latin typeface="Times New Roman" panose="02020603050405020304" pitchFamily="18" charset="0"/>
              </a:rPr>
              <a:t>p = “Islamabad is the capital of Pakistan”</a:t>
            </a:r>
          </a:p>
          <a:p>
            <a:pPr lvl="0"/>
            <a:r>
              <a:rPr lang="en-US" i="1" strike="noStrike" baseline="0" dirty="0" smtClean="0">
                <a:latin typeface="Times New Roman" panose="02020603050405020304" pitchFamily="18" charset="0"/>
              </a:rPr>
              <a:t>q = “17 is divisible by 3”</a:t>
            </a:r>
          </a:p>
          <a:p>
            <a:pPr lvl="0"/>
            <a:endParaRPr lang="en-US" i="1" strike="noStrike" baseline="0" dirty="0" smtClean="0">
              <a:latin typeface="Times New Roman" panose="02020603050405020304" pitchFamily="18" charset="0"/>
            </a:endParaRPr>
          </a:p>
          <a:p>
            <a:pPr lvl="0"/>
            <a:endParaRPr lang="en-US" strike="noStrike" baseline="0" dirty="0" smtClean="0">
              <a:latin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652497290"/>
              </p:ext>
            </p:extLst>
          </p:nvPr>
        </p:nvGraphicFramePr>
        <p:xfrm>
          <a:off x="5281181" y="3301823"/>
          <a:ext cx="6368454" cy="3305380"/>
        </p:xfrm>
        <a:graphic>
          <a:graphicData uri="http://schemas.openxmlformats.org/drawingml/2006/table">
            <a:tbl>
              <a:tblPr firstRow="1" firstCol="1" lastRow="1" lastCol="1" bandRow="1" bandCol="1"/>
              <a:tblGrid>
                <a:gridCol w="1711669"/>
                <a:gridCol w="1425409"/>
                <a:gridCol w="1235130"/>
                <a:gridCol w="1996246"/>
              </a:tblGrid>
              <a:tr h="422923">
                <a:tc>
                  <a:txBody>
                    <a:bodyPr/>
                    <a:lstStyle/>
                    <a:p>
                      <a:pPr marL="85090" marR="0" algn="l">
                        <a:lnSpc>
                          <a:spcPct val="107000"/>
                        </a:lnSpc>
                        <a:spcBef>
                          <a:spcPts val="945"/>
                        </a:spcBef>
                        <a:spcAft>
                          <a:spcPts val="0"/>
                        </a:spcAft>
                      </a:pPr>
                      <a:r>
                        <a:rPr lang="en-US" sz="1800" b="1" dirty="0">
                          <a:effectLst/>
                          <a:latin typeface="Times New Roman" panose="02020603050405020304" pitchFamily="18" charset="0"/>
                          <a:ea typeface="Times New Roman" panose="02020603050405020304" pitchFamily="18" charset="0"/>
                        </a:rPr>
                        <a:t>CONNECTIVE</a:t>
                      </a:r>
                      <a:endParaRPr lang="en-US" sz="1600" dirty="0">
                        <a:effectLst/>
                        <a:latin typeface="Times New Roman" panose="02020603050405020304" pitchFamily="18" charset="0"/>
                        <a:ea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9C9"/>
                    </a:solidFill>
                  </a:tcPr>
                </a:tc>
                <a:tc>
                  <a:txBody>
                    <a:bodyPr/>
                    <a:lstStyle/>
                    <a:p>
                      <a:pPr marL="93980" marR="68580" algn="ctr">
                        <a:lnSpc>
                          <a:spcPct val="107000"/>
                        </a:lnSpc>
                        <a:spcBef>
                          <a:spcPts val="945"/>
                        </a:spcBef>
                        <a:spcAft>
                          <a:spcPts val="0"/>
                        </a:spcAft>
                      </a:pPr>
                      <a:r>
                        <a:rPr lang="en-US" sz="1800" b="1">
                          <a:effectLst/>
                          <a:latin typeface="Times New Roman" panose="02020603050405020304" pitchFamily="18" charset="0"/>
                          <a:ea typeface="Times New Roman" panose="02020603050405020304" pitchFamily="18" charset="0"/>
                        </a:rPr>
                        <a:t>MEANINGS</a:t>
                      </a:r>
                      <a:endParaRPr lang="en-US" sz="16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9C9"/>
                    </a:solidFill>
                  </a:tcPr>
                </a:tc>
                <a:tc>
                  <a:txBody>
                    <a:bodyPr/>
                    <a:lstStyle/>
                    <a:p>
                      <a:pPr marL="86995" marR="60960" algn="ctr">
                        <a:lnSpc>
                          <a:spcPct val="107000"/>
                        </a:lnSpc>
                        <a:spcBef>
                          <a:spcPts val="950"/>
                        </a:spcBef>
                        <a:spcAft>
                          <a:spcPts val="0"/>
                        </a:spcAft>
                      </a:pPr>
                      <a:r>
                        <a:rPr lang="en-US" sz="1800" b="1">
                          <a:effectLst/>
                          <a:latin typeface="Times New Roman" panose="02020603050405020304" pitchFamily="18" charset="0"/>
                          <a:ea typeface="Times New Roman" panose="02020603050405020304" pitchFamily="18" charset="0"/>
                        </a:rPr>
                        <a:t>SYMBOLS</a:t>
                      </a:r>
                      <a:endParaRPr lang="en-US" sz="16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9C9"/>
                    </a:solidFill>
                  </a:tcPr>
                </a:tc>
                <a:tc>
                  <a:txBody>
                    <a:bodyPr/>
                    <a:lstStyle/>
                    <a:p>
                      <a:pPr marL="93345" marR="0" algn="l">
                        <a:lnSpc>
                          <a:spcPct val="107000"/>
                        </a:lnSpc>
                        <a:spcBef>
                          <a:spcPts val="940"/>
                        </a:spcBef>
                        <a:spcAft>
                          <a:spcPts val="0"/>
                        </a:spcAft>
                      </a:pPr>
                      <a:r>
                        <a:rPr lang="en-US" sz="1800" b="1">
                          <a:effectLst/>
                          <a:latin typeface="Times New Roman" panose="02020603050405020304" pitchFamily="18" charset="0"/>
                          <a:ea typeface="Times New Roman" panose="02020603050405020304" pitchFamily="18" charset="0"/>
                        </a:rPr>
                        <a:t>CALLED</a:t>
                      </a:r>
                      <a:endParaRPr lang="en-US" sz="16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9C9"/>
                    </a:solidFill>
                  </a:tcPr>
                </a:tc>
              </a:tr>
              <a:tr h="530315">
                <a:tc>
                  <a:txBody>
                    <a:bodyPr/>
                    <a:lstStyle/>
                    <a:p>
                      <a:pPr marL="0" marR="0" algn="l">
                        <a:lnSpc>
                          <a:spcPct val="107000"/>
                        </a:lnSpc>
                        <a:spcBef>
                          <a:spcPts val="55"/>
                        </a:spcBef>
                        <a:spcAft>
                          <a:spcPts val="0"/>
                        </a:spcAft>
                      </a:pPr>
                      <a:r>
                        <a:rPr lang="en-US" sz="1600" dirty="0">
                          <a:effectLst/>
                          <a:latin typeface="Times New Roman" panose="02020603050405020304" pitchFamily="18" charset="0"/>
                          <a:ea typeface="Times New Roman" panose="02020603050405020304" pitchFamily="18" charset="0"/>
                        </a:rPr>
                        <a:t> </a:t>
                      </a:r>
                    </a:p>
                    <a:p>
                      <a:pPr marL="85090" marR="0" algn="l">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Negation</a:t>
                      </a:r>
                      <a:endParaRPr lang="en-US" sz="1600" dirty="0">
                        <a:effectLst/>
                        <a:latin typeface="Times New Roman" panose="02020603050405020304" pitchFamily="18" charset="0"/>
                        <a:ea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55"/>
                        </a:spcBef>
                        <a:spcAft>
                          <a:spcPts val="0"/>
                        </a:spcAft>
                      </a:pPr>
                      <a:r>
                        <a:rPr lang="en-US" sz="1600">
                          <a:effectLst/>
                          <a:latin typeface="Times New Roman" panose="02020603050405020304" pitchFamily="18" charset="0"/>
                          <a:ea typeface="Times New Roman" panose="02020603050405020304" pitchFamily="18" charset="0"/>
                        </a:rPr>
                        <a:t> </a:t>
                      </a:r>
                    </a:p>
                    <a:p>
                      <a:pPr marL="93980" marR="68580" algn="ctr">
                        <a:lnSpc>
                          <a:spcPct val="107000"/>
                        </a:lnSpc>
                        <a:spcBef>
                          <a:spcPts val="0"/>
                        </a:spcBef>
                        <a:spcAft>
                          <a:spcPts val="0"/>
                        </a:spcAft>
                      </a:pPr>
                      <a:r>
                        <a:rPr lang="en-US" sz="1800">
                          <a:effectLst/>
                          <a:latin typeface="Times New Roman" panose="02020603050405020304" pitchFamily="18" charset="0"/>
                          <a:ea typeface="Times New Roman" panose="02020603050405020304" pitchFamily="18" charset="0"/>
                        </a:rPr>
                        <a:t>not</a:t>
                      </a:r>
                      <a:endParaRPr lang="en-US" sz="16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55"/>
                        </a:spcBef>
                        <a:spcAft>
                          <a:spcPts val="0"/>
                        </a:spcAft>
                      </a:pPr>
                      <a:r>
                        <a:rPr lang="en-US" sz="1600">
                          <a:effectLst/>
                          <a:latin typeface="Times New Roman" panose="02020603050405020304" pitchFamily="18" charset="0"/>
                          <a:ea typeface="Times New Roman" panose="02020603050405020304" pitchFamily="18" charset="0"/>
                        </a:rPr>
                        <a:t> </a:t>
                      </a:r>
                    </a:p>
                    <a:p>
                      <a:pPr marL="26670" marR="0" algn="ctr">
                        <a:lnSpc>
                          <a:spcPct val="107000"/>
                        </a:lnSpc>
                        <a:spcBef>
                          <a:spcPts val="0"/>
                        </a:spcBef>
                        <a:spcAft>
                          <a:spcPts val="0"/>
                        </a:spcAft>
                      </a:pPr>
                      <a:r>
                        <a:rPr lang="en-US" sz="1800">
                          <a:effectLst/>
                          <a:latin typeface="Times New Roman" panose="02020603050405020304" pitchFamily="18" charset="0"/>
                          <a:ea typeface="Times New Roman" panose="02020603050405020304" pitchFamily="18" charset="0"/>
                        </a:rPr>
                        <a:t>~</a:t>
                      </a:r>
                      <a:endParaRPr lang="en-US" sz="16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55"/>
                        </a:spcBef>
                        <a:spcAft>
                          <a:spcPts val="0"/>
                        </a:spcAft>
                      </a:pPr>
                      <a:r>
                        <a:rPr lang="en-US" sz="1600">
                          <a:effectLst/>
                          <a:latin typeface="Times New Roman" panose="02020603050405020304" pitchFamily="18" charset="0"/>
                          <a:ea typeface="Times New Roman" panose="02020603050405020304" pitchFamily="18" charset="0"/>
                        </a:rPr>
                        <a:t> </a:t>
                      </a:r>
                    </a:p>
                    <a:p>
                      <a:pPr marL="93345" marR="0" algn="l">
                        <a:lnSpc>
                          <a:spcPct val="107000"/>
                        </a:lnSpc>
                        <a:spcBef>
                          <a:spcPts val="0"/>
                        </a:spcBef>
                        <a:spcAft>
                          <a:spcPts val="0"/>
                        </a:spcAft>
                      </a:pPr>
                      <a:r>
                        <a:rPr lang="en-US" sz="1800">
                          <a:effectLst/>
                          <a:latin typeface="Times New Roman" panose="02020603050405020304" pitchFamily="18" charset="0"/>
                          <a:ea typeface="Times New Roman" panose="02020603050405020304" pitchFamily="18" charset="0"/>
                        </a:rPr>
                        <a:t>Tilde</a:t>
                      </a:r>
                      <a:endParaRPr lang="en-US" sz="16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9311">
                <a:tc>
                  <a:txBody>
                    <a:bodyPr/>
                    <a:lstStyle/>
                    <a:p>
                      <a:pPr marL="0" marR="0" algn="l">
                        <a:lnSpc>
                          <a:spcPct val="107000"/>
                        </a:lnSpc>
                        <a:spcBef>
                          <a:spcPts val="50"/>
                        </a:spcBef>
                        <a:spcAft>
                          <a:spcPts val="0"/>
                        </a:spcAft>
                      </a:pPr>
                      <a:r>
                        <a:rPr lang="en-US" sz="1600">
                          <a:effectLst/>
                          <a:latin typeface="Times New Roman" panose="02020603050405020304" pitchFamily="18" charset="0"/>
                          <a:ea typeface="Times New Roman" panose="02020603050405020304" pitchFamily="18" charset="0"/>
                        </a:rPr>
                        <a:t> </a:t>
                      </a:r>
                    </a:p>
                    <a:p>
                      <a:pPr marL="85090" marR="0" algn="l">
                        <a:lnSpc>
                          <a:spcPct val="107000"/>
                        </a:lnSpc>
                        <a:spcBef>
                          <a:spcPts val="0"/>
                        </a:spcBef>
                        <a:spcAft>
                          <a:spcPts val="0"/>
                        </a:spcAft>
                      </a:pPr>
                      <a:r>
                        <a:rPr lang="en-US" sz="1800">
                          <a:effectLst/>
                          <a:latin typeface="Times New Roman" panose="02020603050405020304" pitchFamily="18" charset="0"/>
                          <a:ea typeface="Times New Roman" panose="02020603050405020304" pitchFamily="18" charset="0"/>
                        </a:rPr>
                        <a:t>Conjunction</a:t>
                      </a:r>
                      <a:endParaRPr lang="en-US" sz="1600">
                        <a:effectLst/>
                        <a:latin typeface="Times New Roman" panose="02020603050405020304" pitchFamily="18" charset="0"/>
                        <a:ea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50"/>
                        </a:spcBef>
                        <a:spcAft>
                          <a:spcPts val="0"/>
                        </a:spcAft>
                      </a:pPr>
                      <a:r>
                        <a:rPr lang="en-US" sz="1600" dirty="0">
                          <a:effectLst/>
                          <a:latin typeface="Times New Roman" panose="02020603050405020304" pitchFamily="18" charset="0"/>
                          <a:ea typeface="Times New Roman" panose="02020603050405020304" pitchFamily="18" charset="0"/>
                        </a:rPr>
                        <a:t> </a:t>
                      </a:r>
                    </a:p>
                    <a:p>
                      <a:pPr marL="93980" marR="67945" algn="ctr">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and</a:t>
                      </a:r>
                      <a:endParaRPr lang="en-US" sz="16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940" marR="0" algn="ctr">
                        <a:lnSpc>
                          <a:spcPct val="107000"/>
                        </a:lnSpc>
                        <a:spcBef>
                          <a:spcPts val="1310"/>
                        </a:spcBef>
                        <a:spcAft>
                          <a:spcPts val="0"/>
                        </a:spcAft>
                      </a:pPr>
                      <a:r>
                        <a:rPr lang="en-US" sz="1800">
                          <a:effectLst/>
                          <a:latin typeface="Symbol" panose="05050102010706020507" pitchFamily="18" charset="2"/>
                          <a:ea typeface="Times New Roman" panose="02020603050405020304" pitchFamily="18" charset="0"/>
                        </a:rPr>
                        <a:t>Ù</a:t>
                      </a:r>
                      <a:endParaRPr lang="en-US" sz="16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50"/>
                        </a:spcBef>
                        <a:spcAft>
                          <a:spcPts val="0"/>
                        </a:spcAft>
                      </a:pPr>
                      <a:r>
                        <a:rPr lang="en-US" sz="1600">
                          <a:effectLst/>
                          <a:latin typeface="Times New Roman" panose="02020603050405020304" pitchFamily="18" charset="0"/>
                          <a:ea typeface="Times New Roman" panose="02020603050405020304" pitchFamily="18" charset="0"/>
                        </a:rPr>
                        <a:t> </a:t>
                      </a:r>
                    </a:p>
                    <a:p>
                      <a:pPr marL="93345" marR="0" algn="l">
                        <a:lnSpc>
                          <a:spcPct val="107000"/>
                        </a:lnSpc>
                        <a:spcBef>
                          <a:spcPts val="0"/>
                        </a:spcBef>
                        <a:spcAft>
                          <a:spcPts val="0"/>
                        </a:spcAft>
                      </a:pPr>
                      <a:r>
                        <a:rPr lang="en-US" sz="1800">
                          <a:effectLst/>
                          <a:latin typeface="Times New Roman" panose="02020603050405020304" pitchFamily="18" charset="0"/>
                          <a:ea typeface="Times New Roman" panose="02020603050405020304" pitchFamily="18" charset="0"/>
                        </a:rPr>
                        <a:t>Hat</a:t>
                      </a:r>
                      <a:endParaRPr lang="en-US" sz="16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4813">
                <a:tc>
                  <a:txBody>
                    <a:bodyPr/>
                    <a:lstStyle/>
                    <a:p>
                      <a:pPr marL="0" marR="0" algn="l">
                        <a:lnSpc>
                          <a:spcPct val="107000"/>
                        </a:lnSpc>
                        <a:spcBef>
                          <a:spcPts val="55"/>
                        </a:spcBef>
                        <a:spcAft>
                          <a:spcPts val="0"/>
                        </a:spcAft>
                      </a:pPr>
                      <a:r>
                        <a:rPr lang="en-US" sz="1600">
                          <a:effectLst/>
                          <a:latin typeface="Times New Roman" panose="02020603050405020304" pitchFamily="18" charset="0"/>
                          <a:ea typeface="Times New Roman" panose="02020603050405020304" pitchFamily="18" charset="0"/>
                        </a:rPr>
                        <a:t> </a:t>
                      </a:r>
                    </a:p>
                    <a:p>
                      <a:pPr marL="85090" marR="0" algn="l">
                        <a:lnSpc>
                          <a:spcPct val="107000"/>
                        </a:lnSpc>
                        <a:spcBef>
                          <a:spcPts val="0"/>
                        </a:spcBef>
                        <a:spcAft>
                          <a:spcPts val="0"/>
                        </a:spcAft>
                      </a:pPr>
                      <a:r>
                        <a:rPr lang="en-US" sz="1800">
                          <a:effectLst/>
                          <a:latin typeface="Times New Roman" panose="02020603050405020304" pitchFamily="18" charset="0"/>
                          <a:ea typeface="Times New Roman" panose="02020603050405020304" pitchFamily="18" charset="0"/>
                        </a:rPr>
                        <a:t>Disjunction</a:t>
                      </a:r>
                      <a:endParaRPr lang="en-US" sz="1600">
                        <a:effectLst/>
                        <a:latin typeface="Times New Roman" panose="02020603050405020304" pitchFamily="18" charset="0"/>
                        <a:ea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55"/>
                        </a:spcBef>
                        <a:spcAft>
                          <a:spcPts val="0"/>
                        </a:spcAft>
                      </a:pPr>
                      <a:r>
                        <a:rPr lang="en-US" sz="1600" dirty="0">
                          <a:effectLst/>
                          <a:latin typeface="Times New Roman" panose="02020603050405020304" pitchFamily="18" charset="0"/>
                          <a:ea typeface="Times New Roman" panose="02020603050405020304" pitchFamily="18" charset="0"/>
                        </a:rPr>
                        <a:t> </a:t>
                      </a:r>
                    </a:p>
                    <a:p>
                      <a:pPr marL="93980" marR="68580" algn="ctr">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or</a:t>
                      </a:r>
                      <a:endParaRPr lang="en-US" sz="16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6035" marR="0" algn="ctr">
                        <a:lnSpc>
                          <a:spcPct val="107000"/>
                        </a:lnSpc>
                        <a:spcBef>
                          <a:spcPts val="1315"/>
                        </a:spcBef>
                        <a:spcAft>
                          <a:spcPts val="0"/>
                        </a:spcAft>
                      </a:pPr>
                      <a:r>
                        <a:rPr lang="en-US" sz="1800" dirty="0">
                          <a:effectLst/>
                          <a:latin typeface="Symbol" panose="05050102010706020507" pitchFamily="18" charset="2"/>
                          <a:ea typeface="Times New Roman" panose="02020603050405020304" pitchFamily="18" charset="0"/>
                        </a:rPr>
                        <a:t>Ú</a:t>
                      </a:r>
                      <a:endParaRPr lang="en-US" sz="16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55"/>
                        </a:spcBef>
                        <a:spcAft>
                          <a:spcPts val="0"/>
                        </a:spcAft>
                      </a:pPr>
                      <a:r>
                        <a:rPr lang="en-US" sz="1600" dirty="0">
                          <a:effectLst/>
                          <a:latin typeface="Times New Roman" panose="02020603050405020304" pitchFamily="18" charset="0"/>
                          <a:ea typeface="Times New Roman" panose="02020603050405020304" pitchFamily="18" charset="0"/>
                        </a:rPr>
                        <a:t> </a:t>
                      </a:r>
                    </a:p>
                    <a:p>
                      <a:pPr marL="93345" marR="0" algn="l">
                        <a:lnSpc>
                          <a:spcPct val="107000"/>
                        </a:lnSpc>
                        <a:spcBef>
                          <a:spcPts val="0"/>
                        </a:spcBef>
                        <a:spcAft>
                          <a:spcPts val="0"/>
                        </a:spcAft>
                      </a:pPr>
                      <a:r>
                        <a:rPr lang="en-US" sz="1800" dirty="0" err="1">
                          <a:effectLst/>
                          <a:latin typeface="Times New Roman" panose="02020603050405020304" pitchFamily="18" charset="0"/>
                          <a:ea typeface="Times New Roman" panose="02020603050405020304" pitchFamily="18" charset="0"/>
                        </a:rPr>
                        <a:t>Vel</a:t>
                      </a:r>
                      <a:endParaRPr lang="en-US" sz="16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820">
                <a:tc>
                  <a:txBody>
                    <a:bodyPr/>
                    <a:lstStyle/>
                    <a:p>
                      <a:pPr marL="0" marR="0" algn="l">
                        <a:lnSpc>
                          <a:spcPct val="107000"/>
                        </a:lnSpc>
                        <a:spcBef>
                          <a:spcPts val="50"/>
                        </a:spcBef>
                        <a:spcAft>
                          <a:spcPts val="0"/>
                        </a:spcAft>
                      </a:pPr>
                      <a:r>
                        <a:rPr lang="en-US" sz="1600">
                          <a:effectLst/>
                          <a:latin typeface="Times New Roman" panose="02020603050405020304" pitchFamily="18" charset="0"/>
                          <a:ea typeface="Times New Roman" panose="02020603050405020304" pitchFamily="18" charset="0"/>
                        </a:rPr>
                        <a:t> </a:t>
                      </a:r>
                    </a:p>
                    <a:p>
                      <a:pPr marL="85090" marR="0" algn="l">
                        <a:lnSpc>
                          <a:spcPct val="107000"/>
                        </a:lnSpc>
                        <a:spcBef>
                          <a:spcPts val="0"/>
                        </a:spcBef>
                        <a:spcAft>
                          <a:spcPts val="0"/>
                        </a:spcAft>
                      </a:pPr>
                      <a:r>
                        <a:rPr lang="en-US" sz="1800">
                          <a:effectLst/>
                          <a:latin typeface="Times New Roman" panose="02020603050405020304" pitchFamily="18" charset="0"/>
                          <a:ea typeface="Times New Roman" panose="02020603050405020304" pitchFamily="18" charset="0"/>
                        </a:rPr>
                        <a:t>Conditional</a:t>
                      </a:r>
                      <a:endParaRPr lang="en-US" sz="1600">
                        <a:effectLst/>
                        <a:latin typeface="Times New Roman" panose="02020603050405020304" pitchFamily="18" charset="0"/>
                        <a:ea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50"/>
                        </a:spcBef>
                        <a:spcAft>
                          <a:spcPts val="0"/>
                        </a:spcAft>
                      </a:pPr>
                      <a:r>
                        <a:rPr lang="en-US" sz="1600">
                          <a:effectLst/>
                          <a:latin typeface="Times New Roman" panose="02020603050405020304" pitchFamily="18" charset="0"/>
                          <a:ea typeface="Times New Roman" panose="02020603050405020304" pitchFamily="18" charset="0"/>
                        </a:rPr>
                        <a:t> </a:t>
                      </a:r>
                    </a:p>
                    <a:p>
                      <a:pPr marL="93980" marR="67945" algn="ctr">
                        <a:lnSpc>
                          <a:spcPct val="107000"/>
                        </a:lnSpc>
                        <a:spcBef>
                          <a:spcPts val="0"/>
                        </a:spcBef>
                        <a:spcAft>
                          <a:spcPts val="0"/>
                        </a:spcAft>
                      </a:pPr>
                      <a:r>
                        <a:rPr lang="en-US" sz="1800">
                          <a:effectLst/>
                          <a:latin typeface="Times New Roman" panose="02020603050405020304" pitchFamily="18" charset="0"/>
                          <a:ea typeface="Times New Roman" panose="02020603050405020304" pitchFamily="18" charset="0"/>
                        </a:rPr>
                        <a:t>if…then…</a:t>
                      </a:r>
                      <a:endParaRPr lang="en-US" sz="16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6670" marR="0" algn="ctr">
                        <a:lnSpc>
                          <a:spcPct val="107000"/>
                        </a:lnSpc>
                        <a:spcBef>
                          <a:spcPts val="1320"/>
                        </a:spcBef>
                        <a:spcAft>
                          <a:spcPts val="0"/>
                        </a:spcAft>
                      </a:pPr>
                      <a:r>
                        <a:rPr lang="en-US" sz="1800">
                          <a:effectLst/>
                          <a:latin typeface="Symbol" panose="05050102010706020507" pitchFamily="18" charset="2"/>
                          <a:ea typeface="Times New Roman" panose="02020603050405020304" pitchFamily="18" charset="0"/>
                        </a:rPr>
                        <a:t>®</a:t>
                      </a:r>
                      <a:endParaRPr lang="en-US" sz="16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50"/>
                        </a:spcBef>
                        <a:spcAft>
                          <a:spcPts val="0"/>
                        </a:spcAft>
                      </a:pPr>
                      <a:r>
                        <a:rPr lang="en-US" sz="1600" dirty="0">
                          <a:effectLst/>
                          <a:latin typeface="Times New Roman" panose="02020603050405020304" pitchFamily="18" charset="0"/>
                          <a:ea typeface="Times New Roman" panose="02020603050405020304" pitchFamily="18" charset="0"/>
                        </a:rPr>
                        <a:t> </a:t>
                      </a:r>
                    </a:p>
                    <a:p>
                      <a:pPr marL="93345" marR="0" algn="l">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Arrow</a:t>
                      </a:r>
                      <a:endParaRPr lang="en-US" sz="16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4113">
                <a:tc>
                  <a:txBody>
                    <a:bodyPr/>
                    <a:lstStyle/>
                    <a:p>
                      <a:pPr marL="0" marR="0" algn="l">
                        <a:lnSpc>
                          <a:spcPct val="107000"/>
                        </a:lnSpc>
                        <a:spcBef>
                          <a:spcPts val="50"/>
                        </a:spcBef>
                        <a:spcAft>
                          <a:spcPts val="0"/>
                        </a:spcAft>
                      </a:pPr>
                      <a:r>
                        <a:rPr lang="en-US" sz="1600">
                          <a:effectLst/>
                          <a:latin typeface="Times New Roman" panose="02020603050405020304" pitchFamily="18" charset="0"/>
                          <a:ea typeface="Times New Roman" panose="02020603050405020304" pitchFamily="18" charset="0"/>
                        </a:rPr>
                        <a:t> </a:t>
                      </a:r>
                    </a:p>
                    <a:p>
                      <a:pPr marL="85090" marR="0" algn="l">
                        <a:lnSpc>
                          <a:spcPct val="107000"/>
                        </a:lnSpc>
                        <a:spcBef>
                          <a:spcPts val="0"/>
                        </a:spcBef>
                        <a:spcAft>
                          <a:spcPts val="0"/>
                        </a:spcAft>
                      </a:pPr>
                      <a:r>
                        <a:rPr lang="en-US" sz="1800">
                          <a:effectLst/>
                          <a:latin typeface="Times New Roman" panose="02020603050405020304" pitchFamily="18" charset="0"/>
                          <a:ea typeface="Times New Roman" panose="02020603050405020304" pitchFamily="18" charset="0"/>
                        </a:rPr>
                        <a:t>Biconditional</a:t>
                      </a:r>
                      <a:endParaRPr lang="en-US" sz="1600">
                        <a:effectLst/>
                        <a:latin typeface="Times New Roman" panose="02020603050405020304" pitchFamily="18" charset="0"/>
                        <a:ea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l">
                        <a:lnSpc>
                          <a:spcPct val="107000"/>
                        </a:lnSpc>
                        <a:spcBef>
                          <a:spcPts val="50"/>
                        </a:spcBef>
                        <a:spcAft>
                          <a:spcPts val="0"/>
                        </a:spcAft>
                      </a:pPr>
                      <a:r>
                        <a:rPr lang="en-US" sz="1600">
                          <a:effectLst/>
                          <a:latin typeface="Times New Roman" panose="02020603050405020304" pitchFamily="18" charset="0"/>
                          <a:ea typeface="Times New Roman" panose="02020603050405020304" pitchFamily="18" charset="0"/>
                        </a:rPr>
                        <a:t> </a:t>
                      </a:r>
                    </a:p>
                    <a:p>
                      <a:pPr marL="93980" marR="67945" algn="ctr">
                        <a:lnSpc>
                          <a:spcPct val="107000"/>
                        </a:lnSpc>
                        <a:spcBef>
                          <a:spcPts val="0"/>
                        </a:spcBef>
                        <a:spcAft>
                          <a:spcPts val="0"/>
                        </a:spcAft>
                      </a:pPr>
                      <a:r>
                        <a:rPr lang="en-US" sz="1800">
                          <a:effectLst/>
                          <a:latin typeface="Times New Roman" panose="02020603050405020304" pitchFamily="18" charset="0"/>
                          <a:ea typeface="Times New Roman" panose="02020603050405020304" pitchFamily="18" charset="0"/>
                        </a:rPr>
                        <a:t>if</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and</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only</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if</a:t>
                      </a:r>
                      <a:endParaRPr lang="en-US" sz="16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26670" marR="0" algn="ctr">
                        <a:lnSpc>
                          <a:spcPct val="107000"/>
                        </a:lnSpc>
                        <a:spcBef>
                          <a:spcPts val="1310"/>
                        </a:spcBef>
                        <a:spcAft>
                          <a:spcPts val="0"/>
                        </a:spcAft>
                      </a:pPr>
                      <a:r>
                        <a:rPr lang="en-US" sz="1800">
                          <a:effectLst/>
                          <a:latin typeface="Symbol" panose="05050102010706020507" pitchFamily="18" charset="2"/>
                          <a:ea typeface="Times New Roman" panose="02020603050405020304" pitchFamily="18" charset="0"/>
                        </a:rPr>
                        <a:t>«</a:t>
                      </a:r>
                      <a:endParaRPr lang="en-US" sz="16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l">
                        <a:lnSpc>
                          <a:spcPct val="107000"/>
                        </a:lnSpc>
                        <a:spcBef>
                          <a:spcPts val="50"/>
                        </a:spcBef>
                        <a:spcAft>
                          <a:spcPts val="0"/>
                        </a:spcAft>
                      </a:pPr>
                      <a:r>
                        <a:rPr lang="en-US" sz="1600" dirty="0">
                          <a:effectLst/>
                          <a:latin typeface="Times New Roman" panose="02020603050405020304" pitchFamily="18" charset="0"/>
                          <a:ea typeface="Times New Roman" panose="02020603050405020304" pitchFamily="18" charset="0"/>
                        </a:rPr>
                        <a:t> </a:t>
                      </a:r>
                    </a:p>
                    <a:p>
                      <a:pPr marL="93345" marR="0" algn="l">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Double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arrow</a:t>
                      </a:r>
                      <a:endParaRPr lang="en-US" sz="16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08597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strike="noStrike" baseline="0" dirty="0" smtClean="0">
                <a:latin typeface="Times New Roman" panose="02020603050405020304" pitchFamily="18" charset="0"/>
              </a:rPr>
              <a:t>EXAMPLES</a:t>
            </a:r>
          </a:p>
        </p:txBody>
      </p:sp>
      <p:sp>
        <p:nvSpPr>
          <p:cNvPr id="3" name="Text Placeholder 2"/>
          <p:cNvSpPr>
            <a:spLocks noGrp="1"/>
          </p:cNvSpPr>
          <p:nvPr>
            <p:ph type="body" idx="1"/>
          </p:nvPr>
        </p:nvSpPr>
        <p:spPr/>
        <p:txBody>
          <a:bodyPr/>
          <a:lstStyle/>
          <a:p>
            <a:pPr lvl="0"/>
            <a:r>
              <a:rPr lang="en-US" strike="noStrike" baseline="0" dirty="0" smtClean="0">
                <a:latin typeface="Times New Roman" panose="02020603050405020304" pitchFamily="18" charset="0"/>
              </a:rPr>
              <a:t>p = “Islamabad is the capital of Pakistan”</a:t>
            </a:r>
          </a:p>
          <a:p>
            <a:pPr lvl="0"/>
            <a:r>
              <a:rPr lang="en-US" strike="noStrike" baseline="0" dirty="0" smtClean="0">
                <a:latin typeface="Times New Roman" panose="02020603050405020304" pitchFamily="18" charset="0"/>
              </a:rPr>
              <a:t>q = “17 is divisible by 3”</a:t>
            </a:r>
          </a:p>
          <a:p>
            <a:pPr lvl="0"/>
            <a:r>
              <a:rPr lang="en-US" strike="noStrike" baseline="0" dirty="0" smtClean="0">
                <a:latin typeface="Times New Roman" panose="02020603050405020304" pitchFamily="18" charset="0"/>
              </a:rPr>
              <a:t>p </a:t>
            </a:r>
            <a:r>
              <a:rPr lang="en-US" strike="noStrike" baseline="0" dirty="0" smtClean="0">
                <a:latin typeface="Symbol" panose="05050102010706020507" pitchFamily="18" charset="2"/>
              </a:rPr>
              <a:t>Ù</a:t>
            </a:r>
            <a:r>
              <a:rPr lang="en-US" strike="noStrike" baseline="0" dirty="0" smtClean="0">
                <a:latin typeface="Times New Roman" panose="02020603050405020304" pitchFamily="18" charset="0"/>
              </a:rPr>
              <a:t> q = “Islamabad is the capital of Pakistan and 17 is divisible by 3”</a:t>
            </a:r>
          </a:p>
          <a:p>
            <a:pPr lvl="0"/>
            <a:r>
              <a:rPr lang="en-US" strike="noStrike" baseline="0" dirty="0" smtClean="0">
                <a:latin typeface="Times New Roman" panose="02020603050405020304" pitchFamily="18" charset="0"/>
              </a:rPr>
              <a:t>p </a:t>
            </a:r>
            <a:r>
              <a:rPr lang="en-US" strike="noStrike" baseline="0" dirty="0" smtClean="0">
                <a:latin typeface="Symbol" panose="05050102010706020507" pitchFamily="18" charset="2"/>
              </a:rPr>
              <a:t>Ú</a:t>
            </a:r>
            <a:r>
              <a:rPr lang="en-US" strike="noStrike" baseline="0" dirty="0" smtClean="0">
                <a:latin typeface="Times New Roman" panose="02020603050405020304" pitchFamily="18" charset="0"/>
              </a:rPr>
              <a:t> q = “Islamabad is the capital of Pakistan or 17 is divisible by 3”</a:t>
            </a:r>
          </a:p>
          <a:p>
            <a:pPr lvl="0"/>
            <a:r>
              <a:rPr lang="en-US" strike="noStrike" baseline="0" dirty="0" smtClean="0">
                <a:latin typeface="Times New Roman" panose="02020603050405020304" pitchFamily="18" charset="0"/>
              </a:rPr>
              <a:t>~p = “It is not the case that Islamabad is the capital of Pakistan” or simply “Islamabad is not the capital of Pakistan”</a:t>
            </a:r>
          </a:p>
          <a:p>
            <a:endParaRPr lang="en-US" dirty="0"/>
          </a:p>
        </p:txBody>
      </p:sp>
    </p:spTree>
    <p:extLst>
      <p:ext uri="{BB962C8B-B14F-4D97-AF65-F5344CB8AC3E}">
        <p14:creationId xmlns:p14="http://schemas.microsoft.com/office/powerpoint/2010/main" val="1855905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algn="ctr" rtl="0"/>
            <a:r>
              <a:rPr lang="en-US" b="1" i="0" strike="noStrike" baseline="0" dirty="0" smtClean="0">
                <a:latin typeface="Times New Roman" panose="02020603050405020304" pitchFamily="18" charset="0"/>
              </a:rPr>
              <a:t>TRANSLATING FROM ENGLISH TO SYMBOLS</a:t>
            </a:r>
          </a:p>
        </p:txBody>
      </p:sp>
      <p:sp>
        <p:nvSpPr>
          <p:cNvPr id="3" name="Text Placeholder 2"/>
          <p:cNvSpPr>
            <a:spLocks noGrp="1"/>
          </p:cNvSpPr>
          <p:nvPr>
            <p:ph type="body" idx="1"/>
          </p:nvPr>
        </p:nvSpPr>
        <p:spPr/>
        <p:txBody>
          <a:bodyPr/>
          <a:lstStyle/>
          <a:p>
            <a:pPr lvl="0"/>
            <a:r>
              <a:rPr lang="en-US" strike="noStrike" baseline="0" dirty="0" smtClean="0">
                <a:latin typeface="Times New Roman" panose="02020603050405020304" pitchFamily="18" charset="0"/>
              </a:rPr>
              <a:t>Let p = “It is hot”, and q = “ It is sunny”</a:t>
            </a:r>
          </a:p>
          <a:p>
            <a:pPr lvl="0"/>
            <a:r>
              <a:rPr lang="en-US" strike="noStrike" baseline="0" dirty="0" smtClean="0">
                <a:latin typeface="Times New Roman" panose="02020603050405020304" pitchFamily="18" charset="0"/>
              </a:rPr>
              <a:t>SENTENCE</a:t>
            </a:r>
            <a:r>
              <a:rPr lang="en-US" strike="noStrike" dirty="0" smtClean="0">
                <a:latin typeface="Times New Roman" panose="02020603050405020304" pitchFamily="18" charset="0"/>
              </a:rPr>
              <a:t> </a:t>
            </a:r>
            <a:r>
              <a:rPr lang="en-US" strike="noStrike" baseline="0" dirty="0" smtClean="0">
                <a:latin typeface="Times New Roman" panose="02020603050405020304" pitchFamily="18" charset="0"/>
              </a:rPr>
              <a:t>SYMBOLIC FORM</a:t>
            </a:r>
          </a:p>
          <a:p>
            <a:pPr lvl="0"/>
            <a:r>
              <a:rPr lang="en-US" strike="noStrike" baseline="0" dirty="0" smtClean="0">
                <a:latin typeface="Times New Roman" panose="02020603050405020304" pitchFamily="18" charset="0"/>
              </a:rPr>
              <a:t>It is not hot.	~ p</a:t>
            </a:r>
          </a:p>
          <a:p>
            <a:pPr lvl="0"/>
            <a:r>
              <a:rPr lang="en-US" strike="noStrike" baseline="0" dirty="0" smtClean="0">
                <a:latin typeface="Times New Roman" panose="02020603050405020304" pitchFamily="18" charset="0"/>
              </a:rPr>
              <a:t>It is hot and sunny.	p </a:t>
            </a:r>
            <a:r>
              <a:rPr lang="en-US" strike="noStrike" baseline="0" dirty="0" err="1" smtClean="0">
                <a:latin typeface="Symbol" panose="05050102010706020507" pitchFamily="18" charset="2"/>
              </a:rPr>
              <a:t>Ù</a:t>
            </a:r>
            <a:r>
              <a:rPr lang="en-US" strike="noStrike" baseline="0" dirty="0" err="1" smtClean="0">
                <a:latin typeface="Times New Roman" panose="02020603050405020304" pitchFamily="18" charset="0"/>
              </a:rPr>
              <a:t>q</a:t>
            </a:r>
            <a:endParaRPr lang="en-US" strike="noStrike" baseline="0" dirty="0" smtClean="0">
              <a:latin typeface="Times New Roman" panose="02020603050405020304" pitchFamily="18" charset="0"/>
            </a:endParaRPr>
          </a:p>
          <a:p>
            <a:pPr lvl="0"/>
            <a:r>
              <a:rPr lang="en-US" strike="noStrike" baseline="0" dirty="0" smtClean="0">
                <a:latin typeface="Times New Roman" panose="02020603050405020304" pitchFamily="18" charset="0"/>
              </a:rPr>
              <a:t>It is hot or sunny.		p </a:t>
            </a:r>
            <a:r>
              <a:rPr lang="en-US" strike="noStrike" baseline="0" dirty="0" smtClean="0">
                <a:latin typeface="Symbol" panose="05050102010706020507" pitchFamily="18" charset="2"/>
              </a:rPr>
              <a:t>Ú</a:t>
            </a:r>
            <a:r>
              <a:rPr lang="en-US" strike="noStrike" baseline="0" dirty="0" smtClean="0">
                <a:latin typeface="Times New Roman" panose="02020603050405020304" pitchFamily="18" charset="0"/>
              </a:rPr>
              <a:t> q</a:t>
            </a:r>
          </a:p>
          <a:p>
            <a:pPr lvl="0"/>
            <a:r>
              <a:rPr lang="en-US" strike="noStrike" baseline="0" dirty="0" smtClean="0">
                <a:latin typeface="Times New Roman" panose="02020603050405020304" pitchFamily="18" charset="0"/>
              </a:rPr>
              <a:t>It is not hot but sunny.	~ p </a:t>
            </a:r>
            <a:r>
              <a:rPr lang="en-US" strike="noStrike" baseline="0" dirty="0" err="1" smtClean="0">
                <a:latin typeface="Symbol" panose="05050102010706020507" pitchFamily="18" charset="2"/>
              </a:rPr>
              <a:t>Ù</a:t>
            </a:r>
            <a:r>
              <a:rPr lang="en-US" strike="noStrike" baseline="0" dirty="0" err="1" smtClean="0">
                <a:latin typeface="Times New Roman" panose="02020603050405020304" pitchFamily="18" charset="0"/>
              </a:rPr>
              <a:t>q</a:t>
            </a:r>
            <a:endParaRPr lang="en-US" strike="noStrike" baseline="0" dirty="0" smtClean="0">
              <a:latin typeface="Times New Roman" panose="02020603050405020304" pitchFamily="18" charset="0"/>
            </a:endParaRPr>
          </a:p>
          <a:p>
            <a:pPr lvl="0"/>
            <a:r>
              <a:rPr lang="en-US" strike="noStrike" baseline="0" dirty="0" smtClean="0">
                <a:latin typeface="Times New Roman" panose="02020603050405020304" pitchFamily="18" charset="0"/>
              </a:rPr>
              <a:t>It is neither hot nor sunny.	~ p </a:t>
            </a:r>
            <a:r>
              <a:rPr lang="en-US" strike="noStrike" baseline="0" dirty="0" smtClean="0">
                <a:latin typeface="Symbol" panose="05050102010706020507" pitchFamily="18" charset="2"/>
              </a:rPr>
              <a:t>Ù</a:t>
            </a:r>
            <a:r>
              <a:rPr lang="en-US" strike="noStrike" baseline="0" dirty="0" smtClean="0">
                <a:latin typeface="Times New Roman" panose="02020603050405020304" pitchFamily="18" charset="0"/>
              </a:rPr>
              <a:t> ~ q</a:t>
            </a:r>
          </a:p>
          <a:p>
            <a:endParaRPr lang="en-US" dirty="0" smtClean="0"/>
          </a:p>
          <a:p>
            <a:endParaRPr lang="en-US" dirty="0"/>
          </a:p>
        </p:txBody>
      </p:sp>
    </p:spTree>
    <p:extLst>
      <p:ext uri="{BB962C8B-B14F-4D97-AF65-F5344CB8AC3E}">
        <p14:creationId xmlns:p14="http://schemas.microsoft.com/office/powerpoint/2010/main" val="356669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strike="noStrike" baseline="0" dirty="0" smtClean="0">
                <a:latin typeface="Times New Roman" panose="02020603050405020304" pitchFamily="18" charset="0"/>
              </a:rPr>
              <a:t>Course Objective:</a:t>
            </a:r>
          </a:p>
        </p:txBody>
      </p:sp>
      <p:sp>
        <p:nvSpPr>
          <p:cNvPr id="3" name="Text Placeholder 2"/>
          <p:cNvSpPr>
            <a:spLocks noGrp="1"/>
          </p:cNvSpPr>
          <p:nvPr>
            <p:ph type="body" idx="1"/>
          </p:nvPr>
        </p:nvSpPr>
        <p:spPr>
          <a:xfrm>
            <a:off x="838200" y="1479176"/>
            <a:ext cx="10515600" cy="4961965"/>
          </a:xfrm>
        </p:spPr>
        <p:txBody>
          <a:bodyPr>
            <a:normAutofit/>
          </a:bodyPr>
          <a:lstStyle/>
          <a:p>
            <a:pPr lvl="0"/>
            <a:r>
              <a:rPr lang="en-US" sz="2000" strike="noStrike" baseline="0" dirty="0" smtClean="0">
                <a:latin typeface="Times New Roman" panose="02020603050405020304" pitchFamily="18" charset="0"/>
              </a:rPr>
              <a:t>1. Express statements with the precision of formal logic </a:t>
            </a:r>
          </a:p>
          <a:p>
            <a:pPr lvl="0"/>
            <a:r>
              <a:rPr lang="en-US" sz="2000" strike="noStrike" baseline="0" dirty="0" smtClean="0">
                <a:latin typeface="Times New Roman" panose="02020603050405020304" pitchFamily="18" charset="0"/>
              </a:rPr>
              <a:t>2. Analyze arguments to test their validity</a:t>
            </a:r>
          </a:p>
          <a:p>
            <a:pPr lvl="0"/>
            <a:r>
              <a:rPr lang="en-US" sz="2000" strike="noStrike" baseline="0" dirty="0" smtClean="0">
                <a:latin typeface="Times New Roman" panose="02020603050405020304" pitchFamily="18" charset="0"/>
              </a:rPr>
              <a:t>3. Apply the basic properties and operations related to sets</a:t>
            </a:r>
          </a:p>
          <a:p>
            <a:pPr lvl="0"/>
            <a:r>
              <a:rPr lang="en-US" sz="2000" strike="noStrike" baseline="0" dirty="0" smtClean="0">
                <a:latin typeface="Times New Roman" panose="02020603050405020304" pitchFamily="18" charset="0"/>
              </a:rPr>
              <a:t>4. Apply to sets the basic properties and operations related to relations and functions </a:t>
            </a:r>
          </a:p>
          <a:p>
            <a:pPr lvl="0"/>
            <a:r>
              <a:rPr lang="en-US" sz="2000" strike="noStrike" baseline="0" dirty="0" smtClean="0">
                <a:latin typeface="Times New Roman" panose="02020603050405020304" pitchFamily="18" charset="0"/>
              </a:rPr>
              <a:t>5.Define terms recursively</a:t>
            </a:r>
          </a:p>
          <a:p>
            <a:pPr lvl="0"/>
            <a:r>
              <a:rPr lang="en-US" sz="2000" strike="noStrike" baseline="0" dirty="0" smtClean="0">
                <a:latin typeface="Times New Roman" panose="02020603050405020304" pitchFamily="18" charset="0"/>
              </a:rPr>
              <a:t>6.Prove a formula using mathematical induction </a:t>
            </a:r>
          </a:p>
          <a:p>
            <a:pPr lvl="0"/>
            <a:r>
              <a:rPr lang="en-US" sz="2000" strike="noStrike" baseline="0" dirty="0" smtClean="0">
                <a:latin typeface="Times New Roman" panose="02020603050405020304" pitchFamily="18" charset="0"/>
              </a:rPr>
              <a:t>7.Prove statements using direct and indirect methods </a:t>
            </a:r>
          </a:p>
          <a:p>
            <a:pPr lvl="0"/>
            <a:r>
              <a:rPr lang="en-US" sz="2000" strike="noStrike" baseline="0" dirty="0" smtClean="0">
                <a:latin typeface="Times New Roman" panose="02020603050405020304" pitchFamily="18" charset="0"/>
              </a:rPr>
              <a:t>8.Compute probability of simple and conditional events</a:t>
            </a:r>
          </a:p>
          <a:p>
            <a:pPr lvl="0"/>
            <a:r>
              <a:rPr lang="en-US" sz="2000" strike="noStrike" baseline="0" dirty="0" smtClean="0">
                <a:latin typeface="Times New Roman" panose="02020603050405020304" pitchFamily="18" charset="0"/>
              </a:rPr>
              <a:t>9.Identify and use the formulas of </a:t>
            </a:r>
            <a:r>
              <a:rPr lang="en-US" sz="2000" strike="noStrike" baseline="0" dirty="0" err="1" smtClean="0">
                <a:latin typeface="Times New Roman" panose="02020603050405020304" pitchFamily="18" charset="0"/>
              </a:rPr>
              <a:t>combinatorics</a:t>
            </a:r>
            <a:r>
              <a:rPr lang="en-US" sz="2000" strike="noStrike" baseline="0" dirty="0" smtClean="0">
                <a:latin typeface="Times New Roman" panose="02020603050405020304" pitchFamily="18" charset="0"/>
              </a:rPr>
              <a:t> in different problems </a:t>
            </a:r>
          </a:p>
          <a:p>
            <a:pPr lvl="0"/>
            <a:r>
              <a:rPr lang="en-US" sz="2000" strike="noStrike" baseline="0" dirty="0" smtClean="0">
                <a:latin typeface="Times New Roman" panose="02020603050405020304" pitchFamily="18" charset="0"/>
              </a:rPr>
              <a:t>10.Illustrate the basic definitions of graph theory and properties of graphs</a:t>
            </a:r>
          </a:p>
          <a:p>
            <a:pPr lvl="0"/>
            <a:r>
              <a:rPr lang="en-US" sz="2000" strike="noStrike" baseline="0" dirty="0" smtClean="0">
                <a:latin typeface="Times New Roman" panose="02020603050405020304" pitchFamily="18" charset="0"/>
              </a:rPr>
              <a:t>11.Relate each major topic in Discrete Mathematics to an application area in computing</a:t>
            </a:r>
          </a:p>
          <a:p>
            <a:endParaRPr lang="en-US" sz="2000" dirty="0"/>
          </a:p>
        </p:txBody>
      </p:sp>
    </p:spTree>
    <p:extLst>
      <p:ext uri="{BB962C8B-B14F-4D97-AF65-F5344CB8AC3E}">
        <p14:creationId xmlns:p14="http://schemas.microsoft.com/office/powerpoint/2010/main" val="3371172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strike="noStrike" baseline="0" dirty="0" smtClean="0">
                <a:latin typeface="Times New Roman" panose="02020603050405020304" pitchFamily="18" charset="0"/>
              </a:rPr>
              <a:t>EXAMPLE</a:t>
            </a:r>
          </a:p>
        </p:txBody>
      </p:sp>
      <p:sp>
        <p:nvSpPr>
          <p:cNvPr id="3" name="Text Placeholder 2"/>
          <p:cNvSpPr>
            <a:spLocks noGrp="1"/>
          </p:cNvSpPr>
          <p:nvPr>
            <p:ph type="body" idx="1"/>
          </p:nvPr>
        </p:nvSpPr>
        <p:spPr/>
        <p:txBody>
          <a:bodyPr/>
          <a:lstStyle/>
          <a:p>
            <a:pPr lvl="0"/>
            <a:r>
              <a:rPr lang="en-US" strike="noStrike" baseline="0" dirty="0" smtClean="0">
                <a:latin typeface="Times New Roman" panose="02020603050405020304" pitchFamily="18" charset="0"/>
              </a:rPr>
              <a:t>Let	h = “Zia is healthy” w = “Zia is wealthy” s = “Zia is wise”</a:t>
            </a:r>
          </a:p>
          <a:p>
            <a:pPr lvl="0"/>
            <a:r>
              <a:rPr lang="en-US" strike="noStrike" baseline="0" dirty="0" smtClean="0">
                <a:latin typeface="Times New Roman" panose="02020603050405020304" pitchFamily="18" charset="0"/>
              </a:rPr>
              <a:t>Translate the compound statements to symbolic form:</a:t>
            </a:r>
          </a:p>
          <a:p>
            <a:pPr lvl="0"/>
            <a:r>
              <a:rPr lang="en-US" strike="noStrike" baseline="0" dirty="0" smtClean="0">
                <a:latin typeface="Times New Roman" panose="02020603050405020304" pitchFamily="18" charset="0"/>
              </a:rPr>
              <a:t>Zia is healthy and wealthy but not wise.	(h </a:t>
            </a:r>
            <a:r>
              <a:rPr lang="en-US" strike="noStrike" baseline="0" dirty="0" smtClean="0">
                <a:latin typeface="Symbol" panose="05050102010706020507" pitchFamily="18" charset="2"/>
              </a:rPr>
              <a:t>Ù</a:t>
            </a:r>
            <a:r>
              <a:rPr lang="en-US" strike="noStrike" baseline="0" dirty="0" smtClean="0">
                <a:latin typeface="Times New Roman" panose="02020603050405020304" pitchFamily="18" charset="0"/>
              </a:rPr>
              <a:t> w) </a:t>
            </a:r>
            <a:r>
              <a:rPr lang="en-US" strike="noStrike" baseline="0" dirty="0" smtClean="0">
                <a:latin typeface="Symbol" panose="05050102010706020507" pitchFamily="18" charset="2"/>
              </a:rPr>
              <a:t>Ù</a:t>
            </a:r>
            <a:r>
              <a:rPr lang="en-US" strike="noStrike" baseline="0" dirty="0" smtClean="0">
                <a:latin typeface="Times New Roman" panose="02020603050405020304" pitchFamily="18" charset="0"/>
              </a:rPr>
              <a:t> (~ s)</a:t>
            </a:r>
          </a:p>
          <a:p>
            <a:pPr lvl="0"/>
            <a:r>
              <a:rPr lang="en-US" strike="noStrike" baseline="0" dirty="0" smtClean="0">
                <a:latin typeface="Times New Roman" panose="02020603050405020304" pitchFamily="18" charset="0"/>
              </a:rPr>
              <a:t>Zia is not wealthy but he is healthy and wise.	~ w </a:t>
            </a:r>
            <a:r>
              <a:rPr lang="en-US" strike="noStrike" baseline="0" dirty="0" smtClean="0">
                <a:latin typeface="Symbol" panose="05050102010706020507" pitchFamily="18" charset="2"/>
              </a:rPr>
              <a:t>Ù</a:t>
            </a:r>
            <a:r>
              <a:rPr lang="en-US" strike="noStrike" baseline="0" dirty="0" smtClean="0">
                <a:latin typeface="Times New Roman" panose="02020603050405020304" pitchFamily="18" charset="0"/>
              </a:rPr>
              <a:t> (h </a:t>
            </a:r>
            <a:r>
              <a:rPr lang="en-US" strike="noStrike" baseline="0" dirty="0" smtClean="0">
                <a:latin typeface="Symbol" panose="05050102010706020507" pitchFamily="18" charset="2"/>
              </a:rPr>
              <a:t>Ù</a:t>
            </a:r>
            <a:r>
              <a:rPr lang="en-US" strike="noStrike" baseline="0" dirty="0" smtClean="0">
                <a:latin typeface="Times New Roman" panose="02020603050405020304" pitchFamily="18" charset="0"/>
              </a:rPr>
              <a:t> s)</a:t>
            </a:r>
          </a:p>
          <a:p>
            <a:pPr lvl="0"/>
            <a:r>
              <a:rPr lang="en-US" strike="noStrike" baseline="0" dirty="0" smtClean="0">
                <a:latin typeface="Times New Roman" panose="02020603050405020304" pitchFamily="18" charset="0"/>
              </a:rPr>
              <a:t>Zia is neither healthy, wealthy nor wise.	~ h </a:t>
            </a:r>
            <a:r>
              <a:rPr lang="en-US" strike="noStrike" baseline="0" dirty="0" smtClean="0">
                <a:latin typeface="Symbol" panose="05050102010706020507" pitchFamily="18" charset="2"/>
              </a:rPr>
              <a:t>Ù</a:t>
            </a:r>
            <a:r>
              <a:rPr lang="en-US" strike="noStrike" baseline="0" dirty="0" smtClean="0">
                <a:latin typeface="Times New Roman" panose="02020603050405020304" pitchFamily="18" charset="0"/>
              </a:rPr>
              <a:t> ~ w </a:t>
            </a:r>
            <a:r>
              <a:rPr lang="en-US" strike="noStrike" baseline="0" dirty="0" smtClean="0">
                <a:latin typeface="Symbol" panose="05050102010706020507" pitchFamily="18" charset="2"/>
              </a:rPr>
              <a:t>Ù</a:t>
            </a:r>
            <a:r>
              <a:rPr lang="en-US" strike="noStrike" baseline="0" dirty="0" smtClean="0">
                <a:latin typeface="Times New Roman" panose="02020603050405020304" pitchFamily="18" charset="0"/>
              </a:rPr>
              <a:t> ~ s</a:t>
            </a:r>
          </a:p>
          <a:p>
            <a:endParaRPr lang="en-US" dirty="0"/>
          </a:p>
        </p:txBody>
      </p:sp>
    </p:spTree>
    <p:extLst>
      <p:ext uri="{BB962C8B-B14F-4D97-AF65-F5344CB8AC3E}">
        <p14:creationId xmlns:p14="http://schemas.microsoft.com/office/powerpoint/2010/main" val="3425297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algn="ctr" rtl="0"/>
            <a:r>
              <a:rPr lang="en-US" b="1" i="0" strike="noStrike" baseline="0" dirty="0" smtClean="0">
                <a:latin typeface="Times New Roman" panose="02020603050405020304" pitchFamily="18" charset="0"/>
              </a:rPr>
              <a:t>TRANSLATING FROM SYMBOLS TO ENGLISH:</a:t>
            </a:r>
          </a:p>
        </p:txBody>
      </p:sp>
      <p:sp>
        <p:nvSpPr>
          <p:cNvPr id="3" name="Text Placeholder 2"/>
          <p:cNvSpPr>
            <a:spLocks noGrp="1"/>
          </p:cNvSpPr>
          <p:nvPr>
            <p:ph type="body" idx="1"/>
          </p:nvPr>
        </p:nvSpPr>
        <p:spPr/>
        <p:txBody>
          <a:bodyPr>
            <a:normAutofit fontScale="92500" lnSpcReduction="20000"/>
          </a:bodyPr>
          <a:lstStyle/>
          <a:p>
            <a:pPr lvl="0"/>
            <a:r>
              <a:rPr lang="en-US" strike="noStrike" baseline="0" dirty="0" smtClean="0">
                <a:latin typeface="Times New Roman" panose="02020603050405020304" pitchFamily="18" charset="0"/>
              </a:rPr>
              <a:t>Let	m = “Ali is good in Mathematics”</a:t>
            </a:r>
          </a:p>
          <a:p>
            <a:pPr lvl="0"/>
            <a:r>
              <a:rPr lang="en-US" strike="noStrike" baseline="0" dirty="0" smtClean="0">
                <a:latin typeface="Times New Roman" panose="02020603050405020304" pitchFamily="18" charset="0"/>
              </a:rPr>
              <a:t>c = “Ali is a Computer Science student”</a:t>
            </a:r>
          </a:p>
          <a:p>
            <a:pPr lvl="0"/>
            <a:endParaRPr lang="en-US" strike="noStrike" baseline="0" dirty="0" smtClean="0">
              <a:latin typeface="Times New Roman" panose="02020603050405020304" pitchFamily="18" charset="0"/>
            </a:endParaRPr>
          </a:p>
          <a:p>
            <a:pPr lvl="0"/>
            <a:r>
              <a:rPr lang="en-US" strike="noStrike" baseline="0" dirty="0" smtClean="0">
                <a:latin typeface="Times New Roman" panose="02020603050405020304" pitchFamily="18" charset="0"/>
              </a:rPr>
              <a:t>Translate the following statement forms into plain English:</a:t>
            </a:r>
          </a:p>
          <a:p>
            <a:pPr lvl="0"/>
            <a:endParaRPr lang="en-US" strike="noStrike" baseline="0" dirty="0" smtClean="0">
              <a:latin typeface="Times New Roman" panose="02020603050405020304" pitchFamily="18" charset="0"/>
            </a:endParaRPr>
          </a:p>
          <a:p>
            <a:pPr lvl="0"/>
            <a:r>
              <a:rPr lang="en-US" strike="noStrike" baseline="0" dirty="0" smtClean="0">
                <a:latin typeface="Times New Roman" panose="02020603050405020304" pitchFamily="18" charset="0"/>
              </a:rPr>
              <a:t>~ c	Ali is not a Computer Science student</a:t>
            </a:r>
          </a:p>
          <a:p>
            <a:pPr lvl="0"/>
            <a:r>
              <a:rPr lang="en-US" strike="noStrike" baseline="0" dirty="0" err="1" smtClean="0">
                <a:latin typeface="Times New Roman" panose="02020603050405020304" pitchFamily="18" charset="0"/>
              </a:rPr>
              <a:t>c</a:t>
            </a:r>
            <a:r>
              <a:rPr lang="en-US" strike="noStrike" baseline="0" dirty="0" err="1" smtClean="0">
                <a:latin typeface="Symbol" panose="05050102010706020507" pitchFamily="18" charset="2"/>
              </a:rPr>
              <a:t>Ú</a:t>
            </a:r>
            <a:r>
              <a:rPr lang="en-US" strike="noStrike" baseline="0" dirty="0" smtClean="0">
                <a:latin typeface="Times New Roman" panose="02020603050405020304" pitchFamily="18" charset="0"/>
              </a:rPr>
              <a:t> m	Ali is a Computer Science student or good in </a:t>
            </a:r>
            <a:r>
              <a:rPr lang="en-US" strike="noStrike" baseline="0" dirty="0" err="1" smtClean="0">
                <a:latin typeface="Times New Roman" panose="02020603050405020304" pitchFamily="18" charset="0"/>
              </a:rPr>
              <a:t>Maths</a:t>
            </a:r>
            <a:r>
              <a:rPr lang="en-US" strike="noStrike" baseline="0" dirty="0" smtClean="0">
                <a:latin typeface="Times New Roman" panose="02020603050405020304" pitchFamily="18" charset="0"/>
              </a:rPr>
              <a:t>.</a:t>
            </a:r>
          </a:p>
          <a:p>
            <a:pPr lvl="0"/>
            <a:r>
              <a:rPr lang="en-US" strike="noStrike" baseline="0" dirty="0" smtClean="0">
                <a:latin typeface="Times New Roman" panose="02020603050405020304" pitchFamily="18" charset="0"/>
              </a:rPr>
              <a:t>m </a:t>
            </a:r>
            <a:r>
              <a:rPr lang="en-US" strike="noStrike" baseline="0" dirty="0" smtClean="0">
                <a:latin typeface="Symbol" panose="05050102010706020507" pitchFamily="18" charset="2"/>
              </a:rPr>
              <a:t>Ù</a:t>
            </a:r>
            <a:r>
              <a:rPr lang="en-US" strike="noStrike" baseline="0" dirty="0" smtClean="0">
                <a:latin typeface="Times New Roman" panose="02020603050405020304" pitchFamily="18" charset="0"/>
              </a:rPr>
              <a:t> ~ c	Ali is good in </a:t>
            </a:r>
            <a:r>
              <a:rPr lang="en-US" strike="noStrike" baseline="0" dirty="0" err="1" smtClean="0">
                <a:latin typeface="Times New Roman" panose="02020603050405020304" pitchFamily="18" charset="0"/>
              </a:rPr>
              <a:t>Maths</a:t>
            </a:r>
            <a:r>
              <a:rPr lang="en-US" strike="noStrike" baseline="0" dirty="0" smtClean="0">
                <a:latin typeface="Times New Roman" panose="02020603050405020304" pitchFamily="18" charset="0"/>
              </a:rPr>
              <a:t> but not a Computer Science student</a:t>
            </a:r>
          </a:p>
          <a:p>
            <a:pPr lvl="0"/>
            <a:endParaRPr lang="en-US" strike="noStrike" baseline="0" dirty="0" smtClean="0">
              <a:latin typeface="Times New Roman" panose="02020603050405020304" pitchFamily="18" charset="0"/>
            </a:endParaRPr>
          </a:p>
          <a:p>
            <a:pPr lvl="0"/>
            <a:r>
              <a:rPr lang="en-US" strike="noStrike" baseline="0" dirty="0" smtClean="0">
                <a:latin typeface="Times New Roman" panose="02020603050405020304" pitchFamily="18" charset="0"/>
              </a:rPr>
              <a:t>A convenient method for analyzing a compound statement is to make a truth table for it.</a:t>
            </a:r>
          </a:p>
          <a:p>
            <a:endParaRPr lang="en-US" dirty="0"/>
          </a:p>
        </p:txBody>
      </p:sp>
    </p:spTree>
    <p:extLst>
      <p:ext uri="{BB962C8B-B14F-4D97-AF65-F5344CB8AC3E}">
        <p14:creationId xmlns:p14="http://schemas.microsoft.com/office/powerpoint/2010/main" val="1395958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strike="noStrike" baseline="0" dirty="0" smtClean="0">
                <a:latin typeface="Times New Roman" panose="02020603050405020304" pitchFamily="18" charset="0"/>
              </a:rPr>
              <a:t>Truth Table</a:t>
            </a:r>
          </a:p>
        </p:txBody>
      </p:sp>
      <p:sp>
        <p:nvSpPr>
          <p:cNvPr id="3" name="Text Placeholder 2"/>
          <p:cNvSpPr>
            <a:spLocks noGrp="1"/>
          </p:cNvSpPr>
          <p:nvPr>
            <p:ph type="body" idx="1"/>
          </p:nvPr>
        </p:nvSpPr>
        <p:spPr/>
        <p:txBody>
          <a:bodyPr/>
          <a:lstStyle/>
          <a:p>
            <a:pPr marR="0" lvl="0" rtl="0"/>
            <a:r>
              <a:rPr lang="en-US" strike="noStrike" baseline="0" dirty="0" smtClean="0">
                <a:latin typeface="Times New Roman" panose="02020603050405020304" pitchFamily="18" charset="0"/>
              </a:rPr>
              <a:t>A truth table specifies the truth value of a compound proposition for all possible truth values of its constituent propositions.</a:t>
            </a:r>
          </a:p>
        </p:txBody>
      </p:sp>
    </p:spTree>
    <p:extLst>
      <p:ext uri="{BB962C8B-B14F-4D97-AF65-F5344CB8AC3E}">
        <p14:creationId xmlns:p14="http://schemas.microsoft.com/office/powerpoint/2010/main" val="2749589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strike="noStrike" baseline="0" dirty="0" smtClean="0">
                <a:latin typeface="Times New Roman" panose="02020603050405020304" pitchFamily="18" charset="0"/>
              </a:rPr>
              <a:t>NEGATION (~):</a:t>
            </a:r>
          </a:p>
        </p:txBody>
      </p:sp>
      <p:sp>
        <p:nvSpPr>
          <p:cNvPr id="3" name="Text Placeholder 2"/>
          <p:cNvSpPr>
            <a:spLocks noGrp="1"/>
          </p:cNvSpPr>
          <p:nvPr>
            <p:ph type="body" idx="1"/>
          </p:nvPr>
        </p:nvSpPr>
        <p:spPr/>
        <p:txBody>
          <a:bodyPr/>
          <a:lstStyle/>
          <a:p>
            <a:pPr marR="0" lvl="0" rtl="0"/>
            <a:r>
              <a:rPr lang="en-US" strike="noStrike" baseline="0" dirty="0" smtClean="0">
                <a:latin typeface="Times New Roman" panose="02020603050405020304" pitchFamily="18" charset="0"/>
              </a:rPr>
              <a:t>If p is a statement variable, then negation of p, “not p”, is denoted as “~p”</a:t>
            </a:r>
          </a:p>
          <a:p>
            <a:pPr marR="0" lvl="0" rtl="0"/>
            <a:r>
              <a:rPr lang="en-US" strike="noStrike" baseline="0" dirty="0" smtClean="0">
                <a:latin typeface="Times New Roman" panose="02020603050405020304" pitchFamily="18" charset="0"/>
              </a:rPr>
              <a:t>It has opposite truth value from p i.e., if p is true, then ~ p is false; if p is false, then ~ p is true</a:t>
            </a:r>
            <a:r>
              <a:rPr lang="en-US" strike="noStrike" baseline="0" dirty="0" smtClean="0">
                <a:latin typeface="Times New Roman" panose="02020603050405020304" pitchFamily="18" charset="0"/>
              </a:rPr>
              <a:t>.</a:t>
            </a:r>
          </a:p>
          <a:p>
            <a:pPr lvl="0"/>
            <a:r>
              <a:rPr lang="en-US" strike="noStrike" baseline="0" dirty="0" smtClean="0">
                <a:latin typeface="Times New Roman" panose="02020603050405020304" pitchFamily="18" charset="0"/>
              </a:rPr>
              <a:t>TRUTH TABLE FOR ~ p</a:t>
            </a:r>
          </a:p>
          <a:p>
            <a:pPr lvl="0"/>
            <a:endParaRPr lang="en-US" strike="noStrike" baseline="0" dirty="0" smtClean="0">
              <a:latin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22544495"/>
              </p:ext>
            </p:extLst>
          </p:nvPr>
        </p:nvGraphicFramePr>
        <p:xfrm>
          <a:off x="5518337" y="3997724"/>
          <a:ext cx="4930028" cy="2283661"/>
        </p:xfrm>
        <a:graphic>
          <a:graphicData uri="http://schemas.openxmlformats.org/drawingml/2006/table">
            <a:tbl>
              <a:tblPr firstRow="1" firstCol="1" lastRow="1" lastCol="1" bandRow="1" bandCol="1"/>
              <a:tblGrid>
                <a:gridCol w="2597420"/>
                <a:gridCol w="2332608"/>
              </a:tblGrid>
              <a:tr h="718259">
                <a:tc>
                  <a:txBody>
                    <a:bodyPr/>
                    <a:lstStyle/>
                    <a:p>
                      <a:pPr marL="0" marR="0" algn="ctr">
                        <a:lnSpc>
                          <a:spcPct val="107000"/>
                        </a:lnSpc>
                        <a:spcBef>
                          <a:spcPts val="40"/>
                        </a:spcBef>
                        <a:spcAft>
                          <a:spcPts val="0"/>
                        </a:spcAft>
                      </a:pPr>
                      <a:r>
                        <a:rPr lang="en-US" sz="2800" b="1" dirty="0">
                          <a:effectLst/>
                          <a:latin typeface="Times New Roman" panose="02020603050405020304" pitchFamily="18" charset="0"/>
                          <a:ea typeface="Times New Roman" panose="02020603050405020304" pitchFamily="18" charset="0"/>
                        </a:rPr>
                        <a:t> </a:t>
                      </a:r>
                      <a:r>
                        <a:rPr lang="en-US" sz="2000" b="1" i="1" dirty="0" smtClean="0">
                          <a:effectLst/>
                          <a:latin typeface="Times New Roman" panose="02020603050405020304" pitchFamily="18" charset="0"/>
                          <a:ea typeface="Times New Roman" panose="02020603050405020304" pitchFamily="18" charset="0"/>
                        </a:rPr>
                        <a:t>p</a:t>
                      </a:r>
                      <a:endParaRPr lang="en-US" sz="1800" dirty="0">
                        <a:effectLst/>
                        <a:latin typeface="Times New Roman" panose="02020603050405020304" pitchFamily="18" charset="0"/>
                        <a:ea typeface="Times New Roman" panose="02020603050405020304" pitchFamily="18"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0F9C9"/>
                    </a:solidFill>
                  </a:tcPr>
                </a:tc>
                <a:tc>
                  <a:txBody>
                    <a:bodyPr/>
                    <a:lstStyle/>
                    <a:p>
                      <a:pPr marL="0" marR="0" algn="ctr">
                        <a:lnSpc>
                          <a:spcPct val="107000"/>
                        </a:lnSpc>
                        <a:spcBef>
                          <a:spcPts val="40"/>
                        </a:spcBef>
                        <a:spcAft>
                          <a:spcPts val="0"/>
                        </a:spcAft>
                      </a:pPr>
                      <a:r>
                        <a:rPr lang="en-US" sz="2800" b="1" dirty="0">
                          <a:effectLst/>
                          <a:latin typeface="Times New Roman" panose="02020603050405020304" pitchFamily="18" charset="0"/>
                          <a:ea typeface="Times New Roman" panose="02020603050405020304" pitchFamily="18" charset="0"/>
                        </a:rPr>
                        <a:t> </a:t>
                      </a:r>
                      <a:r>
                        <a:rPr lang="en-US" sz="2000" b="1" i="1" dirty="0" smtClean="0">
                          <a:effectLst/>
                          <a:latin typeface="Times New Roman" panose="02020603050405020304" pitchFamily="18" charset="0"/>
                          <a:ea typeface="Times New Roman" panose="02020603050405020304" pitchFamily="18" charset="0"/>
                        </a:rPr>
                        <a:t>~</a:t>
                      </a:r>
                      <a:r>
                        <a:rPr lang="en-US" sz="2000" b="1" i="1" spc="5" dirty="0" smtClean="0">
                          <a:effectLst/>
                          <a:latin typeface="Times New Roman" panose="02020603050405020304" pitchFamily="18" charset="0"/>
                          <a:ea typeface="Times New Roman" panose="02020603050405020304" pitchFamily="18" charset="0"/>
                        </a:rPr>
                        <a:t> </a:t>
                      </a:r>
                      <a:r>
                        <a:rPr lang="en-US" sz="2000" b="1" i="1" dirty="0">
                          <a:effectLst/>
                          <a:latin typeface="Times New Roman" panose="02020603050405020304" pitchFamily="18" charset="0"/>
                          <a:ea typeface="Times New Roman" panose="02020603050405020304" pitchFamily="18" charset="0"/>
                        </a:rPr>
                        <a:t>p</a:t>
                      </a:r>
                      <a:endParaRPr lang="en-US" sz="1800" dirty="0">
                        <a:effectLst/>
                        <a:latin typeface="Times New Roman" panose="02020603050405020304" pitchFamily="18" charset="0"/>
                        <a:ea typeface="Times New Roman" panose="02020603050405020304" pitchFamily="18" charset="0"/>
                      </a:endParaRPr>
                    </a:p>
                  </a:txBody>
                  <a:tcPr marL="0" marR="0" marT="0" marB="0" anchor="ctr">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9C9"/>
                    </a:solidFill>
                  </a:tcPr>
                </a:tc>
              </a:tr>
              <a:tr h="730490">
                <a:tc>
                  <a:txBody>
                    <a:bodyPr/>
                    <a:lstStyle/>
                    <a:p>
                      <a:pPr marL="0" marR="0" algn="ctr">
                        <a:lnSpc>
                          <a:spcPct val="107000"/>
                        </a:lnSpc>
                        <a:spcBef>
                          <a:spcPts val="10"/>
                        </a:spcBef>
                        <a:spcAft>
                          <a:spcPts val="0"/>
                        </a:spcAft>
                      </a:pPr>
                      <a:r>
                        <a:rPr lang="en-US" sz="2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19050" marR="0" algn="ctr">
                        <a:lnSpc>
                          <a:spcPct val="107000"/>
                        </a:lnSpc>
                        <a:spcBef>
                          <a:spcPts val="5"/>
                        </a:spcBef>
                        <a:spcAft>
                          <a:spcPts val="0"/>
                        </a:spcAft>
                      </a:pPr>
                      <a:r>
                        <a:rPr lang="en-US" sz="2000" dirty="0">
                          <a:effectLst/>
                          <a:latin typeface="Times New Roman" panose="02020603050405020304" pitchFamily="18" charset="0"/>
                          <a:ea typeface="Times New Roman" panose="02020603050405020304" pitchFamily="18" charset="0"/>
                        </a:rPr>
                        <a:t>T</a:t>
                      </a:r>
                      <a:endParaRPr lang="en-US" sz="1800" dirty="0">
                        <a:effectLst/>
                        <a:latin typeface="Times New Roman" panose="02020603050405020304" pitchFamily="18" charset="0"/>
                        <a:ea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10"/>
                        </a:spcBef>
                        <a:spcAft>
                          <a:spcPts val="0"/>
                        </a:spcAft>
                      </a:pPr>
                      <a:r>
                        <a:rPr lang="en-US" sz="2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34290" marR="0" algn="ctr">
                        <a:lnSpc>
                          <a:spcPct val="107000"/>
                        </a:lnSpc>
                        <a:spcBef>
                          <a:spcPts val="5"/>
                        </a:spcBef>
                        <a:spcAft>
                          <a:spcPts val="0"/>
                        </a:spcAft>
                      </a:pPr>
                      <a:r>
                        <a:rPr lang="en-US" sz="2000" dirty="0">
                          <a:effectLst/>
                          <a:latin typeface="Times New Roman" panose="02020603050405020304" pitchFamily="18" charset="0"/>
                          <a:ea typeface="Times New Roman" panose="02020603050405020304" pitchFamily="18" charset="0"/>
                        </a:rPr>
                        <a:t>F</a:t>
                      </a:r>
                      <a:endParaRPr lang="en-US" sz="18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0490">
                <a:tc>
                  <a:txBody>
                    <a:bodyPr/>
                    <a:lstStyle/>
                    <a:p>
                      <a:pPr marL="0" marR="0" algn="ctr">
                        <a:lnSpc>
                          <a:spcPct val="107000"/>
                        </a:lnSpc>
                        <a:spcBef>
                          <a:spcPts val="35"/>
                        </a:spcBef>
                        <a:spcAft>
                          <a:spcPts val="0"/>
                        </a:spcAft>
                      </a:pPr>
                      <a:r>
                        <a:rPr lang="en-US" sz="2800" b="1">
                          <a:effectLst/>
                          <a:latin typeface="Times New Roman" panose="02020603050405020304" pitchFamily="18" charset="0"/>
                          <a:ea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a:p>
                      <a:pPr marL="19050" marR="0" algn="ctr">
                        <a:lnSpc>
                          <a:spcPct val="107000"/>
                        </a:lnSpc>
                        <a:spcBef>
                          <a:spcPts val="5"/>
                        </a:spcBef>
                        <a:spcAft>
                          <a:spcPts val="0"/>
                        </a:spcAft>
                      </a:pPr>
                      <a:r>
                        <a:rPr lang="en-US" sz="2000">
                          <a:effectLst/>
                          <a:latin typeface="Times New Roman" panose="02020603050405020304" pitchFamily="18" charset="0"/>
                          <a:ea typeface="Times New Roman" panose="02020603050405020304" pitchFamily="18" charset="0"/>
                        </a:rPr>
                        <a:t>F</a:t>
                      </a:r>
                      <a:endParaRPr lang="en-US" sz="1800">
                        <a:effectLst/>
                        <a:latin typeface="Times New Roman" panose="02020603050405020304" pitchFamily="18" charset="0"/>
                        <a:ea typeface="Times New Roman" panose="02020603050405020304" pitchFamily="18" charset="0"/>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marR="0" algn="ctr">
                        <a:lnSpc>
                          <a:spcPct val="107000"/>
                        </a:lnSpc>
                        <a:spcBef>
                          <a:spcPts val="35"/>
                        </a:spcBef>
                        <a:spcAft>
                          <a:spcPts val="0"/>
                        </a:spcAft>
                      </a:pPr>
                      <a:r>
                        <a:rPr lang="en-US" sz="2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36195" marR="0" algn="ctr">
                        <a:lnSpc>
                          <a:spcPct val="107000"/>
                        </a:lnSpc>
                        <a:spcBef>
                          <a:spcPts val="5"/>
                        </a:spcBef>
                        <a:spcAft>
                          <a:spcPts val="0"/>
                        </a:spcAft>
                      </a:pPr>
                      <a:r>
                        <a:rPr lang="en-US" sz="2000" dirty="0">
                          <a:effectLst/>
                          <a:latin typeface="Times New Roman" panose="02020603050405020304" pitchFamily="18" charset="0"/>
                          <a:ea typeface="Times New Roman" panose="02020603050405020304" pitchFamily="18" charset="0"/>
                        </a:rPr>
                        <a:t>T</a:t>
                      </a:r>
                      <a:endParaRPr lang="en-US" sz="18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54884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strike="noStrike" baseline="0" dirty="0" smtClean="0">
                <a:latin typeface="Times New Roman" panose="02020603050405020304" pitchFamily="18" charset="0"/>
              </a:rPr>
              <a:t>CONJUNCTION (</a:t>
            </a:r>
            <a:r>
              <a:rPr lang="en-US" b="1" i="0" strike="noStrike" baseline="0" dirty="0" smtClean="0">
                <a:latin typeface="Symbol" panose="05050102010706020507" pitchFamily="18" charset="2"/>
              </a:rPr>
              <a:t>Ù</a:t>
            </a:r>
            <a:r>
              <a:rPr lang="en-US" b="1" i="0" strike="noStrike" baseline="0" dirty="0" smtClean="0">
                <a:latin typeface="Times New Roman" panose="02020603050405020304" pitchFamily="18" charset="0"/>
              </a:rPr>
              <a:t>):</a:t>
            </a:r>
          </a:p>
        </p:txBody>
      </p:sp>
      <p:sp>
        <p:nvSpPr>
          <p:cNvPr id="3" name="Text Placeholder 2"/>
          <p:cNvSpPr>
            <a:spLocks noGrp="1"/>
          </p:cNvSpPr>
          <p:nvPr>
            <p:ph type="body" idx="1"/>
          </p:nvPr>
        </p:nvSpPr>
        <p:spPr>
          <a:xfrm>
            <a:off x="838200" y="1825624"/>
            <a:ext cx="10515600" cy="4776881"/>
          </a:xfrm>
        </p:spPr>
        <p:txBody>
          <a:bodyPr/>
          <a:lstStyle/>
          <a:p>
            <a:pPr marR="0" lvl="0" rtl="0"/>
            <a:r>
              <a:rPr lang="en-US" strike="noStrike" baseline="0" dirty="0" smtClean="0">
                <a:latin typeface="Times New Roman" panose="02020603050405020304" pitchFamily="18" charset="0"/>
              </a:rPr>
              <a:t>If p and q are statements, then the conjunction of p and q is “p and q”, denoted as</a:t>
            </a:r>
          </a:p>
          <a:p>
            <a:pPr marR="0" lvl="0" rtl="0"/>
            <a:r>
              <a:rPr lang="en-US" strike="noStrike" baseline="0" dirty="0" smtClean="0">
                <a:latin typeface="Times New Roman" panose="02020603050405020304" pitchFamily="18" charset="0"/>
              </a:rPr>
              <a:t>“p </a:t>
            </a:r>
            <a:r>
              <a:rPr lang="en-US" strike="noStrike" baseline="0" dirty="0" smtClean="0">
                <a:latin typeface="Symbol" panose="05050102010706020507" pitchFamily="18" charset="2"/>
              </a:rPr>
              <a:t>Ù</a:t>
            </a:r>
            <a:r>
              <a:rPr lang="en-US" strike="noStrike" baseline="0" dirty="0" smtClean="0">
                <a:latin typeface="Times New Roman" panose="02020603050405020304" pitchFamily="18" charset="0"/>
              </a:rPr>
              <a:t> q</a:t>
            </a:r>
            <a:r>
              <a:rPr lang="en-US" strike="noStrike" baseline="0" dirty="0" smtClean="0">
                <a:latin typeface="Times New Roman" panose="02020603050405020304" pitchFamily="18" charset="0"/>
              </a:rPr>
              <a:t>”.</a:t>
            </a:r>
          </a:p>
          <a:p>
            <a:pPr lvl="0"/>
            <a:r>
              <a:rPr lang="en-US" strike="noStrike" baseline="0" dirty="0" smtClean="0">
                <a:latin typeface="Times New Roman" panose="02020603050405020304" pitchFamily="18" charset="0"/>
              </a:rPr>
              <a:t>Remarks</a:t>
            </a:r>
          </a:p>
          <a:p>
            <a:pPr lvl="0"/>
            <a:r>
              <a:rPr lang="en-US" strike="noStrike" baseline="0" dirty="0" smtClean="0">
                <a:latin typeface="Times New Roman" panose="02020603050405020304" pitchFamily="18" charset="0"/>
              </a:rPr>
              <a:t>p </a:t>
            </a:r>
            <a:r>
              <a:rPr lang="en-US" strike="noStrike" baseline="0" dirty="0" smtClean="0">
                <a:latin typeface="Symbol" panose="05050102010706020507" pitchFamily="18" charset="2"/>
              </a:rPr>
              <a:t>Ù</a:t>
            </a:r>
            <a:r>
              <a:rPr lang="en-US" strike="noStrike" baseline="0" dirty="0" smtClean="0">
                <a:latin typeface="Times New Roman" panose="02020603050405020304" pitchFamily="18" charset="0"/>
              </a:rPr>
              <a:t> q is true only when both p and q are true.</a:t>
            </a:r>
          </a:p>
          <a:p>
            <a:pPr lvl="0"/>
            <a:r>
              <a:rPr lang="en-US" strike="noStrike" baseline="0" dirty="0" smtClean="0">
                <a:latin typeface="Times New Roman" panose="02020603050405020304" pitchFamily="18" charset="0"/>
              </a:rPr>
              <a:t>If either p or q is false, or both are false, then p </a:t>
            </a:r>
            <a:r>
              <a:rPr lang="en-US" strike="noStrike" baseline="0" dirty="0" smtClean="0">
                <a:latin typeface="Symbol" panose="05050102010706020507" pitchFamily="18" charset="2"/>
              </a:rPr>
              <a:t>Ù</a:t>
            </a:r>
            <a:r>
              <a:rPr lang="en-US" strike="noStrike" baseline="0" dirty="0" smtClean="0">
                <a:latin typeface="Times New Roman" panose="02020603050405020304" pitchFamily="18" charset="0"/>
              </a:rPr>
              <a:t> q is false.</a:t>
            </a:r>
          </a:p>
          <a:p>
            <a:pPr marR="0" lvl="0" rtl="0"/>
            <a:endParaRPr lang="en-US"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2249743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strike="noStrike" baseline="0" dirty="0" smtClean="0">
                <a:latin typeface="Times New Roman" panose="02020603050405020304" pitchFamily="18" charset="0"/>
              </a:rPr>
              <a:t>TRUTH TABLE FOR p </a:t>
            </a:r>
            <a:r>
              <a:rPr lang="en-US" b="1" i="0" strike="noStrike" baseline="0" dirty="0" smtClean="0">
                <a:latin typeface="Symbol" panose="05050102010706020507" pitchFamily="18" charset="2"/>
              </a:rPr>
              <a:t>Ù</a:t>
            </a:r>
            <a:r>
              <a:rPr lang="en-US" b="1" i="0" strike="noStrike" baseline="0" dirty="0" smtClean="0">
                <a:latin typeface="Times New Roman" panose="02020603050405020304" pitchFamily="18" charset="0"/>
              </a:rPr>
              <a:t> q</a:t>
            </a:r>
          </a:p>
        </p:txBody>
      </p:sp>
      <p:graphicFrame>
        <p:nvGraphicFramePr>
          <p:cNvPr id="4" name="Table 3"/>
          <p:cNvGraphicFramePr>
            <a:graphicFrameLocks noGrp="1"/>
          </p:cNvGraphicFramePr>
          <p:nvPr>
            <p:extLst>
              <p:ext uri="{D42A27DB-BD31-4B8C-83A1-F6EECF244321}">
                <p14:modId xmlns:p14="http://schemas.microsoft.com/office/powerpoint/2010/main" val="667498725"/>
              </p:ext>
            </p:extLst>
          </p:nvPr>
        </p:nvGraphicFramePr>
        <p:xfrm>
          <a:off x="2295655" y="2520997"/>
          <a:ext cx="7157627" cy="2951955"/>
        </p:xfrm>
        <a:graphic>
          <a:graphicData uri="http://schemas.openxmlformats.org/drawingml/2006/table">
            <a:tbl>
              <a:tblPr firstRow="1" firstCol="1" lastRow="1" lastCol="1" bandRow="1" bandCol="1"/>
              <a:tblGrid>
                <a:gridCol w="1836814"/>
                <a:gridCol w="2153235"/>
                <a:gridCol w="3167578"/>
              </a:tblGrid>
              <a:tr h="909586">
                <a:tc>
                  <a:txBody>
                    <a:bodyPr/>
                    <a:lstStyle/>
                    <a:p>
                      <a:pPr marL="476885" marR="0" algn="l">
                        <a:lnSpc>
                          <a:spcPct val="107000"/>
                        </a:lnSpc>
                        <a:spcBef>
                          <a:spcPts val="245"/>
                        </a:spcBef>
                        <a:spcAft>
                          <a:spcPts val="0"/>
                        </a:spcAft>
                      </a:pPr>
                      <a:r>
                        <a:rPr lang="en-US" sz="2800" b="1" i="1" dirty="0">
                          <a:effectLst/>
                          <a:latin typeface="Times New Roman" panose="02020603050405020304" pitchFamily="18" charset="0"/>
                          <a:ea typeface="Times New Roman" panose="02020603050405020304" pitchFamily="18" charset="0"/>
                        </a:rPr>
                        <a:t>p</a:t>
                      </a:r>
                      <a:endParaRPr lang="en-US" sz="2400" dirty="0">
                        <a:effectLst/>
                        <a:latin typeface="Times New Roman" panose="02020603050405020304" pitchFamily="18" charset="0"/>
                        <a:ea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9C9"/>
                    </a:solidFill>
                  </a:tcPr>
                </a:tc>
                <a:tc>
                  <a:txBody>
                    <a:bodyPr/>
                    <a:lstStyle/>
                    <a:p>
                      <a:pPr marL="573405" marR="0" algn="l">
                        <a:lnSpc>
                          <a:spcPct val="107000"/>
                        </a:lnSpc>
                        <a:spcBef>
                          <a:spcPts val="245"/>
                        </a:spcBef>
                        <a:spcAft>
                          <a:spcPts val="0"/>
                        </a:spcAft>
                      </a:pPr>
                      <a:r>
                        <a:rPr lang="en-US" sz="2800" b="1" i="1" dirty="0">
                          <a:effectLst/>
                          <a:latin typeface="Times New Roman" panose="02020603050405020304" pitchFamily="18" charset="0"/>
                          <a:ea typeface="Times New Roman" panose="02020603050405020304" pitchFamily="18" charset="0"/>
                        </a:rPr>
                        <a:t>q</a:t>
                      </a:r>
                      <a:endParaRPr lang="en-US" sz="24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9C9"/>
                    </a:solidFill>
                  </a:tcPr>
                </a:tc>
                <a:tc>
                  <a:txBody>
                    <a:bodyPr/>
                    <a:lstStyle/>
                    <a:p>
                      <a:pPr marL="715645" marR="681355" algn="ctr">
                        <a:lnSpc>
                          <a:spcPct val="107000"/>
                        </a:lnSpc>
                        <a:spcBef>
                          <a:spcPts val="235"/>
                        </a:spcBef>
                        <a:spcAft>
                          <a:spcPts val="0"/>
                        </a:spcAft>
                      </a:pPr>
                      <a:r>
                        <a:rPr lang="en-US" sz="2800" b="1" i="1" dirty="0">
                          <a:effectLst/>
                          <a:latin typeface="Times New Roman" panose="02020603050405020304" pitchFamily="18" charset="0"/>
                          <a:ea typeface="Times New Roman" panose="02020603050405020304" pitchFamily="18" charset="0"/>
                        </a:rPr>
                        <a:t>p</a:t>
                      </a:r>
                      <a:r>
                        <a:rPr lang="en-US" sz="2800" b="1" i="1" spc="15" dirty="0">
                          <a:effectLst/>
                          <a:latin typeface="Times New Roman" panose="02020603050405020304" pitchFamily="18" charset="0"/>
                          <a:ea typeface="Times New Roman" panose="02020603050405020304" pitchFamily="18" charset="0"/>
                        </a:rPr>
                        <a:t> </a:t>
                      </a:r>
                      <a:r>
                        <a:rPr lang="en-US" sz="2800" dirty="0">
                          <a:effectLst/>
                          <a:latin typeface="Symbol" panose="05050102010706020507" pitchFamily="18" charset="2"/>
                          <a:ea typeface="Times New Roman" panose="02020603050405020304" pitchFamily="18" charset="0"/>
                        </a:rPr>
                        <a:t>Ù</a:t>
                      </a:r>
                      <a:r>
                        <a:rPr lang="en-US" sz="2800" spc="-5" dirty="0">
                          <a:effectLst/>
                          <a:latin typeface="Times New Roman" panose="02020603050405020304" pitchFamily="18" charset="0"/>
                          <a:ea typeface="Times New Roman" panose="02020603050405020304" pitchFamily="18" charset="0"/>
                        </a:rPr>
                        <a:t> </a:t>
                      </a:r>
                      <a:r>
                        <a:rPr lang="en-US" sz="2800" b="1" i="1" dirty="0">
                          <a:effectLst/>
                          <a:latin typeface="Times New Roman" panose="02020603050405020304" pitchFamily="18" charset="0"/>
                          <a:ea typeface="Times New Roman" panose="02020603050405020304" pitchFamily="18" charset="0"/>
                        </a:rPr>
                        <a:t>q</a:t>
                      </a:r>
                      <a:endParaRPr lang="en-US" sz="24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9C9"/>
                    </a:solidFill>
                  </a:tcPr>
                </a:tc>
              </a:tr>
              <a:tr h="515992">
                <a:tc>
                  <a:txBody>
                    <a:bodyPr/>
                    <a:lstStyle/>
                    <a:p>
                      <a:pPr marL="467360" marR="0" algn="l">
                        <a:lnSpc>
                          <a:spcPct val="107000"/>
                        </a:lnSpc>
                        <a:spcBef>
                          <a:spcPts val="300"/>
                        </a:spcBef>
                        <a:spcAft>
                          <a:spcPts val="0"/>
                        </a:spcAft>
                      </a:pPr>
                      <a:r>
                        <a:rPr lang="en-US" sz="2800">
                          <a:effectLst/>
                          <a:latin typeface="Times New Roman" panose="02020603050405020304" pitchFamily="18" charset="0"/>
                          <a:ea typeface="Times New Roman" panose="02020603050405020304" pitchFamily="18" charset="0"/>
                        </a:rPr>
                        <a:t>T</a:t>
                      </a:r>
                      <a:endParaRPr lang="en-US" sz="2400">
                        <a:effectLst/>
                        <a:latin typeface="Times New Roman" panose="02020603050405020304" pitchFamily="18" charset="0"/>
                        <a:ea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65150" marR="0" algn="l">
                        <a:lnSpc>
                          <a:spcPct val="107000"/>
                        </a:lnSpc>
                        <a:spcBef>
                          <a:spcPts val="300"/>
                        </a:spcBef>
                        <a:spcAft>
                          <a:spcPts val="0"/>
                        </a:spcAft>
                      </a:pPr>
                      <a:r>
                        <a:rPr lang="en-US" sz="2800" dirty="0">
                          <a:effectLst/>
                          <a:latin typeface="Times New Roman" panose="02020603050405020304" pitchFamily="18" charset="0"/>
                          <a:ea typeface="Times New Roman" panose="02020603050405020304" pitchFamily="18" charset="0"/>
                        </a:rPr>
                        <a:t>T</a:t>
                      </a:r>
                      <a:endParaRPr lang="en-US" sz="24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925" marR="0" algn="ctr">
                        <a:lnSpc>
                          <a:spcPct val="107000"/>
                        </a:lnSpc>
                        <a:spcBef>
                          <a:spcPts val="300"/>
                        </a:spcBef>
                        <a:spcAft>
                          <a:spcPts val="0"/>
                        </a:spcAft>
                      </a:pPr>
                      <a:r>
                        <a:rPr lang="en-US" sz="2800">
                          <a:effectLst/>
                          <a:latin typeface="Times New Roman" panose="02020603050405020304" pitchFamily="18" charset="0"/>
                          <a:ea typeface="Times New Roman" panose="02020603050405020304" pitchFamily="18" charset="0"/>
                        </a:rPr>
                        <a:t>T</a:t>
                      </a:r>
                      <a:endParaRPr lang="en-US" sz="24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3592">
                <a:tc>
                  <a:txBody>
                    <a:bodyPr/>
                    <a:lstStyle/>
                    <a:p>
                      <a:pPr marL="467360" marR="0" algn="l">
                        <a:lnSpc>
                          <a:spcPct val="107000"/>
                        </a:lnSpc>
                        <a:spcBef>
                          <a:spcPts val="295"/>
                        </a:spcBef>
                        <a:spcAft>
                          <a:spcPts val="0"/>
                        </a:spcAft>
                      </a:pPr>
                      <a:r>
                        <a:rPr lang="en-US" sz="2800">
                          <a:effectLst/>
                          <a:latin typeface="Times New Roman" panose="02020603050405020304" pitchFamily="18" charset="0"/>
                          <a:ea typeface="Times New Roman" panose="02020603050405020304" pitchFamily="18" charset="0"/>
                        </a:rPr>
                        <a:t>T</a:t>
                      </a:r>
                      <a:endParaRPr lang="en-US" sz="2400">
                        <a:effectLst/>
                        <a:latin typeface="Times New Roman" panose="02020603050405020304" pitchFamily="18" charset="0"/>
                        <a:ea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69595" marR="0" algn="l">
                        <a:lnSpc>
                          <a:spcPct val="107000"/>
                        </a:lnSpc>
                        <a:spcBef>
                          <a:spcPts val="295"/>
                        </a:spcBef>
                        <a:spcAft>
                          <a:spcPts val="0"/>
                        </a:spcAft>
                      </a:pPr>
                      <a:r>
                        <a:rPr lang="en-US" sz="2800" dirty="0">
                          <a:effectLst/>
                          <a:latin typeface="Times New Roman" panose="02020603050405020304" pitchFamily="18" charset="0"/>
                          <a:ea typeface="Times New Roman" panose="02020603050405020304" pitchFamily="18" charset="0"/>
                        </a:rPr>
                        <a:t>F</a:t>
                      </a:r>
                      <a:endParaRPr lang="en-US" sz="24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3655" marR="0" algn="ctr">
                        <a:lnSpc>
                          <a:spcPct val="107000"/>
                        </a:lnSpc>
                        <a:spcBef>
                          <a:spcPts val="295"/>
                        </a:spcBef>
                        <a:spcAft>
                          <a:spcPts val="0"/>
                        </a:spcAft>
                      </a:pPr>
                      <a:r>
                        <a:rPr lang="en-US" sz="2800" dirty="0">
                          <a:effectLst/>
                          <a:latin typeface="Times New Roman" panose="02020603050405020304" pitchFamily="18" charset="0"/>
                          <a:ea typeface="Times New Roman" panose="02020603050405020304" pitchFamily="18" charset="0"/>
                        </a:rPr>
                        <a:t>F</a:t>
                      </a:r>
                      <a:endParaRPr lang="en-US" sz="24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3592">
                <a:tc>
                  <a:txBody>
                    <a:bodyPr/>
                    <a:lstStyle/>
                    <a:p>
                      <a:pPr marL="471805" marR="0" algn="l">
                        <a:lnSpc>
                          <a:spcPct val="107000"/>
                        </a:lnSpc>
                        <a:spcBef>
                          <a:spcPts val="300"/>
                        </a:spcBef>
                        <a:spcAft>
                          <a:spcPts val="0"/>
                        </a:spcAft>
                      </a:pPr>
                      <a:r>
                        <a:rPr lang="en-US" sz="2800">
                          <a:effectLst/>
                          <a:latin typeface="Times New Roman" panose="02020603050405020304" pitchFamily="18" charset="0"/>
                          <a:ea typeface="Times New Roman" panose="02020603050405020304" pitchFamily="18" charset="0"/>
                        </a:rPr>
                        <a:t>F</a:t>
                      </a:r>
                      <a:endParaRPr lang="en-US" sz="2400">
                        <a:effectLst/>
                        <a:latin typeface="Times New Roman" panose="02020603050405020304" pitchFamily="18" charset="0"/>
                        <a:ea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65150" marR="0" algn="l">
                        <a:lnSpc>
                          <a:spcPct val="107000"/>
                        </a:lnSpc>
                        <a:spcBef>
                          <a:spcPts val="300"/>
                        </a:spcBef>
                        <a:spcAft>
                          <a:spcPts val="0"/>
                        </a:spcAft>
                      </a:pPr>
                      <a:r>
                        <a:rPr lang="en-US" sz="2800">
                          <a:effectLst/>
                          <a:latin typeface="Times New Roman" panose="02020603050405020304" pitchFamily="18" charset="0"/>
                          <a:ea typeface="Times New Roman" panose="02020603050405020304" pitchFamily="18" charset="0"/>
                        </a:rPr>
                        <a:t>T</a:t>
                      </a:r>
                      <a:endParaRPr lang="en-US" sz="24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3655" marR="0" algn="ctr">
                        <a:lnSpc>
                          <a:spcPct val="107000"/>
                        </a:lnSpc>
                        <a:spcBef>
                          <a:spcPts val="300"/>
                        </a:spcBef>
                        <a:spcAft>
                          <a:spcPts val="0"/>
                        </a:spcAft>
                      </a:pPr>
                      <a:r>
                        <a:rPr lang="en-US" sz="2800" dirty="0">
                          <a:effectLst/>
                          <a:latin typeface="Times New Roman" panose="02020603050405020304" pitchFamily="18" charset="0"/>
                          <a:ea typeface="Times New Roman" panose="02020603050405020304" pitchFamily="18" charset="0"/>
                        </a:rPr>
                        <a:t>F</a:t>
                      </a:r>
                      <a:endParaRPr lang="en-US" sz="24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9193">
                <a:tc>
                  <a:txBody>
                    <a:bodyPr/>
                    <a:lstStyle/>
                    <a:p>
                      <a:pPr marL="471805" marR="0" algn="l">
                        <a:lnSpc>
                          <a:spcPct val="107000"/>
                        </a:lnSpc>
                        <a:spcBef>
                          <a:spcPts val="300"/>
                        </a:spcBef>
                        <a:spcAft>
                          <a:spcPts val="0"/>
                        </a:spcAft>
                      </a:pPr>
                      <a:r>
                        <a:rPr lang="en-US" sz="2800">
                          <a:effectLst/>
                          <a:latin typeface="Times New Roman" panose="02020603050405020304" pitchFamily="18" charset="0"/>
                          <a:ea typeface="Times New Roman" panose="02020603050405020304" pitchFamily="18" charset="0"/>
                        </a:rPr>
                        <a:t>F</a:t>
                      </a:r>
                      <a:endParaRPr lang="en-US" sz="2400">
                        <a:effectLst/>
                        <a:latin typeface="Times New Roman" panose="02020603050405020304" pitchFamily="18" charset="0"/>
                        <a:ea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569595" marR="0" algn="l">
                        <a:lnSpc>
                          <a:spcPct val="107000"/>
                        </a:lnSpc>
                        <a:spcBef>
                          <a:spcPts val="300"/>
                        </a:spcBef>
                        <a:spcAft>
                          <a:spcPts val="0"/>
                        </a:spcAft>
                      </a:pPr>
                      <a:r>
                        <a:rPr lang="en-US" sz="2800">
                          <a:effectLst/>
                          <a:latin typeface="Times New Roman" panose="02020603050405020304" pitchFamily="18" charset="0"/>
                          <a:ea typeface="Times New Roman" panose="02020603050405020304" pitchFamily="18" charset="0"/>
                        </a:rPr>
                        <a:t>F</a:t>
                      </a:r>
                      <a:endParaRPr lang="en-US" sz="240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33655" marR="0" algn="ctr">
                        <a:lnSpc>
                          <a:spcPct val="107000"/>
                        </a:lnSpc>
                        <a:spcBef>
                          <a:spcPts val="300"/>
                        </a:spcBef>
                        <a:spcAft>
                          <a:spcPts val="0"/>
                        </a:spcAft>
                      </a:pPr>
                      <a:r>
                        <a:rPr lang="en-US" sz="2800" dirty="0">
                          <a:effectLst/>
                          <a:latin typeface="Times New Roman" panose="02020603050405020304" pitchFamily="18" charset="0"/>
                          <a:ea typeface="Times New Roman" panose="02020603050405020304" pitchFamily="18" charset="0"/>
                        </a:rPr>
                        <a:t>F</a:t>
                      </a:r>
                      <a:endParaRPr lang="en-US" sz="24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99816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strike="noStrike" baseline="0" dirty="0" smtClean="0">
                <a:latin typeface="Times New Roman" panose="02020603050405020304" pitchFamily="18" charset="0"/>
              </a:rPr>
              <a:t>DISJUNCTION (</a:t>
            </a:r>
            <a:r>
              <a:rPr lang="en-US" b="1" i="0" strike="noStrike" baseline="0" dirty="0" smtClean="0">
                <a:latin typeface="Symbol" panose="05050102010706020507" pitchFamily="18" charset="2"/>
              </a:rPr>
              <a:t>Ú</a:t>
            </a:r>
            <a:r>
              <a:rPr lang="en-US" b="1" i="0" strike="noStrike" baseline="0" dirty="0" smtClean="0">
                <a:latin typeface="Times New Roman" panose="02020603050405020304" pitchFamily="18" charset="0"/>
              </a:rPr>
              <a:t>) or INCLUSIVE OR</a:t>
            </a:r>
          </a:p>
        </p:txBody>
      </p:sp>
      <p:sp>
        <p:nvSpPr>
          <p:cNvPr id="3" name="Text Placeholder 2"/>
          <p:cNvSpPr>
            <a:spLocks noGrp="1"/>
          </p:cNvSpPr>
          <p:nvPr>
            <p:ph type="body" idx="1"/>
          </p:nvPr>
        </p:nvSpPr>
        <p:spPr/>
        <p:txBody>
          <a:bodyPr/>
          <a:lstStyle/>
          <a:p>
            <a:pPr lvl="0"/>
            <a:r>
              <a:rPr lang="en-US" strike="noStrike" baseline="0" dirty="0" smtClean="0">
                <a:latin typeface="Times New Roman" panose="02020603050405020304" pitchFamily="18" charset="0"/>
              </a:rPr>
              <a:t>If p &amp; q are statements, then the disjunction of p and q is “p or q”, denoted as</a:t>
            </a:r>
          </a:p>
          <a:p>
            <a:pPr lvl="0"/>
            <a:r>
              <a:rPr lang="en-US" strike="noStrike" baseline="0" dirty="0" smtClean="0">
                <a:latin typeface="Times New Roman" panose="02020603050405020304" pitchFamily="18" charset="0"/>
              </a:rPr>
              <a:t>“p </a:t>
            </a:r>
            <a:r>
              <a:rPr lang="en-US" strike="noStrike" baseline="0" dirty="0" smtClean="0">
                <a:latin typeface="Symbol" panose="05050102010706020507" pitchFamily="18" charset="2"/>
              </a:rPr>
              <a:t>Ú</a:t>
            </a:r>
            <a:r>
              <a:rPr lang="en-US" strike="noStrike" baseline="0" dirty="0" smtClean="0">
                <a:latin typeface="Times New Roman" panose="02020603050405020304" pitchFamily="18" charset="0"/>
              </a:rPr>
              <a:t> q”.</a:t>
            </a:r>
          </a:p>
          <a:p>
            <a:pPr lvl="0"/>
            <a:endParaRPr lang="en-US" strike="noStrike" baseline="0" dirty="0" smtClean="0">
              <a:latin typeface="Times New Roman" panose="02020603050405020304" pitchFamily="18" charset="0"/>
            </a:endParaRPr>
          </a:p>
          <a:p>
            <a:pPr lvl="0"/>
            <a:r>
              <a:rPr lang="en-US" strike="noStrike" baseline="0" dirty="0" smtClean="0">
                <a:latin typeface="Times New Roman" panose="02020603050405020304" pitchFamily="18" charset="0"/>
              </a:rPr>
              <a:t>Remarks:</a:t>
            </a:r>
          </a:p>
          <a:p>
            <a:pPr lvl="0"/>
            <a:r>
              <a:rPr lang="en-US" strike="noStrike" baseline="0" dirty="0" smtClean="0">
                <a:latin typeface="Times New Roman" panose="02020603050405020304" pitchFamily="18" charset="0"/>
              </a:rPr>
              <a:t>p </a:t>
            </a:r>
            <a:r>
              <a:rPr lang="en-US" strike="noStrike" baseline="0" dirty="0" smtClean="0">
                <a:latin typeface="Symbol" panose="05050102010706020507" pitchFamily="18" charset="2"/>
              </a:rPr>
              <a:t>Ú</a:t>
            </a:r>
            <a:r>
              <a:rPr lang="en-US" strike="noStrike" baseline="0" dirty="0" smtClean="0">
                <a:latin typeface="Times New Roman" panose="02020603050405020304" pitchFamily="18" charset="0"/>
              </a:rPr>
              <a:t> q is true when at least one of p or q is true.</a:t>
            </a:r>
          </a:p>
          <a:p>
            <a:pPr lvl="0"/>
            <a:r>
              <a:rPr lang="en-US" strike="noStrike" baseline="0" dirty="0" smtClean="0">
                <a:latin typeface="Times New Roman" panose="02020603050405020304" pitchFamily="18" charset="0"/>
              </a:rPr>
              <a:t>p </a:t>
            </a:r>
            <a:r>
              <a:rPr lang="en-US" strike="noStrike" baseline="0" dirty="0" smtClean="0">
                <a:latin typeface="Symbol" panose="05050102010706020507" pitchFamily="18" charset="2"/>
              </a:rPr>
              <a:t>Ú</a:t>
            </a:r>
            <a:r>
              <a:rPr lang="en-US" strike="noStrike" baseline="0" dirty="0" smtClean="0">
                <a:latin typeface="Times New Roman" panose="02020603050405020304" pitchFamily="18" charset="0"/>
              </a:rPr>
              <a:t> q is false only when both p and q are false.</a:t>
            </a:r>
          </a:p>
          <a:p>
            <a:endParaRPr lang="en-US" dirty="0"/>
          </a:p>
        </p:txBody>
      </p:sp>
    </p:spTree>
    <p:extLst>
      <p:ext uri="{BB962C8B-B14F-4D97-AF65-F5344CB8AC3E}">
        <p14:creationId xmlns:p14="http://schemas.microsoft.com/office/powerpoint/2010/main" val="273391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strike="noStrike" baseline="0" dirty="0" smtClean="0">
                <a:latin typeface="Times New Roman" panose="02020603050405020304" pitchFamily="18" charset="0"/>
              </a:rPr>
              <a:t>TRUTH TABLE FOR p </a:t>
            </a:r>
            <a:r>
              <a:rPr lang="en-US" b="1" i="0" strike="noStrike" baseline="0" dirty="0" smtClean="0">
                <a:latin typeface="Symbol" panose="05050102010706020507" pitchFamily="18" charset="2"/>
              </a:rPr>
              <a:t>Ú</a:t>
            </a:r>
            <a:r>
              <a:rPr lang="en-US" b="1" i="0" strike="noStrike" baseline="0" dirty="0" smtClean="0">
                <a:latin typeface="Times New Roman" panose="02020603050405020304" pitchFamily="18" charset="0"/>
              </a:rPr>
              <a:t> q</a:t>
            </a:r>
          </a:p>
        </p:txBody>
      </p:sp>
      <p:graphicFrame>
        <p:nvGraphicFramePr>
          <p:cNvPr id="4" name="Table 3"/>
          <p:cNvGraphicFramePr>
            <a:graphicFrameLocks noGrp="1"/>
          </p:cNvGraphicFramePr>
          <p:nvPr>
            <p:extLst>
              <p:ext uri="{D42A27DB-BD31-4B8C-83A1-F6EECF244321}">
                <p14:modId xmlns:p14="http://schemas.microsoft.com/office/powerpoint/2010/main" val="1674732277"/>
              </p:ext>
            </p:extLst>
          </p:nvPr>
        </p:nvGraphicFramePr>
        <p:xfrm>
          <a:off x="1474787" y="2249833"/>
          <a:ext cx="7897813" cy="3384485"/>
        </p:xfrm>
        <a:graphic>
          <a:graphicData uri="http://schemas.openxmlformats.org/drawingml/2006/table">
            <a:tbl>
              <a:tblPr firstRow="1" firstCol="1" lastRow="1" lastCol="1" bandRow="1" bandCol="1">
                <a:tableStyleId>{72833802-FEF1-4C79-8D5D-14CF1EAF98D9}</a:tableStyleId>
              </a:tblPr>
              <a:tblGrid>
                <a:gridCol w="2231759"/>
                <a:gridCol w="3262504"/>
                <a:gridCol w="2403550"/>
              </a:tblGrid>
              <a:tr h="768266">
                <a:tc>
                  <a:txBody>
                    <a:bodyPr/>
                    <a:lstStyle/>
                    <a:p>
                      <a:pPr marL="19050" marR="0" algn="ctr">
                        <a:lnSpc>
                          <a:spcPct val="107000"/>
                        </a:lnSpc>
                        <a:spcBef>
                          <a:spcPts val="245"/>
                        </a:spcBef>
                        <a:spcAft>
                          <a:spcPts val="0"/>
                        </a:spcAft>
                      </a:pPr>
                      <a:r>
                        <a:rPr lang="en-US" sz="3200" dirty="0">
                          <a:effectLst/>
                        </a:rPr>
                        <a:t>p</a:t>
                      </a:r>
                      <a:endParaRPr lang="en-US" sz="2800" dirty="0">
                        <a:effectLst/>
                        <a:latin typeface="Times New Roman" panose="02020603050405020304" pitchFamily="18" charset="0"/>
                        <a:ea typeface="Times New Roman" panose="02020603050405020304" pitchFamily="18" charset="0"/>
                      </a:endParaRPr>
                    </a:p>
                  </a:txBody>
                  <a:tcPr marL="0" marR="0" marT="0" marB="0"/>
                </a:tc>
                <a:tc>
                  <a:txBody>
                    <a:bodyPr/>
                    <a:lstStyle/>
                    <a:p>
                      <a:pPr marL="25400" marR="0" algn="ctr">
                        <a:lnSpc>
                          <a:spcPct val="107000"/>
                        </a:lnSpc>
                        <a:spcBef>
                          <a:spcPts val="245"/>
                        </a:spcBef>
                        <a:spcAft>
                          <a:spcPts val="0"/>
                        </a:spcAft>
                      </a:pPr>
                      <a:r>
                        <a:rPr lang="en-US" sz="3200">
                          <a:effectLst/>
                        </a:rPr>
                        <a:t>q</a:t>
                      </a:r>
                      <a:endParaRPr lang="en-US" sz="2800">
                        <a:effectLst/>
                        <a:latin typeface="Times New Roman" panose="02020603050405020304" pitchFamily="18" charset="0"/>
                        <a:ea typeface="Times New Roman" panose="02020603050405020304" pitchFamily="18" charset="0"/>
                      </a:endParaRPr>
                    </a:p>
                  </a:txBody>
                  <a:tcPr marL="0" marR="0" marT="0" marB="0"/>
                </a:tc>
                <a:tc>
                  <a:txBody>
                    <a:bodyPr/>
                    <a:lstStyle/>
                    <a:p>
                      <a:pPr marL="196850" marR="165100" algn="ctr">
                        <a:lnSpc>
                          <a:spcPct val="107000"/>
                        </a:lnSpc>
                        <a:spcBef>
                          <a:spcPts val="235"/>
                        </a:spcBef>
                        <a:spcAft>
                          <a:spcPts val="0"/>
                        </a:spcAft>
                      </a:pPr>
                      <a:r>
                        <a:rPr lang="en-US" sz="3200" dirty="0">
                          <a:effectLst/>
                        </a:rPr>
                        <a:t>p</a:t>
                      </a:r>
                      <a:r>
                        <a:rPr lang="en-US" sz="3200" spc="10" dirty="0">
                          <a:effectLst/>
                        </a:rPr>
                        <a:t> </a:t>
                      </a:r>
                      <a:r>
                        <a:rPr lang="en-US" sz="2800" b="0" i="0" kern="1200" dirty="0" smtClean="0">
                          <a:solidFill>
                            <a:schemeClr val="bg1"/>
                          </a:solidFill>
                          <a:effectLst/>
                          <a:latin typeface="+mn-lt"/>
                          <a:ea typeface="+mn-ea"/>
                          <a:cs typeface="+mn-cs"/>
                        </a:rPr>
                        <a:t>∨</a:t>
                      </a:r>
                      <a:r>
                        <a:rPr lang="en-US" sz="3200" spc="5" dirty="0" smtClean="0">
                          <a:effectLst/>
                        </a:rPr>
                        <a:t> </a:t>
                      </a:r>
                      <a:r>
                        <a:rPr lang="en-US" sz="3200" dirty="0">
                          <a:effectLst/>
                        </a:rPr>
                        <a:t>q</a:t>
                      </a:r>
                      <a:endParaRPr lang="en-US" sz="2800" dirty="0">
                        <a:effectLst/>
                        <a:latin typeface="Times New Roman" panose="02020603050405020304" pitchFamily="18" charset="0"/>
                        <a:ea typeface="Times New Roman" panose="02020603050405020304" pitchFamily="18" charset="0"/>
                      </a:endParaRPr>
                    </a:p>
                  </a:txBody>
                  <a:tcPr marL="0" marR="0" marT="0" marB="0"/>
                </a:tc>
              </a:tr>
              <a:tr h="814910">
                <a:tc>
                  <a:txBody>
                    <a:bodyPr/>
                    <a:lstStyle/>
                    <a:p>
                      <a:pPr marL="19050" marR="0" algn="ctr">
                        <a:lnSpc>
                          <a:spcPct val="107000"/>
                        </a:lnSpc>
                        <a:spcBef>
                          <a:spcPts val="305"/>
                        </a:spcBef>
                        <a:spcAft>
                          <a:spcPts val="0"/>
                        </a:spcAft>
                      </a:pPr>
                      <a:r>
                        <a:rPr lang="en-US" sz="3200" dirty="0">
                          <a:effectLst/>
                        </a:rPr>
                        <a:t>T</a:t>
                      </a:r>
                      <a:endParaRPr lang="en-US" sz="2800" dirty="0">
                        <a:effectLst/>
                        <a:latin typeface="Times New Roman" panose="02020603050405020304" pitchFamily="18" charset="0"/>
                        <a:ea typeface="Times New Roman" panose="02020603050405020304" pitchFamily="18" charset="0"/>
                      </a:endParaRPr>
                    </a:p>
                  </a:txBody>
                  <a:tcPr marL="0" marR="0" marT="0" marB="0"/>
                </a:tc>
                <a:tc>
                  <a:txBody>
                    <a:bodyPr/>
                    <a:lstStyle/>
                    <a:p>
                      <a:pPr marL="27305" marR="0" algn="ctr">
                        <a:lnSpc>
                          <a:spcPct val="107000"/>
                        </a:lnSpc>
                        <a:spcBef>
                          <a:spcPts val="305"/>
                        </a:spcBef>
                        <a:spcAft>
                          <a:spcPts val="0"/>
                        </a:spcAft>
                      </a:pPr>
                      <a:r>
                        <a:rPr lang="en-US" sz="3200" dirty="0">
                          <a:effectLst/>
                        </a:rPr>
                        <a:t>T</a:t>
                      </a:r>
                      <a:endParaRPr lang="en-US" sz="2800" dirty="0">
                        <a:effectLst/>
                        <a:latin typeface="Times New Roman" panose="02020603050405020304" pitchFamily="18" charset="0"/>
                        <a:ea typeface="Times New Roman" panose="02020603050405020304" pitchFamily="18" charset="0"/>
                      </a:endParaRPr>
                    </a:p>
                  </a:txBody>
                  <a:tcPr marL="0" marR="0" marT="0" marB="0"/>
                </a:tc>
                <a:tc>
                  <a:txBody>
                    <a:bodyPr/>
                    <a:lstStyle/>
                    <a:p>
                      <a:pPr marL="33655" marR="0" algn="ctr">
                        <a:lnSpc>
                          <a:spcPct val="107000"/>
                        </a:lnSpc>
                        <a:spcBef>
                          <a:spcPts val="305"/>
                        </a:spcBef>
                        <a:spcAft>
                          <a:spcPts val="0"/>
                        </a:spcAft>
                      </a:pPr>
                      <a:r>
                        <a:rPr lang="en-US" sz="3200">
                          <a:effectLst/>
                        </a:rPr>
                        <a:t>T</a:t>
                      </a:r>
                      <a:endParaRPr lang="en-US" sz="2800">
                        <a:effectLst/>
                        <a:latin typeface="Times New Roman" panose="02020603050405020304" pitchFamily="18" charset="0"/>
                        <a:ea typeface="Times New Roman" panose="02020603050405020304" pitchFamily="18" charset="0"/>
                      </a:endParaRPr>
                    </a:p>
                  </a:txBody>
                  <a:tcPr marL="0" marR="0" marT="0" marB="0"/>
                </a:tc>
              </a:tr>
              <a:tr h="511720">
                <a:tc>
                  <a:txBody>
                    <a:bodyPr/>
                    <a:lstStyle/>
                    <a:p>
                      <a:pPr marL="19050" marR="0" algn="ctr">
                        <a:lnSpc>
                          <a:spcPts val="1470"/>
                        </a:lnSpc>
                        <a:spcBef>
                          <a:spcPts val="295"/>
                        </a:spcBef>
                        <a:spcAft>
                          <a:spcPts val="0"/>
                        </a:spcAft>
                      </a:pPr>
                      <a:r>
                        <a:rPr lang="en-US" sz="3200">
                          <a:effectLst/>
                        </a:rPr>
                        <a:t>T</a:t>
                      </a:r>
                      <a:endParaRPr lang="en-US" sz="2800">
                        <a:effectLst/>
                        <a:latin typeface="Times New Roman" panose="02020603050405020304" pitchFamily="18" charset="0"/>
                        <a:ea typeface="Times New Roman" panose="02020603050405020304" pitchFamily="18" charset="0"/>
                      </a:endParaRPr>
                    </a:p>
                  </a:txBody>
                  <a:tcPr marL="0" marR="0" marT="0" marB="0"/>
                </a:tc>
                <a:tc>
                  <a:txBody>
                    <a:bodyPr/>
                    <a:lstStyle/>
                    <a:p>
                      <a:pPr marL="26035" marR="0" algn="ctr">
                        <a:lnSpc>
                          <a:spcPts val="1470"/>
                        </a:lnSpc>
                        <a:spcBef>
                          <a:spcPts val="295"/>
                        </a:spcBef>
                        <a:spcAft>
                          <a:spcPts val="0"/>
                        </a:spcAft>
                      </a:pPr>
                      <a:r>
                        <a:rPr lang="en-US" sz="3200" dirty="0">
                          <a:effectLst/>
                        </a:rPr>
                        <a:t>F</a:t>
                      </a:r>
                      <a:endParaRPr lang="en-US" sz="2800" dirty="0">
                        <a:effectLst/>
                        <a:latin typeface="Times New Roman" panose="02020603050405020304" pitchFamily="18" charset="0"/>
                        <a:ea typeface="Times New Roman" panose="02020603050405020304" pitchFamily="18" charset="0"/>
                      </a:endParaRPr>
                    </a:p>
                  </a:txBody>
                  <a:tcPr marL="0" marR="0" marT="0" marB="0"/>
                </a:tc>
                <a:tc>
                  <a:txBody>
                    <a:bodyPr/>
                    <a:lstStyle/>
                    <a:p>
                      <a:pPr marL="33655" marR="0" algn="ctr">
                        <a:lnSpc>
                          <a:spcPts val="1470"/>
                        </a:lnSpc>
                        <a:spcBef>
                          <a:spcPts val="295"/>
                        </a:spcBef>
                        <a:spcAft>
                          <a:spcPts val="0"/>
                        </a:spcAft>
                      </a:pPr>
                      <a:r>
                        <a:rPr lang="en-US" sz="3200">
                          <a:effectLst/>
                        </a:rPr>
                        <a:t>T</a:t>
                      </a:r>
                      <a:endParaRPr lang="en-US" sz="2800">
                        <a:effectLst/>
                        <a:latin typeface="Times New Roman" panose="02020603050405020304" pitchFamily="18" charset="0"/>
                        <a:ea typeface="Times New Roman" panose="02020603050405020304" pitchFamily="18" charset="0"/>
                      </a:endParaRPr>
                    </a:p>
                  </a:txBody>
                  <a:tcPr marL="0" marR="0" marT="0" marB="0"/>
                </a:tc>
              </a:tr>
              <a:tr h="707902">
                <a:tc>
                  <a:txBody>
                    <a:bodyPr/>
                    <a:lstStyle/>
                    <a:p>
                      <a:pPr marL="19050" marR="0" algn="ctr">
                        <a:lnSpc>
                          <a:spcPct val="107000"/>
                        </a:lnSpc>
                        <a:spcBef>
                          <a:spcPts val="300"/>
                        </a:spcBef>
                        <a:spcAft>
                          <a:spcPts val="0"/>
                        </a:spcAft>
                      </a:pPr>
                      <a:r>
                        <a:rPr lang="en-US" sz="3200">
                          <a:effectLst/>
                        </a:rPr>
                        <a:t>F</a:t>
                      </a:r>
                      <a:endParaRPr lang="en-US" sz="2800">
                        <a:effectLst/>
                        <a:latin typeface="Times New Roman" panose="02020603050405020304" pitchFamily="18" charset="0"/>
                        <a:ea typeface="Times New Roman" panose="02020603050405020304" pitchFamily="18" charset="0"/>
                      </a:endParaRPr>
                    </a:p>
                  </a:txBody>
                  <a:tcPr marL="0" marR="0" marT="0" marB="0"/>
                </a:tc>
                <a:tc>
                  <a:txBody>
                    <a:bodyPr/>
                    <a:lstStyle/>
                    <a:p>
                      <a:pPr marL="27305" marR="0" algn="ctr">
                        <a:lnSpc>
                          <a:spcPct val="107000"/>
                        </a:lnSpc>
                        <a:spcBef>
                          <a:spcPts val="300"/>
                        </a:spcBef>
                        <a:spcAft>
                          <a:spcPts val="0"/>
                        </a:spcAft>
                      </a:pPr>
                      <a:r>
                        <a:rPr lang="en-US" sz="3200" dirty="0">
                          <a:effectLst/>
                        </a:rPr>
                        <a:t>T</a:t>
                      </a:r>
                      <a:endParaRPr lang="en-US" sz="2800" dirty="0">
                        <a:effectLst/>
                        <a:latin typeface="Times New Roman" panose="02020603050405020304" pitchFamily="18" charset="0"/>
                        <a:ea typeface="Times New Roman" panose="02020603050405020304" pitchFamily="18" charset="0"/>
                      </a:endParaRPr>
                    </a:p>
                  </a:txBody>
                  <a:tcPr marL="0" marR="0" marT="0" marB="0"/>
                </a:tc>
                <a:tc>
                  <a:txBody>
                    <a:bodyPr/>
                    <a:lstStyle/>
                    <a:p>
                      <a:pPr marL="33655" marR="0" algn="ctr">
                        <a:lnSpc>
                          <a:spcPct val="107000"/>
                        </a:lnSpc>
                        <a:spcBef>
                          <a:spcPts val="300"/>
                        </a:spcBef>
                        <a:spcAft>
                          <a:spcPts val="0"/>
                        </a:spcAft>
                      </a:pPr>
                      <a:r>
                        <a:rPr lang="en-US" sz="3200" dirty="0">
                          <a:effectLst/>
                        </a:rPr>
                        <a:t>T</a:t>
                      </a:r>
                      <a:endParaRPr lang="en-US" sz="2800" dirty="0">
                        <a:effectLst/>
                        <a:latin typeface="Times New Roman" panose="02020603050405020304" pitchFamily="18" charset="0"/>
                        <a:ea typeface="Times New Roman" panose="02020603050405020304" pitchFamily="18" charset="0"/>
                      </a:endParaRPr>
                    </a:p>
                  </a:txBody>
                  <a:tcPr marL="0" marR="0" marT="0" marB="0"/>
                </a:tc>
              </a:tr>
              <a:tr h="581687">
                <a:tc>
                  <a:txBody>
                    <a:bodyPr/>
                    <a:lstStyle/>
                    <a:p>
                      <a:pPr marL="19050" marR="0" algn="ctr">
                        <a:lnSpc>
                          <a:spcPct val="107000"/>
                        </a:lnSpc>
                        <a:spcBef>
                          <a:spcPts val="300"/>
                        </a:spcBef>
                        <a:spcAft>
                          <a:spcPts val="0"/>
                        </a:spcAft>
                      </a:pPr>
                      <a:r>
                        <a:rPr lang="en-US" sz="3200" dirty="0">
                          <a:effectLst/>
                        </a:rPr>
                        <a:t>F</a:t>
                      </a:r>
                      <a:endParaRPr lang="en-US" sz="2800" dirty="0">
                        <a:effectLst/>
                        <a:latin typeface="Times New Roman" panose="02020603050405020304" pitchFamily="18" charset="0"/>
                        <a:ea typeface="Times New Roman" panose="02020603050405020304" pitchFamily="18" charset="0"/>
                      </a:endParaRPr>
                    </a:p>
                  </a:txBody>
                  <a:tcPr marL="0" marR="0" marT="0" marB="0"/>
                </a:tc>
                <a:tc>
                  <a:txBody>
                    <a:bodyPr/>
                    <a:lstStyle/>
                    <a:p>
                      <a:pPr marL="26035" marR="0" algn="ctr">
                        <a:lnSpc>
                          <a:spcPct val="107000"/>
                        </a:lnSpc>
                        <a:spcBef>
                          <a:spcPts val="300"/>
                        </a:spcBef>
                        <a:spcAft>
                          <a:spcPts val="0"/>
                        </a:spcAft>
                      </a:pPr>
                      <a:r>
                        <a:rPr lang="en-US" sz="3200">
                          <a:effectLst/>
                        </a:rPr>
                        <a:t>F</a:t>
                      </a:r>
                      <a:endParaRPr lang="en-US" sz="2800">
                        <a:effectLst/>
                        <a:latin typeface="Times New Roman" panose="02020603050405020304" pitchFamily="18" charset="0"/>
                        <a:ea typeface="Times New Roman" panose="02020603050405020304" pitchFamily="18" charset="0"/>
                      </a:endParaRPr>
                    </a:p>
                  </a:txBody>
                  <a:tcPr marL="0" marR="0" marT="0" marB="0"/>
                </a:tc>
                <a:tc>
                  <a:txBody>
                    <a:bodyPr/>
                    <a:lstStyle/>
                    <a:p>
                      <a:pPr marL="33655" marR="0" algn="ctr">
                        <a:lnSpc>
                          <a:spcPct val="107000"/>
                        </a:lnSpc>
                        <a:spcBef>
                          <a:spcPts val="300"/>
                        </a:spcBef>
                        <a:spcAft>
                          <a:spcPts val="0"/>
                        </a:spcAft>
                      </a:pPr>
                      <a:r>
                        <a:rPr lang="en-US" sz="3200" dirty="0">
                          <a:effectLst/>
                        </a:rPr>
                        <a:t>F</a:t>
                      </a:r>
                      <a:endParaRPr lang="en-US" sz="2800" dirty="0">
                        <a:effectLst/>
                        <a:latin typeface="Times New Roman" panose="02020603050405020304" pitchFamily="18" charset="0"/>
                        <a:ea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3893773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strike="noStrike" baseline="0" dirty="0" smtClean="0">
                <a:latin typeface="Times New Roman" panose="02020603050405020304" pitchFamily="18" charset="0"/>
              </a:rPr>
              <a:t>1.Recommended Books:</a:t>
            </a:r>
          </a:p>
        </p:txBody>
      </p:sp>
      <p:sp>
        <p:nvSpPr>
          <p:cNvPr id="3" name="Text Placeholder 2"/>
          <p:cNvSpPr>
            <a:spLocks noGrp="1"/>
          </p:cNvSpPr>
          <p:nvPr>
            <p:ph type="body" idx="1"/>
          </p:nvPr>
        </p:nvSpPr>
        <p:spPr/>
        <p:txBody>
          <a:bodyPr>
            <a:normAutofit/>
          </a:bodyPr>
          <a:lstStyle/>
          <a:p>
            <a:pPr lvl="0"/>
            <a:r>
              <a:rPr lang="en-US" sz="2000" strike="noStrike" baseline="0" dirty="0" smtClean="0">
                <a:latin typeface="Times New Roman" panose="02020603050405020304" pitchFamily="18" charset="0"/>
              </a:rPr>
              <a:t>1.Discrete Mathematics with Applications (second edition) by Susanna S. </a:t>
            </a:r>
            <a:r>
              <a:rPr lang="en-US" sz="2000" strike="noStrike" baseline="0" dirty="0" err="1" smtClean="0">
                <a:latin typeface="Times New Roman" panose="02020603050405020304" pitchFamily="18" charset="0"/>
              </a:rPr>
              <a:t>Epp</a:t>
            </a:r>
            <a:r>
              <a:rPr lang="en-US" sz="2000" strike="noStrike" baseline="0" dirty="0" smtClean="0">
                <a:latin typeface="Times New Roman" panose="02020603050405020304" pitchFamily="18" charset="0"/>
              </a:rPr>
              <a:t> </a:t>
            </a:r>
          </a:p>
          <a:p>
            <a:pPr lvl="0"/>
            <a:r>
              <a:rPr lang="en-US" sz="2000" strike="noStrike" baseline="0" dirty="0" smtClean="0">
                <a:latin typeface="Times New Roman" panose="02020603050405020304" pitchFamily="18" charset="0"/>
              </a:rPr>
              <a:t>2.Discrete Mathematics and Its Applications (fourth edition) by Kenneth H. Rosen </a:t>
            </a:r>
          </a:p>
          <a:p>
            <a:pPr lvl="0"/>
            <a:r>
              <a:rPr lang="en-US" sz="2000" dirty="0">
                <a:latin typeface="Times New Roman" panose="02020603050405020304" pitchFamily="18" charset="0"/>
              </a:rPr>
              <a:t>3</a:t>
            </a:r>
            <a:r>
              <a:rPr lang="en-US" sz="2000" strike="noStrike" baseline="0" dirty="0" smtClean="0">
                <a:latin typeface="Times New Roman" panose="02020603050405020304" pitchFamily="18" charset="0"/>
              </a:rPr>
              <a:t>.Discrete Mathematics by Ross and Wright</a:t>
            </a:r>
          </a:p>
          <a:p>
            <a:endParaRPr lang="en-US" sz="2000" dirty="0"/>
          </a:p>
        </p:txBody>
      </p:sp>
    </p:spTree>
    <p:extLst>
      <p:ext uri="{BB962C8B-B14F-4D97-AF65-F5344CB8AC3E}">
        <p14:creationId xmlns:p14="http://schemas.microsoft.com/office/powerpoint/2010/main" val="226262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sng" strike="noStrike" baseline="0" dirty="0" smtClean="0">
                <a:latin typeface="Times New Roman" panose="02020603050405020304" pitchFamily="18" charset="0"/>
              </a:rPr>
              <a:t>MAIN TOPICS:</a:t>
            </a:r>
            <a:endParaRPr lang="en-US" b="1" i="0" u="sng" strike="noStrike" baseline="0" dirty="0" smtClean="0">
              <a:latin typeface="Times New Roman" panose="02020603050405020304" pitchFamily="18" charset="0"/>
            </a:endParaRPr>
          </a:p>
        </p:txBody>
      </p:sp>
      <p:sp>
        <p:nvSpPr>
          <p:cNvPr id="3" name="Text Placeholder 2"/>
          <p:cNvSpPr>
            <a:spLocks noGrp="1"/>
          </p:cNvSpPr>
          <p:nvPr>
            <p:ph type="body" idx="1"/>
          </p:nvPr>
        </p:nvSpPr>
        <p:spPr/>
        <p:txBody>
          <a:bodyPr>
            <a:normAutofit fontScale="77500" lnSpcReduction="20000"/>
          </a:bodyPr>
          <a:lstStyle/>
          <a:p>
            <a:pPr marR="0" lvl="0" rtl="0"/>
            <a:r>
              <a:rPr lang="en-US" strike="noStrike" baseline="0" dirty="0" smtClean="0">
                <a:latin typeface="Times New Roman" panose="02020603050405020304" pitchFamily="18" charset="0"/>
              </a:rPr>
              <a:t>Logic</a:t>
            </a:r>
          </a:p>
          <a:p>
            <a:pPr marR="0" lvl="0" rtl="0"/>
            <a:r>
              <a:rPr lang="en-US" strike="noStrike" baseline="0" dirty="0" smtClean="0">
                <a:latin typeface="Times New Roman" panose="02020603050405020304" pitchFamily="18" charset="0"/>
              </a:rPr>
              <a:t>Sets &amp; Operations on sets</a:t>
            </a:r>
          </a:p>
          <a:p>
            <a:pPr marR="0" lvl="0" rtl="0"/>
            <a:r>
              <a:rPr lang="en-US" strike="noStrike" baseline="0" dirty="0" smtClean="0">
                <a:latin typeface="Times New Roman" panose="02020603050405020304" pitchFamily="18" charset="0"/>
              </a:rPr>
              <a:t>Relations &amp; Their Properties</a:t>
            </a:r>
          </a:p>
          <a:p>
            <a:pPr marR="0" lvl="0" rtl="0"/>
            <a:r>
              <a:rPr lang="en-US" strike="noStrike" baseline="0" dirty="0" smtClean="0">
                <a:latin typeface="Times New Roman" panose="02020603050405020304" pitchFamily="18" charset="0"/>
              </a:rPr>
              <a:t>Functions</a:t>
            </a:r>
          </a:p>
          <a:p>
            <a:pPr marR="0" lvl="0" rtl="0"/>
            <a:r>
              <a:rPr lang="en-US" strike="noStrike" baseline="0" dirty="0" smtClean="0">
                <a:latin typeface="Times New Roman" panose="02020603050405020304" pitchFamily="18" charset="0"/>
              </a:rPr>
              <a:t>Sequences &amp; Series</a:t>
            </a:r>
          </a:p>
          <a:p>
            <a:pPr marR="0" lvl="0" rtl="0"/>
            <a:r>
              <a:rPr lang="en-US" strike="noStrike" baseline="0" dirty="0" smtClean="0">
                <a:latin typeface="Times New Roman" panose="02020603050405020304" pitchFamily="18" charset="0"/>
              </a:rPr>
              <a:t>Recurrence Relations</a:t>
            </a:r>
          </a:p>
          <a:p>
            <a:pPr marR="0" lvl="0" rtl="0"/>
            <a:r>
              <a:rPr lang="en-US" strike="noStrike" baseline="0" dirty="0" smtClean="0">
                <a:latin typeface="Times New Roman" panose="02020603050405020304" pitchFamily="18" charset="0"/>
              </a:rPr>
              <a:t>Mathematical Induction</a:t>
            </a:r>
          </a:p>
          <a:p>
            <a:pPr marR="0" lvl="0" rtl="0"/>
            <a:r>
              <a:rPr lang="en-US" strike="noStrike" baseline="0" dirty="0" smtClean="0">
                <a:latin typeface="Times New Roman" panose="02020603050405020304" pitchFamily="18" charset="0"/>
              </a:rPr>
              <a:t>Loop Invariants</a:t>
            </a:r>
          </a:p>
          <a:p>
            <a:pPr marR="0" lvl="0" rtl="0"/>
            <a:r>
              <a:rPr lang="en-US" strike="noStrike" baseline="0" dirty="0" smtClean="0">
                <a:latin typeface="Times New Roman" panose="02020603050405020304" pitchFamily="18" charset="0"/>
              </a:rPr>
              <a:t>Loop Invariants</a:t>
            </a:r>
          </a:p>
          <a:p>
            <a:pPr marR="0" lvl="0" rtl="0"/>
            <a:r>
              <a:rPr lang="en-US" strike="noStrike" baseline="0" dirty="0" err="1" smtClean="0">
                <a:latin typeface="Times New Roman" panose="02020603050405020304" pitchFamily="18" charset="0"/>
              </a:rPr>
              <a:t>Combinatorics</a:t>
            </a:r>
            <a:endParaRPr lang="en-US" strike="noStrike" baseline="0" dirty="0" smtClean="0">
              <a:latin typeface="Times New Roman" panose="02020603050405020304" pitchFamily="18" charset="0"/>
            </a:endParaRPr>
          </a:p>
          <a:p>
            <a:pPr marR="0" lvl="0" rtl="0"/>
            <a:r>
              <a:rPr lang="en-US" strike="noStrike" baseline="0" dirty="0" smtClean="0">
                <a:latin typeface="Times New Roman" panose="02020603050405020304" pitchFamily="18" charset="0"/>
              </a:rPr>
              <a:t>Probability</a:t>
            </a:r>
          </a:p>
          <a:p>
            <a:pPr marR="0" lvl="0" rtl="0"/>
            <a:r>
              <a:rPr lang="en-US" strike="noStrike" baseline="0" dirty="0" smtClean="0">
                <a:latin typeface="Times New Roman" panose="02020603050405020304" pitchFamily="18" charset="0"/>
              </a:rPr>
              <a:t>Graphs and Trees</a:t>
            </a:r>
          </a:p>
          <a:p>
            <a:pPr marR="0" lvl="0" rtl="0"/>
            <a:endParaRPr lang="en-US"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343267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0" strike="noStrike" baseline="0" dirty="0" smtClean="0">
                <a:latin typeface="Times New Roman" panose="02020603050405020304" pitchFamily="18" charset="0"/>
              </a:rPr>
              <a:t>LOGIC:</a:t>
            </a:r>
            <a:endParaRPr lang="en-US" b="1" i="0" strike="noStrike" baseline="0" dirty="0" smtClean="0">
              <a:latin typeface="Times New Roman" panose="02020603050405020304" pitchFamily="18" charset="0"/>
            </a:endParaRPr>
          </a:p>
        </p:txBody>
      </p:sp>
      <p:sp>
        <p:nvSpPr>
          <p:cNvPr id="3" name="Text Placeholder 2"/>
          <p:cNvSpPr>
            <a:spLocks noGrp="1"/>
          </p:cNvSpPr>
          <p:nvPr>
            <p:ph type="body" idx="1"/>
          </p:nvPr>
        </p:nvSpPr>
        <p:spPr/>
        <p:txBody>
          <a:bodyPr/>
          <a:lstStyle/>
          <a:p>
            <a:pPr marR="0" lvl="0" rtl="0"/>
            <a:r>
              <a:rPr lang="en-US" strike="noStrike" baseline="0" dirty="0" smtClean="0">
                <a:latin typeface="Times New Roman" panose="02020603050405020304" pitchFamily="18" charset="0"/>
              </a:rPr>
              <a:t>Logic is the study of the principles and methods that distinguish between a valid and an invalid argument</a:t>
            </a:r>
            <a:r>
              <a:rPr lang="en-US" strike="noStrike" baseline="0" dirty="0" smtClean="0">
                <a:latin typeface="Times New Roman" panose="02020603050405020304" pitchFamily="18" charset="0"/>
              </a:rPr>
              <a:t>.</a:t>
            </a:r>
          </a:p>
          <a:p>
            <a:pPr lvl="0"/>
            <a:r>
              <a:rPr lang="en-US" strike="noStrike" baseline="0" dirty="0" smtClean="0">
                <a:latin typeface="Times New Roman" panose="02020603050405020304" pitchFamily="18" charset="0"/>
              </a:rPr>
              <a:t>logic refers to the mathematical study of reasoning and argumentation.</a:t>
            </a:r>
          </a:p>
          <a:p>
            <a:pPr lvl="0"/>
            <a:r>
              <a:rPr lang="en-US" strike="noStrike" baseline="0" dirty="0" smtClean="0">
                <a:latin typeface="Times New Roman" panose="02020603050405020304" pitchFamily="18" charset="0"/>
              </a:rPr>
              <a:t>It deals with propositions, which are statements that are either true or false, and it explores the rules and principles for determining the truth of compound propositions formed by combining simpler propositions using logical operators like AND, OR, NOT, IMPLIES, etc.</a:t>
            </a:r>
            <a:endParaRPr lang="en-US"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781461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algn="ctr" rtl="0"/>
            <a:r>
              <a:rPr lang="en-US" b="1" i="0" strike="noStrike" baseline="0" dirty="0" smtClean="0">
                <a:latin typeface="Times New Roman" panose="02020603050405020304" pitchFamily="18" charset="0"/>
              </a:rPr>
              <a:t>SIMPLE STATEMENT:</a:t>
            </a:r>
          </a:p>
        </p:txBody>
      </p:sp>
      <p:sp>
        <p:nvSpPr>
          <p:cNvPr id="3" name="Text Placeholder 2"/>
          <p:cNvSpPr>
            <a:spLocks noGrp="1"/>
          </p:cNvSpPr>
          <p:nvPr>
            <p:ph type="body" idx="1"/>
          </p:nvPr>
        </p:nvSpPr>
        <p:spPr>
          <a:xfrm>
            <a:off x="838200" y="1479176"/>
            <a:ext cx="10515600" cy="5136777"/>
          </a:xfrm>
        </p:spPr>
        <p:txBody>
          <a:bodyPr>
            <a:normAutofit fontScale="92500" lnSpcReduction="10000"/>
          </a:bodyPr>
          <a:lstStyle/>
          <a:p>
            <a:pPr marR="0" lvl="0" rtl="0"/>
            <a:r>
              <a:rPr lang="en-US" strike="noStrike" baseline="0" dirty="0" smtClean="0">
                <a:latin typeface="Times New Roman" panose="02020603050405020304" pitchFamily="18" charset="0"/>
              </a:rPr>
              <a:t>A statement is a declarative sentence that is either true or false but not both. A statement is also referred to as a </a:t>
            </a:r>
            <a:r>
              <a:rPr lang="en-US" strike="noStrike" baseline="0" dirty="0" smtClean="0">
                <a:latin typeface="Times New Roman" panose="02020603050405020304" pitchFamily="18" charset="0"/>
              </a:rPr>
              <a:t>proposition</a:t>
            </a:r>
          </a:p>
          <a:p>
            <a:pPr lvl="0"/>
            <a:r>
              <a:rPr lang="en-US" strike="noStrike" baseline="0" dirty="0" smtClean="0">
                <a:latin typeface="Times New Roman" panose="02020603050405020304" pitchFamily="18" charset="0"/>
              </a:rPr>
              <a:t>A </a:t>
            </a:r>
            <a:r>
              <a:rPr lang="en-US" b="1" strike="noStrike" baseline="0" dirty="0" smtClean="0">
                <a:latin typeface="Times New Roman" panose="02020603050405020304" pitchFamily="18" charset="0"/>
              </a:rPr>
              <a:t>proposition</a:t>
            </a:r>
            <a:r>
              <a:rPr lang="en-US" strike="noStrike" baseline="0" dirty="0" smtClean="0">
                <a:latin typeface="Times New Roman" panose="02020603050405020304" pitchFamily="18" charset="0"/>
              </a:rPr>
              <a:t> is a declarative statement that is either true or false, but not both. Propositions are the basic building blocks of logical reasoning and form the foundation of propositional logic.</a:t>
            </a:r>
          </a:p>
          <a:p>
            <a:pPr lvl="0"/>
            <a:r>
              <a:rPr lang="en-US" b="1" i="1" strike="noStrike" baseline="0" dirty="0" smtClean="0">
                <a:latin typeface="Times New Roman" panose="02020603050405020304" pitchFamily="18" charset="0"/>
              </a:rPr>
              <a:t>EXAMPLES</a:t>
            </a:r>
            <a:r>
              <a:rPr lang="en-US" i="1" strike="noStrike" baseline="0" dirty="0" smtClean="0">
                <a:latin typeface="Times New Roman" panose="02020603050405020304" pitchFamily="18" charset="0"/>
              </a:rPr>
              <a:t>:</a:t>
            </a:r>
          </a:p>
          <a:p>
            <a:pPr lvl="0"/>
            <a:r>
              <a:rPr lang="en-US" strike="noStrike" baseline="0" dirty="0" smtClean="0">
                <a:latin typeface="Times New Roman" panose="02020603050405020304" pitchFamily="18" charset="0"/>
              </a:rPr>
              <a:t>a. 2+2 = 4,</a:t>
            </a:r>
          </a:p>
          <a:p>
            <a:pPr lvl="0"/>
            <a:r>
              <a:rPr lang="en-US" strike="noStrike" baseline="0" dirty="0" smtClean="0">
                <a:latin typeface="Times New Roman" panose="02020603050405020304" pitchFamily="18" charset="0"/>
              </a:rPr>
              <a:t>b. It is Sunday today</a:t>
            </a:r>
          </a:p>
          <a:p>
            <a:pPr lvl="0"/>
            <a:r>
              <a:rPr lang="en-US" dirty="0" smtClean="0">
                <a:latin typeface="Times New Roman" panose="02020603050405020304" pitchFamily="18" charset="0"/>
              </a:rPr>
              <a:t>c. </a:t>
            </a:r>
            <a:r>
              <a:rPr lang="en-US" strike="noStrike" baseline="0" dirty="0" smtClean="0">
                <a:latin typeface="Times New Roman" panose="02020603050405020304" pitchFamily="18" charset="0"/>
              </a:rPr>
              <a:t>The sky is blue</a:t>
            </a:r>
          </a:p>
          <a:p>
            <a:pPr lvl="0"/>
            <a:r>
              <a:rPr lang="en-US" strike="noStrike" baseline="0" dirty="0" smtClean="0">
                <a:latin typeface="Times New Roman" panose="02020603050405020304" pitchFamily="18" charset="0"/>
              </a:rPr>
              <a:t>If a proposition is true, we say that it has a truth value of "true”. If a proposition is false, its truth value is "false".</a:t>
            </a:r>
          </a:p>
          <a:p>
            <a:pPr lvl="0"/>
            <a:r>
              <a:rPr lang="en-US" strike="noStrike" baseline="0" dirty="0" smtClean="0">
                <a:latin typeface="Times New Roman" panose="02020603050405020304" pitchFamily="18" charset="0"/>
              </a:rPr>
              <a:t>The truth values “true” and “false” are, respectively, denoted by the letters T and F.</a:t>
            </a:r>
          </a:p>
          <a:p>
            <a:pPr lvl="0"/>
            <a:endParaRPr lang="en-US" b="1" i="1" u="sng" strike="noStrike" baseline="0" dirty="0" smtClean="0">
              <a:latin typeface="Times New Roman" panose="02020603050405020304" pitchFamily="18" charset="0"/>
            </a:endParaRPr>
          </a:p>
          <a:p>
            <a:pPr lvl="0"/>
            <a:endParaRPr lang="en-US" b="1" i="0" u="sng" strike="noStrike" baseline="0" dirty="0" smtClean="0">
              <a:latin typeface="Times New Roman" panose="02020603050405020304" pitchFamily="18" charset="0"/>
            </a:endParaRPr>
          </a:p>
          <a:p>
            <a:pPr lvl="0"/>
            <a:endParaRPr lang="en-US"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152314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algn="ctr" rtl="0"/>
            <a:r>
              <a:rPr lang="en-US" b="1" i="0" strike="noStrike" baseline="0" dirty="0" smtClean="0">
                <a:latin typeface="Times New Roman" panose="02020603050405020304" pitchFamily="18" charset="0"/>
              </a:rPr>
              <a:t>SIMPLE STATEMENT:</a:t>
            </a:r>
          </a:p>
        </p:txBody>
      </p:sp>
      <p:sp>
        <p:nvSpPr>
          <p:cNvPr id="3" name="Text Placeholder 2"/>
          <p:cNvSpPr>
            <a:spLocks noGrp="1"/>
          </p:cNvSpPr>
          <p:nvPr>
            <p:ph type="body" idx="1"/>
          </p:nvPr>
        </p:nvSpPr>
        <p:spPr>
          <a:xfrm>
            <a:off x="838200" y="1479176"/>
            <a:ext cx="10515600" cy="5136777"/>
          </a:xfrm>
        </p:spPr>
        <p:txBody>
          <a:bodyPr>
            <a:normAutofit/>
          </a:bodyPr>
          <a:lstStyle/>
          <a:p>
            <a:pPr lvl="0"/>
            <a:r>
              <a:rPr lang="en-US" sz="2400" strike="noStrike" baseline="0" dirty="0" smtClean="0">
                <a:latin typeface="Times New Roman" panose="02020603050405020304" pitchFamily="18" charset="0"/>
              </a:rPr>
              <a:t> "</a:t>
            </a:r>
            <a:r>
              <a:rPr lang="en-US" sz="2400" b="1" strike="noStrike" baseline="0" dirty="0" smtClean="0">
                <a:latin typeface="Times New Roman" panose="02020603050405020304" pitchFamily="18" charset="0"/>
              </a:rPr>
              <a:t>NOT proposition</a:t>
            </a:r>
            <a:r>
              <a:rPr lang="en-US" sz="2400" strike="noStrike" baseline="0" dirty="0" smtClean="0">
                <a:latin typeface="Times New Roman" panose="02020603050405020304" pitchFamily="18" charset="0"/>
              </a:rPr>
              <a:t>" refers to the negation of a proposition. It's one of the fundamental logical operations used to form new propositions from existing ones.</a:t>
            </a:r>
          </a:p>
          <a:p>
            <a:pPr lvl="0"/>
            <a:endParaRPr lang="en-US" sz="2400" strike="noStrike" baseline="0" dirty="0" smtClean="0">
              <a:latin typeface="Times New Roman" panose="02020603050405020304" pitchFamily="18" charset="0"/>
            </a:endParaRPr>
          </a:p>
          <a:p>
            <a:pPr lvl="0"/>
            <a:r>
              <a:rPr lang="en-US" sz="2400" strike="noStrike" baseline="0" dirty="0" smtClean="0">
                <a:latin typeface="Times New Roman" panose="02020603050405020304" pitchFamily="18" charset="0"/>
              </a:rPr>
              <a:t>The negation of a proposition simply reverses its truth value. If a proposition is true, its negation is false; if the proposition is false, its negation is true.</a:t>
            </a:r>
          </a:p>
          <a:p>
            <a:pPr lvl="0"/>
            <a:endParaRPr lang="en-US" sz="2400" strike="noStrike" baseline="0" dirty="0" smtClean="0">
              <a:latin typeface="Times New Roman" panose="02020603050405020304" pitchFamily="18" charset="0"/>
            </a:endParaRPr>
          </a:p>
          <a:p>
            <a:pPr lvl="0"/>
            <a:r>
              <a:rPr lang="en-US" sz="2400" strike="noStrike" baseline="0" dirty="0" smtClean="0">
                <a:latin typeface="Times New Roman" panose="02020603050405020304" pitchFamily="18" charset="0"/>
              </a:rPr>
              <a:t>For example, let's say we have the proposition "p: The sky is blue."</a:t>
            </a:r>
          </a:p>
          <a:p>
            <a:pPr lvl="0"/>
            <a:endParaRPr lang="en-US" sz="2400" strike="noStrike" baseline="0" dirty="0" smtClean="0">
              <a:latin typeface="Times New Roman" panose="02020603050405020304" pitchFamily="18" charset="0"/>
            </a:endParaRPr>
          </a:p>
          <a:p>
            <a:pPr lvl="0"/>
            <a:r>
              <a:rPr lang="en-US" sz="2400" strike="noStrike" baseline="0" dirty="0" smtClean="0">
                <a:latin typeface="Times New Roman" panose="02020603050405020304" pitchFamily="18" charset="0"/>
              </a:rPr>
              <a:t>The negation of proposition p, denoted as ¬p, would be "The sky is not blue." If p is true (i.e., the sky is indeed blue), then ¬p is false (the sky is not </a:t>
            </a:r>
            <a:r>
              <a:rPr lang="en-US" sz="2400" strike="noStrike" baseline="0" dirty="0" err="1" smtClean="0">
                <a:latin typeface="Times New Roman" panose="02020603050405020304" pitchFamily="18" charset="0"/>
              </a:rPr>
              <a:t>not</a:t>
            </a:r>
            <a:r>
              <a:rPr lang="en-US" sz="2400" strike="noStrike" baseline="0" dirty="0" smtClean="0">
                <a:latin typeface="Times New Roman" panose="02020603050405020304" pitchFamily="18" charset="0"/>
              </a:rPr>
              <a:t> blue, which means it's blue). If p is false (the sky is not blue), then ¬p is true (the sky is indeed not blue).</a:t>
            </a:r>
            <a:endParaRPr lang="en-US" sz="2400"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95193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algn="ctr" rtl="0"/>
            <a:r>
              <a:rPr lang="en-US" b="1" i="0" strike="noStrike" baseline="0" dirty="0" smtClean="0">
                <a:latin typeface="Times New Roman" panose="02020603050405020304" pitchFamily="18" charset="0"/>
              </a:rPr>
              <a:t>EXAMPLES:</a:t>
            </a:r>
          </a:p>
        </p:txBody>
      </p:sp>
      <p:sp>
        <p:nvSpPr>
          <p:cNvPr id="3" name="Text Placeholder 2"/>
          <p:cNvSpPr>
            <a:spLocks noGrp="1"/>
          </p:cNvSpPr>
          <p:nvPr>
            <p:ph type="body" idx="1"/>
          </p:nvPr>
        </p:nvSpPr>
        <p:spPr/>
        <p:txBody>
          <a:bodyPr>
            <a:normAutofit fontScale="92500" lnSpcReduction="20000"/>
          </a:bodyPr>
          <a:lstStyle/>
          <a:p>
            <a:pPr marR="0" lvl="0" rtl="0"/>
            <a:r>
              <a:rPr lang="en-US" strike="noStrike" baseline="0" dirty="0" smtClean="0">
                <a:latin typeface="Times New Roman" panose="02020603050405020304" pitchFamily="18" charset="0"/>
              </a:rPr>
              <a:t>Propositions</a:t>
            </a:r>
          </a:p>
          <a:p>
            <a:pPr marR="0" lvl="0" rtl="0"/>
            <a:r>
              <a:rPr lang="en-US" strike="noStrike" baseline="0" dirty="0" smtClean="0">
                <a:latin typeface="Times New Roman" panose="02020603050405020304" pitchFamily="18" charset="0"/>
              </a:rPr>
              <a:t>1) Grass is green. </a:t>
            </a:r>
            <a:endParaRPr lang="en-US" strike="noStrike" baseline="0" dirty="0" smtClean="0">
              <a:latin typeface="Times New Roman" panose="02020603050405020304" pitchFamily="18" charset="0"/>
            </a:endParaRPr>
          </a:p>
          <a:p>
            <a:pPr marR="0" lvl="0" rtl="0"/>
            <a:r>
              <a:rPr lang="en-US" strike="noStrike" baseline="0" dirty="0" smtClean="0">
                <a:latin typeface="Times New Roman" panose="02020603050405020304" pitchFamily="18" charset="0"/>
              </a:rPr>
              <a:t>2</a:t>
            </a:r>
            <a:r>
              <a:rPr lang="en-US" strike="noStrike" baseline="0" dirty="0" smtClean="0">
                <a:latin typeface="Times New Roman" panose="02020603050405020304" pitchFamily="18" charset="0"/>
              </a:rPr>
              <a:t>) 4 + 2 = 6</a:t>
            </a:r>
          </a:p>
          <a:p>
            <a:pPr marR="0" lvl="0" rtl="0"/>
            <a:r>
              <a:rPr lang="en-US" strike="noStrike" baseline="0" dirty="0" smtClean="0">
                <a:latin typeface="Times New Roman" panose="02020603050405020304" pitchFamily="18" charset="0"/>
              </a:rPr>
              <a:t>3)  4 + 2 = 7</a:t>
            </a:r>
          </a:p>
          <a:p>
            <a:pPr marR="0" lvl="0" rtl="0"/>
            <a:r>
              <a:rPr lang="en-US" strike="noStrike" baseline="0" dirty="0" smtClean="0">
                <a:latin typeface="Times New Roman" panose="02020603050405020304" pitchFamily="18" charset="0"/>
              </a:rPr>
              <a:t>4)  There are four fingers in a hand.</a:t>
            </a:r>
          </a:p>
          <a:p>
            <a:pPr marR="0" lvl="0" rtl="0"/>
            <a:endParaRPr lang="en-US" strike="noStrike" baseline="0" dirty="0" smtClean="0">
              <a:latin typeface="Times New Roman" panose="02020603050405020304" pitchFamily="18" charset="0"/>
            </a:endParaRPr>
          </a:p>
          <a:p>
            <a:pPr marR="0" lvl="0" rtl="0"/>
            <a:r>
              <a:rPr lang="en-US" strike="noStrike" baseline="0" dirty="0" smtClean="0">
                <a:latin typeface="Times New Roman" panose="02020603050405020304" pitchFamily="18" charset="0"/>
              </a:rPr>
              <a:t>Not Propositions</a:t>
            </a:r>
          </a:p>
          <a:p>
            <a:pPr marR="0" lvl="0" rtl="0"/>
            <a:r>
              <a:rPr lang="en-US" strike="noStrike" baseline="0" dirty="0" smtClean="0">
                <a:latin typeface="Times New Roman" panose="02020603050405020304" pitchFamily="18" charset="0"/>
              </a:rPr>
              <a:t>Close the door.</a:t>
            </a:r>
          </a:p>
          <a:p>
            <a:pPr marR="0" lvl="0" rtl="0"/>
            <a:r>
              <a:rPr lang="en-US" strike="noStrike" baseline="0" dirty="0" smtClean="0">
                <a:latin typeface="Times New Roman" panose="02020603050405020304" pitchFamily="18" charset="0"/>
              </a:rPr>
              <a:t>x is greater than 2.</a:t>
            </a:r>
          </a:p>
          <a:p>
            <a:pPr marR="0" lvl="0" rtl="0"/>
            <a:r>
              <a:rPr lang="en-US" strike="noStrike" baseline="0" dirty="0" smtClean="0">
                <a:latin typeface="Times New Roman" panose="02020603050405020304" pitchFamily="18" charset="0"/>
              </a:rPr>
              <a:t>He is very rich</a:t>
            </a:r>
          </a:p>
        </p:txBody>
      </p:sp>
    </p:spTree>
    <p:extLst>
      <p:ext uri="{BB962C8B-B14F-4D97-AF65-F5344CB8AC3E}">
        <p14:creationId xmlns:p14="http://schemas.microsoft.com/office/powerpoint/2010/main" val="298329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algn="ctr" rtl="0"/>
            <a:r>
              <a:rPr lang="en-US" b="1" i="0" strike="noStrike" baseline="0" dirty="0" smtClean="0">
                <a:latin typeface="Times New Roman" panose="02020603050405020304" pitchFamily="18" charset="0"/>
              </a:rPr>
              <a:t>Rule:</a:t>
            </a:r>
          </a:p>
        </p:txBody>
      </p:sp>
      <p:sp>
        <p:nvSpPr>
          <p:cNvPr id="3" name="Text Placeholder 2"/>
          <p:cNvSpPr>
            <a:spLocks noGrp="1"/>
          </p:cNvSpPr>
          <p:nvPr>
            <p:ph type="body" idx="1"/>
          </p:nvPr>
        </p:nvSpPr>
        <p:spPr/>
        <p:txBody>
          <a:bodyPr>
            <a:normAutofit lnSpcReduction="10000"/>
          </a:bodyPr>
          <a:lstStyle/>
          <a:p>
            <a:pPr marR="0" lvl="0" rtl="0"/>
            <a:r>
              <a:rPr lang="en-US" strike="noStrike" baseline="0" dirty="0" smtClean="0">
                <a:latin typeface="Times New Roman" panose="02020603050405020304" pitchFamily="18" charset="0"/>
              </a:rPr>
              <a:t>If the sentence is preceded by other sentences that make the pronoun or variable reference clear, then the sentence is a statement</a:t>
            </a:r>
            <a:r>
              <a:rPr lang="en-US" strike="noStrike" baseline="0" dirty="0" smtClean="0">
                <a:latin typeface="Times New Roman" panose="02020603050405020304" pitchFamily="18" charset="0"/>
              </a:rPr>
              <a:t>.</a:t>
            </a:r>
          </a:p>
          <a:p>
            <a:pPr lvl="0"/>
            <a:r>
              <a:rPr lang="en-US" b="1" strike="noStrike" baseline="0" dirty="0" smtClean="0">
                <a:latin typeface="Times New Roman" panose="02020603050405020304" pitchFamily="18" charset="0"/>
              </a:rPr>
              <a:t>Example:</a:t>
            </a:r>
          </a:p>
          <a:p>
            <a:pPr lvl="0"/>
            <a:r>
              <a:rPr lang="en-US" strike="noStrike" baseline="0" dirty="0" smtClean="0">
                <a:latin typeface="Times New Roman" panose="02020603050405020304" pitchFamily="18" charset="0"/>
              </a:rPr>
              <a:t>x = 1</a:t>
            </a:r>
          </a:p>
          <a:p>
            <a:pPr lvl="0"/>
            <a:r>
              <a:rPr lang="en-US" strike="noStrike" baseline="0" dirty="0" smtClean="0">
                <a:latin typeface="Times New Roman" panose="02020603050405020304" pitchFamily="18" charset="0"/>
              </a:rPr>
              <a:t>x &gt; 2</a:t>
            </a:r>
          </a:p>
          <a:p>
            <a:pPr lvl="0"/>
            <a:r>
              <a:rPr lang="en-US" strike="noStrike" baseline="0" dirty="0" smtClean="0">
                <a:latin typeface="Times New Roman" panose="02020603050405020304" pitchFamily="18" charset="0"/>
              </a:rPr>
              <a:t>“x &gt; 2” is a statement with truth-value FALSE.</a:t>
            </a:r>
          </a:p>
          <a:p>
            <a:pPr lvl="0"/>
            <a:r>
              <a:rPr lang="en-US" strike="noStrike" baseline="0" dirty="0" smtClean="0">
                <a:latin typeface="Times New Roman" panose="02020603050405020304" pitchFamily="18" charset="0"/>
              </a:rPr>
              <a:t>Example</a:t>
            </a:r>
          </a:p>
          <a:p>
            <a:pPr lvl="0"/>
            <a:r>
              <a:rPr lang="en-US" strike="noStrike" baseline="0" dirty="0" smtClean="0">
                <a:latin typeface="Times New Roman" panose="02020603050405020304" pitchFamily="18" charset="0"/>
              </a:rPr>
              <a:t>Bill Gates is an American He is very rich</a:t>
            </a:r>
          </a:p>
          <a:p>
            <a:pPr lvl="0"/>
            <a:r>
              <a:rPr lang="en-US" strike="noStrike" baseline="0" dirty="0" smtClean="0">
                <a:latin typeface="Times New Roman" panose="02020603050405020304" pitchFamily="18" charset="0"/>
              </a:rPr>
              <a:t>“He is very rich” is a statement with truth- value TRUE.</a:t>
            </a:r>
          </a:p>
          <a:p>
            <a:pPr marR="0" lvl="0" rtl="0"/>
            <a:endParaRPr lang="en-US"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2815181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 No 1</Template>
  <TotalTime>71</TotalTime>
  <Words>1605</Words>
  <Application>Microsoft Office PowerPoint</Application>
  <PresentationFormat>Widescreen</PresentationFormat>
  <Paragraphs>255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Symbol</vt:lpstr>
      <vt:lpstr>Times New Roman</vt:lpstr>
      <vt:lpstr>Office Theme</vt:lpstr>
      <vt:lpstr>Lecture No.1   Logic</vt:lpstr>
      <vt:lpstr>Course Objective:</vt:lpstr>
      <vt:lpstr>1.Recommended Books:</vt:lpstr>
      <vt:lpstr>MAIN TOPICS:</vt:lpstr>
      <vt:lpstr>LOGIC:</vt:lpstr>
      <vt:lpstr>SIMPLE STATEMENT:</vt:lpstr>
      <vt:lpstr>SIMPLE STATEMENT:</vt:lpstr>
      <vt:lpstr>EXAMPLES:</vt:lpstr>
      <vt:lpstr>Rule:</vt:lpstr>
      <vt:lpstr>UNDERSTANDING STATEMENTS</vt:lpstr>
      <vt:lpstr>UNDERSTANDING STATEMENTS</vt:lpstr>
      <vt:lpstr>UNDERSTANDING STATEMENTS</vt:lpstr>
      <vt:lpstr>COMPOUND STATEMENT:</vt:lpstr>
      <vt:lpstr>COMPOUND STATEMENT:</vt:lpstr>
      <vt:lpstr>COMPOUND STATEMENT:</vt:lpstr>
      <vt:lpstr>LOGICAL CONNECTIVES</vt:lpstr>
      <vt:lpstr>SYMBOLIC REPRESENTATION</vt:lpstr>
      <vt:lpstr>EXAMPLES</vt:lpstr>
      <vt:lpstr>TRANSLATING FROM ENGLISH TO SYMBOLS</vt:lpstr>
      <vt:lpstr>EXAMPLE</vt:lpstr>
      <vt:lpstr>TRANSLATING FROM SYMBOLS TO ENGLISH:</vt:lpstr>
      <vt:lpstr>Truth Table</vt:lpstr>
      <vt:lpstr>NEGATION (~):</vt:lpstr>
      <vt:lpstr>CONJUNCTION (Ù):</vt:lpstr>
      <vt:lpstr>TRUTH TABLE FOR p Ù q</vt:lpstr>
      <vt:lpstr>DISJUNCTION (Ú) or INCLUSIVE OR</vt:lpstr>
      <vt:lpstr>TRUTH TABLE FOR p Ú q</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No.1 Logic</dc:title>
  <dc:creator>Abid Tasleem</dc:creator>
  <cp:lastModifiedBy>Abid Tasleem</cp:lastModifiedBy>
  <cp:revision>22</cp:revision>
  <dcterms:created xsi:type="dcterms:W3CDTF">2024-02-24T05:58:13Z</dcterms:created>
  <dcterms:modified xsi:type="dcterms:W3CDTF">2024-02-24T07:09:15Z</dcterms:modified>
</cp:coreProperties>
</file>