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7" r:id="rId5"/>
    <p:sldId id="269" r:id="rId6"/>
    <p:sldId id="281" r:id="rId7"/>
    <p:sldId id="282" r:id="rId8"/>
    <p:sldId id="284" r:id="rId9"/>
    <p:sldId id="286" r:id="rId10"/>
    <p:sldId id="288" r:id="rId11"/>
    <p:sldId id="290" r:id="rId12"/>
    <p:sldId id="298" r:id="rId13"/>
    <p:sldId id="308" r:id="rId14"/>
    <p:sldId id="310" r:id="rId15"/>
    <p:sldId id="542" r:id="rId16"/>
    <p:sldId id="543" r:id="rId17"/>
    <p:sldId id="544" r:id="rId18"/>
    <p:sldId id="545" r:id="rId19"/>
    <p:sldId id="329" r:id="rId20"/>
    <p:sldId id="332" r:id="rId21"/>
    <p:sldId id="335" r:id="rId22"/>
    <p:sldId id="343" r:id="rId23"/>
    <p:sldId id="345" r:id="rId24"/>
    <p:sldId id="351" r:id="rId25"/>
    <p:sldId id="354" r:id="rId26"/>
    <p:sldId id="353" r:id="rId27"/>
    <p:sldId id="355" r:id="rId28"/>
    <p:sldId id="361" r:id="rId29"/>
    <p:sldId id="364" r:id="rId30"/>
    <p:sldId id="371" r:id="rId31"/>
    <p:sldId id="373" r:id="rId32"/>
    <p:sldId id="375" r:id="rId33"/>
    <p:sldId id="377" r:id="rId34"/>
    <p:sldId id="380" r:id="rId35"/>
    <p:sldId id="384" r:id="rId36"/>
    <p:sldId id="386" r:id="rId37"/>
    <p:sldId id="392" r:id="rId38"/>
    <p:sldId id="393" r:id="rId39"/>
    <p:sldId id="395" r:id="rId40"/>
    <p:sldId id="396" r:id="rId41"/>
    <p:sldId id="399" r:id="rId42"/>
    <p:sldId id="401" r:id="rId43"/>
    <p:sldId id="402" r:id="rId44"/>
    <p:sldId id="406" r:id="rId45"/>
    <p:sldId id="408" r:id="rId46"/>
    <p:sldId id="409" r:id="rId47"/>
    <p:sldId id="411" r:id="rId48"/>
    <p:sldId id="423" r:id="rId49"/>
    <p:sldId id="428" r:id="rId50"/>
    <p:sldId id="429" r:id="rId51"/>
    <p:sldId id="430" r:id="rId52"/>
    <p:sldId id="434" r:id="rId53"/>
    <p:sldId id="436" r:id="rId54"/>
    <p:sldId id="437" r:id="rId55"/>
    <p:sldId id="446" r:id="rId56"/>
    <p:sldId id="449" r:id="rId57"/>
    <p:sldId id="546" r:id="rId58"/>
    <p:sldId id="547" r:id="rId59"/>
    <p:sldId id="548" r:id="rId60"/>
    <p:sldId id="549" r:id="rId61"/>
    <p:sldId id="550" r:id="rId62"/>
    <p:sldId id="551" r:id="rId63"/>
    <p:sldId id="552" r:id="rId64"/>
    <p:sldId id="526" r:id="rId65"/>
    <p:sldId id="55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E392C7-2E8A-458D-ACB6-8293004413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310859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392C7-2E8A-458D-ACB6-8293004413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261222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392C7-2E8A-458D-ACB6-8293004413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763410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392C7-2E8A-458D-ACB6-8293004413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42028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392C7-2E8A-458D-ACB6-8293004413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288092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E392C7-2E8A-458D-ACB6-8293004413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418829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E392C7-2E8A-458D-ACB6-82930044130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82858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E392C7-2E8A-458D-ACB6-82930044130F}" type="datetimeFigureOut">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144012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E392C7-2E8A-458D-ACB6-82930044130F}" type="datetimeFigureOut">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346508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392C7-2E8A-458D-ACB6-82930044130F}" type="datetimeFigureOut">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123069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392C7-2E8A-458D-ACB6-82930044130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256030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E392C7-2E8A-458D-ACB6-82930044130F}" type="datetimeFigureOut">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62CA81-8261-46ED-9B48-A8B6199F1A68}" type="slidenum">
              <a:rPr lang="en-US" smtClean="0"/>
              <a:t>‹#›</a:t>
            </a:fld>
            <a:endParaRPr lang="en-US"/>
          </a:p>
        </p:txBody>
      </p:sp>
    </p:spTree>
    <p:extLst>
      <p:ext uri="{BB962C8B-B14F-4D97-AF65-F5344CB8AC3E}">
        <p14:creationId xmlns:p14="http://schemas.microsoft.com/office/powerpoint/2010/main" val="204516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392C7-2E8A-458D-ACB6-82930044130F}" type="datetimeFigureOut">
              <a:rPr lang="en-US" smtClean="0"/>
              <a:t>10/14/2023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2CA81-8261-46ED-9B48-A8B6199F1A68}" type="slidenum">
              <a:rPr lang="en-US" smtClean="0"/>
              <a:t>‹#›</a:t>
            </a:fld>
            <a:endParaRPr lang="en-US"/>
          </a:p>
        </p:txBody>
      </p:sp>
    </p:spTree>
    <p:extLst>
      <p:ext uri="{BB962C8B-B14F-4D97-AF65-F5344CB8AC3E}">
        <p14:creationId xmlns:p14="http://schemas.microsoft.com/office/powerpoint/2010/main" val="3539886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223" y="1118160"/>
            <a:ext cx="10515600" cy="3937934"/>
          </a:xfrm>
        </p:spPr>
        <p:txBody>
          <a:bodyPr>
            <a:normAutofit/>
          </a:bodyPr>
          <a:lstStyle/>
          <a:p>
            <a:pPr marR="0" rtl="0"/>
            <a:r>
              <a:rPr lang="en-US" sz="6600" b="1" i="0" u="sng" strike="noStrike" baseline="0" dirty="0" smtClean="0">
                <a:latin typeface="Times New Roman" panose="02020603050405020304" pitchFamily="18" charset="0"/>
              </a:rPr>
              <a:t>Relations And Their </a:t>
            </a:r>
            <a:r>
              <a:rPr lang="en-US" sz="6600" b="1" u="sng" dirty="0">
                <a:latin typeface="Times New Roman" panose="02020603050405020304" pitchFamily="18" charset="0"/>
              </a:rPr>
              <a:t>T</a:t>
            </a:r>
            <a:r>
              <a:rPr lang="en-US" sz="6600" b="1" i="0" u="sng" strike="noStrike" baseline="0" dirty="0" smtClean="0">
                <a:latin typeface="Times New Roman" panose="02020603050405020304" pitchFamily="18" charset="0"/>
              </a:rPr>
              <a:t>y</a:t>
            </a:r>
            <a:r>
              <a:rPr lang="en-US" sz="6600" b="1" u="sng" dirty="0" smtClean="0">
                <a:latin typeface="Times New Roman" panose="02020603050405020304" pitchFamily="18" charset="0"/>
              </a:rPr>
              <a:t>pes</a:t>
            </a:r>
            <a:endParaRPr lang="en-US" sz="6600" b="1" i="0" u="sng"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23058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RANGE OF A RELATION:</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The range of a relation R from A to B is the set of all second elements of the ordered pairs which belong to R denoted Ran(R).</a:t>
            </a:r>
          </a:p>
          <a:p>
            <a:pPr marR="0" lvl="0" rtl="0"/>
            <a:r>
              <a:rPr lang="en-US" strike="noStrike" baseline="0" dirty="0" smtClean="0">
                <a:latin typeface="Times New Roman" panose="02020603050405020304" pitchFamily="18" charset="0"/>
              </a:rPr>
              <a:t>Symbolically,</a:t>
            </a:r>
          </a:p>
          <a:p>
            <a:pPr marL="0" lvl="0" indent="0">
              <a:buNone/>
            </a:pPr>
            <a:r>
              <a:rPr lang="pt-BR" strike="noStrike" baseline="0" dirty="0" smtClean="0">
                <a:latin typeface="Times New Roman" panose="02020603050405020304" pitchFamily="18" charset="0"/>
              </a:rPr>
              <a:t>	Ran(R) = {b </a:t>
            </a:r>
            <a:r>
              <a:rPr lang="pt-BR" strike="noStrike" baseline="0" dirty="0" smtClean="0">
                <a:latin typeface="Symbol" panose="05050102010706020507" pitchFamily="18" charset="2"/>
              </a:rPr>
              <a:t>Î</a:t>
            </a:r>
            <a:r>
              <a:rPr lang="pt-BR" strike="noStrike" baseline="0" dirty="0" smtClean="0">
                <a:latin typeface="Times New Roman" panose="02020603050405020304" pitchFamily="18" charset="0"/>
              </a:rPr>
              <a:t>B | (a, b) </a:t>
            </a:r>
            <a:r>
              <a:rPr lang="pt-BR" strike="noStrike" baseline="0" dirty="0" smtClean="0">
                <a:latin typeface="Symbol" panose="05050102010706020507" pitchFamily="18" charset="2"/>
              </a:rPr>
              <a:t>Î</a:t>
            </a:r>
            <a:r>
              <a:rPr lang="pt-BR" strike="noStrike" baseline="0" dirty="0" smtClean="0">
                <a:latin typeface="Times New Roman" panose="02020603050405020304" pitchFamily="18" charset="0"/>
              </a:rPr>
              <a:t> R}</a:t>
            </a:r>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61932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lvl="0"/>
            <a:r>
              <a:rPr lang="en-US" strike="noStrike" baseline="0" dirty="0" smtClean="0">
                <a:latin typeface="Times New Roman" panose="02020603050405020304" pitchFamily="18" charset="0"/>
              </a:rPr>
              <a:t>Let	A = {1, 2},	B = {1, 2, 3},</a:t>
            </a:r>
          </a:p>
          <a:p>
            <a:pPr lvl="0"/>
            <a:r>
              <a:rPr lang="en-US" strike="noStrike" baseline="0" dirty="0" smtClean="0">
                <a:latin typeface="Times New Roman" panose="02020603050405020304" pitchFamily="18" charset="0"/>
              </a:rPr>
              <a:t>Define a binary relation R from A to B as follows: </a:t>
            </a:r>
          </a:p>
          <a:p>
            <a:pPr marL="0" lvl="0" indent="0">
              <a:buNone/>
            </a:pPr>
            <a:r>
              <a:rPr lang="en-US" dirty="0">
                <a:latin typeface="Times New Roman" panose="02020603050405020304" pitchFamily="18" charset="0"/>
              </a:rPr>
              <a:t>	</a:t>
            </a:r>
            <a:r>
              <a:rPr lang="en-US" strike="noStrike" baseline="0" dirty="0" smtClean="0">
                <a:latin typeface="Times New Roman" panose="02020603050405020304" pitchFamily="18" charset="0"/>
              </a:rPr>
              <a:t>R =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 a &lt; b}</a:t>
            </a:r>
          </a:p>
          <a:p>
            <a:pPr lvl="0"/>
            <a:r>
              <a:rPr lang="en-US" strike="noStrike" baseline="0" dirty="0" smtClean="0">
                <a:latin typeface="Times New Roman" panose="02020603050405020304" pitchFamily="18" charset="0"/>
              </a:rPr>
              <a:t>Then</a:t>
            </a:r>
          </a:p>
          <a:p>
            <a:pPr marL="514350" lvl="0" indent="-514350">
              <a:buFont typeface="+mj-lt"/>
              <a:buAutoNum type="alphaLcParenR"/>
            </a:pPr>
            <a:r>
              <a:rPr lang="en-US" strike="noStrike" baseline="0" dirty="0" smtClean="0">
                <a:latin typeface="Times New Roman" panose="02020603050405020304" pitchFamily="18" charset="0"/>
              </a:rPr>
              <a:t>Find the ordered pairs in R.</a:t>
            </a:r>
          </a:p>
          <a:p>
            <a:pPr marL="514350" lvl="0" indent="-514350">
              <a:buFont typeface="+mj-lt"/>
              <a:buAutoNum type="alphaLcParenR"/>
            </a:pPr>
            <a:r>
              <a:rPr lang="en-US" strike="noStrike" baseline="0" dirty="0" smtClean="0">
                <a:latin typeface="Times New Roman" panose="02020603050405020304" pitchFamily="18" charset="0"/>
              </a:rPr>
              <a:t>Find the Domain and Range of R.</a:t>
            </a:r>
          </a:p>
          <a:p>
            <a:pPr marL="514350" lvl="0" indent="-514350">
              <a:buFont typeface="+mj-lt"/>
              <a:buAutoNum type="alphaLcParenR"/>
            </a:pPr>
            <a:r>
              <a:rPr lang="en-US" strike="noStrike" baseline="0" dirty="0" smtClean="0">
                <a:latin typeface="Times New Roman" panose="02020603050405020304" pitchFamily="18" charset="0"/>
              </a:rPr>
              <a:t>Is 1R3, 2R2?</a:t>
            </a:r>
          </a:p>
          <a:p>
            <a:pPr lvl="0"/>
            <a:endParaRPr lang="en-US"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218630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Given A = {1, 2}, B = {1, 2, 3},</a:t>
            </a:r>
          </a:p>
          <a:p>
            <a:pPr lvl="0"/>
            <a:r>
              <a:rPr lang="pt-BR" b="1" i="1" strike="noStrike" baseline="0" dirty="0" smtClean="0">
                <a:latin typeface="Times New Roman" panose="02020603050405020304" pitchFamily="18" charset="0"/>
              </a:rPr>
              <a:t>A </a:t>
            </a:r>
            <a:r>
              <a:rPr lang="pt-BR" b="1" i="1" strike="noStrike" baseline="0" dirty="0" smtClean="0">
                <a:latin typeface="Symbol" panose="05050102010706020507" pitchFamily="18" charset="2"/>
              </a:rPr>
              <a:t>´</a:t>
            </a:r>
            <a:r>
              <a:rPr lang="pt-BR" b="1" i="1" strike="noStrike" baseline="0" dirty="0" smtClean="0">
                <a:latin typeface="Times New Roman" panose="02020603050405020304" pitchFamily="18" charset="0"/>
              </a:rPr>
              <a:t> B = {(1,1), (1,2), (1,3), (2,1), (2,2), (2,3)}</a:t>
            </a:r>
          </a:p>
          <a:p>
            <a:pPr lvl="0"/>
            <a:r>
              <a:rPr lang="pt-BR" b="1" i="1" strike="noStrike" baseline="0" dirty="0" smtClean="0">
                <a:latin typeface="Times New Roman" panose="02020603050405020304" pitchFamily="18" charset="0"/>
              </a:rPr>
              <a:t>a.	R = {(a, b) </a:t>
            </a:r>
            <a:r>
              <a:rPr lang="pt-BR" b="1" i="1" strike="noStrike" baseline="0" dirty="0" smtClean="0">
                <a:latin typeface="Symbol" panose="05050102010706020507" pitchFamily="18" charset="2"/>
              </a:rPr>
              <a:t>Î</a:t>
            </a:r>
            <a:r>
              <a:rPr lang="pt-BR" b="1" i="1" strike="noStrike" baseline="0" dirty="0" smtClean="0">
                <a:latin typeface="Times New Roman" panose="02020603050405020304" pitchFamily="18" charset="0"/>
              </a:rPr>
              <a:t>A </a:t>
            </a:r>
            <a:r>
              <a:rPr lang="pt-BR" b="1" i="1" strike="noStrike" baseline="0" dirty="0" smtClean="0">
                <a:latin typeface="Symbol" panose="05050102010706020507" pitchFamily="18" charset="2"/>
              </a:rPr>
              <a:t>´</a:t>
            </a:r>
            <a:r>
              <a:rPr lang="pt-BR" b="1" i="1" strike="noStrike" baseline="0" dirty="0" smtClean="0">
                <a:latin typeface="Times New Roman" panose="02020603050405020304" pitchFamily="18" charset="0"/>
              </a:rPr>
              <a:t> B | a &lt; b}</a:t>
            </a:r>
          </a:p>
          <a:p>
            <a:pPr lvl="0"/>
            <a:r>
              <a:rPr lang="en-US" b="1" i="1" strike="noStrike" baseline="0" dirty="0" smtClean="0">
                <a:latin typeface="Times New Roman" panose="02020603050405020304" pitchFamily="18" charset="0"/>
              </a:rPr>
              <a:t>R = {(1,2), (1,3), (2,3)}</a:t>
            </a:r>
          </a:p>
          <a:p>
            <a:pPr lvl="0"/>
            <a:r>
              <a:rPr lang="en-US" b="1" i="1" strike="noStrike" baseline="0" dirty="0" smtClean="0">
                <a:latin typeface="Times New Roman" panose="02020603050405020304" pitchFamily="18" charset="0"/>
              </a:rPr>
              <a:t>b.	Dom(R) = {1,2}=A and Ran(R) = {2, 3} </a:t>
            </a:r>
            <a:r>
              <a:rPr lang="en-US" dirty="0" smtClean="0"/>
              <a:t>⊆ B</a:t>
            </a: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c.	Since (1, 3)</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so 1R3</a:t>
            </a:r>
          </a:p>
          <a:p>
            <a:pPr lvl="0"/>
            <a:r>
              <a:rPr lang="en-US" b="1" i="1" strike="noStrike" baseline="0" dirty="0" smtClean="0">
                <a:latin typeface="Times New Roman" panose="02020603050405020304" pitchFamily="18" charset="0"/>
              </a:rPr>
              <a:t>But (2, 2)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R so 2 is not related with</a:t>
            </a:r>
            <a:r>
              <a:rPr lang="en-US" b="1" i="1" strike="noStrike" dirty="0" smtClean="0">
                <a:latin typeface="Times New Roman" panose="02020603050405020304" pitchFamily="18" charset="0"/>
              </a:rPr>
              <a:t> 2</a:t>
            </a:r>
            <a:r>
              <a:rPr lang="en-US" b="1" i="1" strike="noStrike" baseline="0" dirty="0" smtClean="0">
                <a:latin typeface="Times New Roman" panose="02020603050405020304" pitchFamily="18" charset="0"/>
              </a:rPr>
              <a:t> or 2 R 2</a:t>
            </a:r>
          </a:p>
          <a:p>
            <a:pPr lvl="0"/>
            <a:endParaRPr lang="pt-BR"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endParaRPr lang="en-US" dirty="0"/>
          </a:p>
        </p:txBody>
      </p:sp>
      <p:cxnSp>
        <p:nvCxnSpPr>
          <p:cNvPr id="5" name="Straight Connector 4"/>
          <p:cNvCxnSpPr/>
          <p:nvPr/>
        </p:nvCxnSpPr>
        <p:spPr>
          <a:xfrm flipH="1">
            <a:off x="7422776" y="4881283"/>
            <a:ext cx="403412" cy="510988"/>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3769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sng" strike="noStrike" baseline="0" dirty="0" smtClean="0">
                <a:latin typeface="Times New Roman" panose="02020603050405020304" pitchFamily="18" charset="0"/>
              </a:rPr>
              <a:t>EXERCISE:</a:t>
            </a:r>
            <a:endParaRPr lang="en-US" b="0"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lnSpcReduction="10000"/>
          </a:bodyPr>
          <a:lstStyle/>
          <a:p>
            <a:pPr marR="0" lvl="0" rtl="0"/>
            <a:r>
              <a:rPr lang="en-US" i="1" strike="noStrike" baseline="0" dirty="0" smtClean="0">
                <a:latin typeface="Times New Roman" panose="02020603050405020304" pitchFamily="18" charset="0"/>
              </a:rPr>
              <a:t>Find all binary relations from {0,1} to {1}</a:t>
            </a:r>
          </a:p>
          <a:p>
            <a:pPr marR="0" lvl="0" rtl="0"/>
            <a:r>
              <a:rPr lang="en-US" i="1" strike="noStrike" baseline="0" dirty="0" smtClean="0">
                <a:latin typeface="Times New Roman" panose="02020603050405020304" pitchFamily="18" charset="0"/>
              </a:rPr>
              <a:t> Let A = {0,1} &amp;	B = {1}</a:t>
            </a:r>
          </a:p>
          <a:p>
            <a:pPr marR="0" lvl="0" rtl="0"/>
            <a:r>
              <a:rPr lang="en-US" i="1" strike="noStrike" baseline="0" dirty="0" smtClean="0">
                <a:latin typeface="Times New Roman" panose="02020603050405020304" pitchFamily="18" charset="0"/>
              </a:rPr>
              <a:t>Then	A </a:t>
            </a:r>
            <a:r>
              <a:rPr lang="en-US" i="1" strike="noStrike" baseline="0" dirty="0" smtClean="0">
                <a:latin typeface="Symbol" panose="05050102010706020507" pitchFamily="18" charset="2"/>
              </a:rPr>
              <a:t>´</a:t>
            </a:r>
            <a:r>
              <a:rPr lang="en-US" i="1" strike="noStrike" baseline="0" dirty="0" smtClean="0">
                <a:latin typeface="Times New Roman" panose="02020603050405020304" pitchFamily="18" charset="0"/>
              </a:rPr>
              <a:t> B = {(0,1), (1,1)}</a:t>
            </a:r>
          </a:p>
          <a:p>
            <a:pPr marR="0" lvl="0" rtl="0"/>
            <a:r>
              <a:rPr lang="en-US" i="1" strike="noStrike" baseline="0" dirty="0" smtClean="0">
                <a:latin typeface="Times New Roman" panose="02020603050405020304" pitchFamily="18" charset="0"/>
              </a:rPr>
              <a:t>All binary relations from A to B are in fact all subsets of A </a:t>
            </a:r>
            <a:r>
              <a:rPr lang="en-US" i="1" strike="noStrike" baseline="0" dirty="0" smtClean="0">
                <a:latin typeface="Symbol" panose="05050102010706020507" pitchFamily="18" charset="2"/>
              </a:rPr>
              <a:t>´</a:t>
            </a:r>
            <a:r>
              <a:rPr lang="en-US" i="1" strike="noStrike" baseline="0" dirty="0" smtClean="0">
                <a:latin typeface="Times New Roman" panose="02020603050405020304" pitchFamily="18" charset="0"/>
              </a:rPr>
              <a:t>B, which are:</a:t>
            </a:r>
          </a:p>
          <a:p>
            <a:pPr marR="0" lvl="0" rtl="0"/>
            <a:r>
              <a:rPr lang="en-US" i="1" strike="noStrike" baseline="0" dirty="0" smtClean="0">
                <a:latin typeface="Times New Roman" panose="02020603050405020304" pitchFamily="18" charset="0"/>
              </a:rPr>
              <a:t>R</a:t>
            </a:r>
            <a:r>
              <a:rPr lang="en-US" i="1" strike="noStrike" baseline="-25000" dirty="0" smtClean="0">
                <a:latin typeface="Times New Roman" panose="02020603050405020304" pitchFamily="18" charset="0"/>
              </a:rPr>
              <a:t>1</a:t>
            </a:r>
            <a:r>
              <a:rPr lang="en-US" i="1" strike="noStrike" baseline="0" dirty="0" smtClean="0">
                <a:latin typeface="Times New Roman" panose="02020603050405020304" pitchFamily="18" charset="0"/>
              </a:rPr>
              <a:t>= </a:t>
            </a:r>
            <a:r>
              <a:rPr lang="en-US" i="1" strike="noStrike" baseline="0" dirty="0" smtClean="0">
                <a:latin typeface="Symbol" panose="05050102010706020507" pitchFamily="18" charset="2"/>
              </a:rPr>
              <a:t>Æ</a:t>
            </a:r>
          </a:p>
          <a:p>
            <a:pPr marR="0" lvl="0" rtl="0"/>
            <a:r>
              <a:rPr lang="en-US" i="1" strike="noStrike" baseline="0" dirty="0" smtClean="0">
                <a:latin typeface="Times New Roman" panose="02020603050405020304" pitchFamily="18" charset="0"/>
              </a:rPr>
              <a:t>R</a:t>
            </a:r>
            <a:r>
              <a:rPr lang="en-US" i="1" strike="noStrike" baseline="-25000" dirty="0" smtClean="0">
                <a:latin typeface="Times New Roman" panose="02020603050405020304" pitchFamily="18" charset="0"/>
              </a:rPr>
              <a:t>2</a:t>
            </a:r>
            <a:r>
              <a:rPr lang="en-US" i="1" strike="noStrike" baseline="0" dirty="0" smtClean="0">
                <a:latin typeface="Times New Roman" panose="02020603050405020304" pitchFamily="18" charset="0"/>
              </a:rPr>
              <a:t>={(0,1)}</a:t>
            </a:r>
          </a:p>
          <a:p>
            <a:pPr marR="0" lvl="0" rtl="0"/>
            <a:r>
              <a:rPr lang="en-US" i="1" strike="noStrike" baseline="0" dirty="0" smtClean="0">
                <a:latin typeface="Times New Roman" panose="02020603050405020304" pitchFamily="18" charset="0"/>
              </a:rPr>
              <a:t>R</a:t>
            </a:r>
            <a:r>
              <a:rPr lang="en-US" i="1" strike="noStrike" baseline="-25000" dirty="0" smtClean="0">
                <a:latin typeface="Times New Roman" panose="02020603050405020304" pitchFamily="18" charset="0"/>
              </a:rPr>
              <a:t>3</a:t>
            </a:r>
            <a:r>
              <a:rPr lang="en-US" i="1" strike="noStrike" baseline="0" dirty="0" smtClean="0">
                <a:latin typeface="Times New Roman" panose="02020603050405020304" pitchFamily="18" charset="0"/>
              </a:rPr>
              <a:t>={(1,1)}</a:t>
            </a:r>
          </a:p>
          <a:p>
            <a:pPr marR="0" lvl="0" rtl="0"/>
            <a:r>
              <a:rPr lang="pt-BR" i="1" strike="noStrike" baseline="0" dirty="0" smtClean="0">
                <a:latin typeface="Times New Roman" panose="02020603050405020304" pitchFamily="18" charset="0"/>
              </a:rPr>
              <a:t>R</a:t>
            </a:r>
            <a:r>
              <a:rPr lang="pt-BR" i="1" strike="noStrike" baseline="-25000" dirty="0" smtClean="0">
                <a:latin typeface="Times New Roman" panose="02020603050405020304" pitchFamily="18" charset="0"/>
              </a:rPr>
              <a:t>4</a:t>
            </a:r>
            <a:r>
              <a:rPr lang="pt-BR" i="1" strike="noStrike" baseline="0" dirty="0" smtClean="0">
                <a:latin typeface="Times New Roman" panose="02020603050405020304" pitchFamily="18" charset="0"/>
              </a:rPr>
              <a:t>={(0,1), (1,1)} = A </a:t>
            </a:r>
            <a:r>
              <a:rPr lang="pt-BR" i="1" strike="noStrike" baseline="0" dirty="0" smtClean="0">
                <a:latin typeface="Symbol" panose="05050102010706020507" pitchFamily="18" charset="2"/>
              </a:rPr>
              <a:t>´</a:t>
            </a:r>
            <a:r>
              <a:rPr lang="pt-BR" i="1" strike="noStrike" baseline="0" dirty="0" smtClean="0">
                <a:latin typeface="Times New Roman" panose="02020603050405020304" pitchFamily="18" charset="0"/>
              </a:rPr>
              <a:t> B</a:t>
            </a:r>
          </a:p>
          <a:p>
            <a:pPr marR="0" lvl="0" rtl="0"/>
            <a:endParaRPr lang="en-US"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152462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REMARK:</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If |A| = m and |B| = n</a:t>
                </a:r>
              </a:p>
              <a:p>
                <a:pPr marR="0" lvl="0" rtl="0"/>
                <a:r>
                  <a:rPr lang="en-US" strike="noStrike" baseline="0" dirty="0" smtClean="0">
                    <a:latin typeface="Times New Roman" panose="02020603050405020304" pitchFamily="18" charset="0"/>
                  </a:rPr>
                  <a:t>Then as we know that the number of elements in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are m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n.</a:t>
                </a:r>
              </a:p>
              <a:p>
                <a:pPr marR="0" lvl="0" rtl="0"/>
                <a:r>
                  <a:rPr lang="en-US" strike="noStrike" baseline="0" dirty="0" smtClean="0">
                    <a:latin typeface="Times New Roman" panose="02020603050405020304" pitchFamily="18" charset="0"/>
                  </a:rPr>
                  <a:t> Now as we know that the total number of and the total number of relations from A to B are</a:t>
                </a:r>
              </a:p>
              <a:p>
                <a:pPr marL="0" marR="0" lvl="0" indent="0" rtl="0">
                  <a:buNone/>
                </a:pPr>
                <a:r>
                  <a:rPr lang="en-US" strike="noStrike" baseline="0" dirty="0" smtClean="0"/>
                  <a:t>	</a:t>
                </a:r>
                <a14:m>
                  <m:oMath xmlns:m="http://schemas.openxmlformats.org/officeDocument/2006/math">
                    <m:sSup>
                      <m:sSupPr>
                        <m:ctrlPr>
                          <a:rPr lang="en-US" i="1" strike="noStrike" baseline="0" smtClean="0">
                            <a:latin typeface="Cambria Math" panose="02040503050406030204" pitchFamily="18" charset="0"/>
                          </a:rPr>
                        </m:ctrlPr>
                      </m:sSupPr>
                      <m:e>
                        <m:r>
                          <a:rPr lang="en-US" b="0" i="0" strike="noStrike" baseline="0" smtClean="0">
                            <a:latin typeface="Cambria Math" panose="02040503050406030204" pitchFamily="18" charset="0"/>
                          </a:rPr>
                          <m:t>2</m:t>
                        </m:r>
                      </m:e>
                      <m:sup>
                        <m:r>
                          <m:rPr>
                            <m:sty m:val="p"/>
                          </m:rPr>
                          <a:rPr lang="en-US" b="0" i="0" strike="noStrike" baseline="0" smtClean="0">
                            <a:latin typeface="Cambria Math" panose="02040503050406030204" pitchFamily="18" charset="0"/>
                          </a:rPr>
                          <m:t>m</m:t>
                        </m:r>
                        <m:r>
                          <a:rPr lang="en-US" b="0" i="0" strike="noStrike" baseline="0" smtClean="0">
                            <a:latin typeface="Cambria Math" panose="02040503050406030204" pitchFamily="18" charset="0"/>
                          </a:rPr>
                          <m:t>∗</m:t>
                        </m:r>
                        <m:r>
                          <m:rPr>
                            <m:sty m:val="p"/>
                          </m:rPr>
                          <a:rPr lang="en-US" b="0" i="0" strike="noStrike" baseline="0" smtClean="0">
                            <a:latin typeface="Cambria Math" panose="02040503050406030204" pitchFamily="18" charset="0"/>
                          </a:rPr>
                          <m:t>n</m:t>
                        </m:r>
                      </m:sup>
                    </m:sSup>
                  </m:oMath>
                </a14:m>
                <a:r>
                  <a:rPr lang="en-US" strike="noStrike" baseline="0" dirty="0" smtClean="0">
                    <a:latin typeface="Times New Roman" panose="02020603050405020304" pitchFamily="18" charset="0"/>
                  </a:rPr>
                  <a:t>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40000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latin typeface="Times New Roman" panose="02020603050405020304" pitchFamily="18" charset="0"/>
                <a:cs typeface="Times New Roman" panose="02020603050405020304" pitchFamily="18" charset="0"/>
              </a:rPr>
              <a:t>RELATION ON A SET: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b="1" i="0" u="sng" strike="noStrike" baseline="0" dirty="0" smtClean="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A relation on the set A is a relation from A to A.</a:t>
            </a:r>
          </a:p>
          <a:p>
            <a:r>
              <a:rPr lang="en-US" b="1" dirty="0">
                <a:latin typeface="Times New Roman" panose="02020603050405020304" pitchFamily="18" charset="0"/>
                <a:cs typeface="Times New Roman" panose="02020603050405020304" pitchFamily="18" charset="0"/>
              </a:rPr>
              <a:t>In other words, a relation on a set A is a subset of A </a:t>
            </a:r>
            <a:r>
              <a:rPr lang="en-US" b="1" i="1" dirty="0">
                <a:latin typeface="Symbol" panose="05050102010706020507" pitchFamily="18" charset="2"/>
              </a:rPr>
              <a: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a:t>
            </a:r>
          </a:p>
          <a:p>
            <a:r>
              <a:rPr lang="en-US" b="1" u="heavy" dirty="0">
                <a:latin typeface="Times New Roman" panose="02020603050405020304" pitchFamily="18" charset="0"/>
                <a:cs typeface="Times New Roman" panose="02020603050405020304" pitchFamily="18" charset="0"/>
              </a:rPr>
              <a:t>EXAMPLE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Let A = {1, 2, 3, 4}</a:t>
            </a:r>
          </a:p>
          <a:p>
            <a:r>
              <a:rPr lang="en-US" b="1" dirty="0">
                <a:latin typeface="Times New Roman" panose="02020603050405020304" pitchFamily="18" charset="0"/>
                <a:cs typeface="Times New Roman" panose="02020603050405020304" pitchFamily="18" charset="0"/>
              </a:rPr>
              <a:t>Define a relation R on A as</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a,b</a:t>
            </a:r>
            <a:r>
              <a:rPr lang="en-US" b="1" dirty="0" smtClean="0">
                <a:latin typeface="Times New Roman" panose="02020603050405020304" pitchFamily="18" charset="0"/>
                <a:cs typeface="Times New Roman" panose="02020603050405020304" pitchFamily="18" charset="0"/>
              </a:rPr>
              <a:t>)</a:t>
            </a:r>
            <a:r>
              <a:rPr lang="pt-BR" b="1" i="1" dirty="0" smtClean="0">
                <a:latin typeface="Symbol" panose="05050102010706020507" pitchFamily="18" charset="2"/>
              </a:rPr>
              <a:t>Î </a:t>
            </a:r>
            <a:r>
              <a:rPr lang="en-US" b="1" dirty="0" smtClean="0">
                <a:latin typeface="Times New Roman" panose="02020603050405020304" pitchFamily="18" charset="0"/>
                <a:cs typeface="Times New Roman" panose="02020603050405020304" pitchFamily="18" charset="0"/>
              </a:rPr>
              <a:t>R </a:t>
            </a:r>
            <a:r>
              <a:rPr lang="en-US" b="1" i="1" dirty="0" err="1">
                <a:latin typeface="Times New Roman" panose="02020603050405020304" pitchFamily="18" charset="0"/>
                <a:cs typeface="Times New Roman" panose="02020603050405020304" pitchFamily="18" charset="0"/>
              </a:rPr>
              <a:t>iff</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 divides b {symbolically written as a | b}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R = {(1,1), (1,2), (1,3), (1,4), (2,2), (2,4), (3,3), (4,4)}</a:t>
            </a:r>
          </a:p>
          <a:p>
            <a:pPr marL="0" indent="0">
              <a:buNone/>
            </a:pP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78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For any set </a:t>
            </a:r>
            <a:r>
              <a:rPr lang="en-US" b="1" dirty="0" smtClean="0">
                <a:latin typeface="Times New Roman" panose="02020603050405020304" pitchFamily="18" charset="0"/>
                <a:cs typeface="Times New Roman" panose="02020603050405020304" pitchFamily="18" charset="0"/>
              </a:rPr>
              <a:t>A</a:t>
            </a:r>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A </a:t>
            </a:r>
            <a:r>
              <a:rPr lang="en-US" b="1" i="1" dirty="0">
                <a:latin typeface="Symbol" panose="05050102010706020507" pitchFamily="18" charset="2"/>
              </a:rPr>
              <a:t>´ </a:t>
            </a:r>
            <a:r>
              <a:rPr lang="en-US" b="1"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is known as the universal relation.</a:t>
            </a:r>
          </a:p>
          <a:p>
            <a:pPr lvl="1"/>
            <a:r>
              <a:rPr lang="en-US" b="1" i="1" dirty="0" smtClean="0">
                <a:latin typeface="Symbol" panose="05050102010706020507" pitchFamily="18" charset="2"/>
              </a:rPr>
              <a:t>Æ  </a:t>
            </a:r>
            <a:r>
              <a:rPr lang="en-US" b="1" dirty="0" smtClean="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known as the empty relation.</a:t>
            </a:r>
          </a:p>
        </p:txBody>
      </p:sp>
    </p:spTree>
    <p:extLst>
      <p:ext uri="{BB962C8B-B14F-4D97-AF65-F5344CB8AC3E}">
        <p14:creationId xmlns:p14="http://schemas.microsoft.com/office/powerpoint/2010/main" val="199559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latin typeface="Times New Roman" panose="02020603050405020304" pitchFamily="18" charset="0"/>
                <a:cs typeface="Times New Roman" panose="02020603050405020304" pitchFamily="18" charset="0"/>
              </a:rPr>
              <a:t>EXERCISE: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Define a binary relation E on the set of the integers Z, as follows</a:t>
            </a:r>
            <a:r>
              <a:rPr lang="en-US"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for all </a:t>
            </a:r>
            <a:r>
              <a:rPr lang="en-US" b="1" dirty="0" err="1">
                <a:latin typeface="Times New Roman" panose="02020603050405020304" pitchFamily="18" charset="0"/>
                <a:cs typeface="Times New Roman" panose="02020603050405020304" pitchFamily="18" charset="0"/>
              </a:rPr>
              <a:t>m,n</a:t>
            </a:r>
            <a:r>
              <a:rPr lang="en-US" b="1" dirty="0">
                <a:latin typeface="Times New Roman" panose="02020603050405020304" pitchFamily="18" charset="0"/>
                <a:cs typeface="Times New Roman" panose="02020603050405020304" pitchFamily="18" charset="0"/>
              </a:rPr>
              <a:t> </a:t>
            </a:r>
            <a:r>
              <a:rPr lang="pt-BR" b="1" i="1" dirty="0">
                <a:latin typeface="Symbol" panose="05050102010706020507" pitchFamily="18" charset="2"/>
              </a:rPr>
              <a:t>Î </a:t>
            </a:r>
            <a:r>
              <a:rPr lang="en-US" b="1" dirty="0" smtClean="0">
                <a:latin typeface="Times New Roman" panose="02020603050405020304" pitchFamily="18" charset="0"/>
                <a:cs typeface="Times New Roman" panose="02020603050405020304" pitchFamily="18" charset="0"/>
              </a:rPr>
              <a:t>Z</a:t>
            </a:r>
            <a:r>
              <a:rPr lang="en-US" b="1" dirty="0">
                <a:latin typeface="Times New Roman" panose="02020603050405020304" pitchFamily="18" charset="0"/>
                <a:cs typeface="Times New Roman" panose="02020603050405020304" pitchFamily="18" charset="0"/>
              </a:rPr>
              <a:t>, m E n </a:t>
            </a:r>
            <a:r>
              <a:rPr lang="en-US" b="1" i="1" dirty="0">
                <a:latin typeface="Symbol" panose="05050102010706020507" pitchFamily="18" charset="2"/>
              </a:rPr>
              <a:t>Û</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 – n is </a:t>
            </a:r>
            <a:r>
              <a:rPr lang="en-US" b="1" dirty="0" smtClean="0">
                <a:latin typeface="Times New Roman" panose="02020603050405020304" pitchFamily="18" charset="0"/>
                <a:cs typeface="Times New Roman" panose="02020603050405020304" pitchFamily="18" charset="0"/>
              </a:rPr>
              <a:t>even</a:t>
            </a:r>
          </a:p>
          <a:p>
            <a:r>
              <a:rPr lang="en-US" b="1" dirty="0">
                <a:latin typeface="Times New Roman" panose="02020603050405020304" pitchFamily="18" charset="0"/>
                <a:cs typeface="Times New Roman" panose="02020603050405020304" pitchFamily="18" charset="0"/>
              </a:rPr>
              <a:t>a.  Is 0E0</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Is 5E2?	Is (6,6) </a:t>
            </a:r>
            <a:r>
              <a:rPr lang="pt-BR" b="1" i="1" dirty="0">
                <a:latin typeface="Symbol" panose="05050102010706020507" pitchFamily="18" charset="2"/>
              </a:rPr>
              <a:t>Î</a:t>
            </a:r>
            <a:r>
              <a:rPr lang="pt-BR" b="1"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a:t>
            </a:r>
            <a:r>
              <a:rPr lang="en-US" b="1" dirty="0">
                <a:latin typeface="Times New Roman" panose="02020603050405020304" pitchFamily="18" charset="0"/>
                <a:cs typeface="Times New Roman" panose="02020603050405020304" pitchFamily="18" charset="0"/>
              </a:rPr>
              <a:t>?	Is (-1,7) </a:t>
            </a:r>
            <a:r>
              <a:rPr lang="pt-BR" b="1" i="1" dirty="0">
                <a:latin typeface="Symbol" panose="05050102010706020507" pitchFamily="18" charset="2"/>
              </a:rPr>
              <a:t>Î </a:t>
            </a:r>
            <a:r>
              <a:rPr lang="en-US" b="1" dirty="0" smtClean="0">
                <a:latin typeface="Times New Roman" panose="02020603050405020304" pitchFamily="18" charset="0"/>
                <a:cs typeface="Times New Roman" panose="02020603050405020304" pitchFamily="18" charset="0"/>
              </a:rPr>
              <a:t>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b. Prove that for any even integer n, nE0.</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82969"/>
            <a:ext cx="10001301" cy="5079195"/>
          </a:xfrm>
          <a:prstGeom prst="rect">
            <a:avLst/>
          </a:prstGeom>
        </p:spPr>
      </p:pic>
    </p:spTree>
    <p:extLst>
      <p:ext uri="{BB962C8B-B14F-4D97-AF65-F5344CB8AC3E}">
        <p14:creationId xmlns:p14="http://schemas.microsoft.com/office/powerpoint/2010/main" val="382951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sz="3200" b="1" i="0" u="sng" strike="noStrike" baseline="0" dirty="0" smtClean="0">
                <a:latin typeface="Times New Roman" panose="02020603050405020304" pitchFamily="18" charset="0"/>
              </a:rPr>
              <a:t>COORDINATE DIAGRAM (GRAPH) OF A RELATION:</a:t>
            </a:r>
          </a:p>
        </p:txBody>
      </p:sp>
      <p:sp>
        <p:nvSpPr>
          <p:cNvPr id="3" name="Text Placeholder 2"/>
          <p:cNvSpPr>
            <a:spLocks noGrp="1"/>
          </p:cNvSpPr>
          <p:nvPr>
            <p:ph type="body" idx="1"/>
          </p:nvPr>
        </p:nvSpPr>
        <p:spPr/>
        <p:txBody>
          <a:bodyPr>
            <a:normAutofit/>
          </a:bodyPr>
          <a:lstStyle/>
          <a:p>
            <a:pPr lvl="0"/>
            <a:r>
              <a:rPr lang="en-US" b="1" i="1" strike="noStrike" baseline="0" dirty="0" smtClean="0">
                <a:latin typeface="Times New Roman" panose="02020603050405020304" pitchFamily="18" charset="0"/>
              </a:rPr>
              <a:t>Let A = {1, 2, 3} and B = {x, y}</a:t>
            </a:r>
          </a:p>
          <a:p>
            <a:pPr lvl="0"/>
            <a:r>
              <a:rPr lang="en-US" b="1" i="1" strike="noStrike" baseline="0" dirty="0" smtClean="0">
                <a:latin typeface="Times New Roman" panose="02020603050405020304" pitchFamily="18" charset="0"/>
              </a:rPr>
              <a:t>Let R be a relation from A to B defined as</a:t>
            </a:r>
          </a:p>
          <a:p>
            <a:pPr lvl="0"/>
            <a:r>
              <a:rPr lang="es-ES" b="1" i="1" strike="noStrike" baseline="0" dirty="0" smtClean="0">
                <a:latin typeface="Times New Roman" panose="02020603050405020304" pitchFamily="18" charset="0"/>
              </a:rPr>
              <a:t>R = {(1, y), (2, x), (2, y), (3, x)}</a:t>
            </a:r>
          </a:p>
          <a:p>
            <a:pPr lvl="0"/>
            <a:r>
              <a:rPr lang="en-US" b="1" i="1" strike="noStrike" baseline="0" dirty="0" smtClean="0">
                <a:latin typeface="Times New Roman" panose="02020603050405020304" pitchFamily="18" charset="0"/>
              </a:rPr>
              <a:t>The relation may be represented in a coordinate diagram as follows:</a:t>
            </a:r>
          </a:p>
          <a:p>
            <a:pPr marL="0" lvl="0" indent="0">
              <a:buNone/>
            </a:pPr>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2372" y="4001294"/>
            <a:ext cx="3311464" cy="2659740"/>
          </a:xfrm>
          <a:prstGeom prst="rect">
            <a:avLst/>
          </a:prstGeom>
        </p:spPr>
      </p:pic>
    </p:spTree>
    <p:extLst>
      <p:ext uri="{BB962C8B-B14F-4D97-AF65-F5344CB8AC3E}">
        <p14:creationId xmlns:p14="http://schemas.microsoft.com/office/powerpoint/2010/main" val="138146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ORDERED PAIR:</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An ordered pair (a, b) consists of two elements “a” and “b” in which “a” is the first element and “b” is the second element.</a:t>
            </a:r>
          </a:p>
          <a:p>
            <a:pPr marR="0" lvl="0" rtl="0"/>
            <a:r>
              <a:rPr lang="en-US" strike="noStrike" baseline="0" dirty="0" smtClean="0">
                <a:latin typeface="Times New Roman" panose="02020603050405020304" pitchFamily="18" charset="0"/>
              </a:rPr>
              <a:t>The ordered pairs (a, b) and (c, d) are equal if, and only if, a= c and b = d. </a:t>
            </a:r>
          </a:p>
          <a:p>
            <a:pPr marR="0" lvl="0" rtl="0"/>
            <a:r>
              <a:rPr lang="en-US" strike="noStrike" baseline="0" dirty="0" smtClean="0">
                <a:latin typeface="Times New Roman" panose="02020603050405020304" pitchFamily="18" charset="0"/>
              </a:rPr>
              <a:t>Note that (a, b) and (b, a) are not equal unless a = b.</a:t>
            </a:r>
          </a:p>
        </p:txBody>
      </p:sp>
    </p:spTree>
    <p:extLst>
      <p:ext uri="{BB962C8B-B14F-4D97-AF65-F5344CB8AC3E}">
        <p14:creationId xmlns:p14="http://schemas.microsoft.com/office/powerpoint/2010/main" val="238334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Draw the graph of the binary relation C from R to R defined as follows: </a:t>
            </a:r>
          </a:p>
          <a:p>
            <a:pPr lvl="0"/>
            <a:r>
              <a:rPr lang="en-US" b="1" i="1" strike="noStrike" baseline="0" dirty="0" smtClean="0">
                <a:latin typeface="Times New Roman" panose="02020603050405020304" pitchFamily="18" charset="0"/>
              </a:rPr>
              <a:t>for all (x, y)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R, (x, y)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C </a:t>
            </a:r>
            <a:r>
              <a:rPr lang="en-US" b="1" i="1" strike="noStrike" baseline="0" dirty="0" smtClean="0">
                <a:latin typeface="Symbol" panose="05050102010706020507" pitchFamily="18" charset="2"/>
              </a:rPr>
              <a:t>Û</a:t>
            </a:r>
            <a:r>
              <a:rPr lang="en-US" b="1" i="1" strike="noStrike" baseline="0" dirty="0" smtClean="0">
                <a:latin typeface="Times New Roman" panose="02020603050405020304" pitchFamily="18" charset="0"/>
              </a:rPr>
              <a:t> x</a:t>
            </a:r>
            <a:r>
              <a:rPr lang="en-US" b="1" i="1" strike="noStrike" baseline="30000" dirty="0" smtClean="0">
                <a:latin typeface="Times New Roman" panose="02020603050405020304" pitchFamily="18" charset="0"/>
              </a:rPr>
              <a:t>2 </a:t>
            </a:r>
            <a:r>
              <a:rPr lang="en-US" b="1" i="1" strike="noStrike" baseline="0" dirty="0" smtClean="0">
                <a:latin typeface="Times New Roman" panose="02020603050405020304" pitchFamily="18" charset="0"/>
              </a:rPr>
              <a:t>+ y</a:t>
            </a:r>
            <a:r>
              <a:rPr lang="en-US" b="1" i="1" strike="noStrike" baseline="30000" dirty="0" smtClean="0">
                <a:latin typeface="Times New Roman" panose="02020603050405020304" pitchFamily="18" charset="0"/>
              </a:rPr>
              <a:t>2 </a:t>
            </a:r>
            <a:r>
              <a:rPr lang="en-US" b="1" i="1" strike="noStrike" baseline="0" dirty="0" smtClean="0">
                <a:latin typeface="Times New Roman" panose="02020603050405020304" pitchFamily="18" charset="0"/>
              </a:rPr>
              <a:t>= 1</a:t>
            </a:r>
          </a:p>
          <a:p>
            <a:endParaRPr lang="en-US" dirty="0"/>
          </a:p>
        </p:txBody>
      </p:sp>
    </p:spTree>
    <p:extLst>
      <p:ext uri="{BB962C8B-B14F-4D97-AF65-F5344CB8AC3E}">
        <p14:creationId xmlns:p14="http://schemas.microsoft.com/office/powerpoint/2010/main" val="3952045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8200" y="1506071"/>
                <a:ext cx="10515600" cy="5069541"/>
              </a:xfrm>
            </p:spPr>
            <p:txBody>
              <a:bodyPr>
                <a:normAutofit/>
              </a:bodyPr>
              <a:lstStyle/>
              <a:p>
                <a:pPr marL="0" lvl="0" indent="0">
                  <a:buNone/>
                </a:pP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All ordered pairs (x, y) in relation C satisfies the equation x</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+y</a:t>
                </a:r>
                <a:r>
                  <a:rPr lang="en-US" b="1" i="1" strike="noStrike" baseline="30000" dirty="0" smtClean="0">
                    <a:latin typeface="Times New Roman" panose="02020603050405020304" pitchFamily="18" charset="0"/>
                  </a:rPr>
                  <a:t>2</a:t>
                </a:r>
                <a:r>
                  <a:rPr lang="en-US" b="1" i="1" strike="noStrike" baseline="0" dirty="0" smtClean="0">
                    <a:latin typeface="Times New Roman" panose="02020603050405020304" pitchFamily="18" charset="0"/>
                  </a:rPr>
                  <a:t>=1, which when solved for y gives:</a:t>
                </a:r>
              </a:p>
              <a:p>
                <a:pPr lvl="0"/>
                <a:r>
                  <a:rPr lang="en-US" b="1" i="1" dirty="0" smtClean="0">
                    <a:latin typeface="Times New Roman" panose="02020603050405020304" pitchFamily="18" charset="0"/>
                  </a:rPr>
                  <a:t>Y = ±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panose="02040503050406030204" pitchFamily="18" charset="0"/>
                          </a:rPr>
                          <m:t>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𝟐</m:t>
                            </m:r>
                          </m:sup>
                        </m:sSup>
                      </m:e>
                    </m:rad>
                  </m:oMath>
                </a14:m>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Clearly y is real, whenever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1 </a:t>
                </a:r>
              </a:p>
              <a:p>
                <a:pPr lvl="0"/>
                <a:r>
                  <a:rPr lang="en-US" b="1" i="1" strike="noStrike" baseline="0" dirty="0" smtClean="0">
                    <a:latin typeface="Times New Roman" panose="02020603050405020304" pitchFamily="18" charset="0"/>
                  </a:rPr>
                  <a:t>Similarly x is real, whenever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y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1</a:t>
                </a:r>
              </a:p>
              <a:p>
                <a:pPr lvl="0"/>
                <a:r>
                  <a:rPr lang="en-US" b="1" i="1" strike="noStrike" baseline="0" dirty="0" smtClean="0">
                    <a:latin typeface="Times New Roman" panose="02020603050405020304" pitchFamily="18" charset="0"/>
                  </a:rPr>
                  <a:t>Hence the graph is limited in the </a:t>
                </a:r>
              </a:p>
              <a:p>
                <a:pPr marL="0" lvl="0" indent="0">
                  <a:buNone/>
                </a:pPr>
                <a:r>
                  <a:rPr lang="en-US" b="1" i="1" dirty="0">
                    <a:latin typeface="Times New Roman" panose="02020603050405020304" pitchFamily="18" charset="0"/>
                  </a:rPr>
                  <a:t>	</a:t>
                </a:r>
                <a:r>
                  <a:rPr lang="en-US" b="1" i="1" strike="noStrike" baseline="0" dirty="0" smtClean="0">
                    <a:latin typeface="Times New Roman" panose="02020603050405020304" pitchFamily="18" charset="0"/>
                  </a:rPr>
                  <a:t>range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x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1 and –1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y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1</a:t>
                </a:r>
              </a:p>
              <a:p>
                <a:r>
                  <a:rPr lang="en-US" b="1" i="1" strike="noStrike" baseline="0" dirty="0" smtClean="0">
                    <a:latin typeface="Times New Roman" panose="02020603050405020304" pitchFamily="18" charset="0"/>
                  </a:rPr>
                  <a:t>The graph of relation is</a:t>
                </a:r>
              </a:p>
              <a:p>
                <a:pPr lvl="0"/>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8200" y="1506071"/>
                <a:ext cx="10515600" cy="5069541"/>
              </a:xfrm>
              <a:blipFill rotWithShape="0">
                <a:blip r:embed="rId2"/>
                <a:stretch>
                  <a:fillRect l="-1043"/>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42" y="3772928"/>
            <a:ext cx="3499170" cy="2979492"/>
          </a:xfrm>
          <a:prstGeom prst="rect">
            <a:avLst/>
          </a:prstGeom>
        </p:spPr>
      </p:pic>
    </p:spTree>
    <p:extLst>
      <p:ext uri="{BB962C8B-B14F-4D97-AF65-F5344CB8AC3E}">
        <p14:creationId xmlns:p14="http://schemas.microsoft.com/office/powerpoint/2010/main" val="1828606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ARROW DIAGRAM OF A RELATION: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a:t>
            </a:r>
          </a:p>
          <a:p>
            <a:pPr marR="0" lvl="0" rtl="0"/>
            <a:r>
              <a:rPr lang="es-ES" b="1" i="1" strike="noStrike" baseline="0" dirty="0" smtClean="0">
                <a:latin typeface="Times New Roman" panose="02020603050405020304" pitchFamily="18" charset="0"/>
              </a:rPr>
              <a:t>A = {1, 2, 3}, B = {x, y} and R = {1,y), (2,x), (2,y), (3,x)}</a:t>
            </a:r>
          </a:p>
          <a:p>
            <a:pPr marL="0" marR="0" lvl="0" indent="0" rtl="0">
              <a:buNone/>
            </a:pPr>
            <a:r>
              <a:rPr lang="en-US" b="1" i="1" strike="noStrike" baseline="0" dirty="0" smtClean="0">
                <a:latin typeface="Times New Roman" panose="02020603050405020304" pitchFamily="18" charset="0"/>
              </a:rPr>
              <a:t>	be a relation from A to B. The arrow diagram of R is:</a:t>
            </a: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653" y="3498601"/>
            <a:ext cx="4116741" cy="2678361"/>
          </a:xfrm>
          <a:prstGeom prst="rect">
            <a:avLst/>
          </a:prstGeom>
        </p:spPr>
      </p:pic>
    </p:spTree>
    <p:extLst>
      <p:ext uri="{BB962C8B-B14F-4D97-AF65-F5344CB8AC3E}">
        <p14:creationId xmlns:p14="http://schemas.microsoft.com/office/powerpoint/2010/main" val="382374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DIRECTED GRAPH OF A RELATION: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 {0, 1, 2, 3}</a:t>
            </a:r>
          </a:p>
          <a:p>
            <a:pPr marR="0" lvl="0" rtl="0"/>
            <a:r>
              <a:rPr lang="en-US" b="1" i="1" strike="noStrike" baseline="0" dirty="0" smtClean="0">
                <a:latin typeface="Times New Roman" panose="02020603050405020304" pitchFamily="18" charset="0"/>
              </a:rPr>
              <a:t>and R = {(0,0), (1,3), (2,1), (2,2), (3,0), (3,1)}</a:t>
            </a:r>
          </a:p>
          <a:p>
            <a:pPr marR="0" lvl="0" rtl="0"/>
            <a:r>
              <a:rPr lang="en-US" b="1" i="1" strike="noStrike" baseline="0" dirty="0" smtClean="0">
                <a:latin typeface="Times New Roman" panose="02020603050405020304" pitchFamily="18" charset="0"/>
              </a:rPr>
              <a:t>be a binary relation on A.</a:t>
            </a: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513" y="3124871"/>
            <a:ext cx="3704395" cy="2912858"/>
          </a:xfrm>
          <a:prstGeom prst="rect">
            <a:avLst/>
          </a:prstGeom>
        </p:spPr>
      </p:pic>
    </p:spTree>
    <p:extLst>
      <p:ext uri="{BB962C8B-B14F-4D97-AF65-F5344CB8AC3E}">
        <p14:creationId xmlns:p14="http://schemas.microsoft.com/office/powerpoint/2010/main" val="230106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u="sng" strike="noStrike" baseline="0" dirty="0" smtClean="0">
                <a:latin typeface="Times New Roman" panose="02020603050405020304" pitchFamily="18" charset="0"/>
              </a:rPr>
              <a:t>MATRIX REPRESENTATION OF A RELATION</a:t>
            </a:r>
          </a:p>
        </p:txBody>
      </p:sp>
      <p:sp>
        <p:nvSpPr>
          <p:cNvPr id="3" name="Text Placeholder 2"/>
          <p:cNvSpPr>
            <a:spLocks noGrp="1"/>
          </p:cNvSpPr>
          <p:nvPr>
            <p:ph type="body" idx="1"/>
          </p:nvPr>
        </p:nvSpPr>
        <p:spPr/>
        <p:txBody>
          <a:bodyPr>
            <a:normAutofit/>
          </a:bodyPr>
          <a:lstStyle/>
          <a:p>
            <a:pPr marR="0" lvl="0" rtl="0"/>
            <a:r>
              <a:rPr lang="en-US" b="1" i="1" strike="noStrike" baseline="0" dirty="0" smtClean="0">
                <a:latin typeface="Times New Roman" panose="02020603050405020304" pitchFamily="18" charset="0"/>
              </a:rPr>
              <a:t>Let	A = {a</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a</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 a</a:t>
            </a:r>
            <a:r>
              <a:rPr lang="en-US" b="1" i="1" strike="noStrike" baseline="-25000" dirty="0" smtClean="0">
                <a:latin typeface="Times New Roman" panose="02020603050405020304" pitchFamily="18" charset="0"/>
              </a:rPr>
              <a:t>n</a:t>
            </a:r>
            <a:r>
              <a:rPr lang="en-US" b="1" i="1" strike="noStrike" baseline="0" dirty="0" smtClean="0">
                <a:latin typeface="Times New Roman" panose="02020603050405020304" pitchFamily="18" charset="0"/>
              </a:rPr>
              <a:t>} and B = {b</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b</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 </a:t>
            </a:r>
            <a:r>
              <a:rPr lang="en-US" b="1" i="1" strike="noStrike" baseline="0" dirty="0" err="1" smtClean="0">
                <a:latin typeface="Times New Roman" panose="02020603050405020304" pitchFamily="18" charset="0"/>
              </a:rPr>
              <a:t>b</a:t>
            </a:r>
            <a:r>
              <a:rPr lang="en-US" b="1" i="1" strike="noStrike" baseline="-25000" dirty="0" err="1" smtClean="0">
                <a:latin typeface="Times New Roman" panose="02020603050405020304" pitchFamily="18" charset="0"/>
              </a:rPr>
              <a:t>m</a:t>
            </a:r>
            <a:r>
              <a:rPr lang="en-US" b="1" i="1" strike="noStrike" baseline="-25000" dirty="0" smtClean="0">
                <a:latin typeface="Times New Roman" panose="02020603050405020304" pitchFamily="18" charset="0"/>
              </a:rPr>
              <a:t> </a:t>
            </a:r>
            <a:r>
              <a:rPr lang="en-US" b="1" i="1" strike="noStrike" baseline="0" dirty="0" smtClean="0">
                <a:latin typeface="Times New Roman" panose="02020603050405020304" pitchFamily="18" charset="0"/>
              </a:rPr>
              <a:t>}. </a:t>
            </a:r>
          </a:p>
          <a:p>
            <a:pPr marR="0" lvl="0" rtl="0"/>
            <a:r>
              <a:rPr lang="en-US" b="1" i="1" strike="noStrike" baseline="0" dirty="0" smtClean="0">
                <a:latin typeface="Times New Roman" panose="02020603050405020304" pitchFamily="18" charset="0"/>
              </a:rPr>
              <a:t>Let R be a relation from A to B. </a:t>
            </a:r>
          </a:p>
          <a:p>
            <a:r>
              <a:rPr lang="en-US" b="1" i="1" dirty="0">
                <a:latin typeface="Times New Roman" panose="02020603050405020304" pitchFamily="18" charset="0"/>
              </a:rPr>
              <a:t>Define the matrix </a:t>
            </a:r>
            <a:r>
              <a:rPr lang="en-US" b="1" i="1" dirty="0" smtClean="0">
                <a:latin typeface="Times New Roman" panose="02020603050405020304" pitchFamily="18" charset="0"/>
              </a:rPr>
              <a:t>M of order </a:t>
            </a:r>
            <a:r>
              <a:rPr lang="en-US" b="1" i="1" strike="noStrike" baseline="0" dirty="0" smtClean="0">
                <a:latin typeface="Times New Roman" panose="02020603050405020304" pitchFamily="18" charset="0"/>
              </a:rPr>
              <a:t>n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m</a:t>
            </a:r>
          </a:p>
          <a:p>
            <a:pPr marR="0" lvl="0" rtl="0"/>
            <a:endParaRPr lang="en-US" b="1" i="1" strike="noStrike" baseline="0" dirty="0" smtClean="0">
              <a:latin typeface="Times New Roman" panose="02020603050405020304" pitchFamily="18" charset="0"/>
            </a:endParaRPr>
          </a:p>
          <a:p>
            <a:pPr marL="0" marR="0" lvl="0" indent="0" rtl="0">
              <a:buNone/>
            </a:pPr>
            <a:endParaRPr lang="en-US" b="1" i="1" strike="noStrike" baseline="3000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239" y="3461144"/>
            <a:ext cx="7096966" cy="3119231"/>
          </a:xfrm>
          <a:prstGeom prst="rect">
            <a:avLst/>
          </a:prstGeom>
        </p:spPr>
      </p:pic>
    </p:spTree>
    <p:extLst>
      <p:ext uri="{BB962C8B-B14F-4D97-AF65-F5344CB8AC3E}">
        <p14:creationId xmlns:p14="http://schemas.microsoft.com/office/powerpoint/2010/main" val="2709719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53" y="675594"/>
            <a:ext cx="10300171" cy="5523499"/>
          </a:xfrm>
          <a:prstGeom prst="rect">
            <a:avLst/>
          </a:prstGeom>
        </p:spPr>
      </p:pic>
    </p:spTree>
    <p:extLst>
      <p:ext uri="{BB962C8B-B14F-4D97-AF65-F5344CB8AC3E}">
        <p14:creationId xmlns:p14="http://schemas.microsoft.com/office/powerpoint/2010/main" val="2532371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a:xfrm>
            <a:off x="838200" y="1398494"/>
            <a:ext cx="10515600" cy="4778469"/>
          </a:xfrm>
        </p:spPr>
        <p:txBody>
          <a:bodyPr>
            <a:normAutofit/>
          </a:bodyPr>
          <a:lstStyle/>
          <a:p>
            <a:pPr marL="0" marR="0" lvl="0" indent="0" rtl="0">
              <a:buNone/>
            </a:pPr>
            <a:r>
              <a:rPr lang="en-US" b="1" i="1" strike="noStrike" baseline="0" dirty="0" smtClean="0">
                <a:latin typeface="Times New Roman" panose="02020603050405020304" pitchFamily="18" charset="0"/>
              </a:rPr>
              <a:t>For the relation matrix.</a:t>
            </a:r>
          </a:p>
          <a:p>
            <a:pPr marR="0" lvl="0" rtl="0"/>
            <a:endParaRPr lang="en-US" b="1" i="1" strike="noStrike" baseline="0" dirty="0" smtClean="0">
              <a:latin typeface="Symbol" panose="05050102010706020507" pitchFamily="18" charset="2"/>
            </a:endParaRPr>
          </a:p>
          <a:p>
            <a:pPr marR="0" lvl="0" rtl="0"/>
            <a:endParaRPr lang="en-US" b="1" i="1" strike="noStrike" baseline="0" dirty="0" smtClean="0">
              <a:latin typeface="Symbol" panose="05050102010706020507" pitchFamily="18" charset="2"/>
            </a:endParaRPr>
          </a:p>
          <a:p>
            <a:pPr marR="0" lvl="0" rtl="0"/>
            <a:endParaRPr lang="en-US" b="1" i="1" strike="noStrike" baseline="0" dirty="0" smtClean="0">
              <a:latin typeface="Times New Roman" panose="02020603050405020304" pitchFamily="18" charset="0"/>
            </a:endParaRPr>
          </a:p>
          <a:p>
            <a:pPr marR="0" lvl="0" rtl="0"/>
            <a:endParaRPr lang="en-US" b="1" i="1" dirty="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L="514350" marR="0" lvl="0" indent="-514350" rtl="0">
              <a:buFont typeface="+mj-lt"/>
              <a:buAutoNum type="arabicPeriod"/>
            </a:pPr>
            <a:r>
              <a:rPr lang="en-US" b="1" i="1" strike="noStrike" baseline="0" dirty="0" smtClean="0">
                <a:latin typeface="Times New Roman" panose="02020603050405020304" pitchFamily="18" charset="0"/>
              </a:rPr>
              <a:t>List the set of ordered pairs represented by M.</a:t>
            </a:r>
          </a:p>
          <a:p>
            <a:pPr marL="514350" marR="0" lvl="0" indent="-514350" rtl="0">
              <a:buFont typeface="+mj-lt"/>
              <a:buAutoNum type="arabicPeriod"/>
            </a:pPr>
            <a:r>
              <a:rPr lang="en-US" b="1" i="1" strike="noStrike" baseline="0" dirty="0" smtClean="0">
                <a:latin typeface="Times New Roman" panose="02020603050405020304" pitchFamily="18" charset="0"/>
              </a:rPr>
              <a:t>Draw the directed graph of the relation.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38" y="1801341"/>
            <a:ext cx="3115728" cy="2246224"/>
          </a:xfrm>
          <a:prstGeom prst="rect">
            <a:avLst/>
          </a:prstGeom>
        </p:spPr>
      </p:pic>
    </p:spTree>
    <p:extLst>
      <p:ext uri="{BB962C8B-B14F-4D97-AF65-F5344CB8AC3E}">
        <p14:creationId xmlns:p14="http://schemas.microsoft.com/office/powerpoint/2010/main" val="4018064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lvl="0"/>
            <a:r>
              <a:rPr lang="en-US" b="1" i="1" strike="noStrike" baseline="0" dirty="0" smtClean="0">
                <a:latin typeface="Times New Roman" panose="02020603050405020304" pitchFamily="18" charset="0"/>
              </a:rPr>
              <a:t>The relation corresponding to the given Matrix is</a:t>
            </a:r>
          </a:p>
          <a:p>
            <a:pPr lvl="0"/>
            <a:r>
              <a:rPr lang="pt-BR" b="1" i="1" strike="noStrike" baseline="0" dirty="0" smtClean="0">
                <a:latin typeface="Times New Roman" panose="02020603050405020304" pitchFamily="18" charset="0"/>
              </a:rPr>
              <a:t>R = {(1,1), (1,3), (2,1), (3,2), (3,3)}</a:t>
            </a: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And its Directed graph is given below</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3629" y="3393876"/>
            <a:ext cx="3721159" cy="3157957"/>
          </a:xfrm>
          <a:prstGeom prst="rect">
            <a:avLst/>
          </a:prstGeom>
        </p:spPr>
      </p:pic>
    </p:spTree>
    <p:extLst>
      <p:ext uri="{BB962C8B-B14F-4D97-AF65-F5344CB8AC3E}">
        <p14:creationId xmlns:p14="http://schemas.microsoft.com/office/powerpoint/2010/main" val="86886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r>
              <a:rPr lang="en-US" b="1" i="1" strike="noStrike" baseline="0" dirty="0" smtClean="0">
                <a:latin typeface="Times New Roman" panose="02020603050405020304" pitchFamily="18" charset="0"/>
              </a:rPr>
              <a:t>Let A = {2, 4} and B = {6, 8, 10} </a:t>
            </a:r>
          </a:p>
          <a:p>
            <a:pPr marL="0" indent="0">
              <a:buNone/>
            </a:pPr>
            <a:r>
              <a:rPr lang="en-US" b="1" i="1" dirty="0">
                <a:latin typeface="Times New Roman" panose="02020603050405020304" pitchFamily="18" charset="0"/>
              </a:rPr>
              <a:t>	</a:t>
            </a:r>
            <a:r>
              <a:rPr lang="en-US" b="1" i="1" strike="noStrike" baseline="0" dirty="0" smtClean="0">
                <a:latin typeface="Times New Roman" panose="02020603050405020304" pitchFamily="18" charset="0"/>
              </a:rPr>
              <a:t>and define relations R and S from A to</a:t>
            </a:r>
            <a:r>
              <a:rPr lang="en-US" b="1" i="1" strike="noStrike" dirty="0" smtClean="0">
                <a:latin typeface="Times New Roman" panose="02020603050405020304" pitchFamily="18" charset="0"/>
              </a:rPr>
              <a:t> </a:t>
            </a:r>
            <a:r>
              <a:rPr lang="en-US" b="1" i="0" strike="noStrike" baseline="0" dirty="0" smtClean="0">
                <a:latin typeface="Times New Roman" panose="02020603050405020304" pitchFamily="18" charset="0"/>
              </a:rPr>
              <a:t>B as follows:</a:t>
            </a:r>
            <a:r>
              <a:rPr lang="en-US" b="1" i="1" strike="noStrike" baseline="0" dirty="0" smtClean="0">
                <a:latin typeface="Times New Roman" panose="02020603050405020304" pitchFamily="18" charset="0"/>
              </a:rPr>
              <a:t> </a:t>
            </a:r>
          </a:p>
          <a:p>
            <a:r>
              <a:rPr lang="en-US" b="1" i="1" strike="noStrike" baseline="0" dirty="0" smtClean="0">
                <a:latin typeface="Times New Roman" panose="02020603050405020304" pitchFamily="18" charset="0"/>
              </a:rPr>
              <a:t>for all (</a:t>
            </a:r>
            <a:r>
              <a:rPr lang="en-US" b="1" i="1" strike="noStrike" baseline="0" dirty="0" err="1" smtClean="0">
                <a:latin typeface="Times New Roman" panose="02020603050405020304" pitchFamily="18" charset="0"/>
              </a:rPr>
              <a:t>x,y</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B, x R y </a:t>
            </a:r>
            <a:r>
              <a:rPr lang="en-US" b="1" i="1" strike="noStrike" baseline="0" dirty="0" smtClean="0">
                <a:latin typeface="Symbol" panose="05050102010706020507" pitchFamily="18" charset="2"/>
              </a:rPr>
              <a:t>Û</a:t>
            </a:r>
            <a:r>
              <a:rPr lang="en-US" b="1" i="1" strike="noStrike" baseline="0" dirty="0" smtClean="0">
                <a:latin typeface="Times New Roman" panose="02020603050405020304" pitchFamily="18" charset="0"/>
              </a:rPr>
              <a:t> x | y</a:t>
            </a:r>
          </a:p>
          <a:p>
            <a:pPr lvl="0"/>
            <a:r>
              <a:rPr lang="es-ES" b="1" i="1" strike="noStrike" baseline="0" dirty="0" err="1" smtClean="0">
                <a:latin typeface="Times New Roman" panose="02020603050405020304" pitchFamily="18" charset="0"/>
              </a:rPr>
              <a:t>for</a:t>
            </a:r>
            <a:r>
              <a:rPr lang="es-ES" b="1" i="1" strike="noStrike" baseline="0" dirty="0" smtClean="0">
                <a:latin typeface="Times New Roman" panose="02020603050405020304" pitchFamily="18" charset="0"/>
              </a:rPr>
              <a:t> </a:t>
            </a:r>
            <a:r>
              <a:rPr lang="es-ES" b="1" i="1" strike="noStrike" baseline="0" dirty="0" err="1" smtClean="0">
                <a:latin typeface="Times New Roman" panose="02020603050405020304" pitchFamily="18" charset="0"/>
              </a:rPr>
              <a:t>all</a:t>
            </a:r>
            <a:r>
              <a:rPr lang="es-ES" b="1" i="1" strike="noStrike" baseline="0" dirty="0" smtClean="0">
                <a:latin typeface="Times New Roman" panose="02020603050405020304" pitchFamily="18" charset="0"/>
              </a:rPr>
              <a:t> (</a:t>
            </a:r>
            <a:r>
              <a:rPr lang="es-ES" b="1" i="1" strike="noStrike" baseline="0" dirty="0" err="1" smtClean="0">
                <a:latin typeface="Times New Roman" panose="02020603050405020304" pitchFamily="18" charset="0"/>
              </a:rPr>
              <a:t>x,y</a:t>
            </a:r>
            <a:r>
              <a:rPr lang="es-ES" b="1" i="1" strike="noStrike" baseline="0" dirty="0" smtClean="0">
                <a:latin typeface="Times New Roman" panose="02020603050405020304" pitchFamily="18" charset="0"/>
              </a:rPr>
              <a:t>) </a:t>
            </a:r>
            <a:r>
              <a:rPr lang="es-ES" b="1" i="1" strike="noStrike" baseline="0" dirty="0" smtClean="0">
                <a:latin typeface="Symbol" panose="05050102010706020507" pitchFamily="18" charset="2"/>
              </a:rPr>
              <a:t>Î</a:t>
            </a:r>
            <a:r>
              <a:rPr lang="es-ES" b="1" i="1" strike="noStrike" baseline="0" dirty="0" smtClean="0">
                <a:latin typeface="Times New Roman" panose="02020603050405020304" pitchFamily="18" charset="0"/>
              </a:rPr>
              <a:t>A </a:t>
            </a:r>
            <a:r>
              <a:rPr lang="es-ES" b="1" i="1" strike="noStrike" baseline="0" dirty="0" smtClean="0">
                <a:latin typeface="Symbol" panose="05050102010706020507" pitchFamily="18" charset="2"/>
              </a:rPr>
              <a:t>´</a:t>
            </a:r>
            <a:r>
              <a:rPr lang="es-ES" b="1" i="1" strike="noStrike" baseline="0" dirty="0" smtClean="0">
                <a:latin typeface="Times New Roman" panose="02020603050405020304" pitchFamily="18" charset="0"/>
              </a:rPr>
              <a:t> B, x S y </a:t>
            </a:r>
            <a:r>
              <a:rPr lang="es-ES" b="1" i="1" strike="noStrike" baseline="0" dirty="0" smtClean="0">
                <a:latin typeface="Symbol" panose="05050102010706020507" pitchFamily="18" charset="2"/>
              </a:rPr>
              <a:t>Û</a:t>
            </a:r>
            <a:r>
              <a:rPr lang="es-ES" b="1" i="1" strike="noStrike" baseline="0" dirty="0" smtClean="0">
                <a:latin typeface="Times New Roman" panose="02020603050405020304" pitchFamily="18" charset="0"/>
              </a:rPr>
              <a:t> y – 4 = x</a:t>
            </a:r>
            <a:endParaRPr lang="en-US" b="1" i="1" strike="noStrike" baseline="0" dirty="0" smtClean="0">
              <a:latin typeface="Times New Roman" panose="02020603050405020304" pitchFamily="18" charset="0"/>
            </a:endParaRPr>
          </a:p>
          <a:p>
            <a:pPr lvl="0"/>
            <a:r>
              <a:rPr lang="en-US" b="1" i="1" strike="noStrike" baseline="0" dirty="0" smtClean="0">
                <a:latin typeface="Times New Roman" panose="02020603050405020304" pitchFamily="18" charset="0"/>
              </a:rPr>
              <a:t>State explicitly which ordered pairs are in A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B, R, S, R</a:t>
            </a:r>
            <a:r>
              <a:rPr lang="en-US" b="1" i="1" strike="noStrike" baseline="0" dirty="0" smtClean="0">
                <a:latin typeface="Symbol" panose="05050102010706020507" pitchFamily="18" charset="2"/>
              </a:rPr>
              <a:t>È </a:t>
            </a:r>
            <a:r>
              <a:rPr lang="en-US" b="1" i="1" strike="noStrike" baseline="0" dirty="0" smtClean="0">
                <a:latin typeface="Times New Roman" panose="02020603050405020304" pitchFamily="18" charset="0"/>
              </a:rPr>
              <a:t>S and R</a:t>
            </a:r>
            <a:r>
              <a:rPr lang="en-US" b="1" i="1" strike="noStrike" baseline="0" dirty="0" smtClean="0">
                <a:latin typeface="Symbol" panose="05050102010706020507" pitchFamily="18" charset="2"/>
              </a:rPr>
              <a:t>Ç</a:t>
            </a:r>
            <a:r>
              <a:rPr lang="en-US" b="1" i="1" strike="noStrike" baseline="0" dirty="0" smtClean="0">
                <a:latin typeface="Times New Roman" panose="02020603050405020304" pitchFamily="18" charset="0"/>
              </a:rPr>
              <a:t>S.</a:t>
            </a:r>
          </a:p>
          <a:p>
            <a:pPr lvl="0"/>
            <a:endParaRPr lang="en-US" b="1" i="1" strike="noStrike" baseline="0"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111530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lstStyle/>
          <a:p>
            <a:pPr lvl="0"/>
            <a:r>
              <a:rPr lang="pt-BR" b="1" i="1" strike="noStrike" baseline="0" dirty="0" smtClean="0">
                <a:latin typeface="Times New Roman" panose="02020603050405020304" pitchFamily="18" charset="0"/>
              </a:rPr>
              <a:t>A </a:t>
            </a:r>
            <a:r>
              <a:rPr lang="pt-BR" b="1" i="1" strike="noStrike" baseline="0" dirty="0" smtClean="0">
                <a:latin typeface="Symbol" panose="05050102010706020507" pitchFamily="18" charset="2"/>
              </a:rPr>
              <a:t>´</a:t>
            </a:r>
            <a:r>
              <a:rPr lang="pt-BR" b="1" i="1" strike="noStrike" baseline="0" dirty="0" smtClean="0">
                <a:latin typeface="Times New Roman" panose="02020603050405020304" pitchFamily="18" charset="0"/>
              </a:rPr>
              <a:t> B = {(2,6), (2,8), (2,10), (4,6), (4,8), (4,10)}</a:t>
            </a:r>
          </a:p>
          <a:p>
            <a:pPr lvl="0"/>
            <a:r>
              <a:rPr lang="pt-BR" b="1" i="1" strike="noStrike" baseline="0" dirty="0" smtClean="0">
                <a:latin typeface="Times New Roman" panose="02020603050405020304" pitchFamily="18" charset="0"/>
              </a:rPr>
              <a:t>R = {(2,6), (2,8), (2,10), (4,8)}</a:t>
            </a:r>
          </a:p>
          <a:p>
            <a:pPr lvl="0"/>
            <a:r>
              <a:rPr lang="en-US" b="1" i="1" strike="noStrike" baseline="0" dirty="0" smtClean="0">
                <a:latin typeface="Times New Roman" panose="02020603050405020304" pitchFamily="18" charset="0"/>
              </a:rPr>
              <a:t>S = {(2,6), (4,8)}</a:t>
            </a:r>
          </a:p>
          <a:p>
            <a:pPr lvl="0"/>
            <a:r>
              <a:rPr lang="pt-BR" b="1" i="1" strike="noStrike" baseline="0" dirty="0" smtClean="0">
                <a:latin typeface="Times New Roman" panose="02020603050405020304" pitchFamily="18" charset="0"/>
              </a:rPr>
              <a:t>R </a:t>
            </a:r>
            <a:r>
              <a:rPr lang="pt-BR" b="1" i="1" strike="noStrike" baseline="0" dirty="0" smtClean="0">
                <a:latin typeface="Symbol" panose="05050102010706020507" pitchFamily="18" charset="2"/>
              </a:rPr>
              <a:t>È</a:t>
            </a:r>
            <a:r>
              <a:rPr lang="pt-BR" b="1" i="1" strike="noStrike" baseline="0" dirty="0" smtClean="0">
                <a:latin typeface="Times New Roman" panose="02020603050405020304" pitchFamily="18" charset="0"/>
              </a:rPr>
              <a:t> S = {(2,6), (2,8), (2,10), (4,8)}= R </a:t>
            </a:r>
          </a:p>
          <a:p>
            <a:pPr lvl="0"/>
            <a:r>
              <a:rPr lang="pt-BR" b="1" i="1" strike="noStrike" baseline="0" dirty="0" smtClean="0">
                <a:latin typeface="Times New Roman" panose="02020603050405020304" pitchFamily="18" charset="0"/>
              </a:rPr>
              <a:t>R </a:t>
            </a:r>
            <a:r>
              <a:rPr lang="pt-BR" b="1" i="1" strike="noStrike" baseline="0" dirty="0" smtClean="0">
                <a:latin typeface="Symbol" panose="05050102010706020507" pitchFamily="18" charset="2"/>
              </a:rPr>
              <a:t>Ç</a:t>
            </a:r>
            <a:r>
              <a:rPr lang="pt-BR" b="1" i="1" strike="noStrike" baseline="0" dirty="0" smtClean="0">
                <a:latin typeface="Times New Roman" panose="02020603050405020304" pitchFamily="18" charset="0"/>
              </a:rPr>
              <a:t> S = {(2,6), (4,8)}= S</a:t>
            </a:r>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24549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a:xfrm>
            <a:off x="838200" y="1825625"/>
            <a:ext cx="10515600" cy="4709646"/>
          </a:xfrm>
        </p:spPr>
        <p:txBody>
          <a:bodyPr/>
          <a:lstStyle/>
          <a:p>
            <a:pPr lvl="0"/>
            <a:r>
              <a:rPr lang="en-US" strike="noStrike" baseline="0" dirty="0" smtClean="0">
                <a:latin typeface="Times New Roman" panose="02020603050405020304" pitchFamily="18" charset="0"/>
              </a:rPr>
              <a:t>Find x and y given (2x, x + y) = (6, 2)</a:t>
            </a:r>
          </a:p>
          <a:p>
            <a:pPr lvl="0"/>
            <a:r>
              <a:rPr lang="en-US" strike="noStrike" baseline="0" dirty="0" smtClean="0">
                <a:latin typeface="Times New Roman" panose="02020603050405020304" pitchFamily="18" charset="0"/>
              </a:rPr>
              <a:t>SOLUTION:</a:t>
            </a:r>
          </a:p>
          <a:p>
            <a:pPr lvl="0"/>
            <a:r>
              <a:rPr lang="en-US" strike="noStrike" baseline="0" dirty="0" smtClean="0">
                <a:latin typeface="Times New Roman" panose="02020603050405020304" pitchFamily="18" charset="0"/>
              </a:rPr>
              <a:t>Two ordered pairs are equal if and only if the</a:t>
            </a:r>
          </a:p>
          <a:p>
            <a:pPr lvl="0"/>
            <a:endParaRPr lang="en-US" strike="noStrike" baseline="0" dirty="0" smtClean="0">
              <a:latin typeface="Times New Roman" panose="02020603050405020304" pitchFamily="18" charset="0"/>
            </a:endParaRPr>
          </a:p>
          <a:p>
            <a:pPr lvl="0"/>
            <a:r>
              <a:rPr lang="en-US" strike="noStrike" baseline="0" dirty="0" smtClean="0">
                <a:latin typeface="Times New Roman" panose="02020603050405020304" pitchFamily="18" charset="0"/>
              </a:rPr>
              <a:t>corresponding components are equal. Hence, we obtain the equations: 2x = 6	(1)</a:t>
            </a:r>
          </a:p>
          <a:p>
            <a:pPr lvl="0"/>
            <a:r>
              <a:rPr lang="en-US" strike="noStrike" baseline="0" dirty="0" smtClean="0">
                <a:latin typeface="Times New Roman" panose="02020603050405020304" pitchFamily="18" charset="0"/>
              </a:rPr>
              <a:t>and	x + y = 2	(2)</a:t>
            </a:r>
          </a:p>
          <a:p>
            <a:pPr lvl="0"/>
            <a:r>
              <a:rPr lang="en-US" strike="noStrike" baseline="0" dirty="0" smtClean="0">
                <a:latin typeface="Times New Roman" panose="02020603050405020304" pitchFamily="18" charset="0"/>
              </a:rPr>
              <a:t>Solving equation (1) we get x = 3 and when substituted in (2) we get y = -1.</a:t>
            </a:r>
          </a:p>
          <a:p>
            <a:pPr lvl="0"/>
            <a:endParaRPr lang="en-US"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331532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906" y="2261160"/>
            <a:ext cx="10515600" cy="1325563"/>
          </a:xfrm>
        </p:spPr>
        <p:txBody>
          <a:bodyPr>
            <a:normAutofit/>
          </a:bodyPr>
          <a:lstStyle/>
          <a:p>
            <a:pPr marR="0" algn="ctr" rtl="0"/>
            <a:r>
              <a:rPr lang="en-US" sz="8800" b="1" i="0" u="sng" strike="noStrike" baseline="0" dirty="0" smtClean="0">
                <a:latin typeface="Times New Roman" panose="02020603050405020304" pitchFamily="18" charset="0"/>
              </a:rPr>
              <a:t>Types of Relations</a:t>
            </a:r>
          </a:p>
        </p:txBody>
      </p:sp>
    </p:spTree>
    <p:extLst>
      <p:ext uri="{BB962C8B-B14F-4D97-AF65-F5344CB8AC3E}">
        <p14:creationId xmlns:p14="http://schemas.microsoft.com/office/powerpoint/2010/main" val="3532813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REFLEXIVE RELATION: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R be a relation on a set A. R is reflexive if and only if, for all       a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A, (a, a)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or equivalently </a:t>
            </a:r>
            <a:r>
              <a:rPr lang="en-US" b="1" i="1" strike="noStrike" baseline="0" dirty="0" err="1" smtClean="0">
                <a:latin typeface="Times New Roman" panose="02020603050405020304" pitchFamily="18" charset="0"/>
              </a:rPr>
              <a:t>aRa</a:t>
            </a:r>
            <a:r>
              <a:rPr lang="en-US" b="1" i="1" strike="noStrike" baseline="0" dirty="0" smtClean="0">
                <a:latin typeface="Times New Roman" panose="02020603050405020304" pitchFamily="18" charset="0"/>
              </a:rPr>
              <a:t>. That is, each element of A is related to itself.</a:t>
            </a:r>
          </a:p>
          <a:p>
            <a:pPr lvl="0"/>
            <a:r>
              <a:rPr lang="en-US" b="1" u="sng" dirty="0">
                <a:latin typeface="Times New Roman" panose="02020603050405020304" pitchFamily="18" charset="0"/>
              </a:rPr>
              <a:t>REMARK</a:t>
            </a:r>
            <a:endParaRPr lang="en-US" b="1" i="1" strike="noStrike" baseline="0" dirty="0" smtClean="0">
              <a:latin typeface="Times New Roman" panose="02020603050405020304" pitchFamily="18" charset="0"/>
            </a:endParaRPr>
          </a:p>
          <a:p>
            <a:pPr lvl="0"/>
            <a:r>
              <a:rPr lang="en-US" b="1" i="1" dirty="0">
                <a:latin typeface="Times New Roman" panose="02020603050405020304" pitchFamily="18" charset="0"/>
              </a:rPr>
              <a:t>R is not reflexive </a:t>
            </a:r>
            <a:r>
              <a:rPr lang="en-US" b="1" i="1" dirty="0" err="1">
                <a:latin typeface="Times New Roman" panose="02020603050405020304" pitchFamily="18" charset="0"/>
              </a:rPr>
              <a:t>iff</a:t>
            </a:r>
            <a:r>
              <a:rPr lang="en-US" b="1" i="1" dirty="0">
                <a:latin typeface="Times New Roman" panose="02020603050405020304" pitchFamily="18" charset="0"/>
              </a:rPr>
              <a:t> there is an element “a” in A such that</a:t>
            </a:r>
          </a:p>
          <a:p>
            <a:pPr lvl="0"/>
            <a:r>
              <a:rPr lang="en-US" b="1" i="1" dirty="0">
                <a:latin typeface="Times New Roman" panose="02020603050405020304" pitchFamily="18" charset="0"/>
              </a:rPr>
              <a:t>(a, a) </a:t>
            </a:r>
            <a:r>
              <a:rPr lang="en-US" b="1" i="1" dirty="0">
                <a:latin typeface="Symbol" panose="05050102010706020507" pitchFamily="18" charset="2"/>
              </a:rPr>
              <a:t>Ï</a:t>
            </a:r>
            <a:r>
              <a:rPr lang="en-US" b="1" i="1" dirty="0">
                <a:latin typeface="Times New Roman" panose="02020603050405020304" pitchFamily="18" charset="0"/>
              </a:rPr>
              <a:t>R. That is, some element “a” of A is not related to itself.</a:t>
            </a:r>
          </a:p>
          <a:p>
            <a:pPr lvl="0"/>
            <a:endParaRPr lang="en-US" b="1" i="1" dirty="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286549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rPr>
              <a:t>EXERCISE:</a:t>
            </a:r>
            <a:endParaRPr lang="en-US" b="0"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20000"/>
          </a:bodyPr>
          <a:lstStyle/>
          <a:p>
            <a:pPr marR="0" lvl="0" rtl="0"/>
            <a:r>
              <a:rPr lang="en-US" b="1" i="1" strike="noStrike" baseline="0" dirty="0" smtClean="0">
                <a:latin typeface="Times New Roman" panose="02020603050405020304" pitchFamily="18" charset="0"/>
              </a:rPr>
              <a:t>Let A = {1, 2, 3, 4} and define relations R</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3</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4 </a:t>
            </a:r>
            <a:r>
              <a:rPr lang="en-US" b="1" i="1" strike="noStrike" baseline="0" dirty="0" smtClean="0">
                <a:latin typeface="Times New Roman" panose="02020603050405020304" pitchFamily="18" charset="0"/>
              </a:rPr>
              <a:t>on A as follows: </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1 </a:t>
            </a:r>
            <a:r>
              <a:rPr lang="en-US" b="1" i="1" strike="noStrike" baseline="0" dirty="0" smtClean="0">
                <a:latin typeface="Times New Roman" panose="02020603050405020304" pitchFamily="18" charset="0"/>
              </a:rPr>
              <a:t>= {(1, 1), (3, 3), (2, 2), (4, 4)}</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2 </a:t>
            </a:r>
            <a:r>
              <a:rPr lang="pt-BR" b="1" i="1" strike="noStrike" baseline="0" dirty="0" smtClean="0">
                <a:latin typeface="Times New Roman" panose="02020603050405020304" pitchFamily="18" charset="0"/>
              </a:rPr>
              <a:t>= {(1, 1), (1, 4), (2, 2), (3, 3), (4, 3)}</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3 </a:t>
            </a:r>
            <a:r>
              <a:rPr lang="pt-BR" b="1" i="1" strike="noStrike" baseline="0" dirty="0" smtClean="0">
                <a:latin typeface="Times New Roman" panose="02020603050405020304" pitchFamily="18" charset="0"/>
              </a:rPr>
              <a:t>= {(1, 1), (1, 2), (2, 1), (2, 2), (3, 3), (4, 4)}</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4 </a:t>
            </a:r>
            <a:r>
              <a:rPr lang="pt-BR" b="1" i="1" strike="noStrike" baseline="0" dirty="0" smtClean="0">
                <a:latin typeface="Times New Roman" panose="02020603050405020304" pitchFamily="18" charset="0"/>
              </a:rPr>
              <a:t>= {(1, 3), (2, 2), (2, 4), (3, 1), (4, 4)}</a:t>
            </a:r>
          </a:p>
          <a:p>
            <a:pPr marR="0" lvl="0" rtl="0"/>
            <a:r>
              <a:rPr lang="en-US" b="1" i="1" strike="noStrike" baseline="0" dirty="0" smtClean="0">
                <a:latin typeface="Times New Roman" panose="02020603050405020304" pitchFamily="18" charset="0"/>
              </a:rPr>
              <a:t>Then,</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1 </a:t>
            </a:r>
            <a:r>
              <a:rPr lang="en-US" b="1" i="1" strike="noStrike" baseline="0" dirty="0" smtClean="0">
                <a:latin typeface="Times New Roman" panose="02020603050405020304" pitchFamily="18" charset="0"/>
              </a:rPr>
              <a:t>is reflexive, since (a, a)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1 </a:t>
            </a:r>
            <a:r>
              <a:rPr lang="en-US" b="1" i="1" strike="noStrike" baseline="0" dirty="0" smtClean="0">
                <a:latin typeface="Times New Roman" panose="02020603050405020304" pitchFamily="18" charset="0"/>
              </a:rPr>
              <a:t>for all a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 </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2 </a:t>
            </a:r>
            <a:r>
              <a:rPr lang="en-US" b="1" i="1" strike="noStrike" baseline="0" dirty="0" smtClean="0">
                <a:latin typeface="Times New Roman" panose="02020603050405020304" pitchFamily="18" charset="0"/>
              </a:rPr>
              <a:t>is not reflexive, because (4, 4)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3 </a:t>
            </a:r>
            <a:r>
              <a:rPr lang="en-US" b="1" i="1" strike="noStrike" baseline="0" dirty="0" smtClean="0">
                <a:latin typeface="Times New Roman" panose="02020603050405020304" pitchFamily="18" charset="0"/>
              </a:rPr>
              <a:t>is reflexive, since (a, a)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3 </a:t>
            </a:r>
            <a:r>
              <a:rPr lang="en-US" b="1" i="1" strike="noStrike" baseline="0" dirty="0" smtClean="0">
                <a:latin typeface="Times New Roman" panose="02020603050405020304" pitchFamily="18" charset="0"/>
              </a:rPr>
              <a:t>for all a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4 </a:t>
            </a:r>
            <a:r>
              <a:rPr lang="en-US" b="1" i="1" strike="noStrike" baseline="0" dirty="0" smtClean="0">
                <a:latin typeface="Times New Roman" panose="02020603050405020304" pitchFamily="18" charset="0"/>
              </a:rPr>
              <a:t>is not reflexive, because (1, 1)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4</a:t>
            </a:r>
            <a:r>
              <a:rPr lang="en-US" b="1" i="1" strike="noStrike" baseline="0" dirty="0" smtClean="0">
                <a:latin typeface="Times New Roman" panose="02020603050405020304" pitchFamily="18" charset="0"/>
              </a:rPr>
              <a:t>, (3, 3)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4</a:t>
            </a:r>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169288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u="sng" strike="noStrike" baseline="0" dirty="0" smtClean="0">
                <a:latin typeface="Times New Roman" panose="02020603050405020304" pitchFamily="18" charset="0"/>
              </a:rPr>
              <a:t>DIRECTED GRAPH OF A REFLEXIVE RELATION:</a:t>
            </a:r>
          </a:p>
        </p:txBody>
      </p:sp>
      <p:sp>
        <p:nvSpPr>
          <p:cNvPr id="3" name="Text Placeholder 2"/>
          <p:cNvSpPr>
            <a:spLocks noGrp="1"/>
          </p:cNvSpPr>
          <p:nvPr>
            <p:ph type="body" idx="1"/>
          </p:nvPr>
        </p:nvSpPr>
        <p:spPr>
          <a:xfrm>
            <a:off x="838200" y="1825624"/>
            <a:ext cx="10515600" cy="4628963"/>
          </a:xfrm>
        </p:spPr>
        <p:txBody>
          <a:bodyPr/>
          <a:lstStyle/>
          <a:p>
            <a:pPr lvl="0"/>
            <a:r>
              <a:rPr lang="en-US" b="1" i="1" dirty="0">
                <a:latin typeface="Times New Roman" panose="02020603050405020304" pitchFamily="18" charset="0"/>
              </a:rPr>
              <a:t>The directed graph of every reflexive relation includes an arrow from every point to the point itself (i.e., a loop</a:t>
            </a:r>
            <a:r>
              <a:rPr lang="en-US" b="1" i="1" dirty="0" smtClean="0">
                <a:latin typeface="Times New Roman" panose="02020603050405020304" pitchFamily="18" charset="0"/>
              </a:rPr>
              <a:t>).</a:t>
            </a:r>
          </a:p>
          <a:p>
            <a:pPr lvl="0"/>
            <a:r>
              <a:rPr lang="en-US" b="1" u="sng" dirty="0">
                <a:latin typeface="Times New Roman" panose="02020603050405020304" pitchFamily="18" charset="0"/>
              </a:rPr>
              <a:t>EXAMPLE </a:t>
            </a:r>
            <a:r>
              <a:rPr lang="en-US" b="1" u="sng" dirty="0" smtClean="0">
                <a:latin typeface="Times New Roman" panose="02020603050405020304" pitchFamily="18" charset="0"/>
              </a:rPr>
              <a:t>:</a:t>
            </a:r>
          </a:p>
          <a:p>
            <a:pPr lvl="0"/>
            <a:r>
              <a:rPr lang="en-US" b="1" i="1" dirty="0">
                <a:latin typeface="Times New Roman" panose="02020603050405020304" pitchFamily="18" charset="0"/>
              </a:rPr>
              <a:t>Let A = {1, 2, 3, 4} and define relations R</a:t>
            </a:r>
            <a:r>
              <a:rPr lang="en-US" b="1" i="1" baseline="-25000" dirty="0">
                <a:latin typeface="Times New Roman" panose="02020603050405020304" pitchFamily="18" charset="0"/>
              </a:rPr>
              <a:t>1</a:t>
            </a:r>
            <a:r>
              <a:rPr lang="en-US" b="1" i="1" dirty="0">
                <a:latin typeface="Times New Roman" panose="02020603050405020304" pitchFamily="18" charset="0"/>
              </a:rPr>
              <a:t>, R</a:t>
            </a:r>
            <a:r>
              <a:rPr lang="en-US" b="1" i="1" baseline="-25000" dirty="0">
                <a:latin typeface="Times New Roman" panose="02020603050405020304" pitchFamily="18" charset="0"/>
              </a:rPr>
              <a:t>2</a:t>
            </a:r>
            <a:r>
              <a:rPr lang="en-US" b="1" i="1" dirty="0">
                <a:latin typeface="Times New Roman" panose="02020603050405020304" pitchFamily="18" charset="0"/>
              </a:rPr>
              <a:t>, R</a:t>
            </a:r>
            <a:r>
              <a:rPr lang="en-US" b="1" i="1" baseline="-25000" dirty="0">
                <a:latin typeface="Times New Roman" panose="02020603050405020304" pitchFamily="18" charset="0"/>
              </a:rPr>
              <a:t>3</a:t>
            </a:r>
            <a:r>
              <a:rPr lang="en-US" b="1" i="1" dirty="0">
                <a:latin typeface="Times New Roman" panose="02020603050405020304" pitchFamily="18" charset="0"/>
              </a:rPr>
              <a:t>, and R</a:t>
            </a:r>
            <a:r>
              <a:rPr lang="en-US" b="1" i="1" baseline="-25000" dirty="0">
                <a:latin typeface="Times New Roman" panose="02020603050405020304" pitchFamily="18" charset="0"/>
              </a:rPr>
              <a:t>4 </a:t>
            </a:r>
            <a:r>
              <a:rPr lang="en-US" b="1" i="1" dirty="0">
                <a:latin typeface="Times New Roman" panose="02020603050405020304" pitchFamily="18" charset="0"/>
              </a:rPr>
              <a:t>on A by </a:t>
            </a:r>
            <a:endParaRPr lang="en-US" b="1" i="1" dirty="0" smtClean="0">
              <a:latin typeface="Times New Roman" panose="02020603050405020304" pitchFamily="18" charset="0"/>
            </a:endParaRPr>
          </a:p>
          <a:p>
            <a:pPr lvl="0"/>
            <a:r>
              <a:rPr lang="en-US" b="1" i="1" dirty="0" smtClean="0">
                <a:latin typeface="Times New Roman" panose="02020603050405020304" pitchFamily="18" charset="0"/>
              </a:rPr>
              <a:t>R</a:t>
            </a:r>
            <a:r>
              <a:rPr lang="en-US" b="1" i="1" baseline="-25000" dirty="0" smtClean="0">
                <a:latin typeface="Times New Roman" panose="02020603050405020304" pitchFamily="18" charset="0"/>
              </a:rPr>
              <a:t>1 </a:t>
            </a:r>
            <a:r>
              <a:rPr lang="en-US" b="1" i="1" dirty="0">
                <a:latin typeface="Times New Roman" panose="02020603050405020304" pitchFamily="18" charset="0"/>
              </a:rPr>
              <a:t>= {(1, 1), (3, 3), (2, 2), (4, 4)}</a:t>
            </a:r>
          </a:p>
          <a:p>
            <a:pPr lvl="0"/>
            <a:r>
              <a:rPr lang="pt-BR" b="1" i="1" dirty="0">
                <a:latin typeface="Times New Roman" panose="02020603050405020304" pitchFamily="18" charset="0"/>
              </a:rPr>
              <a:t>R</a:t>
            </a:r>
            <a:r>
              <a:rPr lang="pt-BR" b="1" i="1" baseline="-25000" dirty="0">
                <a:latin typeface="Times New Roman" panose="02020603050405020304" pitchFamily="18" charset="0"/>
              </a:rPr>
              <a:t>2 </a:t>
            </a:r>
            <a:r>
              <a:rPr lang="pt-BR" b="1" i="1" dirty="0">
                <a:latin typeface="Times New Roman" panose="02020603050405020304" pitchFamily="18" charset="0"/>
              </a:rPr>
              <a:t>= {(1, 1), (1, 4), (2, 2), (3, 3), (4, 3)}</a:t>
            </a:r>
          </a:p>
          <a:p>
            <a:pPr lvl="0"/>
            <a:r>
              <a:rPr lang="pt-BR" b="1" i="1" dirty="0">
                <a:latin typeface="Times New Roman" panose="02020603050405020304" pitchFamily="18" charset="0"/>
              </a:rPr>
              <a:t>R</a:t>
            </a:r>
            <a:r>
              <a:rPr lang="pt-BR" b="1" i="1" baseline="-25000" dirty="0">
                <a:latin typeface="Times New Roman" panose="02020603050405020304" pitchFamily="18" charset="0"/>
              </a:rPr>
              <a:t>3 </a:t>
            </a:r>
            <a:r>
              <a:rPr lang="pt-BR" b="1" i="1" dirty="0">
                <a:latin typeface="Times New Roman" panose="02020603050405020304" pitchFamily="18" charset="0"/>
              </a:rPr>
              <a:t>= {(1, 1), (1, 2), (2, 1), (2, 2), (3, 3), (4, 4)}</a:t>
            </a:r>
          </a:p>
          <a:p>
            <a:pPr lvl="0"/>
            <a:r>
              <a:rPr lang="pt-BR" b="1" i="1" dirty="0">
                <a:latin typeface="Times New Roman" panose="02020603050405020304" pitchFamily="18" charset="0"/>
              </a:rPr>
              <a:t>R</a:t>
            </a:r>
            <a:r>
              <a:rPr lang="pt-BR" b="1" i="1" baseline="-25000" dirty="0">
                <a:latin typeface="Times New Roman" panose="02020603050405020304" pitchFamily="18" charset="0"/>
              </a:rPr>
              <a:t>4 </a:t>
            </a:r>
            <a:r>
              <a:rPr lang="pt-BR" b="1" i="1" dirty="0">
                <a:latin typeface="Times New Roman" panose="02020603050405020304" pitchFamily="18" charset="0"/>
              </a:rPr>
              <a:t>= {(1, 3), (2, 2), (2, 4), (3, 1), (4, 4)}</a:t>
            </a:r>
          </a:p>
          <a:p>
            <a:pPr lvl="0"/>
            <a:r>
              <a:rPr lang="en-US" b="1" i="1" dirty="0">
                <a:latin typeface="Times New Roman" panose="02020603050405020304" pitchFamily="18" charset="0"/>
              </a:rPr>
              <a:t>Then their directed graphs are the following:</a:t>
            </a:r>
          </a:p>
          <a:p>
            <a:pPr lvl="0"/>
            <a:endParaRPr lang="en-US" b="1" i="1" dirty="0">
              <a:latin typeface="Times New Roman" panose="02020603050405020304" pitchFamily="18" charset="0"/>
            </a:endParaRPr>
          </a:p>
          <a:p>
            <a:pPr lvl="0"/>
            <a:endParaRPr lang="en-US" b="1" i="1"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2576014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941" y="571779"/>
            <a:ext cx="7592000" cy="5925528"/>
          </a:xfrm>
          <a:prstGeom prst="rect">
            <a:avLst/>
          </a:prstGeom>
        </p:spPr>
      </p:pic>
    </p:spTree>
    <p:extLst>
      <p:ext uri="{BB962C8B-B14F-4D97-AF65-F5344CB8AC3E}">
        <p14:creationId xmlns:p14="http://schemas.microsoft.com/office/powerpoint/2010/main" val="304760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u="sng" strike="noStrike" baseline="0" dirty="0" smtClean="0">
                <a:latin typeface="Times New Roman" panose="02020603050405020304" pitchFamily="18" charset="0"/>
              </a:rPr>
              <a:t>MATRIX REPRESENTATION OF A REFLEXIVE RELATION: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 {a</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a</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 a</a:t>
            </a:r>
            <a:r>
              <a:rPr lang="en-US" b="1" i="1" strike="noStrike" baseline="-25000" dirty="0" smtClean="0">
                <a:latin typeface="Times New Roman" panose="02020603050405020304" pitchFamily="18" charset="0"/>
              </a:rPr>
              <a:t>n</a:t>
            </a:r>
            <a:r>
              <a:rPr lang="en-US" b="1" i="1" strike="noStrike" baseline="0" dirty="0" smtClean="0">
                <a:latin typeface="Times New Roman" panose="02020603050405020304" pitchFamily="18" charset="0"/>
              </a:rPr>
              <a:t>}. A Relation R on A is reflexive if and only if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i</a:t>
            </a:r>
            <a:r>
              <a:rPr lang="en-US" b="1" i="1" strike="noStrike" baseline="0" dirty="0" smtClean="0">
                <a:latin typeface="Times New Roman" panose="02020603050405020304" pitchFamily="18" charset="0"/>
              </a:rPr>
              <a:t>,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j</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t>
            </a:r>
            <a:r>
              <a:rPr lang="en-US" b="1" i="1" strike="noStrike" baseline="0" dirty="0" smtClean="0">
                <a:latin typeface="Symbol" panose="05050102010706020507" pitchFamily="18" charset="2"/>
              </a:rPr>
              <a:t>"</a:t>
            </a:r>
            <a:r>
              <a:rPr lang="en-US" b="1" i="1" strike="noStrike" baseline="0" dirty="0" smtClean="0">
                <a:latin typeface="Times New Roman" panose="02020603050405020304" pitchFamily="18" charset="0"/>
              </a:rPr>
              <a:t> </a:t>
            </a:r>
            <a:r>
              <a:rPr lang="en-US" b="1" i="1" strike="noStrike" baseline="0" dirty="0" err="1" smtClean="0">
                <a:latin typeface="Times New Roman" panose="02020603050405020304" pitchFamily="18" charset="0"/>
              </a:rPr>
              <a:t>i</a:t>
            </a:r>
            <a:r>
              <a:rPr lang="en-US" b="1" i="1" strike="noStrike" baseline="0" dirty="0" smtClean="0">
                <a:latin typeface="Times New Roman" panose="02020603050405020304" pitchFamily="18" charset="0"/>
              </a:rPr>
              <a:t>=1,2, …,n.</a:t>
            </a:r>
          </a:p>
          <a:p>
            <a:pPr marR="0" lvl="0" rtl="0"/>
            <a:r>
              <a:rPr lang="en-US" b="1" i="1" strike="noStrike" baseline="0" dirty="0" smtClean="0">
                <a:latin typeface="Times New Roman" panose="02020603050405020304" pitchFamily="18" charset="0"/>
              </a:rPr>
              <a:t>Accordingly, R is reflexive if all the elements on the main diagonal of the matrix M representing R are equal to 1.</a:t>
            </a:r>
          </a:p>
          <a:p>
            <a:pPr lvl="0"/>
            <a:r>
              <a:rPr lang="en-US" b="1" u="sng" dirty="0">
                <a:latin typeface="Times New Roman" panose="02020603050405020304" pitchFamily="18" charset="0"/>
              </a:rPr>
              <a:t>EXAMPLE</a:t>
            </a:r>
            <a:r>
              <a:rPr lang="en-US" b="1" u="sng" dirty="0" smtClean="0">
                <a:latin typeface="Times New Roman" panose="02020603050405020304" pitchFamily="18" charset="0"/>
              </a:rPr>
              <a:t>:</a:t>
            </a:r>
          </a:p>
          <a:p>
            <a:pPr lvl="0"/>
            <a:r>
              <a:rPr lang="en-US" b="1" i="1" dirty="0">
                <a:latin typeface="Times New Roman" panose="02020603050405020304" pitchFamily="18" charset="0"/>
              </a:rPr>
              <a:t>The relation R = {(1,1), (1,3), (2,2), (3,2), (3,3)} </a:t>
            </a:r>
            <a:r>
              <a:rPr lang="en-US" b="1" i="1" dirty="0" smtClean="0">
                <a:latin typeface="Times New Roman" panose="02020603050405020304" pitchFamily="18" charset="0"/>
              </a:rPr>
              <a:t>                                on </a:t>
            </a:r>
            <a:r>
              <a:rPr lang="en-US" b="1" i="1" dirty="0">
                <a:latin typeface="Times New Roman" panose="02020603050405020304" pitchFamily="18" charset="0"/>
              </a:rPr>
              <a:t>A = {1,2,3}</a:t>
            </a:r>
          </a:p>
          <a:p>
            <a:pPr lvl="0"/>
            <a:r>
              <a:rPr lang="en-US" b="1" i="1" dirty="0">
                <a:latin typeface="Times New Roman" panose="02020603050405020304" pitchFamily="18" charset="0"/>
              </a:rPr>
              <a:t>represented by the following matrix M, is reflexive.</a:t>
            </a:r>
          </a:p>
          <a:p>
            <a:pPr lvl="0"/>
            <a:endParaRPr lang="en-US" b="1" i="1" strike="noStrike" baseline="0" dirty="0" smtClean="0">
              <a:latin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8496" y="3792849"/>
            <a:ext cx="2756043" cy="2384114"/>
          </a:xfrm>
          <a:prstGeom prst="rect">
            <a:avLst/>
          </a:prstGeom>
        </p:spPr>
      </p:pic>
    </p:spTree>
    <p:extLst>
      <p:ext uri="{BB962C8B-B14F-4D97-AF65-F5344CB8AC3E}">
        <p14:creationId xmlns:p14="http://schemas.microsoft.com/office/powerpoint/2010/main" val="52897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i="1" u="sng" dirty="0">
                <a:latin typeface="Times New Roman" panose="02020603050405020304" pitchFamily="18" charset="0"/>
              </a:rPr>
              <a:t>SYMMETRIC RELATION</a:t>
            </a:r>
            <a:br>
              <a:rPr lang="en-US" b="1" i="1" u="sng" dirty="0">
                <a:latin typeface="Times New Roman" panose="02020603050405020304" pitchFamily="18" charset="0"/>
              </a:rPr>
            </a:b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lvl="0"/>
            <a:r>
              <a:rPr lang="en-US" b="1" i="1" dirty="0">
                <a:latin typeface="Times New Roman" panose="02020603050405020304" pitchFamily="18" charset="0"/>
              </a:rPr>
              <a:t>Let R be a relation on a set A. R is symmetric if, and only if, </a:t>
            </a:r>
            <a:endParaRPr lang="en-US" b="1" i="1" dirty="0" smtClean="0">
              <a:latin typeface="Times New Roman" panose="02020603050405020304" pitchFamily="18" charset="0"/>
            </a:endParaRPr>
          </a:p>
          <a:p>
            <a:pPr lvl="0"/>
            <a:r>
              <a:rPr lang="en-US" b="1" i="1" dirty="0" smtClean="0">
                <a:latin typeface="Times New Roman" panose="02020603050405020304" pitchFamily="18" charset="0"/>
              </a:rPr>
              <a:t>for </a:t>
            </a:r>
            <a:r>
              <a:rPr lang="en-US" b="1" i="1" dirty="0">
                <a:latin typeface="Times New Roman" panose="02020603050405020304" pitchFamily="18" charset="0"/>
              </a:rPr>
              <a:t>all a, b </a:t>
            </a:r>
            <a:r>
              <a:rPr lang="en-US" b="1" i="1" dirty="0">
                <a:latin typeface="Symbol" panose="05050102010706020507" pitchFamily="18" charset="2"/>
              </a:rPr>
              <a:t>Î</a:t>
            </a:r>
            <a:r>
              <a:rPr lang="en-US" b="1" i="1" dirty="0">
                <a:latin typeface="Times New Roman" panose="02020603050405020304" pitchFamily="18" charset="0"/>
              </a:rPr>
              <a:t> A, if (a, b)</a:t>
            </a:r>
            <a:r>
              <a:rPr lang="en-US" b="1" i="1" dirty="0">
                <a:latin typeface="Symbol" panose="05050102010706020507" pitchFamily="18" charset="2"/>
              </a:rPr>
              <a:t>Î</a:t>
            </a:r>
            <a:r>
              <a:rPr lang="en-US" b="1" i="1" dirty="0">
                <a:latin typeface="Times New Roman" panose="02020603050405020304" pitchFamily="18" charset="0"/>
              </a:rPr>
              <a:t>R, then (b, a) </a:t>
            </a:r>
            <a:r>
              <a:rPr lang="en-US" b="1" i="1" dirty="0">
                <a:latin typeface="Symbol" panose="05050102010706020507" pitchFamily="18" charset="2"/>
              </a:rPr>
              <a:t>Î</a:t>
            </a:r>
            <a:r>
              <a:rPr lang="en-US" b="1" i="1" dirty="0">
                <a:latin typeface="Times New Roman" panose="02020603050405020304" pitchFamily="18" charset="0"/>
              </a:rPr>
              <a:t>R.</a:t>
            </a:r>
          </a:p>
          <a:p>
            <a:pPr lvl="0"/>
            <a:r>
              <a:rPr lang="en-US" b="1" i="1" dirty="0">
                <a:latin typeface="Times New Roman" panose="02020603050405020304" pitchFamily="18" charset="0"/>
              </a:rPr>
              <a:t>That is, if </a:t>
            </a:r>
            <a:r>
              <a:rPr lang="en-US" b="1" i="1" dirty="0" err="1">
                <a:latin typeface="Times New Roman" panose="02020603050405020304" pitchFamily="18" charset="0"/>
              </a:rPr>
              <a:t>aRb</a:t>
            </a:r>
            <a:r>
              <a:rPr lang="en-US" b="1" i="1" dirty="0">
                <a:latin typeface="Times New Roman" panose="02020603050405020304" pitchFamily="18" charset="0"/>
              </a:rPr>
              <a:t> then </a:t>
            </a:r>
            <a:r>
              <a:rPr lang="en-US" b="1" i="1" dirty="0" err="1">
                <a:latin typeface="Times New Roman" panose="02020603050405020304" pitchFamily="18" charset="0"/>
              </a:rPr>
              <a:t>bRa</a:t>
            </a:r>
            <a:r>
              <a:rPr lang="en-US" b="1" i="1" dirty="0" smtClean="0">
                <a:latin typeface="Times New Roman" panose="02020603050405020304" pitchFamily="18" charset="0"/>
              </a:rPr>
              <a:t>.</a:t>
            </a:r>
          </a:p>
          <a:p>
            <a:pPr lvl="0"/>
            <a:r>
              <a:rPr lang="en-US" b="1" u="sng" dirty="0" smtClean="0">
                <a:latin typeface="Times New Roman" panose="02020603050405020304" pitchFamily="18" charset="0"/>
              </a:rPr>
              <a:t>REMARK</a:t>
            </a:r>
          </a:p>
          <a:p>
            <a:pPr lvl="0"/>
            <a:r>
              <a:rPr lang="en-US" b="1" i="1" dirty="0">
                <a:latin typeface="Times New Roman" panose="02020603050405020304" pitchFamily="18" charset="0"/>
              </a:rPr>
              <a:t>R is not symmetric </a:t>
            </a:r>
            <a:r>
              <a:rPr lang="en-US" b="1" i="1" dirty="0" err="1">
                <a:latin typeface="Times New Roman" panose="02020603050405020304" pitchFamily="18" charset="0"/>
              </a:rPr>
              <a:t>iff</a:t>
            </a:r>
            <a:r>
              <a:rPr lang="en-US" b="1" i="1" dirty="0">
                <a:latin typeface="Times New Roman" panose="02020603050405020304" pitchFamily="18" charset="0"/>
              </a:rPr>
              <a:t> there are elements a and b in A such that (a, b) </a:t>
            </a:r>
            <a:r>
              <a:rPr lang="en-US" b="1" i="1" dirty="0">
                <a:latin typeface="Symbol" panose="05050102010706020507" pitchFamily="18" charset="2"/>
              </a:rPr>
              <a:t>Î</a:t>
            </a:r>
            <a:r>
              <a:rPr lang="en-US" b="1" i="1" dirty="0">
                <a:latin typeface="Times New Roman" panose="02020603050405020304" pitchFamily="18" charset="0"/>
              </a:rPr>
              <a:t>R, but (b, a) </a:t>
            </a:r>
            <a:r>
              <a:rPr lang="en-US" b="1" i="1" dirty="0">
                <a:latin typeface="Symbol" panose="05050102010706020507" pitchFamily="18" charset="2"/>
              </a:rPr>
              <a:t>Ï</a:t>
            </a:r>
            <a:r>
              <a:rPr lang="en-US" b="1" i="1" dirty="0">
                <a:latin typeface="Times New Roman" panose="02020603050405020304" pitchFamily="18" charset="0"/>
              </a:rPr>
              <a:t>R.</a:t>
            </a:r>
          </a:p>
          <a:p>
            <a:pPr lvl="0"/>
            <a:endParaRPr lang="en-US" b="1" i="1" dirty="0">
              <a:latin typeface="Times New Roman" panose="02020603050405020304" pitchFamily="18" charset="0"/>
            </a:endParaRPr>
          </a:p>
          <a:p>
            <a:pPr lvl="0"/>
            <a:endParaRPr lang="en-US" b="1" i="1" dirty="0">
              <a:latin typeface="Times New Roman" panose="02020603050405020304" pitchFamily="18" charset="0"/>
            </a:endParaRPr>
          </a:p>
          <a:p>
            <a:pPr marL="0" marR="0" lvl="0" indent="0" rtl="0">
              <a:buNone/>
            </a:pPr>
            <a:endParaRPr lang="en-US" b="1" i="1" u="sng" strike="noStrike" baseline="0" dirty="0" smtClean="0">
              <a:latin typeface="Times New Roman" panose="02020603050405020304" pitchFamily="18" charset="0"/>
            </a:endParaRPr>
          </a:p>
          <a:p>
            <a:pPr marR="0" lvl="0" rtl="0"/>
            <a:endParaRPr lang="en-US" b="1" i="1" u="sng" strike="noStrike" baseline="0" dirty="0" smtClean="0">
              <a:latin typeface="Times New Roman" panose="02020603050405020304" pitchFamily="18" charset="0"/>
            </a:endParaRPr>
          </a:p>
          <a:p>
            <a:pPr marR="0" lvl="0" rtl="0"/>
            <a:endParaRPr lang="en-US" b="1" i="1" u="sng" strike="noStrike" baseline="0" dirty="0" smtClean="0">
              <a:latin typeface="Times New Roman" panose="02020603050405020304" pitchFamily="18" charset="0"/>
            </a:endParaRPr>
          </a:p>
          <a:p>
            <a:pPr marR="0" lvl="0" rtl="0"/>
            <a:endParaRPr lang="en-US" b="1" i="1" u="sng" strike="noStrike" baseline="0" dirty="0" smtClean="0">
              <a:latin typeface="Symbol" panose="05050102010706020507" pitchFamily="18" charset="2"/>
            </a:endParaRPr>
          </a:p>
        </p:txBody>
      </p:sp>
    </p:spTree>
    <p:extLst>
      <p:ext uri="{BB962C8B-B14F-4D97-AF65-F5344CB8AC3E}">
        <p14:creationId xmlns:p14="http://schemas.microsoft.com/office/powerpoint/2010/main" val="3017050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a:xfrm>
            <a:off x="676835" y="1516342"/>
            <a:ext cx="10515600" cy="5005482"/>
          </a:xfrm>
        </p:spPr>
        <p:txBody>
          <a:bodyPr>
            <a:normAutofit fontScale="92500" lnSpcReduction="20000"/>
          </a:bodyPr>
          <a:lstStyle/>
          <a:p>
            <a:pPr marR="0" lvl="0" rtl="0"/>
            <a:r>
              <a:rPr lang="en-US" b="1" i="1" strike="noStrike" baseline="0" dirty="0" smtClean="0">
                <a:latin typeface="Times New Roman" panose="02020603050405020304" pitchFamily="18" charset="0"/>
              </a:rPr>
              <a:t>Let A = {1, 2, 3, 4} and define relations R</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3</a:t>
            </a:r>
            <a:r>
              <a:rPr lang="en-US" b="1" i="1" strike="noStrike" baseline="0" dirty="0" smtClean="0">
                <a:latin typeface="Times New Roman" panose="02020603050405020304" pitchFamily="18" charset="0"/>
              </a:rPr>
              <a:t>, and R</a:t>
            </a:r>
            <a:r>
              <a:rPr lang="en-US" b="1" i="1" strike="noStrike" baseline="-25000" dirty="0" smtClean="0">
                <a:latin typeface="Times New Roman" panose="02020603050405020304" pitchFamily="18" charset="0"/>
              </a:rPr>
              <a:t>4</a:t>
            </a:r>
            <a:r>
              <a:rPr lang="en-US" b="1" i="1" strike="noStrike" baseline="0" dirty="0" smtClean="0">
                <a:latin typeface="Times New Roman" panose="02020603050405020304" pitchFamily="18" charset="0"/>
              </a:rPr>
              <a:t>on A as follows.</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1 </a:t>
            </a:r>
            <a:r>
              <a:rPr lang="pt-BR" b="1" i="1" strike="noStrike" baseline="0" dirty="0" smtClean="0">
                <a:latin typeface="Times New Roman" panose="02020603050405020304" pitchFamily="18" charset="0"/>
              </a:rPr>
              <a:t>= {(1, 1), (1, 3), (2, 4), (3, 1), (4,2)}</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2 </a:t>
            </a:r>
            <a:r>
              <a:rPr lang="pt-BR" b="1" i="1" strike="noStrike" baseline="0" dirty="0" smtClean="0">
                <a:latin typeface="Times New Roman" panose="02020603050405020304" pitchFamily="18" charset="0"/>
              </a:rPr>
              <a:t>= {(1, 1), (2, 2), (3, 3), (4, 4)}</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3 </a:t>
            </a:r>
            <a:r>
              <a:rPr lang="pt-BR" b="1" i="1" strike="noStrike" baseline="0" dirty="0" smtClean="0">
                <a:latin typeface="Times New Roman" panose="02020603050405020304" pitchFamily="18" charset="0"/>
              </a:rPr>
              <a:t>= {(2, 2), (2, 3), (3, 4)}</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4 </a:t>
            </a:r>
            <a:r>
              <a:rPr lang="pt-BR" b="1" i="1" strike="noStrike" baseline="0" dirty="0" smtClean="0">
                <a:latin typeface="Times New Roman" panose="02020603050405020304" pitchFamily="18" charset="0"/>
              </a:rPr>
              <a:t>= {(1, 1), (2, 2), (3, 3), (4, 3), (4, 4)}</a:t>
            </a:r>
          </a:p>
          <a:p>
            <a:pPr marR="0" lvl="0" rtl="0"/>
            <a:r>
              <a:rPr lang="en-US" b="1" i="1" strike="noStrike" baseline="0" dirty="0" smtClean="0">
                <a:latin typeface="Times New Roman" panose="02020603050405020304" pitchFamily="18" charset="0"/>
              </a:rPr>
              <a:t>Then R</a:t>
            </a:r>
            <a:r>
              <a:rPr lang="en-US" b="1" i="1" strike="noStrike" baseline="-25000" dirty="0" smtClean="0">
                <a:latin typeface="Times New Roman" panose="02020603050405020304" pitchFamily="18" charset="0"/>
              </a:rPr>
              <a:t>1 </a:t>
            </a:r>
            <a:r>
              <a:rPr lang="en-US" b="1" i="1" strike="noStrike" baseline="0" dirty="0" smtClean="0">
                <a:latin typeface="Times New Roman" panose="02020603050405020304" pitchFamily="18" charset="0"/>
              </a:rPr>
              <a:t>is symmetric because for every order pair (a, b) in R</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also have (b, a) in R</a:t>
            </a:r>
            <a:r>
              <a:rPr lang="en-US" b="1" i="1" strike="noStrike" baseline="-25000" dirty="0" smtClean="0">
                <a:latin typeface="Times New Roman" panose="02020603050405020304" pitchFamily="18" charset="0"/>
              </a:rPr>
              <a:t>1.</a:t>
            </a:r>
            <a:endParaRPr lang="en-US" b="1" i="1" strike="noStrike" baseline="0" dirty="0" smtClean="0">
              <a:latin typeface="Times New Roman" panose="02020603050405020304" pitchFamily="18" charset="0"/>
            </a:endParaRPr>
          </a:p>
          <a:p>
            <a:pPr marR="0" lvl="0" rtl="0"/>
            <a:r>
              <a:rPr lang="en-US" b="1" i="1" dirty="0">
                <a:latin typeface="Times New Roman" panose="02020603050405020304" pitchFamily="18" charset="0"/>
              </a:rPr>
              <a:t>F</a:t>
            </a:r>
            <a:r>
              <a:rPr lang="en-US" b="1" i="1" strike="noStrike" baseline="0" dirty="0" smtClean="0">
                <a:latin typeface="Times New Roman" panose="02020603050405020304" pitchFamily="18" charset="0"/>
              </a:rPr>
              <a:t>or example, we have (1, 3) in R</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then we have (3, 1) in R</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Similarly all other ordered pairs can be checked.</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2 </a:t>
            </a:r>
            <a:r>
              <a:rPr lang="en-US" b="1" i="1" strike="noStrike" baseline="0" dirty="0" smtClean="0">
                <a:latin typeface="Times New Roman" panose="02020603050405020304" pitchFamily="18" charset="0"/>
              </a:rPr>
              <a:t>is also symmetric. </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3 </a:t>
            </a:r>
            <a:r>
              <a:rPr lang="en-US" b="1" i="1" strike="noStrike" baseline="0" dirty="0" smtClean="0">
                <a:latin typeface="Times New Roman" panose="02020603050405020304" pitchFamily="18" charset="0"/>
              </a:rPr>
              <a:t>is not symmetric, because (2,3)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3 </a:t>
            </a:r>
            <a:r>
              <a:rPr lang="en-US" b="1" i="1" strike="noStrike" baseline="0" dirty="0" smtClean="0">
                <a:latin typeface="Times New Roman" panose="02020603050405020304" pitchFamily="18" charset="0"/>
              </a:rPr>
              <a:t>but (3,2)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3</a:t>
            </a:r>
            <a:r>
              <a:rPr lang="en-US" b="1" i="1" strike="noStrike" baseline="0" dirty="0" smtClean="0">
                <a:latin typeface="Times New Roman" panose="02020603050405020304" pitchFamily="18" charset="0"/>
              </a:rPr>
              <a:t>. </a:t>
            </a:r>
          </a:p>
          <a:p>
            <a:pPr marR="0" lvl="0" rtl="0"/>
            <a:r>
              <a:rPr lang="en-US" b="1" i="1" strike="noStrike" baseline="0" dirty="0" smtClean="0">
                <a:latin typeface="Times New Roman" panose="02020603050405020304" pitchFamily="18" charset="0"/>
              </a:rPr>
              <a:t>R</a:t>
            </a:r>
            <a:r>
              <a:rPr lang="en-US" b="1" i="1" strike="noStrike" baseline="-25000" dirty="0" smtClean="0">
                <a:latin typeface="Times New Roman" panose="02020603050405020304" pitchFamily="18" charset="0"/>
              </a:rPr>
              <a:t>4 </a:t>
            </a:r>
            <a:r>
              <a:rPr lang="en-US" b="1" i="1" strike="noStrike" baseline="0" dirty="0" smtClean="0">
                <a:latin typeface="Times New Roman" panose="02020603050405020304" pitchFamily="18" charset="0"/>
              </a:rPr>
              <a:t>is not symmetric because (4,3)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4 </a:t>
            </a:r>
            <a:r>
              <a:rPr lang="en-US" b="1" i="1" strike="noStrike" baseline="0" dirty="0" smtClean="0">
                <a:latin typeface="Times New Roman" panose="02020603050405020304" pitchFamily="18" charset="0"/>
              </a:rPr>
              <a:t>but (3,4)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4</a:t>
            </a:r>
            <a:r>
              <a:rPr lang="en-US" b="1" i="1" strike="noStrike" baseline="0" dirty="0" smtClean="0">
                <a:latin typeface="Times New Roman" panose="02020603050405020304" pitchFamily="18" charset="0"/>
              </a:rPr>
              <a:t>.</a:t>
            </a:r>
          </a:p>
        </p:txBody>
      </p:sp>
    </p:spTree>
    <p:extLst>
      <p:ext uri="{BB962C8B-B14F-4D97-AF65-F5344CB8AC3E}">
        <p14:creationId xmlns:p14="http://schemas.microsoft.com/office/powerpoint/2010/main" val="3537775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u="sng" strike="noStrike" baseline="0" dirty="0" smtClean="0">
                <a:latin typeface="Times New Roman" panose="02020603050405020304" pitchFamily="18" charset="0"/>
              </a:rPr>
              <a:t>DIRECTED GRAPH OF A SYMMETRIC RELATION</a:t>
            </a:r>
          </a:p>
        </p:txBody>
      </p:sp>
      <p:sp>
        <p:nvSpPr>
          <p:cNvPr id="3" name="Text Placeholder 2"/>
          <p:cNvSpPr>
            <a:spLocks noGrp="1"/>
          </p:cNvSpPr>
          <p:nvPr>
            <p:ph type="body" idx="1"/>
          </p:nvPr>
        </p:nvSpPr>
        <p:spPr>
          <a:xfrm>
            <a:off x="838200" y="2506662"/>
            <a:ext cx="10515600" cy="4351338"/>
          </a:xfrm>
        </p:spPr>
        <p:txBody>
          <a:bodyPr/>
          <a:lstStyle/>
          <a:p>
            <a:pPr lvl="0"/>
            <a:r>
              <a:rPr lang="en-US" b="1" i="1" dirty="0">
                <a:latin typeface="Times New Roman" panose="02020603050405020304" pitchFamily="18" charset="0"/>
              </a:rPr>
              <a:t>For a symmetric directed graph whenever there is an arrow going from one point of the graph to a second, there is an arrow going from the second point back to the first.</a:t>
            </a:r>
          </a:p>
          <a:p>
            <a:pPr lvl="0"/>
            <a:endParaRPr lang="en-US" b="1" i="1"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2387256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 A = {1, 2, 3, 4} and define relations R</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R</a:t>
            </a:r>
            <a:r>
              <a:rPr lang="en-US" b="1" i="1" strike="noStrike" baseline="-25000" dirty="0" smtClean="0">
                <a:latin typeface="Times New Roman" panose="02020603050405020304" pitchFamily="18" charset="0"/>
              </a:rPr>
              <a:t>3 </a:t>
            </a:r>
            <a:r>
              <a:rPr lang="en-US" b="1" i="1" strike="noStrike" baseline="0" dirty="0" smtClean="0">
                <a:latin typeface="Times New Roman" panose="02020603050405020304" pitchFamily="18" charset="0"/>
              </a:rPr>
              <a:t>and R</a:t>
            </a:r>
            <a:r>
              <a:rPr lang="en-US" b="1" i="1" strike="noStrike" baseline="-25000" dirty="0" smtClean="0">
                <a:latin typeface="Times New Roman" panose="02020603050405020304" pitchFamily="18" charset="0"/>
              </a:rPr>
              <a:t>4 </a:t>
            </a:r>
            <a:r>
              <a:rPr lang="en-US" b="1" i="1" strike="noStrike" baseline="0" dirty="0" smtClean="0">
                <a:latin typeface="Times New Roman" panose="02020603050405020304" pitchFamily="18" charset="0"/>
              </a:rPr>
              <a:t>on A by the directed</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graphs:</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1 </a:t>
            </a:r>
            <a:r>
              <a:rPr lang="pt-BR" b="1" i="1" strike="noStrike" baseline="0" dirty="0" smtClean="0">
                <a:latin typeface="Times New Roman" panose="02020603050405020304" pitchFamily="18" charset="0"/>
              </a:rPr>
              <a:t>= {(1, 1), (1, 3), (2, 4), (3, 1), (4,2)}</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2 </a:t>
            </a:r>
            <a:r>
              <a:rPr lang="pt-BR" b="1" i="1" strike="noStrike" baseline="0" dirty="0" smtClean="0">
                <a:latin typeface="Times New Roman" panose="02020603050405020304" pitchFamily="18" charset="0"/>
              </a:rPr>
              <a:t>= {(1, 1), (2, 2), (3, 3), (4, 4)}</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3 </a:t>
            </a:r>
            <a:r>
              <a:rPr lang="pt-BR" b="1" i="1" strike="noStrike" baseline="0" dirty="0" smtClean="0">
                <a:latin typeface="Times New Roman" panose="02020603050405020304" pitchFamily="18" charset="0"/>
              </a:rPr>
              <a:t>= {(2, 2), (2, 3), (3, 4)}</a:t>
            </a:r>
          </a:p>
          <a:p>
            <a:pPr marR="0" lvl="0" rtl="0"/>
            <a:r>
              <a:rPr lang="pt-BR" b="1" i="1" strike="noStrike" baseline="0" dirty="0" smtClean="0">
                <a:latin typeface="Times New Roman" panose="02020603050405020304" pitchFamily="18" charset="0"/>
              </a:rPr>
              <a:t>R</a:t>
            </a:r>
            <a:r>
              <a:rPr lang="pt-BR" b="1" i="1" strike="noStrike" baseline="-25000" dirty="0" smtClean="0">
                <a:latin typeface="Times New Roman" panose="02020603050405020304" pitchFamily="18" charset="0"/>
              </a:rPr>
              <a:t>4</a:t>
            </a:r>
            <a:r>
              <a:rPr lang="pt-BR" b="1" i="1" strike="noStrike" baseline="0" dirty="0" smtClean="0">
                <a:latin typeface="Times New Roman" panose="02020603050405020304" pitchFamily="18" charset="0"/>
              </a:rPr>
              <a:t>= {(1, 1), (2, 2), (3, 3), (4, 3), (4, 4)}</a:t>
            </a:r>
          </a:p>
          <a:p>
            <a:pPr marR="0" lvl="0" rt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05656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CARTESIAN PRODUCT OF TWO SETS:</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Let A and B be sets. The Cartesian product of A and B, denoted by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(read as “A cross B”) is the set of all ordered pairs (a, b), where a is in A and b is in B.</a:t>
            </a:r>
          </a:p>
          <a:p>
            <a:pPr marR="0" lvl="0" rtl="0"/>
            <a:r>
              <a:rPr lang="en-US" strike="noStrike" baseline="0" dirty="0" smtClean="0">
                <a:latin typeface="Times New Roman" panose="02020603050405020304" pitchFamily="18" charset="0"/>
              </a:rPr>
              <a:t>Symbolically:</a:t>
            </a:r>
          </a:p>
          <a:p>
            <a:pPr marR="0" lvl="0" rtl="0"/>
            <a:r>
              <a:rPr lang="en-US" strike="noStrike" baseline="0" dirty="0" smtClean="0">
                <a:latin typeface="Times New Roman" panose="02020603050405020304" pitchFamily="18" charset="0"/>
              </a:rPr>
              <a:t>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 {(a, b)| a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and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B}</a:t>
            </a:r>
          </a:p>
          <a:p>
            <a:pPr marR="0" lvl="0" rtl="0"/>
            <a:r>
              <a:rPr lang="en-US" strike="noStrike" baseline="0" dirty="0" smtClean="0">
                <a:latin typeface="Times New Roman" panose="02020603050405020304" pitchFamily="18" charset="0"/>
              </a:rPr>
              <a:t>NOTE: If set A has m elements and set B has n elements then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B has m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n elements.</a:t>
            </a:r>
          </a:p>
        </p:txBody>
      </p:sp>
    </p:spTree>
    <p:extLst>
      <p:ext uri="{BB962C8B-B14F-4D97-AF65-F5344CB8AC3E}">
        <p14:creationId xmlns:p14="http://schemas.microsoft.com/office/powerpoint/2010/main" val="3291594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06" y="1322707"/>
            <a:ext cx="5194913" cy="39216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320" y="1322707"/>
            <a:ext cx="5761920" cy="3464446"/>
          </a:xfrm>
          <a:prstGeom prst="rect">
            <a:avLst/>
          </a:prstGeom>
        </p:spPr>
      </p:pic>
    </p:spTree>
    <p:extLst>
      <p:ext uri="{BB962C8B-B14F-4D97-AF65-F5344CB8AC3E}">
        <p14:creationId xmlns:p14="http://schemas.microsoft.com/office/powerpoint/2010/main" val="4272678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u="sng" strike="noStrike" baseline="0" dirty="0" smtClean="0">
                <a:latin typeface="Times New Roman" panose="02020603050405020304" pitchFamily="18" charset="0"/>
              </a:rPr>
              <a:t>MATRIX REPRESENTATION OF A SYMMETRIC RELATION</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Let</a:t>
            </a:r>
            <a:r>
              <a:rPr lang="en-US" b="1" i="1" strike="noStrike" dirty="0" smtClean="0">
                <a:latin typeface="Times New Roman" panose="02020603050405020304" pitchFamily="18" charset="0"/>
              </a:rPr>
              <a:t> </a:t>
            </a:r>
            <a:r>
              <a:rPr lang="en-US" b="1" i="1" strike="noStrike" baseline="0" dirty="0" smtClean="0">
                <a:latin typeface="Times New Roman" panose="02020603050405020304" pitchFamily="18" charset="0"/>
              </a:rPr>
              <a:t>A = {a</a:t>
            </a:r>
            <a:r>
              <a:rPr lang="en-US" b="1" i="1" strike="noStrike" baseline="-25000" dirty="0" smtClean="0">
                <a:latin typeface="Times New Roman" panose="02020603050405020304" pitchFamily="18" charset="0"/>
              </a:rPr>
              <a:t>1</a:t>
            </a:r>
            <a:r>
              <a:rPr lang="en-US" b="1" i="1" strike="noStrike" baseline="0" dirty="0" smtClean="0">
                <a:latin typeface="Times New Roman" panose="02020603050405020304" pitchFamily="18" charset="0"/>
              </a:rPr>
              <a:t>, a</a:t>
            </a:r>
            <a:r>
              <a:rPr lang="en-US" b="1" i="1" strike="noStrike" baseline="-25000" dirty="0" smtClean="0">
                <a:latin typeface="Times New Roman" panose="02020603050405020304" pitchFamily="18" charset="0"/>
              </a:rPr>
              <a:t>2</a:t>
            </a:r>
            <a:r>
              <a:rPr lang="en-US" b="1" i="1" strike="noStrike" baseline="0" dirty="0" smtClean="0">
                <a:latin typeface="Times New Roman" panose="02020603050405020304" pitchFamily="18" charset="0"/>
              </a:rPr>
              <a:t>, …, a</a:t>
            </a:r>
            <a:r>
              <a:rPr lang="en-US" b="1" i="1" strike="noStrike" baseline="-25000" dirty="0" smtClean="0">
                <a:latin typeface="Times New Roman" panose="02020603050405020304" pitchFamily="18" charset="0"/>
              </a:rPr>
              <a:t>n</a:t>
            </a:r>
            <a:r>
              <a:rPr lang="en-US" b="1" i="1" strike="noStrike" baseline="0" dirty="0" smtClean="0">
                <a:latin typeface="Times New Roman" panose="02020603050405020304" pitchFamily="18" charset="0"/>
              </a:rPr>
              <a:t>}.</a:t>
            </a:r>
          </a:p>
          <a:p>
            <a:pPr marR="0" lvl="0" rtl="0"/>
            <a:r>
              <a:rPr lang="en-US" b="1" i="1" strike="noStrike" baseline="0" dirty="0" smtClean="0">
                <a:latin typeface="Times New Roman" panose="02020603050405020304" pitchFamily="18" charset="0"/>
              </a:rPr>
              <a:t>The relation R on A is symmetric if and only if for all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i</a:t>
            </a:r>
            <a:r>
              <a:rPr lang="en-US" b="1" i="1" strike="noStrike" baseline="0" dirty="0" smtClean="0">
                <a:latin typeface="Times New Roman" panose="02020603050405020304" pitchFamily="18" charset="0"/>
              </a:rPr>
              <a:t>,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j</a:t>
            </a:r>
            <a:r>
              <a:rPr lang="en-US" b="1" i="1" strike="noStrike" baseline="-2500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 A,</a:t>
            </a:r>
          </a:p>
          <a:p>
            <a:pPr marR="0" lvl="0" rtl="0"/>
            <a:r>
              <a:rPr lang="en-US" b="1" i="1" strike="noStrike" baseline="0" dirty="0" smtClean="0">
                <a:latin typeface="Times New Roman" panose="02020603050405020304" pitchFamily="18" charset="0"/>
              </a:rPr>
              <a:t>if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i</a:t>
            </a:r>
            <a:r>
              <a:rPr lang="en-US" b="1" i="1" strike="noStrike" baseline="0" dirty="0" smtClean="0">
                <a:latin typeface="Times New Roman" panose="02020603050405020304" pitchFamily="18" charset="0"/>
              </a:rPr>
              <a:t>,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j</a:t>
            </a:r>
            <a:r>
              <a:rPr lang="en-US" b="1" i="1" strike="noStrike" baseline="0" dirty="0" smtClean="0">
                <a:latin typeface="Times New Roman" panose="02020603050405020304" pitchFamily="18" charset="0"/>
              </a:rPr>
              <a:t>)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then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j</a:t>
            </a:r>
            <a:r>
              <a:rPr lang="en-US" b="1" i="1" strike="noStrike" baseline="0" dirty="0" smtClean="0">
                <a:latin typeface="Times New Roman" panose="02020603050405020304" pitchFamily="18" charset="0"/>
              </a:rPr>
              <a:t>, </a:t>
            </a:r>
            <a:r>
              <a:rPr lang="en-US" b="1" i="1" strike="noStrike" baseline="0" dirty="0" err="1" smtClean="0">
                <a:latin typeface="Times New Roman" panose="02020603050405020304" pitchFamily="18" charset="0"/>
              </a:rPr>
              <a:t>a</a:t>
            </a:r>
            <a:r>
              <a:rPr lang="en-US" b="1" i="1" strike="noStrike" baseline="-25000" dirty="0" err="1" smtClean="0">
                <a:latin typeface="Times New Roman" panose="02020603050405020304" pitchFamily="18" charset="0"/>
              </a:rPr>
              <a:t>i</a:t>
            </a:r>
            <a:r>
              <a:rPr lang="en-US" b="1" i="1" strike="noStrike" baseline="0" dirty="0" smtClean="0">
                <a:latin typeface="Times New Roman" panose="02020603050405020304" pitchFamily="18" charset="0"/>
              </a:rPr>
              <a:t>)</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a:t>
            </a:r>
          </a:p>
          <a:p>
            <a:pPr marR="0" lvl="0" rtl="0"/>
            <a:r>
              <a:rPr lang="en-US" b="1" i="1" strike="noStrike" baseline="0" dirty="0" smtClean="0">
                <a:latin typeface="Times New Roman" panose="02020603050405020304" pitchFamily="18" charset="0"/>
              </a:rPr>
              <a:t>Accordingly, R is symmetric if the elements in the </a:t>
            </a:r>
            <a:r>
              <a:rPr lang="en-US" b="1" i="1" strike="noStrike" baseline="0" dirty="0" err="1" smtClean="0">
                <a:latin typeface="Times New Roman" panose="02020603050405020304" pitchFamily="18" charset="0"/>
              </a:rPr>
              <a:t>ith</a:t>
            </a:r>
            <a:r>
              <a:rPr lang="en-US" b="1" i="1" strike="noStrike" baseline="0" dirty="0" smtClean="0">
                <a:latin typeface="Times New Roman" panose="02020603050405020304" pitchFamily="18" charset="0"/>
              </a:rPr>
              <a:t> row are the same as the elements in the </a:t>
            </a:r>
            <a:r>
              <a:rPr lang="en-US" b="1" i="1" strike="noStrike" baseline="0" dirty="0" err="1" smtClean="0">
                <a:latin typeface="Times New Roman" panose="02020603050405020304" pitchFamily="18" charset="0"/>
              </a:rPr>
              <a:t>ith</a:t>
            </a:r>
            <a:r>
              <a:rPr lang="en-US" b="1" i="1" strike="noStrike" baseline="0" dirty="0" smtClean="0">
                <a:latin typeface="Times New Roman" panose="02020603050405020304" pitchFamily="18" charset="0"/>
              </a:rPr>
              <a:t> column of the matrix M representing R. More precisely, M is a</a:t>
            </a:r>
          </a:p>
          <a:p>
            <a:pPr marR="0" lvl="0" rtl="0"/>
            <a:r>
              <a:rPr lang="en-US" b="1" i="1" strike="noStrike" baseline="0" dirty="0" smtClean="0">
                <a:latin typeface="Times New Roman" panose="02020603050405020304" pitchFamily="18" charset="0"/>
              </a:rPr>
              <a:t>symmetric matrix i.e. M = M</a:t>
            </a:r>
            <a:r>
              <a:rPr lang="en-US" b="1" i="1" strike="noStrike" baseline="30000" dirty="0" smtClean="0">
                <a:latin typeface="Times New Roman" panose="02020603050405020304" pitchFamily="18" charset="0"/>
              </a:rPr>
              <a:t>t</a:t>
            </a:r>
          </a:p>
        </p:txBody>
      </p:sp>
    </p:spTree>
    <p:extLst>
      <p:ext uri="{BB962C8B-B14F-4D97-AF65-F5344CB8AC3E}">
        <p14:creationId xmlns:p14="http://schemas.microsoft.com/office/powerpoint/2010/main" val="1551874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The relation R = {(1,3), (2,2), (3,1), (3,3)}</a:t>
            </a:r>
          </a:p>
          <a:p>
            <a:pPr marL="0" marR="0" lvl="0" indent="0" rtl="0">
              <a:buNone/>
            </a:pPr>
            <a:r>
              <a:rPr lang="en-US" b="1" i="1" strike="noStrike" baseline="0" dirty="0" smtClean="0">
                <a:latin typeface="Times New Roman" panose="02020603050405020304" pitchFamily="18" charset="0"/>
              </a:rPr>
              <a:t>	on A = {1,2,3} represented by the following matrix M is 	symmetric.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202" y="3163915"/>
            <a:ext cx="2819552" cy="2228355"/>
          </a:xfrm>
          <a:prstGeom prst="rect">
            <a:avLst/>
          </a:prstGeom>
        </p:spPr>
      </p:pic>
    </p:spTree>
    <p:extLst>
      <p:ext uri="{BB962C8B-B14F-4D97-AF65-F5344CB8AC3E}">
        <p14:creationId xmlns:p14="http://schemas.microsoft.com/office/powerpoint/2010/main" val="1053033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TRANSITIVE RELATION</a:t>
            </a:r>
          </a:p>
        </p:txBody>
      </p:sp>
      <p:sp>
        <p:nvSpPr>
          <p:cNvPr id="3" name="Text Placeholder 2"/>
          <p:cNvSpPr>
            <a:spLocks noGrp="1"/>
          </p:cNvSpPr>
          <p:nvPr>
            <p:ph type="body" idx="1"/>
          </p:nvPr>
        </p:nvSpPr>
        <p:spPr>
          <a:xfrm>
            <a:off x="676836" y="1839072"/>
            <a:ext cx="11353800" cy="4351338"/>
          </a:xfrm>
        </p:spPr>
        <p:txBody>
          <a:bodyPr/>
          <a:lstStyle/>
          <a:p>
            <a:pPr marR="0" lvl="0" rtl="0"/>
            <a:r>
              <a:rPr lang="en-US" b="1" i="1" strike="noStrike" baseline="0" dirty="0" smtClean="0">
                <a:latin typeface="Times New Roman" panose="02020603050405020304" pitchFamily="18" charset="0"/>
              </a:rPr>
              <a:t>Let R be a relation on a set A. R is transitive </a:t>
            </a:r>
          </a:p>
          <a:p>
            <a:pPr marL="0" marR="0" lvl="0" indent="0" rtl="0">
              <a:buNone/>
            </a:pPr>
            <a:r>
              <a:rPr lang="en-US" b="1" i="1" strike="noStrike" baseline="0" dirty="0" smtClean="0">
                <a:latin typeface="Times New Roman" panose="02020603050405020304" pitchFamily="18" charset="0"/>
              </a:rPr>
              <a:t>    if and only if for all a, b, c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A, if (a, b)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and (b, c)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then (a, c)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a:t>
            </a:r>
          </a:p>
          <a:p>
            <a:pPr marR="0" lvl="0" rtl="0"/>
            <a:r>
              <a:rPr lang="en-US" b="1" i="1" strike="noStrike" baseline="0" dirty="0" smtClean="0">
                <a:latin typeface="Times New Roman" panose="02020603050405020304" pitchFamily="18" charset="0"/>
              </a:rPr>
              <a:t>That is, if </a:t>
            </a:r>
            <a:r>
              <a:rPr lang="en-US" b="1" i="1" strike="noStrike" baseline="0" dirty="0" err="1" smtClean="0">
                <a:latin typeface="Times New Roman" panose="02020603050405020304" pitchFamily="18" charset="0"/>
              </a:rPr>
              <a:t>aRb</a:t>
            </a:r>
            <a:r>
              <a:rPr lang="en-US" b="1" i="1" strike="noStrike" baseline="0" dirty="0" smtClean="0">
                <a:latin typeface="Times New Roman" panose="02020603050405020304" pitchFamily="18" charset="0"/>
              </a:rPr>
              <a:t> and </a:t>
            </a:r>
            <a:r>
              <a:rPr lang="en-US" b="1" i="1" strike="noStrike" baseline="0" dirty="0" err="1" smtClean="0">
                <a:latin typeface="Times New Roman" panose="02020603050405020304" pitchFamily="18" charset="0"/>
              </a:rPr>
              <a:t>bRc</a:t>
            </a:r>
            <a:r>
              <a:rPr lang="en-US" b="1" i="1" strike="noStrike" baseline="0" dirty="0" smtClean="0">
                <a:latin typeface="Times New Roman" panose="02020603050405020304" pitchFamily="18" charset="0"/>
              </a:rPr>
              <a:t> then </a:t>
            </a:r>
            <a:r>
              <a:rPr lang="en-US" b="1" i="1" strike="noStrike" baseline="0" dirty="0" err="1" smtClean="0">
                <a:latin typeface="Times New Roman" panose="02020603050405020304" pitchFamily="18" charset="0"/>
              </a:rPr>
              <a:t>aRc</a:t>
            </a:r>
            <a:r>
              <a:rPr lang="en-US" b="1" i="1" strike="noStrike" baseline="0" dirty="0" smtClean="0">
                <a:latin typeface="Times New Roman" panose="02020603050405020304" pitchFamily="18" charset="0"/>
              </a:rPr>
              <a:t>.</a:t>
            </a:r>
          </a:p>
          <a:p>
            <a:pPr marR="0" lvl="0" rtl="0"/>
            <a:r>
              <a:rPr lang="en-US" b="1" i="1" strike="noStrike" baseline="0" dirty="0" smtClean="0">
                <a:latin typeface="Times New Roman" panose="02020603050405020304" pitchFamily="18" charset="0"/>
              </a:rPr>
              <a:t>In words, if any one element is related to a second and that second element is related to a third, then the first is related to the third. </a:t>
            </a:r>
          </a:p>
          <a:p>
            <a:pPr marR="0" lvl="0" rtl="0"/>
            <a:r>
              <a:rPr lang="en-US" b="1" i="1" strike="noStrike" baseline="0" dirty="0" smtClean="0">
                <a:latin typeface="Times New Roman" panose="02020603050405020304" pitchFamily="18" charset="0"/>
              </a:rPr>
              <a:t>Note: </a:t>
            </a:r>
          </a:p>
          <a:p>
            <a:pPr marR="0" lvl="0" rtl="0"/>
            <a:r>
              <a:rPr lang="en-US" b="1" i="1" strike="noStrike" baseline="0" dirty="0" smtClean="0">
                <a:latin typeface="Times New Roman" panose="02020603050405020304" pitchFamily="18" charset="0"/>
              </a:rPr>
              <a:t>The “first”, “second” and “third” elements need not to be distinct.</a:t>
            </a:r>
          </a:p>
        </p:txBody>
      </p:sp>
    </p:spTree>
    <p:extLst>
      <p:ext uri="{BB962C8B-B14F-4D97-AF65-F5344CB8AC3E}">
        <p14:creationId xmlns:p14="http://schemas.microsoft.com/office/powerpoint/2010/main" val="3311945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REMARK</a:t>
            </a:r>
          </a:p>
        </p:txBody>
      </p:sp>
      <p:sp>
        <p:nvSpPr>
          <p:cNvPr id="3" name="Text Placeholder 2"/>
          <p:cNvSpPr>
            <a:spLocks noGrp="1"/>
          </p:cNvSpPr>
          <p:nvPr>
            <p:ph type="body" idx="1"/>
          </p:nvPr>
        </p:nvSpPr>
        <p:spPr/>
        <p:txBody>
          <a:bodyPr/>
          <a:lstStyle/>
          <a:p>
            <a:pPr marR="0" lvl="0" rtl="0"/>
            <a:r>
              <a:rPr lang="en-US" b="1" i="1" strike="noStrike" baseline="0" dirty="0" smtClean="0">
                <a:latin typeface="Times New Roman" panose="02020603050405020304" pitchFamily="18" charset="0"/>
              </a:rPr>
              <a:t>R is not transitive </a:t>
            </a:r>
            <a:r>
              <a:rPr lang="en-US" b="1" i="1" strike="noStrike" baseline="0" dirty="0" err="1" smtClean="0">
                <a:latin typeface="Times New Roman" panose="02020603050405020304" pitchFamily="18" charset="0"/>
              </a:rPr>
              <a:t>iff</a:t>
            </a:r>
            <a:r>
              <a:rPr lang="en-US" b="1" i="1" strike="noStrike" baseline="0" dirty="0" smtClean="0">
                <a:latin typeface="Times New Roman" panose="02020603050405020304" pitchFamily="18" charset="0"/>
              </a:rPr>
              <a:t> there are elements a, b, c in A such that</a:t>
            </a:r>
          </a:p>
          <a:p>
            <a:pPr marL="0" marR="0" lvl="0" indent="0" rtl="0">
              <a:buNone/>
            </a:pPr>
            <a:endParaRPr lang="en-US" b="1" i="1" strike="noStrike" baseline="0" dirty="0" smtClean="0">
              <a:latin typeface="Times New Roman" panose="02020603050405020304" pitchFamily="18" charset="0"/>
            </a:endParaRPr>
          </a:p>
          <a:p>
            <a:pPr marR="0" lvl="0" rtl="0"/>
            <a:r>
              <a:rPr lang="en-US" b="1" i="1" strike="noStrike" baseline="0" dirty="0" smtClean="0">
                <a:latin typeface="Times New Roman" panose="02020603050405020304" pitchFamily="18" charset="0"/>
              </a:rPr>
              <a:t>if (a, b)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and (b, c) </a:t>
            </a:r>
            <a:r>
              <a:rPr lang="en-US" b="1" i="1" strike="noStrike" baseline="0" dirty="0" smtClean="0">
                <a:latin typeface="Symbol" panose="05050102010706020507" pitchFamily="18" charset="2"/>
              </a:rPr>
              <a:t>Î</a:t>
            </a:r>
            <a:r>
              <a:rPr lang="en-US" b="1" i="1" strike="noStrike" baseline="0" dirty="0" smtClean="0">
                <a:latin typeface="Times New Roman" panose="02020603050405020304" pitchFamily="18" charset="0"/>
              </a:rPr>
              <a:t>R but (a, c) </a:t>
            </a:r>
            <a:r>
              <a:rPr lang="en-US" b="1" i="1" strike="noStrike" baseline="0" dirty="0" smtClean="0">
                <a:latin typeface="Symbol" panose="05050102010706020507" pitchFamily="18" charset="2"/>
              </a:rPr>
              <a:t>Ï</a:t>
            </a:r>
            <a:r>
              <a:rPr lang="en-US" b="1" i="1" strike="noStrike" baseline="0" dirty="0" smtClean="0">
                <a:latin typeface="Times New Roman" panose="02020603050405020304" pitchFamily="18" charset="0"/>
              </a:rPr>
              <a:t>R.</a:t>
            </a:r>
          </a:p>
        </p:txBody>
      </p:sp>
    </p:spTree>
    <p:extLst>
      <p:ext uri="{BB962C8B-B14F-4D97-AF65-F5344CB8AC3E}">
        <p14:creationId xmlns:p14="http://schemas.microsoft.com/office/powerpoint/2010/main" val="4054487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Let A = {1, 2, 3, 4} and define relations R</a:t>
            </a:r>
            <a:r>
              <a:rPr lang="en-US" strike="noStrike" baseline="-25000" dirty="0" smtClean="0">
                <a:latin typeface="Times New Roman" panose="02020603050405020304" pitchFamily="18" charset="0"/>
              </a:rPr>
              <a:t>1</a:t>
            </a:r>
            <a:r>
              <a:rPr lang="en-US" strike="noStrike" baseline="0" dirty="0" smtClean="0">
                <a:latin typeface="Times New Roman" panose="02020603050405020304" pitchFamily="18" charset="0"/>
              </a:rPr>
              <a:t>, R</a:t>
            </a:r>
            <a:r>
              <a:rPr lang="en-US" strike="noStrike" baseline="-25000" dirty="0" smtClean="0">
                <a:latin typeface="Times New Roman" panose="02020603050405020304" pitchFamily="18" charset="0"/>
              </a:rPr>
              <a:t>2 </a:t>
            </a:r>
            <a:r>
              <a:rPr lang="en-US" strike="noStrike" baseline="0" dirty="0" smtClean="0">
                <a:latin typeface="Times New Roman" panose="02020603050405020304" pitchFamily="18" charset="0"/>
              </a:rPr>
              <a:t>and R</a:t>
            </a:r>
            <a:r>
              <a:rPr lang="en-US" strike="noStrike" baseline="-25000" dirty="0" smtClean="0">
                <a:latin typeface="Times New Roman" panose="02020603050405020304" pitchFamily="18" charset="0"/>
              </a:rPr>
              <a:t>3 </a:t>
            </a:r>
            <a:r>
              <a:rPr lang="en-US" strike="noStrike" baseline="0" dirty="0" smtClean="0">
                <a:latin typeface="Times New Roman" panose="02020603050405020304" pitchFamily="18" charset="0"/>
              </a:rPr>
              <a:t>on A as follows: R</a:t>
            </a:r>
            <a:r>
              <a:rPr lang="en-US" strike="noStrike" baseline="-25000" dirty="0" smtClean="0">
                <a:latin typeface="Times New Roman" panose="02020603050405020304" pitchFamily="18" charset="0"/>
              </a:rPr>
              <a:t>1 </a:t>
            </a:r>
            <a:r>
              <a:rPr lang="en-US" strike="noStrike" baseline="0" dirty="0" smtClean="0">
                <a:latin typeface="Times New Roman" panose="02020603050405020304" pitchFamily="18" charset="0"/>
              </a:rPr>
              <a:t>= {(1, 1), (1, 2), (1, 3), (2, 3)}</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2 </a:t>
            </a:r>
            <a:r>
              <a:rPr lang="pt-BR" strike="noStrike" baseline="0" dirty="0" smtClean="0">
                <a:latin typeface="Times New Roman" panose="02020603050405020304" pitchFamily="18" charset="0"/>
              </a:rPr>
              <a:t>= {(1, 2), (1, 4), (2, 3), (3, 4)}</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3 </a:t>
            </a:r>
            <a:r>
              <a:rPr lang="pt-BR" strike="noStrike" baseline="0" dirty="0" smtClean="0">
                <a:latin typeface="Times New Roman" panose="02020603050405020304" pitchFamily="18" charset="0"/>
              </a:rPr>
              <a:t>= {(2, 1), (2, 4), (2, 3), (3,4)}</a:t>
            </a:r>
          </a:p>
          <a:p>
            <a:pPr marR="0" lvl="0" rtl="0"/>
            <a:r>
              <a:rPr lang="en-US" strike="noStrike" baseline="0" dirty="0" smtClean="0">
                <a:latin typeface="Times New Roman" panose="02020603050405020304" pitchFamily="18" charset="0"/>
              </a:rPr>
              <a:t>Then R</a:t>
            </a:r>
            <a:r>
              <a:rPr lang="en-US" strike="noStrike" baseline="-25000" dirty="0" smtClean="0">
                <a:latin typeface="Times New Roman" panose="02020603050405020304" pitchFamily="18" charset="0"/>
              </a:rPr>
              <a:t>1 </a:t>
            </a:r>
            <a:r>
              <a:rPr lang="en-US" strike="noStrike" baseline="0" dirty="0" smtClean="0">
                <a:latin typeface="Times New Roman" panose="02020603050405020304" pitchFamily="18" charset="0"/>
              </a:rPr>
              <a:t>is transitive because (1, 1), (1, 2) are in R, then to be transitive relation (1,2) must be there and it belongs to R.</a:t>
            </a:r>
          </a:p>
          <a:p>
            <a:pPr marR="0" lvl="0" rtl="0"/>
            <a:r>
              <a:rPr lang="en-US" strike="noStrike" baseline="0" dirty="0" smtClean="0">
                <a:latin typeface="Times New Roman" panose="02020603050405020304" pitchFamily="18" charset="0"/>
              </a:rPr>
              <a:t>Similarly for other order pairs. R</a:t>
            </a:r>
            <a:r>
              <a:rPr lang="en-US" strike="noStrike" baseline="-25000" dirty="0" smtClean="0">
                <a:latin typeface="Times New Roman" panose="02020603050405020304" pitchFamily="18" charset="0"/>
              </a:rPr>
              <a:t>2 </a:t>
            </a:r>
            <a:r>
              <a:rPr lang="en-US" strike="noStrike" baseline="0" dirty="0" smtClean="0">
                <a:latin typeface="Times New Roman" panose="02020603050405020304" pitchFamily="18" charset="0"/>
              </a:rPr>
              <a:t>is not transitive since (1,2) and (2,3)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R</a:t>
            </a:r>
            <a:r>
              <a:rPr lang="en-US" strike="noStrike" baseline="-25000" dirty="0" smtClean="0">
                <a:latin typeface="Times New Roman" panose="02020603050405020304" pitchFamily="18" charset="0"/>
              </a:rPr>
              <a:t>2 </a:t>
            </a:r>
            <a:r>
              <a:rPr lang="en-US" strike="noStrike" baseline="0" dirty="0" smtClean="0">
                <a:latin typeface="Times New Roman" panose="02020603050405020304" pitchFamily="18" charset="0"/>
              </a:rPr>
              <a:t>but (1,3) </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 R</a:t>
            </a:r>
            <a:r>
              <a:rPr lang="en-US" strike="noStrike" baseline="-25000" dirty="0" smtClean="0">
                <a:latin typeface="Times New Roman" panose="02020603050405020304" pitchFamily="18" charset="0"/>
              </a:rPr>
              <a:t>2</a:t>
            </a:r>
            <a:r>
              <a:rPr lang="en-US" strike="noStrike" baseline="0" dirty="0" smtClean="0">
                <a:latin typeface="Times New Roman" panose="02020603050405020304" pitchFamily="18" charset="0"/>
              </a:rPr>
              <a:t>.</a:t>
            </a:r>
          </a:p>
          <a:p>
            <a:pPr marR="0" lvl="0" rtl="0"/>
            <a:r>
              <a:rPr lang="en-US" strike="noStrike" baseline="0" dirty="0" smtClean="0">
                <a:latin typeface="Times New Roman" panose="02020603050405020304" pitchFamily="18" charset="0"/>
              </a:rPr>
              <a:t>R</a:t>
            </a:r>
            <a:r>
              <a:rPr lang="en-US" strike="noStrike" baseline="-25000" dirty="0" smtClean="0">
                <a:latin typeface="Times New Roman" panose="02020603050405020304" pitchFamily="18" charset="0"/>
              </a:rPr>
              <a:t>3 </a:t>
            </a:r>
            <a:r>
              <a:rPr lang="en-US" strike="noStrike" baseline="0" dirty="0" smtClean="0">
                <a:latin typeface="Times New Roman" panose="02020603050405020304" pitchFamily="18" charset="0"/>
              </a:rPr>
              <a:t>is transitive.</a:t>
            </a:r>
          </a:p>
        </p:txBody>
      </p:sp>
    </p:spTree>
    <p:extLst>
      <p:ext uri="{BB962C8B-B14F-4D97-AF65-F5344CB8AC3E}">
        <p14:creationId xmlns:p14="http://schemas.microsoft.com/office/powerpoint/2010/main" val="2062182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936"/>
            <a:ext cx="10515600" cy="1325563"/>
          </a:xfrm>
        </p:spPr>
        <p:txBody>
          <a:bodyPr/>
          <a:lstStyle/>
          <a:p>
            <a:pPr marR="0" algn="ctr" rtl="0"/>
            <a:r>
              <a:rPr lang="en-US" b="1" i="0" u="sng" strike="noStrike" baseline="0" dirty="0" smtClean="0">
                <a:latin typeface="Times New Roman" panose="02020603050405020304" pitchFamily="18" charset="0"/>
              </a:rPr>
              <a:t>DIRECTED GRAPH OF A TRANSITIVE RELATION</a:t>
            </a:r>
          </a:p>
        </p:txBody>
      </p:sp>
      <p:sp>
        <p:nvSpPr>
          <p:cNvPr id="3" name="Text Placeholder 2"/>
          <p:cNvSpPr>
            <a:spLocks noGrp="1"/>
          </p:cNvSpPr>
          <p:nvPr>
            <p:ph type="body" idx="1"/>
          </p:nvPr>
        </p:nvSpPr>
        <p:spPr>
          <a:xfrm>
            <a:off x="838200" y="2336613"/>
            <a:ext cx="10515600" cy="4351338"/>
          </a:xfrm>
        </p:spPr>
        <p:txBody>
          <a:bodyPr/>
          <a:lstStyle/>
          <a:p>
            <a:pPr marR="0" lvl="0" rtl="0"/>
            <a:r>
              <a:rPr lang="en-US" strike="noStrike" baseline="0" dirty="0" smtClean="0">
                <a:latin typeface="Times New Roman" panose="02020603050405020304" pitchFamily="18" charset="0"/>
              </a:rPr>
              <a:t>For a transitive directed graph, whenever there is an arrow going from one point to the second, and from the second to the third, there is an arrow going directly from the first to the third.</a:t>
            </a:r>
          </a:p>
        </p:txBody>
      </p:sp>
    </p:spTree>
    <p:extLst>
      <p:ext uri="{BB962C8B-B14F-4D97-AF65-F5344CB8AC3E}">
        <p14:creationId xmlns:p14="http://schemas.microsoft.com/office/powerpoint/2010/main" val="3924268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185"/>
            <a:ext cx="10515600" cy="737534"/>
          </a:xfrm>
        </p:spPr>
        <p:txBody>
          <a:bodyPr/>
          <a:lstStyle/>
          <a:p>
            <a:pPr marR="0" rtl="0"/>
            <a:r>
              <a:rPr lang="en-US" b="1" i="0" u="sng" strike="noStrike" baseline="0" dirty="0" smtClean="0">
                <a:latin typeface="Times New Roman" panose="02020603050405020304" pitchFamily="18" charset="0"/>
              </a:rPr>
              <a:t>EXAMPLE</a:t>
            </a:r>
          </a:p>
        </p:txBody>
      </p:sp>
      <p:sp>
        <p:nvSpPr>
          <p:cNvPr id="3" name="Text Placeholder 2"/>
          <p:cNvSpPr>
            <a:spLocks noGrp="1"/>
          </p:cNvSpPr>
          <p:nvPr>
            <p:ph type="body" idx="1"/>
          </p:nvPr>
        </p:nvSpPr>
        <p:spPr>
          <a:xfrm>
            <a:off x="147918" y="833719"/>
            <a:ext cx="11205882" cy="5343244"/>
          </a:xfrm>
        </p:spPr>
        <p:txBody>
          <a:bodyPr/>
          <a:lstStyle/>
          <a:p>
            <a:pPr marR="0" lvl="0" rtl="0"/>
            <a:r>
              <a:rPr lang="en-US" strike="noStrike" baseline="0" dirty="0" smtClean="0">
                <a:latin typeface="Times New Roman" panose="02020603050405020304" pitchFamily="18" charset="0"/>
              </a:rPr>
              <a:t>Let A = {1, 2, 3, 4} and define relations R</a:t>
            </a:r>
            <a:r>
              <a:rPr lang="en-US" strike="noStrike" baseline="-25000" dirty="0" smtClean="0">
                <a:latin typeface="Times New Roman" panose="02020603050405020304" pitchFamily="18" charset="0"/>
              </a:rPr>
              <a:t>1</a:t>
            </a:r>
            <a:r>
              <a:rPr lang="en-US" strike="noStrike" baseline="0" dirty="0" smtClean="0">
                <a:latin typeface="Times New Roman" panose="02020603050405020304" pitchFamily="18" charset="0"/>
              </a:rPr>
              <a:t>, R</a:t>
            </a:r>
            <a:r>
              <a:rPr lang="en-US" strike="noStrike" baseline="-25000" dirty="0" smtClean="0">
                <a:latin typeface="Times New Roman" panose="02020603050405020304" pitchFamily="18" charset="0"/>
              </a:rPr>
              <a:t>2 </a:t>
            </a:r>
            <a:r>
              <a:rPr lang="en-US" strike="noStrike" baseline="0" dirty="0" smtClean="0">
                <a:latin typeface="Times New Roman" panose="02020603050405020304" pitchFamily="18" charset="0"/>
              </a:rPr>
              <a:t>and R</a:t>
            </a:r>
            <a:r>
              <a:rPr lang="en-US" strike="noStrike" baseline="-25000" dirty="0" smtClean="0">
                <a:latin typeface="Times New Roman" panose="02020603050405020304" pitchFamily="18" charset="0"/>
              </a:rPr>
              <a:t>3 </a:t>
            </a:r>
            <a:r>
              <a:rPr lang="en-US" strike="noStrike" baseline="0" dirty="0" smtClean="0">
                <a:latin typeface="Times New Roman" panose="02020603050405020304" pitchFamily="18" charset="0"/>
              </a:rPr>
              <a:t>on A by the directed graphs:</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1 </a:t>
            </a:r>
            <a:r>
              <a:rPr lang="pt-BR" strike="noStrike" baseline="0" dirty="0" smtClean="0">
                <a:latin typeface="Times New Roman" panose="02020603050405020304" pitchFamily="18" charset="0"/>
              </a:rPr>
              <a:t>= {(1, 1), (1, 2), (1, 3), (2, 3)}</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2 </a:t>
            </a:r>
            <a:r>
              <a:rPr lang="pt-BR" strike="noStrike" baseline="0" dirty="0" smtClean="0">
                <a:latin typeface="Times New Roman" panose="02020603050405020304" pitchFamily="18" charset="0"/>
              </a:rPr>
              <a:t>= {(1, 2), (1, 4), (2, 3), (3, 4)}</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3 </a:t>
            </a:r>
            <a:r>
              <a:rPr lang="pt-BR" strike="noStrike" baseline="0" dirty="0" smtClean="0">
                <a:latin typeface="Times New Roman" panose="02020603050405020304" pitchFamily="18" charset="0"/>
              </a:rPr>
              <a:t>= {(2, 1), (2, 4), (2, 3), (3,4)}</a:t>
            </a:r>
          </a:p>
          <a:p>
            <a:pPr marR="0" lvl="0" rtl="0"/>
            <a:r>
              <a:rPr lang="pt-BR" b="1" dirty="0" smtClean="0">
                <a:latin typeface="Times New Roman" panose="02020603050405020304" pitchFamily="18" charset="0"/>
              </a:rPr>
              <a:t>SOLUTION:</a:t>
            </a:r>
            <a:endParaRPr lang="pt-BR" b="1" strike="noStrike" baseline="0" dirty="0" smtClean="0">
              <a:latin typeface="Times New Roman" panose="02020603050405020304" pitchFamily="18" charset="0"/>
            </a:endParaRPr>
          </a:p>
        </p:txBody>
      </p:sp>
      <p:pic>
        <p:nvPicPr>
          <p:cNvPr id="4" name="image108.png"/>
          <p:cNvPicPr/>
          <p:nvPr/>
        </p:nvPicPr>
        <p:blipFill>
          <a:blip r:embed="rId2" cstate="print"/>
          <a:stretch>
            <a:fillRect/>
          </a:stretch>
        </p:blipFill>
        <p:spPr>
          <a:xfrm>
            <a:off x="2705099" y="3505341"/>
            <a:ext cx="6781802" cy="3307007"/>
          </a:xfrm>
          <a:prstGeom prst="rect">
            <a:avLst/>
          </a:prstGeom>
        </p:spPr>
      </p:pic>
      <p:pic>
        <p:nvPicPr>
          <p:cNvPr id="5" name="image109.png"/>
          <p:cNvPicPr/>
          <p:nvPr/>
        </p:nvPicPr>
        <p:blipFill>
          <a:blip r:embed="rId3" cstate="print"/>
          <a:stretch>
            <a:fillRect/>
          </a:stretch>
        </p:blipFill>
        <p:spPr>
          <a:xfrm>
            <a:off x="9835476" y="3376180"/>
            <a:ext cx="1818640" cy="2008505"/>
          </a:xfrm>
          <a:prstGeom prst="rect">
            <a:avLst/>
          </a:prstGeom>
        </p:spPr>
      </p:pic>
    </p:spTree>
    <p:extLst>
      <p:ext uri="{BB962C8B-B14F-4D97-AF65-F5344CB8AC3E}">
        <p14:creationId xmlns:p14="http://schemas.microsoft.com/office/powerpoint/2010/main" val="152451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lvl="0"/>
            <a:r>
              <a:rPr lang="en-US" dirty="0">
                <a:latin typeface="Times New Roman" panose="02020603050405020304" pitchFamily="18" charset="0"/>
              </a:rPr>
              <a:t>Let A = {1, 2, 3, 4} and define the null relation </a:t>
            </a:r>
            <a:r>
              <a:rPr lang="en-US" dirty="0">
                <a:latin typeface="Symbol" panose="05050102010706020507" pitchFamily="18" charset="2"/>
              </a:rPr>
              <a:t>f</a:t>
            </a:r>
            <a:r>
              <a:rPr lang="en-US" dirty="0">
                <a:latin typeface="Times New Roman" panose="02020603050405020304" pitchFamily="18" charset="0"/>
              </a:rPr>
              <a:t> and universal </a:t>
            </a:r>
            <a:r>
              <a:rPr lang="en-US" dirty="0" smtClean="0">
                <a:latin typeface="Times New Roman" panose="02020603050405020304" pitchFamily="18" charset="0"/>
              </a:rPr>
              <a:t>relation A </a:t>
            </a:r>
            <a:r>
              <a:rPr lang="en-US" dirty="0" smtClean="0">
                <a:latin typeface="Symbol" panose="05050102010706020507" pitchFamily="18" charset="2"/>
              </a:rPr>
              <a:t>´ </a:t>
            </a:r>
            <a:r>
              <a:rPr lang="en-US" dirty="0" smtClean="0">
                <a:latin typeface="Times New Roman" panose="02020603050405020304" pitchFamily="18" charset="0"/>
              </a:rPr>
              <a:t>A </a:t>
            </a:r>
            <a:r>
              <a:rPr lang="en-US" dirty="0">
                <a:latin typeface="Times New Roman" panose="02020603050405020304" pitchFamily="18" charset="0"/>
              </a:rPr>
              <a:t>on A. Test these relations for reflexive, symmetric and transitive properties</a:t>
            </a:r>
            <a:r>
              <a:rPr lang="en-US" dirty="0" smtClean="0">
                <a:latin typeface="Times New Roman" panose="02020603050405020304" pitchFamily="18" charset="0"/>
              </a:rPr>
              <a:t>.</a:t>
            </a:r>
          </a:p>
          <a:p>
            <a:pPr lvl="0"/>
            <a:r>
              <a:rPr lang="en-US" b="1" u="sng" dirty="0">
                <a:latin typeface="Times New Roman" panose="02020603050405020304" pitchFamily="18" charset="0"/>
              </a:rPr>
              <a:t>SOLUTION</a:t>
            </a:r>
            <a:r>
              <a:rPr lang="en-US" b="1" u="sng" dirty="0" smtClean="0">
                <a:latin typeface="Times New Roman" panose="02020603050405020304" pitchFamily="18" charset="0"/>
              </a:rPr>
              <a:t>:</a:t>
            </a:r>
          </a:p>
          <a:p>
            <a:pPr lvl="0"/>
            <a:r>
              <a:rPr lang="en-US" b="1" u="sng" dirty="0">
                <a:latin typeface="Times New Roman" panose="02020603050405020304" pitchFamily="18" charset="0"/>
              </a:rPr>
              <a:t>Reflexive</a:t>
            </a:r>
            <a:r>
              <a:rPr lang="en-US" b="1" u="sng" dirty="0" smtClean="0">
                <a:latin typeface="Times New Roman" panose="02020603050405020304" pitchFamily="18" charset="0"/>
              </a:rPr>
              <a:t>:</a:t>
            </a:r>
          </a:p>
          <a:p>
            <a:pPr lvl="0"/>
            <a:r>
              <a:rPr lang="en-US" dirty="0">
                <a:latin typeface="Times New Roman" panose="02020603050405020304" pitchFamily="18" charset="0"/>
              </a:rPr>
              <a:t>a) </a:t>
            </a:r>
            <a:r>
              <a:rPr lang="en-US" dirty="0">
                <a:latin typeface="Symbol" panose="05050102010706020507" pitchFamily="18" charset="2"/>
              </a:rPr>
              <a:t>Æ</a:t>
            </a:r>
            <a:r>
              <a:rPr lang="en-US" dirty="0">
                <a:latin typeface="Times New Roman" panose="02020603050405020304" pitchFamily="18" charset="0"/>
              </a:rPr>
              <a:t> is not reflexive since (1,1), (2,2), (3,3), (4,4) </a:t>
            </a:r>
            <a:r>
              <a:rPr lang="en-US" dirty="0">
                <a:latin typeface="Symbol" panose="05050102010706020507" pitchFamily="18" charset="2"/>
              </a:rPr>
              <a:t>Ï</a:t>
            </a:r>
            <a:r>
              <a:rPr lang="en-US" dirty="0">
                <a:latin typeface="Times New Roman" panose="02020603050405020304" pitchFamily="18" charset="0"/>
              </a:rPr>
              <a:t> </a:t>
            </a:r>
            <a:r>
              <a:rPr lang="en-US" dirty="0">
                <a:latin typeface="Symbol" panose="05050102010706020507" pitchFamily="18" charset="2"/>
              </a:rPr>
              <a:t>Æ</a:t>
            </a:r>
            <a:r>
              <a:rPr lang="en-US" dirty="0">
                <a:latin typeface="Times New Roman" panose="02020603050405020304" pitchFamily="18" charset="0"/>
              </a:rPr>
              <a:t>.</a:t>
            </a:r>
          </a:p>
          <a:p>
            <a:pPr lvl="0"/>
            <a:r>
              <a:rPr lang="en-US" dirty="0">
                <a:latin typeface="Times New Roman" panose="02020603050405020304" pitchFamily="18" charset="0"/>
              </a:rPr>
              <a:t>b) A </a:t>
            </a:r>
            <a:r>
              <a:rPr lang="en-US" dirty="0">
                <a:latin typeface="Symbol" panose="05050102010706020507" pitchFamily="18" charset="2"/>
              </a:rPr>
              <a:t>´</a:t>
            </a:r>
            <a:r>
              <a:rPr lang="en-US" dirty="0">
                <a:latin typeface="Times New Roman" panose="02020603050405020304" pitchFamily="18" charset="0"/>
              </a:rPr>
              <a:t> A is reflexive since (</a:t>
            </a:r>
            <a:r>
              <a:rPr lang="en-US" dirty="0" err="1">
                <a:latin typeface="Times New Roman" panose="02020603050405020304" pitchFamily="18" charset="0"/>
              </a:rPr>
              <a:t>a,a</a:t>
            </a:r>
            <a:r>
              <a:rPr lang="en-US" dirty="0">
                <a:latin typeface="Times New Roman" panose="02020603050405020304" pitchFamily="18" charset="0"/>
              </a:rPr>
              <a:t>) </a:t>
            </a:r>
            <a:r>
              <a:rPr lang="en-US" dirty="0">
                <a:latin typeface="Symbol" panose="05050102010706020507" pitchFamily="18" charset="2"/>
              </a:rPr>
              <a:t>Î</a:t>
            </a:r>
            <a:r>
              <a:rPr lang="en-US" dirty="0">
                <a:latin typeface="Times New Roman" panose="02020603050405020304" pitchFamily="18" charset="0"/>
              </a:rPr>
              <a:t> A </a:t>
            </a:r>
            <a:r>
              <a:rPr lang="en-US" dirty="0">
                <a:latin typeface="Symbol" panose="05050102010706020507" pitchFamily="18" charset="2"/>
              </a:rPr>
              <a:t>´</a:t>
            </a:r>
            <a:r>
              <a:rPr lang="en-US" dirty="0">
                <a:latin typeface="Times New Roman" panose="02020603050405020304" pitchFamily="18" charset="0"/>
              </a:rPr>
              <a:t> A for all a </a:t>
            </a:r>
            <a:r>
              <a:rPr lang="en-US" dirty="0">
                <a:latin typeface="Symbol" panose="05050102010706020507" pitchFamily="18" charset="2"/>
              </a:rPr>
              <a:t>Î</a:t>
            </a:r>
            <a:r>
              <a:rPr lang="en-US" dirty="0">
                <a:latin typeface="Times New Roman" panose="02020603050405020304" pitchFamily="18" charset="0"/>
              </a:rPr>
              <a:t> A.</a:t>
            </a:r>
          </a:p>
          <a:p>
            <a:pPr marL="0" lvl="0" indent="0">
              <a:buNone/>
            </a:pPr>
            <a:endParaRPr lang="en-US"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8009331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dirty="0" smtClean="0">
                <a:latin typeface="Times New Roman" panose="02020603050405020304" pitchFamily="18" charset="0"/>
              </a:rPr>
              <a:t>Solution </a:t>
            </a:r>
            <a:r>
              <a:rPr lang="en-US" b="1" u="sng" dirty="0" err="1">
                <a:latin typeface="Times New Roman" panose="02020603050405020304" pitchFamily="18" charset="0"/>
              </a:rPr>
              <a:t>c</a:t>
            </a:r>
            <a:r>
              <a:rPr lang="en-US" b="1" i="0" u="sng" strike="noStrike" baseline="0" dirty="0" err="1" smtClean="0">
                <a:latin typeface="Times New Roman" panose="02020603050405020304" pitchFamily="18" charset="0"/>
              </a:rPr>
              <a:t>ont</a:t>
            </a:r>
            <a:r>
              <a:rPr lang="en-US" b="1" i="0" u="sng" strike="noStrike" baseline="0" dirty="0" smtClean="0">
                <a:latin typeface="Times New Roman" panose="02020603050405020304" pitchFamily="18" charset="0"/>
              </a:rPr>
              <a:t>…</a:t>
            </a:r>
          </a:p>
        </p:txBody>
      </p:sp>
      <p:sp>
        <p:nvSpPr>
          <p:cNvPr id="3" name="Text Placeholder 2"/>
          <p:cNvSpPr>
            <a:spLocks noGrp="1"/>
          </p:cNvSpPr>
          <p:nvPr>
            <p:ph type="body" idx="1"/>
          </p:nvPr>
        </p:nvSpPr>
        <p:spPr>
          <a:xfrm>
            <a:off x="838200" y="1825624"/>
            <a:ext cx="10515600" cy="4857563"/>
          </a:xfrm>
        </p:spPr>
        <p:txBody>
          <a:bodyPr/>
          <a:lstStyle/>
          <a:p>
            <a:pPr lvl="0"/>
            <a:r>
              <a:rPr lang="en-US" b="1" u="sng" dirty="0">
                <a:latin typeface="Times New Roman" panose="02020603050405020304" pitchFamily="18" charset="0"/>
              </a:rPr>
              <a:t>Symmetric</a:t>
            </a:r>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For the null relation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on A to be symmetric, it must satisfy the implication: if (</a:t>
            </a:r>
            <a:r>
              <a:rPr lang="en-US" strike="noStrike" baseline="0" dirty="0" err="1" smtClean="0">
                <a:latin typeface="Times New Roman" panose="02020603050405020304" pitchFamily="18" charset="0"/>
              </a:rPr>
              <a:t>a,b</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then (b, </a:t>
            </a:r>
            <a:r>
              <a:rPr lang="en-US" dirty="0">
                <a:latin typeface="Times New Roman" panose="02020603050405020304" pitchFamily="18" charset="0"/>
              </a:rPr>
              <a:t>a</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a:t>
            </a:r>
          </a:p>
          <a:p>
            <a:pPr marR="0" lvl="0" rtl="0"/>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Since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is never true, the implication is vacuously true or true by default. Hence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is symmetric.</a:t>
            </a:r>
          </a:p>
          <a:p>
            <a:pPr marR="0" lvl="0" rtl="0"/>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The universal relation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is symmetric, for it contains all ordered pairs of elements of A. Thus,</a:t>
            </a:r>
          </a:p>
          <a:p>
            <a:pPr marR="0" lvl="0" rtl="0"/>
            <a:r>
              <a:rPr lang="en-US" strike="noStrike" baseline="0" dirty="0" smtClean="0">
                <a:latin typeface="Times New Roman" panose="02020603050405020304" pitchFamily="18" charset="0"/>
              </a:rPr>
              <a:t>if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then (b, a)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for all a, b in A.</a:t>
            </a:r>
          </a:p>
        </p:txBody>
      </p:sp>
    </p:spTree>
    <p:extLst>
      <p:ext uri="{BB962C8B-B14F-4D97-AF65-F5344CB8AC3E}">
        <p14:creationId xmlns:p14="http://schemas.microsoft.com/office/powerpoint/2010/main" val="2838516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a:xfrm>
            <a:off x="838200" y="1825625"/>
            <a:ext cx="10515600" cy="4561728"/>
          </a:xfrm>
        </p:spPr>
        <p:txBody>
          <a:bodyPr>
            <a:normAutofit lnSpcReduction="10000"/>
          </a:bodyPr>
          <a:lstStyle/>
          <a:p>
            <a:pPr lvl="0"/>
            <a:r>
              <a:rPr lang="en-US" strike="noStrike" baseline="0" dirty="0" smtClean="0">
                <a:latin typeface="Times New Roman" panose="02020603050405020304" pitchFamily="18" charset="0"/>
              </a:rPr>
              <a:t>Let A = {1, 2}, B = {a, b, c} then</a:t>
            </a:r>
          </a:p>
          <a:p>
            <a:pPr lvl="0"/>
            <a:r>
              <a:rPr lang="pt-BR" strike="noStrike" baseline="0" dirty="0" smtClean="0">
                <a:latin typeface="Times New Roman" panose="02020603050405020304" pitchFamily="18" charset="0"/>
              </a:rPr>
              <a:t>A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B = {(1, a), (1, b), (1, c), (2, a), (2, b), (2, c)}</a:t>
            </a:r>
          </a:p>
          <a:p>
            <a:pPr lvl="0"/>
            <a:r>
              <a:rPr lang="pt-BR" strike="noStrike" baseline="0" dirty="0" smtClean="0">
                <a:latin typeface="Times New Roman" panose="02020603050405020304" pitchFamily="18" charset="0"/>
              </a:rPr>
              <a:t>B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A = {(a, 1), (a, 2), (b, 1), (b, 2), (c, 1), (c, 2)}</a:t>
            </a:r>
          </a:p>
          <a:p>
            <a:pPr lvl="0"/>
            <a:r>
              <a:rPr lang="pt-BR" strike="noStrike" baseline="0" dirty="0" smtClean="0">
                <a:latin typeface="Times New Roman" panose="02020603050405020304" pitchFamily="18" charset="0"/>
              </a:rPr>
              <a:t>A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A = {(1, 1), (1,2), (2, 1), (2, 2)}</a:t>
            </a:r>
          </a:p>
          <a:p>
            <a:pPr lvl="0"/>
            <a:r>
              <a:rPr lang="pt-BR" strike="noStrike" baseline="0" dirty="0" smtClean="0">
                <a:latin typeface="Times New Roman" panose="02020603050405020304" pitchFamily="18" charset="0"/>
              </a:rPr>
              <a:t>B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B = {(a, a), (a, b), (a, c), (b, a), (b, b), (b, c), (c, a), (c, b),(c, c)}</a:t>
            </a:r>
          </a:p>
          <a:p>
            <a:pPr lvl="0"/>
            <a:r>
              <a:rPr lang="en-US" u="sng" strike="noStrike" baseline="0" dirty="0" smtClean="0">
                <a:latin typeface="Times New Roman" panose="02020603050405020304" pitchFamily="18" charset="0"/>
              </a:rPr>
              <a:t>REMARK:</a:t>
            </a:r>
          </a:p>
          <a:p>
            <a:pPr lvl="0"/>
            <a:r>
              <a:rPr lang="en-US" strike="noStrike" baseline="0" dirty="0" smtClean="0">
                <a:latin typeface="Times New Roman" panose="02020603050405020304" pitchFamily="18" charset="0"/>
              </a:rPr>
              <a:t>1.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a:t>
            </a:r>
            <a:r>
              <a:rPr lang="en-US" strike="noStrike" baseline="0" dirty="0" smtClean="0">
                <a:latin typeface="Symbol" panose="05050102010706020507" pitchFamily="18" charset="2"/>
              </a:rPr>
              <a:t>¹</a:t>
            </a:r>
            <a:r>
              <a:rPr lang="en-US" strike="noStrike" baseline="0" dirty="0" smtClean="0">
                <a:latin typeface="Times New Roman" panose="02020603050405020304" pitchFamily="18" charset="0"/>
              </a:rPr>
              <a:t> B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for non-empty and unequal sets A and B.</a:t>
            </a:r>
          </a:p>
          <a:p>
            <a:pPr lvl="0"/>
            <a:r>
              <a:rPr lang="en-US" strike="noStrike" baseline="0" dirty="0" smtClean="0">
                <a:latin typeface="Times New Roman" panose="02020603050405020304" pitchFamily="18" charset="0"/>
              </a:rPr>
              <a:t>2.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f</a:t>
            </a:r>
            <a:r>
              <a:rPr lang="en-US" strike="noStrike" baseline="0" dirty="0" smtClean="0">
                <a:latin typeface="Times New Roman" panose="02020603050405020304" pitchFamily="18" charset="0"/>
              </a:rPr>
              <a:t> = </a:t>
            </a:r>
            <a:r>
              <a:rPr lang="en-US" strike="noStrike" baseline="0" dirty="0" smtClean="0">
                <a:latin typeface="Symbol" panose="05050102010706020507" pitchFamily="18" charset="2"/>
              </a:rPr>
              <a:t>f</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 </a:t>
            </a:r>
            <a:r>
              <a:rPr lang="en-US" strike="noStrike" baseline="0" dirty="0" smtClean="0">
                <a:latin typeface="Symbol" panose="05050102010706020507" pitchFamily="18" charset="2"/>
              </a:rPr>
              <a:t>f</a:t>
            </a:r>
          </a:p>
          <a:p>
            <a:pPr lvl="0"/>
            <a:r>
              <a:rPr lang="pt-BR" strike="noStrike" baseline="0" dirty="0" smtClean="0">
                <a:latin typeface="Times New Roman" panose="02020603050405020304" pitchFamily="18" charset="0"/>
              </a:rPr>
              <a:t>3.  | A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B| = |A|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|B|</a:t>
            </a:r>
          </a:p>
          <a:p>
            <a:pPr lvl="0"/>
            <a:endParaRPr lang="en-US" strike="noStrike" baseline="0" dirty="0" smtClean="0">
              <a:latin typeface="Times New Roman" panose="02020603050405020304" pitchFamily="18" charset="0"/>
            </a:endParaRPr>
          </a:p>
          <a:p>
            <a:pPr lvl="0"/>
            <a:endParaRPr lang="pt-BR" strike="noStrike" baseline="0" dirty="0" smtClean="0">
              <a:latin typeface="Times New Roman" panose="02020603050405020304" pitchFamily="18" charset="0"/>
            </a:endParaRPr>
          </a:p>
          <a:p>
            <a:endParaRPr lang="en-US" dirty="0"/>
          </a:p>
        </p:txBody>
      </p:sp>
    </p:spTree>
    <p:extLst>
      <p:ext uri="{BB962C8B-B14F-4D97-AF65-F5344CB8AC3E}">
        <p14:creationId xmlns:p14="http://schemas.microsoft.com/office/powerpoint/2010/main" val="37782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u="sng" dirty="0" smtClean="0">
                <a:latin typeface="Times New Roman" panose="02020603050405020304" pitchFamily="18" charset="0"/>
              </a:rPr>
              <a:t>Solution </a:t>
            </a:r>
            <a:r>
              <a:rPr lang="en-US" b="1" u="sng" dirty="0" err="1" smtClean="0">
                <a:latin typeface="Times New Roman" panose="02020603050405020304" pitchFamily="18" charset="0"/>
              </a:rPr>
              <a:t>cont</a:t>
            </a:r>
            <a:r>
              <a:rPr lang="en-US" b="1" u="sng" dirty="0" smtClean="0">
                <a:latin typeface="Times New Roman" panose="02020603050405020304" pitchFamily="18" charset="0"/>
              </a:rPr>
              <a:t>…</a:t>
            </a:r>
            <a:endParaRPr lang="en-US" b="1" i="0" u="sng" strike="noStrike" baseline="0" dirty="0" smtClean="0">
              <a:latin typeface="Times New Roman" panose="02020603050405020304" pitchFamily="18" charset="0"/>
            </a:endParaRPr>
          </a:p>
        </p:txBody>
      </p:sp>
      <p:sp>
        <p:nvSpPr>
          <p:cNvPr id="3" name="Text Placeholder 2"/>
          <p:cNvSpPr>
            <a:spLocks noGrp="1"/>
          </p:cNvSpPr>
          <p:nvPr>
            <p:ph type="body" idx="1"/>
          </p:nvPr>
        </p:nvSpPr>
        <p:spPr/>
        <p:txBody>
          <a:bodyPr/>
          <a:lstStyle/>
          <a:p>
            <a:pPr lvl="0"/>
            <a:r>
              <a:rPr lang="en-US" b="1" u="sng" dirty="0">
                <a:latin typeface="Times New Roman" panose="02020603050405020304" pitchFamily="18" charset="0"/>
              </a:rPr>
              <a:t>Transitive</a:t>
            </a:r>
            <a:endParaRPr lang="en-US" strike="noStrike" baseline="0" dirty="0" smtClean="0">
              <a:latin typeface="Times New Roman" panose="02020603050405020304" pitchFamily="18" charset="0"/>
            </a:endParaRPr>
          </a:p>
          <a:p>
            <a:pPr marR="0" lvl="0" rtl="0"/>
            <a:r>
              <a:rPr lang="en-US" strike="noStrike" baseline="0" dirty="0" smtClean="0">
                <a:latin typeface="Times New Roman" panose="02020603050405020304" pitchFamily="18" charset="0"/>
              </a:rPr>
              <a:t>The null relation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on A is transitive, because the	implication. if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and (b, c)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then (a, c)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is true by default,</a:t>
            </a:r>
          </a:p>
          <a:p>
            <a:pPr marR="0" lvl="0" rtl="0"/>
            <a:r>
              <a:rPr lang="en-US" strike="noStrike" baseline="0" dirty="0" smtClean="0">
                <a:latin typeface="Times New Roman" panose="02020603050405020304" pitchFamily="18" charset="0"/>
              </a:rPr>
              <a:t>since the condition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strike="noStrike" baseline="0" dirty="0" smtClean="0">
                <a:latin typeface="Symbol" panose="05050102010706020507" pitchFamily="18" charset="2"/>
              </a:rPr>
              <a:t>Æ</a:t>
            </a:r>
            <a:r>
              <a:rPr lang="en-US" strike="noStrike" baseline="0" dirty="0" smtClean="0">
                <a:latin typeface="Times New Roman" panose="02020603050405020304" pitchFamily="18" charset="0"/>
              </a:rPr>
              <a:t> is always false.</a:t>
            </a:r>
          </a:p>
          <a:p>
            <a:pPr marR="0" lvl="0" rtl="0"/>
            <a:r>
              <a:rPr lang="en-US" strike="noStrike" baseline="0" dirty="0" smtClean="0">
                <a:latin typeface="Times New Roman" panose="02020603050405020304" pitchFamily="18" charset="0"/>
              </a:rPr>
              <a:t>The universal relation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is transitive for it contains all ordered pairs of elements of A.</a:t>
            </a:r>
          </a:p>
          <a:p>
            <a:pPr marR="0" lvl="0" rtl="0"/>
            <a:r>
              <a:rPr lang="en-US" strike="noStrike" baseline="0" dirty="0" smtClean="0">
                <a:latin typeface="Times New Roman" panose="02020603050405020304" pitchFamily="18" charset="0"/>
              </a:rPr>
              <a:t>Accordingly, if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and (b, c)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then (a, c)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a:t>
            </a:r>
          </a:p>
        </p:txBody>
      </p:sp>
    </p:spTree>
    <p:extLst>
      <p:ext uri="{BB962C8B-B14F-4D97-AF65-F5344CB8AC3E}">
        <p14:creationId xmlns:p14="http://schemas.microsoft.com/office/powerpoint/2010/main" val="32452488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Let	A = {0, 1, 2} and</a:t>
            </a:r>
          </a:p>
          <a:p>
            <a:pPr marL="0" marR="0" lvl="0" indent="0" rtl="0">
              <a:buNone/>
            </a:pPr>
            <a:r>
              <a:rPr lang="en-US" strike="noStrike" baseline="0" dirty="0" smtClean="0">
                <a:latin typeface="Times New Roman" panose="02020603050405020304" pitchFamily="18" charset="0"/>
              </a:rPr>
              <a:t>	R = {(0,2), (1,1), (2,0)} be a relation on A.</a:t>
            </a:r>
          </a:p>
          <a:p>
            <a:pPr marL="514350" marR="0" lvl="0" indent="-514350" rtl="0">
              <a:buFont typeface="+mj-lt"/>
              <a:buAutoNum type="arabicPeriod"/>
            </a:pPr>
            <a:r>
              <a:rPr lang="en-US" strike="noStrike" baseline="0" dirty="0" smtClean="0">
                <a:latin typeface="Times New Roman" panose="02020603050405020304" pitchFamily="18" charset="0"/>
              </a:rPr>
              <a:t>Is R reflexive? Symmetric? Transitive?</a:t>
            </a:r>
          </a:p>
          <a:p>
            <a:pPr marL="514350" marR="0" lvl="0" indent="-514350" rtl="0">
              <a:buFont typeface="+mj-lt"/>
              <a:buAutoNum type="arabicPeriod"/>
            </a:pPr>
            <a:r>
              <a:rPr lang="en-US" strike="noStrike" baseline="0" dirty="0" smtClean="0">
                <a:latin typeface="Times New Roman" panose="02020603050405020304" pitchFamily="18" charset="0"/>
              </a:rPr>
              <a:t>Which ordered pairs are needed in R to make it a reflexive and transitive relation.</a:t>
            </a:r>
          </a:p>
        </p:txBody>
      </p:sp>
    </p:spTree>
    <p:extLst>
      <p:ext uri="{BB962C8B-B14F-4D97-AF65-F5344CB8AC3E}">
        <p14:creationId xmlns:p14="http://schemas.microsoft.com/office/powerpoint/2010/main" val="34827937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p:sp>
        <p:nvSpPr>
          <p:cNvPr id="3" name="Text Placeholder 2"/>
          <p:cNvSpPr>
            <a:spLocks noGrp="1"/>
          </p:cNvSpPr>
          <p:nvPr>
            <p:ph type="body" idx="1"/>
          </p:nvPr>
        </p:nvSpPr>
        <p:spPr/>
        <p:txBody>
          <a:bodyPr>
            <a:normAutofit lnSpcReduction="10000"/>
          </a:bodyPr>
          <a:lstStyle/>
          <a:p>
            <a:pPr marL="514350" marR="0" lvl="0" indent="-514350" rtl="0">
              <a:buFont typeface="+mj-lt"/>
              <a:buAutoNum type="arabicPeriod"/>
            </a:pPr>
            <a:r>
              <a:rPr lang="en-US" strike="noStrike" baseline="0" dirty="0" smtClean="0">
                <a:latin typeface="Times New Roman" panose="02020603050405020304" pitchFamily="18" charset="0"/>
              </a:rPr>
              <a:t>R is not reflexive, since 0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but (0, 0) </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R </a:t>
            </a:r>
          </a:p>
          <a:p>
            <a:pPr marL="0" marR="0" lvl="0" indent="0" rtl="0">
              <a:buNone/>
            </a:pPr>
            <a:r>
              <a:rPr lang="en-US" dirty="0">
                <a:latin typeface="Times New Roman" panose="02020603050405020304" pitchFamily="18" charset="0"/>
              </a:rPr>
              <a:t>	</a:t>
            </a:r>
            <a:r>
              <a:rPr lang="en-US" strike="noStrike" baseline="0" dirty="0" smtClean="0">
                <a:latin typeface="Times New Roman" panose="02020603050405020304" pitchFamily="18" charset="0"/>
              </a:rPr>
              <a:t>and also 2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 but (2, 2) </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R. R is clearly symmetric.</a:t>
            </a:r>
          </a:p>
          <a:p>
            <a:pPr marL="0" marR="0" lvl="0" indent="0" rtl="0">
              <a:buNone/>
            </a:pPr>
            <a:r>
              <a:rPr lang="en-US" strike="noStrike" baseline="0" dirty="0" smtClean="0">
                <a:latin typeface="Times New Roman" panose="02020603050405020304" pitchFamily="18" charset="0"/>
              </a:rPr>
              <a:t>	R is not transitive, since (0, 2) &amp; (2, 0)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R but (0, 0) </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R.</a:t>
            </a:r>
          </a:p>
          <a:p>
            <a:pPr marR="0" lvl="0" rtl="0"/>
            <a:endParaRPr lang="en-US" strike="noStrike" baseline="0" dirty="0" smtClean="0">
              <a:latin typeface="Times New Roman" panose="02020603050405020304" pitchFamily="18" charset="0"/>
            </a:endParaRPr>
          </a:p>
          <a:p>
            <a:pPr marL="514350" marR="0" lvl="0" indent="-514350" rtl="0">
              <a:buFont typeface="+mj-lt"/>
              <a:buAutoNum type="arabicPeriod" startAt="2"/>
            </a:pPr>
            <a:r>
              <a:rPr lang="en-US" strike="noStrike" baseline="0" dirty="0" smtClean="0">
                <a:latin typeface="Times New Roman" panose="02020603050405020304" pitchFamily="18" charset="0"/>
              </a:rPr>
              <a:t>For R to be reflexive, it must contain ordered pairs (0,0) and (2,2).</a:t>
            </a:r>
          </a:p>
          <a:p>
            <a:pPr marL="514350" marR="0" lvl="0" indent="-514350" rtl="0">
              <a:buFont typeface="+mj-lt"/>
              <a:buAutoNum type="arabicPeriod" startAt="2"/>
            </a:pPr>
            <a:r>
              <a:rPr lang="en-US" strike="noStrike" baseline="0" dirty="0" smtClean="0">
                <a:latin typeface="Times New Roman" panose="02020603050405020304" pitchFamily="18" charset="0"/>
              </a:rPr>
              <a:t>For R to be transitive,</a:t>
            </a:r>
          </a:p>
          <a:p>
            <a:pPr marL="0" lvl="0" indent="0">
              <a:buNone/>
            </a:pPr>
            <a:r>
              <a:rPr lang="en-US" strike="noStrike" baseline="0" dirty="0" smtClean="0">
                <a:latin typeface="Times New Roman" panose="02020603050405020304" pitchFamily="18" charset="0"/>
              </a:rPr>
              <a:t>	we note (0,2) and (2,0)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a:t>
            </a:r>
            <a:r>
              <a:rPr lang="en-US" dirty="0" smtClean="0">
                <a:latin typeface="Times New Roman" panose="02020603050405020304" pitchFamily="18" charset="0"/>
              </a:rPr>
              <a:t>R but </a:t>
            </a:r>
            <a:r>
              <a:rPr lang="en-US" strike="noStrike" baseline="0" dirty="0" smtClean="0">
                <a:latin typeface="Times New Roman" panose="02020603050405020304" pitchFamily="18" charset="0"/>
              </a:rPr>
              <a:t>(0,0) </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R.</a:t>
            </a:r>
          </a:p>
          <a:p>
            <a:pPr marL="0" lvl="0" indent="0">
              <a:buNone/>
            </a:pPr>
            <a:r>
              <a:rPr lang="en-US" strike="noStrike" baseline="0" dirty="0" smtClean="0">
                <a:latin typeface="Times New Roman" panose="02020603050405020304" pitchFamily="18" charset="0"/>
              </a:rPr>
              <a:t>	Also (2,0) and (0,2)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R but </a:t>
            </a:r>
            <a:r>
              <a:rPr lang="en-US" dirty="0" smtClean="0">
                <a:latin typeface="Times New Roman" panose="02020603050405020304" pitchFamily="18" charset="0"/>
              </a:rPr>
              <a:t>(</a:t>
            </a:r>
            <a:r>
              <a:rPr lang="en-US" strike="noStrike" baseline="0" dirty="0" smtClean="0">
                <a:latin typeface="Times New Roman" panose="02020603050405020304" pitchFamily="18" charset="0"/>
              </a:rPr>
              <a:t>2,2)</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R.</a:t>
            </a:r>
          </a:p>
          <a:p>
            <a:pPr marR="0" lvl="0" rtl="0"/>
            <a:r>
              <a:rPr lang="en-US" strike="noStrike" baseline="0" dirty="0" smtClean="0">
                <a:latin typeface="Times New Roman" panose="02020603050405020304" pitchFamily="18" charset="0"/>
              </a:rPr>
              <a:t>Hence (0,0) and (2,2) </a:t>
            </a:r>
            <a:r>
              <a:rPr lang="en-US" dirty="0" smtClean="0">
                <a:latin typeface="Times New Roman" panose="02020603050405020304" pitchFamily="18" charset="0"/>
              </a:rPr>
              <a:t>a</a:t>
            </a:r>
            <a:r>
              <a:rPr lang="en-US" strike="noStrike" baseline="0" dirty="0" smtClean="0">
                <a:latin typeface="Times New Roman" panose="02020603050405020304" pitchFamily="18" charset="0"/>
              </a:rPr>
              <a:t>re needed in R to make it a transitive relation.</a:t>
            </a:r>
          </a:p>
        </p:txBody>
      </p:sp>
    </p:spTree>
    <p:extLst>
      <p:ext uri="{BB962C8B-B14F-4D97-AF65-F5344CB8AC3E}">
        <p14:creationId xmlns:p14="http://schemas.microsoft.com/office/powerpoint/2010/main" val="175089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Define a relation L on the set of real numbers R be defined as follows: </a:t>
            </a:r>
          </a:p>
          <a:p>
            <a:pPr marL="0" marR="0" lvl="0" indent="0" rtl="0">
              <a:buNone/>
            </a:pPr>
            <a:r>
              <a:rPr lang="en-US" dirty="0">
                <a:latin typeface="Times New Roman" panose="02020603050405020304" pitchFamily="18" charset="0"/>
              </a:rPr>
              <a:t>	</a:t>
            </a:r>
            <a:r>
              <a:rPr lang="en-US" strike="noStrike" baseline="0" dirty="0" smtClean="0">
                <a:latin typeface="Times New Roman" panose="02020603050405020304" pitchFamily="18" charset="0"/>
              </a:rPr>
              <a:t>for all x, y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R,	x L y </a:t>
            </a:r>
            <a:r>
              <a:rPr lang="en-US" strike="noStrike" baseline="0" dirty="0" smtClean="0">
                <a:latin typeface="Symbol" panose="05050102010706020507" pitchFamily="18" charset="2"/>
              </a:rPr>
              <a:t>Û</a:t>
            </a:r>
            <a:r>
              <a:rPr lang="en-US" strike="noStrike" baseline="0" dirty="0" smtClean="0">
                <a:latin typeface="Times New Roman" panose="02020603050405020304" pitchFamily="18" charset="0"/>
              </a:rPr>
              <a:t> x &lt; y.</a:t>
            </a:r>
          </a:p>
          <a:p>
            <a:pPr marL="514350" marR="0" lvl="0" indent="-514350" rtl="0">
              <a:buFont typeface="+mj-lt"/>
              <a:buAutoNum type="alphaLcParenR"/>
            </a:pPr>
            <a:r>
              <a:rPr lang="en-US" b="1" strike="noStrike" baseline="0" dirty="0" smtClean="0">
                <a:latin typeface="Times New Roman" panose="02020603050405020304" pitchFamily="18" charset="0"/>
              </a:rPr>
              <a:t>Is L reflexive?</a:t>
            </a:r>
          </a:p>
          <a:p>
            <a:pPr marL="514350" marR="0" lvl="0" indent="-514350" rtl="0">
              <a:buFont typeface="+mj-lt"/>
              <a:buAutoNum type="alphaLcParenR"/>
            </a:pPr>
            <a:r>
              <a:rPr lang="en-US" b="1" strike="noStrike" baseline="0" dirty="0" smtClean="0">
                <a:latin typeface="Times New Roman" panose="02020603050405020304" pitchFamily="18" charset="0"/>
              </a:rPr>
              <a:t>Is L symmetric?</a:t>
            </a:r>
          </a:p>
          <a:p>
            <a:pPr marL="514350" marR="0" lvl="0" indent="-514350" rtl="0">
              <a:buFont typeface="+mj-lt"/>
              <a:buAutoNum type="alphaLcParenR"/>
            </a:pPr>
            <a:r>
              <a:rPr lang="en-US" b="1" strike="noStrike" baseline="0" dirty="0" smtClean="0">
                <a:latin typeface="Times New Roman" panose="02020603050405020304" pitchFamily="18" charset="0"/>
              </a:rPr>
              <a:t>Is L transitive?</a:t>
            </a:r>
          </a:p>
          <a:p>
            <a:pPr marL="0" marR="0" lvl="0" indent="0" rtl="0">
              <a:buNone/>
            </a:pPr>
            <a:endParaRPr lang="en-US"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298585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514350" lvl="0" indent="-514350">
                  <a:buFont typeface="+mj-lt"/>
                  <a:buAutoNum type="alphaLcParenR"/>
                </a:pPr>
                <a:r>
                  <a:rPr lang="en-US" dirty="0">
                    <a:latin typeface="Times New Roman" panose="02020603050405020304" pitchFamily="18" charset="0"/>
                  </a:rPr>
                  <a:t>L is not reflexive, because 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latin typeface="Times New Roman" panose="02020603050405020304" pitchFamily="18" charset="0"/>
                  </a:rPr>
                  <a:t> </a:t>
                </a:r>
                <a:r>
                  <a:rPr lang="en-US" dirty="0">
                    <a:latin typeface="Times New Roman" panose="02020603050405020304" pitchFamily="18" charset="0"/>
                  </a:rPr>
                  <a:t>x for any real number x. (e.g.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latin typeface="Times New Roman" panose="02020603050405020304" pitchFamily="18" charset="0"/>
                  </a:rPr>
                  <a:t> </a:t>
                </a:r>
                <a:r>
                  <a:rPr lang="en-US" dirty="0">
                    <a:latin typeface="Times New Roman" panose="02020603050405020304" pitchFamily="18" charset="0"/>
                  </a:rPr>
                  <a:t>1)</a:t>
                </a:r>
              </a:p>
              <a:p>
                <a:pPr marL="514350" lvl="0" indent="-514350">
                  <a:buFont typeface="+mj-lt"/>
                  <a:buAutoNum type="alphaLcParenR"/>
                </a:pPr>
                <a:r>
                  <a:rPr lang="en-US" dirty="0">
                    <a:latin typeface="Times New Roman" panose="02020603050405020304" pitchFamily="18" charset="0"/>
                  </a:rPr>
                  <a:t>L is not symmetric, because for all x, y </a:t>
                </a:r>
                <a:r>
                  <a:rPr lang="en-US" dirty="0">
                    <a:latin typeface="Symbol" panose="05050102010706020507" pitchFamily="18" charset="2"/>
                  </a:rPr>
                  <a:t>Î</a:t>
                </a:r>
                <a:r>
                  <a:rPr lang="en-US" dirty="0">
                    <a:latin typeface="Times New Roman" panose="02020603050405020304" pitchFamily="18" charset="0"/>
                  </a:rPr>
                  <a:t>R, if</a:t>
                </a:r>
              </a:p>
              <a:p>
                <a:pPr marL="0" lvl="0" indent="0">
                  <a:buNone/>
                </a:pPr>
                <a:r>
                  <a:rPr lang="en-US" dirty="0" smtClean="0">
                    <a:latin typeface="Times New Roman" panose="02020603050405020304" pitchFamily="18" charset="0"/>
                  </a:rPr>
                  <a:t>	x </a:t>
                </a:r>
                <a:r>
                  <a:rPr lang="en-US" dirty="0">
                    <a:latin typeface="Times New Roman" panose="02020603050405020304" pitchFamily="18" charset="0"/>
                  </a:rPr>
                  <a:t>&lt; y then 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latin typeface="Times New Roman" panose="02020603050405020304" pitchFamily="18" charset="0"/>
                  </a:rPr>
                  <a:t> </a:t>
                </a:r>
                <a:r>
                  <a:rPr lang="en-US" dirty="0">
                    <a:latin typeface="Times New Roman" panose="02020603050405020304" pitchFamily="18" charset="0"/>
                  </a:rPr>
                  <a:t>x (e.g. 0 &lt; 1 but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latin typeface="Times New Roman" panose="02020603050405020304" pitchFamily="18" charset="0"/>
                  </a:rPr>
                  <a:t> </a:t>
                </a:r>
                <a:r>
                  <a:rPr lang="en-US" dirty="0">
                    <a:latin typeface="Times New Roman" panose="02020603050405020304" pitchFamily="18" charset="0"/>
                  </a:rPr>
                  <a:t>0)</a:t>
                </a:r>
              </a:p>
              <a:p>
                <a:pPr marL="514350" lvl="0" indent="-514350">
                  <a:buFont typeface="+mj-lt"/>
                  <a:buAutoNum type="alphaLcParenR" startAt="3"/>
                </a:pPr>
                <a:r>
                  <a:rPr lang="en-US" dirty="0">
                    <a:latin typeface="Times New Roman" panose="02020603050405020304" pitchFamily="18" charset="0"/>
                  </a:rPr>
                  <a:t>L is transitive, because for all, x, y, z </a:t>
                </a:r>
                <a:r>
                  <a:rPr lang="en-US" dirty="0">
                    <a:latin typeface="Symbol" panose="05050102010706020507" pitchFamily="18" charset="2"/>
                  </a:rPr>
                  <a:t>Î</a:t>
                </a:r>
                <a:r>
                  <a:rPr lang="en-US" dirty="0">
                    <a:latin typeface="Times New Roman" panose="02020603050405020304" pitchFamily="18" charset="0"/>
                  </a:rPr>
                  <a:t>R, </a:t>
                </a:r>
                <a:endParaRPr lang="en-US" dirty="0" smtClean="0">
                  <a:latin typeface="Times New Roman" panose="02020603050405020304" pitchFamily="18" charset="0"/>
                </a:endParaRPr>
              </a:p>
              <a:p>
                <a:pPr marL="0" lvl="0" indent="0">
                  <a:buNone/>
                </a:pPr>
                <a:r>
                  <a:rPr lang="en-US" dirty="0">
                    <a:latin typeface="Times New Roman" panose="02020603050405020304" pitchFamily="18" charset="0"/>
                  </a:rPr>
                  <a:t>	</a:t>
                </a:r>
                <a:r>
                  <a:rPr lang="en-US" dirty="0" smtClean="0">
                    <a:latin typeface="Times New Roman" panose="02020603050405020304" pitchFamily="18" charset="0"/>
                  </a:rPr>
                  <a:t>if </a:t>
                </a:r>
                <a:r>
                  <a:rPr lang="en-US" dirty="0">
                    <a:latin typeface="Times New Roman" panose="02020603050405020304" pitchFamily="18" charset="0"/>
                  </a:rPr>
                  <a:t>x &lt; y and y &lt; z, then x &lt; z.</a:t>
                </a:r>
              </a:p>
              <a:p>
                <a:pPr marL="0" lvl="0" indent="0">
                  <a:buNone/>
                </a:pPr>
                <a:r>
                  <a:rPr lang="en-US" dirty="0" smtClean="0">
                    <a:latin typeface="Times New Roman" panose="02020603050405020304" pitchFamily="18" charset="0"/>
                  </a:rPr>
                  <a:t>	(</a:t>
                </a:r>
                <a:r>
                  <a:rPr lang="en-US" dirty="0">
                    <a:latin typeface="Times New Roman" panose="02020603050405020304" pitchFamily="18" charset="0"/>
                  </a:rPr>
                  <a:t>by transitive law of order of real numbers).</a:t>
                </a:r>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0">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4123621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p:txBody>
          <a:bodyPr/>
          <a:lstStyle/>
          <a:p>
            <a:pPr lvl="0"/>
            <a:r>
              <a:rPr lang="en-US" dirty="0">
                <a:latin typeface="Times New Roman" panose="02020603050405020304" pitchFamily="18" charset="0"/>
              </a:rPr>
              <a:t>Define a relation R on the set of positive integers Z as follows:</a:t>
            </a:r>
          </a:p>
          <a:p>
            <a:pPr lvl="0"/>
            <a:r>
              <a:rPr lang="en-US" dirty="0">
                <a:latin typeface="Times New Roman" panose="02020603050405020304" pitchFamily="18" charset="0"/>
              </a:rPr>
              <a:t>for all a, b </a:t>
            </a:r>
            <a:r>
              <a:rPr lang="en-US" dirty="0">
                <a:latin typeface="Symbol" panose="05050102010706020507" pitchFamily="18" charset="2"/>
              </a:rPr>
              <a:t>Î</a:t>
            </a:r>
            <a:r>
              <a:rPr lang="en-US" dirty="0">
                <a:latin typeface="Times New Roman" panose="02020603050405020304" pitchFamily="18" charset="0"/>
              </a:rPr>
              <a:t>Z</a:t>
            </a:r>
            <a:r>
              <a:rPr lang="en-US" baseline="30000" dirty="0">
                <a:latin typeface="Times New Roman" panose="02020603050405020304" pitchFamily="18" charset="0"/>
              </a:rPr>
              <a:t>+</a:t>
            </a:r>
            <a:r>
              <a:rPr lang="en-US" dirty="0">
                <a:latin typeface="Times New Roman" panose="02020603050405020304" pitchFamily="18" charset="0"/>
              </a:rPr>
              <a:t>, a R b </a:t>
            </a:r>
            <a:r>
              <a:rPr lang="en-US" dirty="0" err="1">
                <a:latin typeface="Times New Roman" panose="02020603050405020304" pitchFamily="18" charset="0"/>
              </a:rPr>
              <a:t>iff</a:t>
            </a:r>
            <a:r>
              <a:rPr lang="en-US" dirty="0">
                <a:latin typeface="Times New Roman" panose="02020603050405020304" pitchFamily="18" charset="0"/>
              </a:rPr>
              <a:t> a </a:t>
            </a:r>
            <a:r>
              <a:rPr lang="en-US" dirty="0">
                <a:latin typeface="Symbol" panose="05050102010706020507" pitchFamily="18" charset="2"/>
              </a:rPr>
              <a:t>´</a:t>
            </a:r>
            <a:r>
              <a:rPr lang="en-US" dirty="0">
                <a:latin typeface="Times New Roman" panose="02020603050405020304" pitchFamily="18" charset="0"/>
              </a:rPr>
              <a:t> b is odd.</a:t>
            </a:r>
          </a:p>
          <a:p>
            <a:pPr lvl="0"/>
            <a:r>
              <a:rPr lang="en-US" dirty="0">
                <a:latin typeface="Times New Roman" panose="02020603050405020304" pitchFamily="18" charset="0"/>
              </a:rPr>
              <a:t>Determine whether the relation </a:t>
            </a:r>
            <a:r>
              <a:rPr lang="en-US" dirty="0" smtClean="0">
                <a:latin typeface="Times New Roman" panose="02020603050405020304" pitchFamily="18" charset="0"/>
              </a:rPr>
              <a:t>is </a:t>
            </a:r>
          </a:p>
          <a:p>
            <a:pPr marL="514350" lvl="0" indent="-514350">
              <a:buFont typeface="+mj-lt"/>
              <a:buAutoNum type="alphaLcPeriod"/>
            </a:pPr>
            <a:r>
              <a:rPr lang="en-US" b="1" dirty="0" smtClean="0">
                <a:latin typeface="Times New Roman" panose="02020603050405020304" pitchFamily="18" charset="0"/>
              </a:rPr>
              <a:t>reflexive</a:t>
            </a:r>
            <a:r>
              <a:rPr lang="en-US" b="1" dirty="0">
                <a:latin typeface="Times New Roman" panose="02020603050405020304" pitchFamily="18" charset="0"/>
              </a:rPr>
              <a:t>	</a:t>
            </a:r>
            <a:endParaRPr lang="en-US" b="1" dirty="0" smtClean="0">
              <a:latin typeface="Times New Roman" panose="02020603050405020304" pitchFamily="18" charset="0"/>
            </a:endParaRPr>
          </a:p>
          <a:p>
            <a:pPr marL="514350" lvl="0" indent="-514350">
              <a:buFont typeface="+mj-lt"/>
              <a:buAutoNum type="alphaLcPeriod"/>
            </a:pPr>
            <a:r>
              <a:rPr lang="en-US" b="1" dirty="0" smtClean="0">
                <a:latin typeface="Times New Roman" panose="02020603050405020304" pitchFamily="18" charset="0"/>
              </a:rPr>
              <a:t>symmetric </a:t>
            </a:r>
          </a:p>
          <a:p>
            <a:pPr marL="514350" lvl="0" indent="-514350">
              <a:buFont typeface="+mj-lt"/>
              <a:buAutoNum type="alphaLcPeriod"/>
            </a:pPr>
            <a:r>
              <a:rPr lang="en-US" b="1" dirty="0" smtClean="0">
                <a:latin typeface="Times New Roman" panose="02020603050405020304" pitchFamily="18" charset="0"/>
              </a:rPr>
              <a:t> </a:t>
            </a:r>
            <a:r>
              <a:rPr lang="en-US" b="1" dirty="0">
                <a:latin typeface="Times New Roman" panose="02020603050405020304" pitchFamily="18" charset="0"/>
              </a:rPr>
              <a:t>transitive</a:t>
            </a:r>
          </a:p>
          <a:p>
            <a:endParaRPr lang="en-US" dirty="0"/>
          </a:p>
        </p:txBody>
      </p:sp>
    </p:spTree>
    <p:extLst>
      <p:ext uri="{BB962C8B-B14F-4D97-AF65-F5344CB8AC3E}">
        <p14:creationId xmlns:p14="http://schemas.microsoft.com/office/powerpoint/2010/main" val="1868340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lstStyle/>
          <a:p>
            <a:pPr marR="0" rtl="0"/>
            <a:r>
              <a:rPr lang="en-US" b="1" i="0" u="sng" strike="noStrike" baseline="0" dirty="0" smtClean="0">
                <a:latin typeface="Times New Roman" panose="02020603050405020304" pitchFamily="18" charset="0"/>
              </a:rPr>
              <a:t>SOLUTION:</a:t>
            </a:r>
          </a:p>
        </p:txBody>
      </p:sp>
      <p:sp>
        <p:nvSpPr>
          <p:cNvPr id="3" name="Text Placeholder 2"/>
          <p:cNvSpPr>
            <a:spLocks noGrp="1"/>
          </p:cNvSpPr>
          <p:nvPr>
            <p:ph type="body" idx="1"/>
          </p:nvPr>
        </p:nvSpPr>
        <p:spPr>
          <a:xfrm>
            <a:off x="838200" y="1529789"/>
            <a:ext cx="10515600" cy="4803775"/>
          </a:xfrm>
        </p:spPr>
        <p:txBody>
          <a:bodyPr>
            <a:normAutofit fontScale="77500" lnSpcReduction="20000"/>
          </a:bodyPr>
          <a:lstStyle/>
          <a:p>
            <a:pPr marR="0" lvl="0" rtl="0"/>
            <a:r>
              <a:rPr lang="en-US" strike="noStrike" baseline="0" dirty="0" smtClean="0">
                <a:latin typeface="Times New Roman" panose="02020603050405020304" pitchFamily="18" charset="0"/>
              </a:rPr>
              <a:t>Firstly, recall that the product of two positive integers is odd if and only if both of them are odd.</a:t>
            </a:r>
          </a:p>
          <a:p>
            <a:pPr marL="0" marR="0" lvl="0" indent="0" rtl="0">
              <a:buNone/>
            </a:pPr>
            <a:r>
              <a:rPr lang="en-US" strike="noStrike" baseline="0" dirty="0" smtClean="0">
                <a:latin typeface="Times New Roman" panose="02020603050405020304" pitchFamily="18" charset="0"/>
              </a:rPr>
              <a:t>a.</a:t>
            </a:r>
            <a:r>
              <a:rPr lang="en-US" strike="noStrike" dirty="0" smtClean="0">
                <a:latin typeface="Times New Roman" panose="02020603050405020304" pitchFamily="18" charset="0"/>
              </a:rPr>
              <a:t> </a:t>
            </a:r>
            <a:r>
              <a:rPr lang="en-US" b="1" strike="noStrike" baseline="0" dirty="0" smtClean="0">
                <a:latin typeface="Times New Roman" panose="02020603050405020304" pitchFamily="18" charset="0"/>
              </a:rPr>
              <a:t>reflexive</a:t>
            </a:r>
          </a:p>
          <a:p>
            <a:pPr marL="0" marR="0" lvl="0" indent="0" rtl="0">
              <a:buNone/>
            </a:pPr>
            <a:r>
              <a:rPr lang="en-US" strike="noStrike" baseline="0" dirty="0" smtClean="0">
                <a:latin typeface="Times New Roman" panose="02020603050405020304" pitchFamily="18" charset="0"/>
              </a:rPr>
              <a:t>	R is not reflexive, because 2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 Z</a:t>
            </a:r>
            <a:r>
              <a:rPr lang="en-US" strike="noStrike" baseline="30000" dirty="0" smtClean="0">
                <a:latin typeface="Times New Roman" panose="02020603050405020304" pitchFamily="18" charset="0"/>
              </a:rPr>
              <a:t>+ </a:t>
            </a:r>
            <a:r>
              <a:rPr lang="en-US" strike="noStrike" baseline="0" dirty="0" smtClean="0">
                <a:latin typeface="Times New Roman" panose="02020603050405020304" pitchFamily="18" charset="0"/>
              </a:rPr>
              <a:t>but 2 R 2 for 2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2 = 4 which is not odd.</a:t>
            </a:r>
          </a:p>
          <a:p>
            <a:pPr marL="0" marR="0" lvl="0" indent="0" rtl="0">
              <a:buNone/>
            </a:pPr>
            <a:r>
              <a:rPr lang="en-US" strike="noStrike" baseline="0" dirty="0" smtClean="0">
                <a:latin typeface="Times New Roman" panose="02020603050405020304" pitchFamily="18" charset="0"/>
              </a:rPr>
              <a:t>b. </a:t>
            </a:r>
            <a:r>
              <a:rPr lang="en-US" b="1" strike="noStrike" baseline="0" dirty="0" smtClean="0">
                <a:latin typeface="Times New Roman" panose="02020603050405020304" pitchFamily="18" charset="0"/>
              </a:rPr>
              <a:t>symmetric</a:t>
            </a:r>
          </a:p>
          <a:p>
            <a:pPr marL="0" marR="0" lvl="0" indent="0" rtl="0">
              <a:buNone/>
            </a:pPr>
            <a:r>
              <a:rPr lang="en-US" strike="noStrike" baseline="0" dirty="0" smtClean="0">
                <a:latin typeface="Times New Roman" panose="02020603050405020304" pitchFamily="18" charset="0"/>
              </a:rPr>
              <a:t>	R is symmetric, because</a:t>
            </a:r>
          </a:p>
          <a:p>
            <a:pPr marL="0" marR="0" lvl="0" indent="0" rtl="0">
              <a:buNone/>
            </a:pPr>
            <a:r>
              <a:rPr lang="en-US" strike="noStrike" baseline="0" dirty="0" smtClean="0">
                <a:latin typeface="Times New Roman" panose="02020603050405020304" pitchFamily="18" charset="0"/>
              </a:rPr>
              <a:t>	if a R b then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is odd or equivalently b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is odd </a:t>
            </a:r>
          </a:p>
          <a:p>
            <a:pPr marL="0" marR="0" lvl="0" indent="0" rtl="0">
              <a:buNone/>
            </a:pPr>
            <a:r>
              <a:rPr lang="en-US" dirty="0">
                <a:latin typeface="Times New Roman" panose="02020603050405020304" pitchFamily="18" charset="0"/>
              </a:rPr>
              <a:t>	</a:t>
            </a:r>
            <a:r>
              <a:rPr lang="en-US" strike="noStrike" baseline="0" dirty="0" smtClean="0">
                <a:latin typeface="Times New Roman" panose="02020603050405020304" pitchFamily="18" charset="0"/>
              </a:rPr>
              <a:t>( b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 =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a:t>
            </a:r>
            <a:r>
              <a:rPr lang="en-US" strike="noStrike" baseline="0" dirty="0" smtClean="0">
                <a:latin typeface="Symbol" panose="05050102010706020507" pitchFamily="18" charset="2"/>
              </a:rPr>
              <a:t>Þ</a:t>
            </a:r>
            <a:r>
              <a:rPr lang="en-US" strike="noStrike" baseline="0" dirty="0" smtClean="0">
                <a:latin typeface="Times New Roman" panose="02020603050405020304" pitchFamily="18" charset="0"/>
              </a:rPr>
              <a:t> b R a.</a:t>
            </a:r>
          </a:p>
          <a:p>
            <a:pPr marL="0" marR="0" lvl="0" indent="0" rtl="0">
              <a:buNone/>
            </a:pPr>
            <a:r>
              <a:rPr lang="en-US" strike="noStrike" baseline="0" dirty="0" smtClean="0">
                <a:latin typeface="Times New Roman" panose="02020603050405020304" pitchFamily="18" charset="0"/>
              </a:rPr>
              <a:t>c. </a:t>
            </a:r>
            <a:r>
              <a:rPr lang="en-US" b="1" strike="noStrike" baseline="0" dirty="0" smtClean="0">
                <a:latin typeface="Times New Roman" panose="02020603050405020304" pitchFamily="18" charset="0"/>
              </a:rPr>
              <a:t>transitive</a:t>
            </a:r>
          </a:p>
          <a:p>
            <a:pPr marL="0" marR="0" lvl="0" indent="0" rtl="0">
              <a:buNone/>
            </a:pPr>
            <a:r>
              <a:rPr lang="en-US" strike="noStrike" baseline="0" dirty="0" smtClean="0">
                <a:latin typeface="Times New Roman" panose="02020603050405020304" pitchFamily="18" charset="0"/>
              </a:rPr>
              <a:t>	R is transitive, because if a R b then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is odd</a:t>
            </a:r>
          </a:p>
          <a:p>
            <a:pPr marL="0" marR="0" lvl="0" indent="0" rtl="0">
              <a:buNone/>
            </a:pPr>
            <a:r>
              <a:rPr lang="en-US" strike="noStrike" baseline="0" dirty="0" smtClean="0">
                <a:latin typeface="Symbol" panose="05050102010706020507" pitchFamily="18" charset="2"/>
              </a:rPr>
              <a:t>	Þ</a:t>
            </a:r>
            <a:r>
              <a:rPr lang="en-US" strike="noStrike" baseline="0" dirty="0" smtClean="0">
                <a:latin typeface="Times New Roman" panose="02020603050405020304" pitchFamily="18" charset="0"/>
              </a:rPr>
              <a:t> both “a” and “b” are odd. Also </a:t>
            </a:r>
            <a:r>
              <a:rPr lang="en-US" strike="noStrike" baseline="0" dirty="0" err="1" smtClean="0">
                <a:latin typeface="Times New Roman" panose="02020603050405020304" pitchFamily="18" charset="0"/>
              </a:rPr>
              <a:t>bRc</a:t>
            </a:r>
            <a:r>
              <a:rPr lang="en-US" strike="noStrike" baseline="0" dirty="0" smtClean="0">
                <a:latin typeface="Times New Roman" panose="02020603050405020304" pitchFamily="18" charset="0"/>
              </a:rPr>
              <a:t> means b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c is odd</a:t>
            </a:r>
          </a:p>
          <a:p>
            <a:pPr marL="0" marR="0" lvl="0" indent="0" rtl="0">
              <a:buNone/>
            </a:pPr>
            <a:r>
              <a:rPr lang="en-US" strike="noStrike" baseline="0" dirty="0" smtClean="0">
                <a:latin typeface="Symbol" panose="05050102010706020507" pitchFamily="18" charset="2"/>
              </a:rPr>
              <a:t>	Þ</a:t>
            </a:r>
            <a:r>
              <a:rPr lang="en-US" strike="noStrike" baseline="0" dirty="0" smtClean="0">
                <a:latin typeface="Times New Roman" panose="02020603050405020304" pitchFamily="18" charset="0"/>
              </a:rPr>
              <a:t> both “b” and “c” are odd.</a:t>
            </a:r>
          </a:p>
          <a:p>
            <a:pPr marR="0" lvl="0" rtl="0"/>
            <a:r>
              <a:rPr lang="en-US" strike="noStrike" baseline="0" dirty="0" smtClean="0">
                <a:latin typeface="Times New Roman" panose="02020603050405020304" pitchFamily="18" charset="0"/>
              </a:rPr>
              <a:t>Now if </a:t>
            </a:r>
            <a:r>
              <a:rPr lang="en-US" strike="noStrike" baseline="0" dirty="0" err="1" smtClean="0">
                <a:latin typeface="Times New Roman" panose="02020603050405020304" pitchFamily="18" charset="0"/>
              </a:rPr>
              <a:t>aRb</a:t>
            </a:r>
            <a:r>
              <a:rPr lang="en-US" strike="noStrike" baseline="0" dirty="0" smtClean="0">
                <a:latin typeface="Times New Roman" panose="02020603050405020304" pitchFamily="18" charset="0"/>
              </a:rPr>
              <a:t> and </a:t>
            </a:r>
            <a:r>
              <a:rPr lang="en-US" strike="noStrike" baseline="0" dirty="0" err="1" smtClean="0">
                <a:latin typeface="Times New Roman" panose="02020603050405020304" pitchFamily="18" charset="0"/>
              </a:rPr>
              <a:t>bRc</a:t>
            </a:r>
            <a:r>
              <a:rPr lang="en-US" strike="noStrike" baseline="0" dirty="0" smtClean="0">
                <a:latin typeface="Times New Roman" panose="02020603050405020304" pitchFamily="18" charset="0"/>
              </a:rPr>
              <a:t>, then all of a, b, c are odd and so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c is odd. Consequently </a:t>
            </a:r>
            <a:r>
              <a:rPr lang="en-US" strike="noStrike" baseline="0" dirty="0" err="1" smtClean="0">
                <a:latin typeface="Times New Roman" panose="02020603050405020304" pitchFamily="18" charset="0"/>
              </a:rPr>
              <a:t>aRc</a:t>
            </a:r>
            <a:r>
              <a:rPr lang="en-US" strike="noStrike" baseline="0" dirty="0" smtClean="0">
                <a:latin typeface="Times New Roman" panose="02020603050405020304" pitchFamily="18" charset="0"/>
              </a:rPr>
              <a:t>.</a:t>
            </a:r>
          </a:p>
        </p:txBody>
      </p:sp>
    </p:spTree>
    <p:extLst>
      <p:ext uri="{BB962C8B-B14F-4D97-AF65-F5344CB8AC3E}">
        <p14:creationId xmlns:p14="http://schemas.microsoft.com/office/powerpoint/2010/main" val="3505325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EXERCISE:</a:t>
            </a:r>
          </a:p>
        </p:txBody>
      </p:sp>
      <p:sp>
        <p:nvSpPr>
          <p:cNvPr id="3" name="Text Placeholder 2"/>
          <p:cNvSpPr>
            <a:spLocks noGrp="1"/>
          </p:cNvSpPr>
          <p:nvPr>
            <p:ph type="body" idx="1"/>
          </p:nvPr>
        </p:nvSpPr>
        <p:spPr>
          <a:xfrm>
            <a:off x="838200" y="1825625"/>
            <a:ext cx="10941424" cy="4351338"/>
          </a:xfrm>
        </p:spPr>
        <p:txBody>
          <a:bodyPr/>
          <a:lstStyle/>
          <a:p>
            <a:pPr lvl="0"/>
            <a:r>
              <a:rPr lang="en-US" dirty="0">
                <a:latin typeface="Times New Roman" panose="02020603050405020304" pitchFamily="18" charset="0"/>
              </a:rPr>
              <a:t>Let A be the set of people living in the world today. A binary relation R </a:t>
            </a:r>
            <a:r>
              <a:rPr lang="en-US" dirty="0" smtClean="0">
                <a:latin typeface="Times New Roman" panose="02020603050405020304" pitchFamily="18" charset="0"/>
              </a:rPr>
              <a:t>is defined </a:t>
            </a:r>
            <a:r>
              <a:rPr lang="en-US" dirty="0">
                <a:latin typeface="Times New Roman" panose="02020603050405020304" pitchFamily="18" charset="0"/>
              </a:rPr>
              <a:t>on A as follows</a:t>
            </a:r>
            <a:r>
              <a:rPr lang="en-US" dirty="0" smtClean="0">
                <a:latin typeface="Times New Roman" panose="02020603050405020304" pitchFamily="18" charset="0"/>
              </a:rPr>
              <a:t>:</a:t>
            </a:r>
          </a:p>
          <a:p>
            <a:pPr marL="0" lvl="0" indent="0">
              <a:buNone/>
            </a:pPr>
            <a:r>
              <a:rPr lang="en-US" dirty="0" smtClean="0">
                <a:latin typeface="Times New Roman" panose="02020603050405020304" pitchFamily="18" charset="0"/>
              </a:rPr>
              <a:t>	for </a:t>
            </a:r>
            <a:r>
              <a:rPr lang="en-US" dirty="0">
                <a:latin typeface="Times New Roman" panose="02020603050405020304" pitchFamily="18" charset="0"/>
              </a:rPr>
              <a:t>all p, q </a:t>
            </a:r>
            <a:r>
              <a:rPr lang="en-US" dirty="0">
                <a:latin typeface="Symbol" panose="05050102010706020507" pitchFamily="18" charset="2"/>
              </a:rPr>
              <a:t>Î</a:t>
            </a:r>
            <a:r>
              <a:rPr lang="en-US" dirty="0">
                <a:latin typeface="Times New Roman" panose="02020603050405020304" pitchFamily="18" charset="0"/>
              </a:rPr>
              <a:t>A, </a:t>
            </a:r>
            <a:r>
              <a:rPr lang="en-US" dirty="0" err="1">
                <a:latin typeface="Times New Roman" panose="02020603050405020304" pitchFamily="18" charset="0"/>
              </a:rPr>
              <a:t>pRq</a:t>
            </a:r>
            <a:r>
              <a:rPr lang="en-US" dirty="0">
                <a:latin typeface="Times New Roman" panose="02020603050405020304" pitchFamily="18" charset="0"/>
              </a:rPr>
              <a:t> </a:t>
            </a:r>
            <a:r>
              <a:rPr lang="en-US" dirty="0">
                <a:latin typeface="Symbol" panose="05050102010706020507" pitchFamily="18" charset="2"/>
              </a:rPr>
              <a:t>Û</a:t>
            </a:r>
            <a:r>
              <a:rPr lang="en-US" dirty="0">
                <a:latin typeface="Times New Roman" panose="02020603050405020304" pitchFamily="18" charset="0"/>
              </a:rPr>
              <a:t> p has the same first name as q</a:t>
            </a:r>
            <a:r>
              <a:rPr lang="en-US" dirty="0" smtClean="0">
                <a:latin typeface="Times New Roman" panose="02020603050405020304" pitchFamily="18" charset="0"/>
              </a:rPr>
              <a:t>.</a:t>
            </a:r>
          </a:p>
          <a:p>
            <a:pPr marL="0" lvl="0" indent="0">
              <a:buNone/>
            </a:pPr>
            <a:r>
              <a:rPr lang="en-US" dirty="0">
                <a:latin typeface="Times New Roman" panose="02020603050405020304" pitchFamily="18" charset="0"/>
              </a:rPr>
              <a:t>Determine whether the relation R is reflexive, symmetric and/or transitive.</a:t>
            </a:r>
            <a:endParaRPr lang="en-US" dirty="0"/>
          </a:p>
        </p:txBody>
      </p:sp>
    </p:spTree>
    <p:extLst>
      <p:ext uri="{BB962C8B-B14F-4D97-AF65-F5344CB8AC3E}">
        <p14:creationId xmlns:p14="http://schemas.microsoft.com/office/powerpoint/2010/main" val="2441664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224" y="551329"/>
            <a:ext cx="10515600" cy="1060265"/>
          </a:xfrm>
        </p:spPr>
        <p:txBody>
          <a:bodyPr>
            <a:normAutofit/>
          </a:bodyPr>
          <a:lstStyle/>
          <a:p>
            <a:pPr marR="0" rtl="0"/>
            <a:r>
              <a:rPr lang="en-US" b="1" i="0" u="sng" strike="noStrike" baseline="0" dirty="0" smtClean="0">
                <a:latin typeface="Times New Roman" panose="02020603050405020304" pitchFamily="18" charset="0"/>
              </a:rPr>
              <a:t>SOLUTION:</a:t>
            </a:r>
          </a:p>
        </p:txBody>
      </p:sp>
      <p:sp>
        <p:nvSpPr>
          <p:cNvPr id="3" name="Text Placeholder 2"/>
          <p:cNvSpPr>
            <a:spLocks noGrp="1"/>
          </p:cNvSpPr>
          <p:nvPr>
            <p:ph type="body" idx="1"/>
          </p:nvPr>
        </p:nvSpPr>
        <p:spPr>
          <a:xfrm>
            <a:off x="744071" y="1880535"/>
            <a:ext cx="10515600" cy="5959100"/>
          </a:xfrm>
        </p:spPr>
        <p:txBody>
          <a:bodyPr>
            <a:normAutofit/>
          </a:bodyPr>
          <a:lstStyle/>
          <a:p>
            <a:pPr lvl="0"/>
            <a:r>
              <a:rPr lang="en-US" b="1" dirty="0" smtClean="0">
                <a:latin typeface="Times New Roman" panose="02020603050405020304" pitchFamily="18" charset="0"/>
              </a:rPr>
              <a:t>Reflexive</a:t>
            </a:r>
          </a:p>
          <a:p>
            <a:pPr lvl="0"/>
            <a:r>
              <a:rPr lang="en-US" dirty="0" smtClean="0">
                <a:latin typeface="Times New Roman" panose="02020603050405020304" pitchFamily="18" charset="0"/>
              </a:rPr>
              <a:t>Since </a:t>
            </a:r>
            <a:r>
              <a:rPr lang="en-US" dirty="0">
                <a:latin typeface="Times New Roman" panose="02020603050405020304" pitchFamily="18" charset="0"/>
              </a:rPr>
              <a:t>every person has the same first name as his/her self. Hence for all p </a:t>
            </a:r>
            <a:r>
              <a:rPr lang="en-US" dirty="0">
                <a:latin typeface="Symbol" panose="05050102010706020507" pitchFamily="18" charset="2"/>
              </a:rPr>
              <a:t>Î</a:t>
            </a:r>
            <a:r>
              <a:rPr lang="en-US" dirty="0">
                <a:latin typeface="Times New Roman" panose="02020603050405020304" pitchFamily="18" charset="0"/>
              </a:rPr>
              <a:t> A, </a:t>
            </a:r>
            <a:r>
              <a:rPr lang="en-US" dirty="0" err="1">
                <a:latin typeface="Times New Roman" panose="02020603050405020304" pitchFamily="18" charset="0"/>
              </a:rPr>
              <a:t>pRp</a:t>
            </a:r>
            <a:r>
              <a:rPr lang="en-US" dirty="0">
                <a:latin typeface="Times New Roman" panose="02020603050405020304" pitchFamily="18" charset="0"/>
              </a:rPr>
              <a:t>. Thus, R is reflexive</a:t>
            </a:r>
            <a:r>
              <a:rPr lang="en-US" dirty="0" smtClean="0">
                <a:latin typeface="Times New Roman" panose="02020603050405020304" pitchFamily="18" charset="0"/>
              </a:rPr>
              <a:t>.</a:t>
            </a:r>
          </a:p>
          <a:p>
            <a:pPr lvl="0"/>
            <a:r>
              <a:rPr lang="en-US" b="1" dirty="0" smtClean="0">
                <a:latin typeface="Times New Roman" panose="02020603050405020304" pitchFamily="18" charset="0"/>
              </a:rPr>
              <a:t>Symmetric</a:t>
            </a:r>
          </a:p>
          <a:p>
            <a:pPr lvl="0"/>
            <a:r>
              <a:rPr lang="en-US" dirty="0">
                <a:latin typeface="Times New Roman" panose="02020603050405020304" pitchFamily="18" charset="0"/>
              </a:rPr>
              <a:t>Let p, q </a:t>
            </a:r>
            <a:r>
              <a:rPr lang="en-US" dirty="0">
                <a:latin typeface="Symbol" panose="05050102010706020507" pitchFamily="18" charset="2"/>
              </a:rPr>
              <a:t>Î</a:t>
            </a:r>
            <a:r>
              <a:rPr lang="en-US" dirty="0">
                <a:latin typeface="Times New Roman" panose="02020603050405020304" pitchFamily="18" charset="0"/>
              </a:rPr>
              <a:t>A and suppose </a:t>
            </a:r>
            <a:r>
              <a:rPr lang="en-US" dirty="0" err="1">
                <a:latin typeface="Times New Roman" panose="02020603050405020304" pitchFamily="18" charset="0"/>
              </a:rPr>
              <a:t>pRq</a:t>
            </a:r>
            <a:r>
              <a:rPr lang="en-US" dirty="0" smtClean="0">
                <a:latin typeface="Times New Roman" panose="02020603050405020304" pitchFamily="18" charset="0"/>
              </a:rPr>
              <a:t>.</a:t>
            </a:r>
          </a:p>
          <a:p>
            <a:pPr lvl="0"/>
            <a:r>
              <a:rPr lang="en-US" dirty="0">
                <a:latin typeface="Times New Roman" panose="02020603050405020304" pitchFamily="18" charset="0"/>
              </a:rPr>
              <a:t>p has the same first name as q. q has the same first name as p. q R </a:t>
            </a:r>
            <a:r>
              <a:rPr lang="en-US" dirty="0" smtClean="0">
                <a:latin typeface="Times New Roman" panose="02020603050405020304" pitchFamily="18" charset="0"/>
              </a:rPr>
              <a:t>p</a:t>
            </a:r>
          </a:p>
          <a:p>
            <a:pPr lvl="0"/>
            <a:r>
              <a:rPr lang="en-US" dirty="0">
                <a:latin typeface="Times New Roman" panose="02020603050405020304" pitchFamily="18" charset="0"/>
              </a:rPr>
              <a:t>Thus if </a:t>
            </a:r>
            <a:r>
              <a:rPr lang="en-US" dirty="0" err="1">
                <a:latin typeface="Times New Roman" panose="02020603050405020304" pitchFamily="18" charset="0"/>
              </a:rPr>
              <a:t>pRq</a:t>
            </a:r>
            <a:r>
              <a:rPr lang="en-US" dirty="0">
                <a:latin typeface="Times New Roman" panose="02020603050405020304" pitchFamily="18" charset="0"/>
              </a:rPr>
              <a:t> then </a:t>
            </a:r>
            <a:r>
              <a:rPr lang="en-US" dirty="0" err="1">
                <a:latin typeface="Times New Roman" panose="02020603050405020304" pitchFamily="18" charset="0"/>
              </a:rPr>
              <a:t>qRp</a:t>
            </a:r>
            <a:r>
              <a:rPr lang="en-US" dirty="0">
                <a:latin typeface="Times New Roman" panose="02020603050405020304" pitchFamily="18" charset="0"/>
              </a:rPr>
              <a:t> </a:t>
            </a:r>
            <a:r>
              <a:rPr lang="en-US" dirty="0">
                <a:latin typeface="Symbol" panose="05050102010706020507" pitchFamily="18" charset="2"/>
              </a:rPr>
              <a:t>"</a:t>
            </a:r>
            <a:r>
              <a:rPr lang="en-US" dirty="0">
                <a:latin typeface="Times New Roman" panose="02020603050405020304" pitchFamily="18" charset="0"/>
              </a:rPr>
              <a:t> </a:t>
            </a:r>
            <a:r>
              <a:rPr lang="en-US" dirty="0" err="1">
                <a:latin typeface="Times New Roman" panose="02020603050405020304" pitchFamily="18" charset="0"/>
              </a:rPr>
              <a:t>p,q</a:t>
            </a:r>
            <a:r>
              <a:rPr lang="en-US" dirty="0">
                <a:latin typeface="Times New Roman" panose="02020603050405020304" pitchFamily="18" charset="0"/>
              </a:rPr>
              <a:t> </a:t>
            </a:r>
            <a:r>
              <a:rPr lang="en-US" dirty="0">
                <a:latin typeface="Symbol" panose="05050102010706020507" pitchFamily="18" charset="2"/>
              </a:rPr>
              <a:t>Î</a:t>
            </a:r>
            <a:r>
              <a:rPr lang="en-US" dirty="0">
                <a:latin typeface="Times New Roman" panose="02020603050405020304" pitchFamily="18" charset="0"/>
              </a:rPr>
              <a:t>A. R is symmetric</a:t>
            </a:r>
            <a:r>
              <a:rPr lang="en-US" dirty="0" smtClean="0">
                <a:latin typeface="Times New Roman" panose="02020603050405020304" pitchFamily="18" charset="0"/>
              </a:rPr>
              <a:t>.</a:t>
            </a:r>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1007253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1317812"/>
          </a:xfrm>
        </p:spPr>
        <p:txBody>
          <a:bodyPr>
            <a:normAutofit/>
          </a:bodyPr>
          <a:lstStyle/>
          <a:p>
            <a:pPr marR="0" rtl="0"/>
            <a:r>
              <a:rPr lang="en-US" b="1" i="0" u="sng" strike="noStrike" baseline="0" dirty="0" smtClean="0">
                <a:latin typeface="Times New Roman" panose="02020603050405020304" pitchFamily="18" charset="0"/>
              </a:rPr>
              <a:t>SOLUTION:</a:t>
            </a:r>
          </a:p>
        </p:txBody>
      </p:sp>
      <p:sp>
        <p:nvSpPr>
          <p:cNvPr id="3" name="Text Placeholder 2"/>
          <p:cNvSpPr>
            <a:spLocks noGrp="1"/>
          </p:cNvSpPr>
          <p:nvPr>
            <p:ph type="body" idx="1"/>
          </p:nvPr>
        </p:nvSpPr>
        <p:spPr>
          <a:xfrm>
            <a:off x="838200" y="1893982"/>
            <a:ext cx="10515600" cy="5959100"/>
          </a:xfrm>
        </p:spPr>
        <p:txBody>
          <a:bodyPr>
            <a:normAutofit/>
          </a:bodyPr>
          <a:lstStyle/>
          <a:p>
            <a:pPr lvl="0"/>
            <a:r>
              <a:rPr lang="en-US" b="1" dirty="0" smtClean="0">
                <a:latin typeface="Times New Roman" panose="02020603050405020304" pitchFamily="18" charset="0"/>
              </a:rPr>
              <a:t>Transitive</a:t>
            </a:r>
          </a:p>
          <a:p>
            <a:pPr lvl="0"/>
            <a:r>
              <a:rPr lang="en-US" dirty="0">
                <a:latin typeface="Times New Roman" panose="02020603050405020304" pitchFamily="18" charset="0"/>
              </a:rPr>
              <a:t>Let p, q, </a:t>
            </a:r>
            <a:r>
              <a:rPr lang="en-US" dirty="0" smtClean="0">
                <a:latin typeface="Times New Roman" panose="02020603050405020304" pitchFamily="18" charset="0"/>
              </a:rPr>
              <a:t>r </a:t>
            </a:r>
            <a:r>
              <a:rPr lang="en-US" dirty="0">
                <a:latin typeface="Symbol" panose="05050102010706020507" pitchFamily="18" charset="2"/>
              </a:rPr>
              <a:t>Î</a:t>
            </a:r>
            <a:r>
              <a:rPr lang="en-US" dirty="0">
                <a:latin typeface="Times New Roman" panose="02020603050405020304" pitchFamily="18" charset="0"/>
              </a:rPr>
              <a:t>A and suppose p R q and </a:t>
            </a:r>
            <a:r>
              <a:rPr lang="en-US" dirty="0" err="1">
                <a:latin typeface="Times New Roman" panose="02020603050405020304" pitchFamily="18" charset="0"/>
              </a:rPr>
              <a:t>qRr</a:t>
            </a:r>
            <a:r>
              <a:rPr lang="en-US" dirty="0" smtClean="0">
                <a:latin typeface="Times New Roman" panose="02020603050405020304" pitchFamily="18" charset="0"/>
              </a:rPr>
              <a:t>.</a:t>
            </a:r>
          </a:p>
          <a:p>
            <a:pPr lvl="0"/>
            <a:r>
              <a:rPr lang="en-US" dirty="0">
                <a:latin typeface="Times New Roman" panose="02020603050405020304" pitchFamily="18" charset="0"/>
              </a:rPr>
              <a:t>Now </a:t>
            </a:r>
            <a:r>
              <a:rPr lang="en-US" dirty="0" err="1">
                <a:latin typeface="Times New Roman" panose="02020603050405020304" pitchFamily="18" charset="0"/>
              </a:rPr>
              <a:t>pRq</a:t>
            </a:r>
            <a:r>
              <a:rPr lang="en-US" dirty="0">
                <a:latin typeface="Times New Roman" panose="02020603050405020304" pitchFamily="18" charset="0"/>
              </a:rPr>
              <a:t> </a:t>
            </a:r>
            <a:r>
              <a:rPr lang="en-US" dirty="0">
                <a:latin typeface="Symbol" panose="05050102010706020507" pitchFamily="18" charset="2"/>
              </a:rPr>
              <a:t>Û</a:t>
            </a:r>
            <a:r>
              <a:rPr lang="en-US" dirty="0">
                <a:latin typeface="Times New Roman" panose="02020603050405020304" pitchFamily="18" charset="0"/>
              </a:rPr>
              <a:t> p has the same first name as </a:t>
            </a:r>
            <a:r>
              <a:rPr lang="en-US" dirty="0" smtClean="0">
                <a:latin typeface="Times New Roman" panose="02020603050405020304" pitchFamily="18" charset="0"/>
              </a:rPr>
              <a:t>q</a:t>
            </a:r>
          </a:p>
          <a:p>
            <a:pPr lvl="0"/>
            <a:r>
              <a:rPr lang="en-US" dirty="0">
                <a:latin typeface="Times New Roman" panose="02020603050405020304" pitchFamily="18" charset="0"/>
              </a:rPr>
              <a:t>and </a:t>
            </a:r>
            <a:r>
              <a:rPr lang="en-US" dirty="0" err="1">
                <a:latin typeface="Times New Roman" panose="02020603050405020304" pitchFamily="18" charset="0"/>
              </a:rPr>
              <a:t>qRr</a:t>
            </a:r>
            <a:r>
              <a:rPr lang="en-US" dirty="0">
                <a:latin typeface="Times New Roman" panose="02020603050405020304" pitchFamily="18" charset="0"/>
              </a:rPr>
              <a:t> </a:t>
            </a:r>
            <a:r>
              <a:rPr lang="en-US" dirty="0">
                <a:latin typeface="Symbol" panose="05050102010706020507" pitchFamily="18" charset="2"/>
              </a:rPr>
              <a:t>Û</a:t>
            </a:r>
            <a:r>
              <a:rPr lang="en-US" dirty="0">
                <a:latin typeface="Times New Roman" panose="02020603050405020304" pitchFamily="18" charset="0"/>
              </a:rPr>
              <a:t> q has the same first name as r</a:t>
            </a:r>
            <a:r>
              <a:rPr lang="en-US" dirty="0" smtClean="0">
                <a:latin typeface="Times New Roman" panose="02020603050405020304" pitchFamily="18" charset="0"/>
              </a:rPr>
              <a:t>.</a:t>
            </a:r>
          </a:p>
          <a:p>
            <a:pPr lvl="0"/>
            <a:r>
              <a:rPr lang="en-US" dirty="0">
                <a:latin typeface="Times New Roman" panose="02020603050405020304" pitchFamily="18" charset="0"/>
              </a:rPr>
              <a:t>Consequently, p has the same first name as r</a:t>
            </a:r>
            <a:r>
              <a:rPr lang="en-US" dirty="0" smtClean="0">
                <a:latin typeface="Times New Roman" panose="02020603050405020304" pitchFamily="18" charset="0"/>
              </a:rPr>
              <a:t>.</a:t>
            </a:r>
          </a:p>
          <a:p>
            <a:pPr lvl="0"/>
            <a:r>
              <a:rPr lang="en-US" dirty="0">
                <a:latin typeface="Symbol" panose="05050102010706020507" pitchFamily="18" charset="2"/>
              </a:rPr>
              <a:t>Þ</a:t>
            </a:r>
            <a:r>
              <a:rPr lang="en-US" dirty="0">
                <a:latin typeface="Times New Roman" panose="02020603050405020304" pitchFamily="18" charset="0"/>
              </a:rPr>
              <a:t> </a:t>
            </a:r>
            <a:r>
              <a:rPr lang="en-US" dirty="0" err="1" smtClean="0">
                <a:latin typeface="Times New Roman" panose="02020603050405020304" pitchFamily="18" charset="0"/>
              </a:rPr>
              <a:t>pRr</a:t>
            </a:r>
            <a:endParaRPr lang="en-US" dirty="0" smtClean="0">
              <a:latin typeface="Times New Roman" panose="02020603050405020304" pitchFamily="18" charset="0"/>
            </a:endParaRPr>
          </a:p>
          <a:p>
            <a:pPr lvl="0"/>
            <a:r>
              <a:rPr lang="en-US" dirty="0">
                <a:latin typeface="Times New Roman" panose="02020603050405020304" pitchFamily="18" charset="0"/>
              </a:rPr>
              <a:t>Thus, if </a:t>
            </a:r>
            <a:r>
              <a:rPr lang="en-US" dirty="0" err="1">
                <a:latin typeface="Times New Roman" panose="02020603050405020304" pitchFamily="18" charset="0"/>
              </a:rPr>
              <a:t>pRq</a:t>
            </a:r>
            <a:r>
              <a:rPr lang="en-US" dirty="0">
                <a:latin typeface="Times New Roman" panose="02020603050405020304" pitchFamily="18" charset="0"/>
              </a:rPr>
              <a:t> and </a:t>
            </a:r>
            <a:r>
              <a:rPr lang="en-US" dirty="0" err="1" smtClean="0">
                <a:latin typeface="Times New Roman" panose="02020603050405020304" pitchFamily="18" charset="0"/>
              </a:rPr>
              <a:t>qRr</a:t>
            </a:r>
            <a:r>
              <a:rPr lang="en-US" dirty="0" smtClean="0">
                <a:latin typeface="Times New Roman" panose="02020603050405020304" pitchFamily="18" charset="0"/>
              </a:rPr>
              <a:t> </a:t>
            </a:r>
            <a:r>
              <a:rPr lang="en-US" dirty="0">
                <a:latin typeface="Times New Roman" panose="02020603050405020304" pitchFamily="18" charset="0"/>
              </a:rPr>
              <a:t>then </a:t>
            </a:r>
            <a:r>
              <a:rPr lang="en-US" dirty="0" err="1">
                <a:latin typeface="Times New Roman" panose="02020603050405020304" pitchFamily="18" charset="0"/>
              </a:rPr>
              <a:t>pRr</a:t>
            </a:r>
            <a:r>
              <a:rPr lang="en-US" dirty="0">
                <a:latin typeface="Times New Roman" panose="02020603050405020304" pitchFamily="18" charset="0"/>
              </a:rPr>
              <a:t>, </a:t>
            </a:r>
            <a:r>
              <a:rPr lang="en-US" dirty="0">
                <a:latin typeface="Symbol" panose="05050102010706020507" pitchFamily="18" charset="2"/>
              </a:rPr>
              <a:t>"</a:t>
            </a:r>
            <a:r>
              <a:rPr lang="en-US" dirty="0">
                <a:latin typeface="Times New Roman" panose="02020603050405020304" pitchFamily="18" charset="0"/>
              </a:rPr>
              <a:t> p, q, r </a:t>
            </a:r>
            <a:r>
              <a:rPr lang="en-US" dirty="0">
                <a:latin typeface="Symbol" panose="05050102010706020507" pitchFamily="18" charset="2"/>
              </a:rPr>
              <a:t>Î</a:t>
            </a:r>
            <a:r>
              <a:rPr lang="en-US" dirty="0">
                <a:latin typeface="Times New Roman" panose="02020603050405020304" pitchFamily="18" charset="0"/>
              </a:rPr>
              <a:t>A. </a:t>
            </a:r>
            <a:endParaRPr lang="en-US" dirty="0" smtClean="0">
              <a:latin typeface="Times New Roman" panose="02020603050405020304" pitchFamily="18" charset="0"/>
            </a:endParaRPr>
          </a:p>
          <a:p>
            <a:pPr lvl="0"/>
            <a:r>
              <a:rPr lang="en-US" dirty="0" smtClean="0">
                <a:latin typeface="Times New Roman" panose="02020603050405020304" pitchFamily="18" charset="0"/>
              </a:rPr>
              <a:t>Hence </a:t>
            </a:r>
            <a:r>
              <a:rPr lang="en-US" dirty="0">
                <a:latin typeface="Times New Roman" panose="02020603050405020304" pitchFamily="18" charset="0"/>
              </a:rPr>
              <a:t>R is transitive.</a:t>
            </a:r>
            <a:endParaRPr lang="en-US" b="1" dirty="0" smtClean="0">
              <a:latin typeface="Times New Roman" panose="02020603050405020304" pitchFamily="18" charset="0"/>
            </a:endParaRPr>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11395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1" i="0" u="sng" strike="noStrike" baseline="0" dirty="0" smtClean="0">
                <a:latin typeface="Times New Roman" panose="02020603050405020304" pitchFamily="18" charset="0"/>
              </a:rPr>
              <a:t>CARTESIAN PRODUCT OF MORE THAN TWO SETS:</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The Cartesian product of sets A</a:t>
            </a:r>
            <a:r>
              <a:rPr lang="en-US" strike="noStrike" baseline="-25000" dirty="0" smtClean="0">
                <a:latin typeface="Times New Roman" panose="02020603050405020304" pitchFamily="18" charset="0"/>
              </a:rPr>
              <a:t>1</a:t>
            </a:r>
            <a:r>
              <a:rPr lang="en-US" strike="noStrike" baseline="0" dirty="0" smtClean="0">
                <a:latin typeface="Times New Roman" panose="02020603050405020304" pitchFamily="18" charset="0"/>
              </a:rPr>
              <a:t>, A</a:t>
            </a:r>
            <a:r>
              <a:rPr lang="en-US" strike="noStrike" baseline="-25000" dirty="0" smtClean="0">
                <a:latin typeface="Times New Roman" panose="02020603050405020304" pitchFamily="18" charset="0"/>
              </a:rPr>
              <a:t>2</a:t>
            </a:r>
            <a:r>
              <a:rPr lang="en-US" strike="noStrike" baseline="0" dirty="0" smtClean="0">
                <a:latin typeface="Times New Roman" panose="02020603050405020304" pitchFamily="18" charset="0"/>
              </a:rPr>
              <a:t>, …, A</a:t>
            </a:r>
            <a:r>
              <a:rPr lang="en-US" strike="noStrike" baseline="-25000" dirty="0" smtClean="0">
                <a:latin typeface="Times New Roman" panose="02020603050405020304" pitchFamily="18" charset="0"/>
              </a:rPr>
              <a:t>n</a:t>
            </a:r>
            <a:r>
              <a:rPr lang="en-US" strike="noStrike" baseline="0" dirty="0" smtClean="0">
                <a:latin typeface="Times New Roman" panose="02020603050405020304" pitchFamily="18" charset="0"/>
              </a:rPr>
              <a:t>, denoted A</a:t>
            </a:r>
            <a:r>
              <a:rPr lang="en-US" strike="noStrike" baseline="-25000" dirty="0" smtClean="0">
                <a:latin typeface="Times New Roman" panose="02020603050405020304" pitchFamily="18" charset="0"/>
              </a:rPr>
              <a:t>1</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A</a:t>
            </a:r>
            <a:r>
              <a:rPr lang="en-US" strike="noStrike" baseline="-25000" dirty="0" smtClean="0">
                <a:latin typeface="Times New Roman" panose="02020603050405020304" pitchFamily="18" charset="0"/>
              </a:rPr>
              <a:t>2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A</a:t>
            </a:r>
            <a:r>
              <a:rPr lang="en-US" strike="noStrike" baseline="-25000" dirty="0" smtClean="0">
                <a:latin typeface="Times New Roman" panose="02020603050405020304" pitchFamily="18" charset="0"/>
              </a:rPr>
              <a:t>n, </a:t>
            </a:r>
            <a:r>
              <a:rPr lang="en-US" strike="noStrike" baseline="0" dirty="0" smtClean="0">
                <a:latin typeface="Times New Roman" panose="02020603050405020304" pitchFamily="18" charset="0"/>
              </a:rPr>
              <a:t>is the set of all ordered n-tuples (a</a:t>
            </a:r>
            <a:r>
              <a:rPr lang="en-US" strike="noStrike" baseline="-25000" dirty="0" smtClean="0">
                <a:latin typeface="Times New Roman" panose="02020603050405020304" pitchFamily="18" charset="0"/>
              </a:rPr>
              <a:t>1</a:t>
            </a:r>
            <a:r>
              <a:rPr lang="en-US" strike="noStrike" baseline="0" dirty="0" smtClean="0">
                <a:latin typeface="Times New Roman" panose="02020603050405020304" pitchFamily="18" charset="0"/>
              </a:rPr>
              <a:t>, a</a:t>
            </a:r>
            <a:r>
              <a:rPr lang="en-US" strike="noStrike" baseline="-25000" dirty="0" smtClean="0">
                <a:latin typeface="Times New Roman" panose="02020603050405020304" pitchFamily="18" charset="0"/>
              </a:rPr>
              <a:t>2</a:t>
            </a:r>
            <a:r>
              <a:rPr lang="en-US" strike="noStrike" baseline="0" dirty="0" smtClean="0">
                <a:latin typeface="Times New Roman" panose="02020603050405020304" pitchFamily="18" charset="0"/>
              </a:rPr>
              <a:t>, …, a</a:t>
            </a:r>
            <a:r>
              <a:rPr lang="en-US" strike="noStrike" baseline="-25000" dirty="0" smtClean="0">
                <a:latin typeface="Times New Roman" panose="02020603050405020304" pitchFamily="18" charset="0"/>
              </a:rPr>
              <a:t>n</a:t>
            </a:r>
            <a:r>
              <a:rPr lang="en-US" strike="noStrike" baseline="0" dirty="0" smtClean="0">
                <a:latin typeface="Times New Roman" panose="02020603050405020304" pitchFamily="18" charset="0"/>
              </a:rPr>
              <a:t>) where a</a:t>
            </a:r>
            <a:r>
              <a:rPr lang="en-US" strike="noStrike" baseline="-25000" dirty="0" smtClean="0">
                <a:latin typeface="Times New Roman" panose="02020603050405020304" pitchFamily="18" charset="0"/>
              </a:rPr>
              <a:t>1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A</a:t>
            </a:r>
            <a:r>
              <a:rPr lang="en-US" strike="noStrike" baseline="-25000" dirty="0" smtClean="0">
                <a:latin typeface="Times New Roman" panose="02020603050405020304" pitchFamily="18" charset="0"/>
              </a:rPr>
              <a:t>1</a:t>
            </a:r>
            <a:r>
              <a:rPr lang="en-US" strike="noStrike" baseline="0" dirty="0" smtClean="0">
                <a:latin typeface="Times New Roman" panose="02020603050405020304" pitchFamily="18" charset="0"/>
              </a:rPr>
              <a:t>, a</a:t>
            </a:r>
            <a:r>
              <a:rPr lang="en-US" strike="noStrike" baseline="-25000" dirty="0" smtClean="0">
                <a:latin typeface="Times New Roman" panose="02020603050405020304" pitchFamily="18" charset="0"/>
              </a:rPr>
              <a:t>2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A</a:t>
            </a:r>
            <a:r>
              <a:rPr lang="en-US" strike="noStrike" baseline="-25000" dirty="0" smtClean="0">
                <a:latin typeface="Times New Roman" panose="02020603050405020304" pitchFamily="18" charset="0"/>
              </a:rPr>
              <a:t>2</a:t>
            </a:r>
            <a:r>
              <a:rPr lang="en-US" strike="noStrike" baseline="0" dirty="0" smtClean="0">
                <a:latin typeface="Times New Roman" panose="02020603050405020304" pitchFamily="18" charset="0"/>
              </a:rPr>
              <a:t>,…, a</a:t>
            </a:r>
            <a:r>
              <a:rPr lang="en-US" strike="noStrike" baseline="-25000" dirty="0" smtClean="0">
                <a:latin typeface="Times New Roman" panose="02020603050405020304" pitchFamily="18" charset="0"/>
              </a:rPr>
              <a:t>n </a:t>
            </a:r>
            <a:r>
              <a:rPr lang="en-US" strike="noStrike" baseline="0" dirty="0" err="1" smtClean="0">
                <a:latin typeface="Symbol" panose="05050102010706020507" pitchFamily="18" charset="2"/>
              </a:rPr>
              <a:t>Î</a:t>
            </a:r>
            <a:r>
              <a:rPr lang="en-US" strike="noStrike" baseline="0" dirty="0" err="1" smtClean="0">
                <a:latin typeface="Times New Roman" panose="02020603050405020304" pitchFamily="18" charset="0"/>
              </a:rPr>
              <a:t>A</a:t>
            </a:r>
            <a:r>
              <a:rPr lang="en-US" strike="noStrike" baseline="-25000" dirty="0" err="1" smtClean="0">
                <a:latin typeface="Times New Roman" panose="02020603050405020304" pitchFamily="18" charset="0"/>
              </a:rPr>
              <a:t>n</a:t>
            </a:r>
            <a:r>
              <a:rPr lang="en-US" strike="noStrike" baseline="-25000" dirty="0" smtClean="0">
                <a:latin typeface="Times New Roman" panose="02020603050405020304" pitchFamily="18" charset="0"/>
              </a:rPr>
              <a:t>.</a:t>
            </a:r>
          </a:p>
          <a:p>
            <a:pPr marR="0" lvl="0" rtl="0"/>
            <a:r>
              <a:rPr lang="en-US" strike="noStrike" baseline="0" dirty="0" smtClean="0">
                <a:latin typeface="Times New Roman" panose="02020603050405020304" pitchFamily="18" charset="0"/>
              </a:rPr>
              <a:t>Symbolically:</a:t>
            </a:r>
          </a:p>
          <a:p>
            <a:pPr marR="0" lvl="0" rtl="0"/>
            <a:r>
              <a:rPr lang="pt-BR" strike="noStrike" baseline="0" dirty="0" smtClean="0">
                <a:latin typeface="Times New Roman" panose="02020603050405020304" pitchFamily="18" charset="0"/>
              </a:rPr>
              <a:t>A</a:t>
            </a:r>
            <a:r>
              <a:rPr lang="pt-BR" strike="noStrike" baseline="-25000" dirty="0" smtClean="0">
                <a:latin typeface="Times New Roman" panose="02020603050405020304" pitchFamily="18" charset="0"/>
              </a:rPr>
              <a:t>1</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A</a:t>
            </a:r>
            <a:r>
              <a:rPr lang="pt-BR" strike="noStrike" baseline="-25000" dirty="0" smtClean="0">
                <a:latin typeface="Times New Roman" panose="02020603050405020304" pitchFamily="18" charset="0"/>
              </a:rPr>
              <a:t>2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A</a:t>
            </a:r>
            <a:r>
              <a:rPr lang="pt-BR" strike="noStrike" baseline="-25000" dirty="0" smtClean="0">
                <a:latin typeface="Times New Roman" panose="02020603050405020304" pitchFamily="18" charset="0"/>
              </a:rPr>
              <a:t>n </a:t>
            </a:r>
            <a:r>
              <a:rPr lang="pt-BR" strike="noStrike" baseline="0" dirty="0" smtClean="0">
                <a:latin typeface="Times New Roman" panose="02020603050405020304" pitchFamily="18" charset="0"/>
              </a:rPr>
              <a:t>={(a</a:t>
            </a:r>
            <a:r>
              <a:rPr lang="pt-BR" strike="noStrike" baseline="-25000" dirty="0" smtClean="0">
                <a:latin typeface="Times New Roman" panose="02020603050405020304" pitchFamily="18" charset="0"/>
              </a:rPr>
              <a:t>1</a:t>
            </a:r>
            <a:r>
              <a:rPr lang="pt-BR" strike="noStrike" baseline="0" dirty="0" smtClean="0">
                <a:latin typeface="Times New Roman" panose="02020603050405020304" pitchFamily="18" charset="0"/>
              </a:rPr>
              <a:t>, a</a:t>
            </a:r>
            <a:r>
              <a:rPr lang="pt-BR" strike="noStrike" baseline="-25000" dirty="0" smtClean="0">
                <a:latin typeface="Times New Roman" panose="02020603050405020304" pitchFamily="18" charset="0"/>
              </a:rPr>
              <a:t>2</a:t>
            </a:r>
            <a:r>
              <a:rPr lang="pt-BR" strike="noStrike" baseline="0" dirty="0" smtClean="0">
                <a:latin typeface="Times New Roman" panose="02020603050405020304" pitchFamily="18" charset="0"/>
              </a:rPr>
              <a:t>, …, a</a:t>
            </a:r>
            <a:r>
              <a:rPr lang="pt-BR" strike="noStrike" baseline="-25000" dirty="0" smtClean="0">
                <a:latin typeface="Times New Roman" panose="02020603050405020304" pitchFamily="18" charset="0"/>
              </a:rPr>
              <a:t>n</a:t>
            </a:r>
            <a:r>
              <a:rPr lang="pt-BR" strike="noStrike" baseline="0" dirty="0" smtClean="0">
                <a:latin typeface="Times New Roman" panose="02020603050405020304" pitchFamily="18" charset="0"/>
              </a:rPr>
              <a:t>) | a</a:t>
            </a:r>
            <a:r>
              <a:rPr lang="pt-BR" strike="noStrike" baseline="-25000" dirty="0" smtClean="0">
                <a:latin typeface="Times New Roman" panose="02020603050405020304" pitchFamily="18" charset="0"/>
              </a:rPr>
              <a:t>i</a:t>
            </a:r>
            <a:r>
              <a:rPr lang="pt-BR" strike="noStrike" baseline="0" dirty="0" smtClean="0">
                <a:latin typeface="Times New Roman" panose="02020603050405020304" pitchFamily="18" charset="0"/>
              </a:rPr>
              <a:t> </a:t>
            </a:r>
            <a:r>
              <a:rPr lang="pt-BR" strike="noStrike" baseline="0" dirty="0" smtClean="0">
                <a:latin typeface="Symbol" panose="05050102010706020507" pitchFamily="18" charset="2"/>
              </a:rPr>
              <a:t>Î</a:t>
            </a:r>
            <a:r>
              <a:rPr lang="pt-BR" strike="noStrike" baseline="0" dirty="0" smtClean="0">
                <a:latin typeface="Times New Roman" panose="02020603050405020304" pitchFamily="18" charset="0"/>
              </a:rPr>
              <a:t>A</a:t>
            </a:r>
            <a:r>
              <a:rPr lang="pt-BR" strike="noStrike" baseline="-25000" dirty="0" smtClean="0">
                <a:latin typeface="Times New Roman" panose="02020603050405020304" pitchFamily="18" charset="0"/>
              </a:rPr>
              <a:t>i</a:t>
            </a:r>
            <a:r>
              <a:rPr lang="pt-BR" strike="noStrike" baseline="0" dirty="0" smtClean="0">
                <a:latin typeface="Times New Roman" panose="02020603050405020304" pitchFamily="18" charset="0"/>
              </a:rPr>
              <a:t>, for i =1, 2, …, n}</a:t>
            </a:r>
          </a:p>
        </p:txBody>
      </p:sp>
    </p:spTree>
    <p:extLst>
      <p:ext uri="{BB962C8B-B14F-4D97-AF65-F5344CB8AC3E}">
        <p14:creationId xmlns:p14="http://schemas.microsoft.com/office/powerpoint/2010/main" val="1789213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1317812"/>
          </a:xfrm>
        </p:spPr>
        <p:txBody>
          <a:bodyPr>
            <a:normAutofit/>
          </a:bodyPr>
          <a:lstStyle/>
          <a:p>
            <a:r>
              <a:rPr lang="en-US" b="1" u="heavy" dirty="0">
                <a:latin typeface="Times New Roman" panose="02020603050405020304" pitchFamily="18" charset="0"/>
                <a:cs typeface="Times New Roman" panose="02020603050405020304" pitchFamily="18" charset="0"/>
              </a:rPr>
              <a:t>EQUIVALENCE RELATION:</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1893982"/>
            <a:ext cx="10515600" cy="4332006"/>
          </a:xfrm>
        </p:spPr>
        <p:txBody>
          <a:bodyPr>
            <a:normAutofit/>
          </a:bodyPr>
          <a:lstStyle/>
          <a:p>
            <a:pPr lvl="0"/>
            <a:r>
              <a:rPr lang="en-US" dirty="0">
                <a:latin typeface="Times New Roman" panose="02020603050405020304" pitchFamily="18" charset="0"/>
              </a:rPr>
              <a:t>Let A be a non-empty set and R a binary relation on A. R is an equivalence relation if, and only if, R is reflexive, symmetric, and transitive</a:t>
            </a:r>
            <a:r>
              <a:rPr lang="en-US" dirty="0" smtClean="0">
                <a:latin typeface="Times New Roman" panose="02020603050405020304" pitchFamily="18" charset="0"/>
              </a:rPr>
              <a:t>.</a:t>
            </a:r>
          </a:p>
          <a:p>
            <a:pPr lvl="0"/>
            <a:r>
              <a:rPr lang="en-US" b="1" u="sng" dirty="0">
                <a:latin typeface="Times New Roman" panose="02020603050405020304" pitchFamily="18" charset="0"/>
              </a:rPr>
              <a:t>EXERCISE</a:t>
            </a:r>
            <a:r>
              <a:rPr lang="en-US" b="1" u="sng" dirty="0" smtClean="0">
                <a:latin typeface="Times New Roman" panose="02020603050405020304" pitchFamily="18" charset="0"/>
              </a:rPr>
              <a:t>:</a:t>
            </a:r>
          </a:p>
          <a:p>
            <a:pPr lvl="0"/>
            <a:r>
              <a:rPr lang="en-US" dirty="0">
                <a:latin typeface="Times New Roman" panose="02020603050405020304" pitchFamily="18" charset="0"/>
              </a:rPr>
              <a:t>Let A = {1, 2, 3, 4} and </a:t>
            </a:r>
            <a:r>
              <a:rPr lang="pt-BR" dirty="0">
                <a:latin typeface="Times New Roman" panose="02020603050405020304" pitchFamily="18" charset="0"/>
              </a:rPr>
              <a:t>R = {(1,1), (2,2), (2,4), (3,3), (4,2), (4,4)}</a:t>
            </a:r>
            <a:r>
              <a:rPr lang="en-US" dirty="0">
                <a:latin typeface="Times New Roman" panose="02020603050405020304" pitchFamily="18" charset="0"/>
              </a:rPr>
              <a:t> be a binary relation on A.</a:t>
            </a:r>
          </a:p>
          <a:p>
            <a:pPr lvl="0"/>
            <a:r>
              <a:rPr lang="en-US" dirty="0">
                <a:latin typeface="Times New Roman" panose="02020603050405020304" pitchFamily="18" charset="0"/>
              </a:rPr>
              <a:t>Note that R is reflexive, symmetric and transitive, hence an equivalence relation.</a:t>
            </a:r>
            <a:endParaRPr lang="en-US" dirty="0"/>
          </a:p>
          <a:p>
            <a:pPr lvl="0"/>
            <a:endParaRPr lang="en-US" b="1" i="1"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2223711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heavy" dirty="0" smtClean="0">
                <a:latin typeface="Times New Roman" panose="02020603050405020304" pitchFamily="18" charset="0"/>
                <a:cs typeface="Times New Roman" panose="02020603050405020304" pitchFamily="18" charset="0"/>
              </a:rPr>
              <a:t>CONGRUENCES</a:t>
            </a:r>
            <a:r>
              <a:rPr lang="en-US" b="1" u="heavy"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i="0" u="sng" strike="noStrike" baseline="0" dirty="0" smtClean="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8200" y="1825625"/>
            <a:ext cx="10941424" cy="4351338"/>
          </a:xfrm>
        </p:spPr>
        <p:txBody>
          <a:bodyPr/>
          <a:lstStyle/>
          <a:p>
            <a:pPr lvl="0"/>
            <a:r>
              <a:rPr lang="en-US" dirty="0">
                <a:latin typeface="Times New Roman" panose="02020603050405020304" pitchFamily="18" charset="0"/>
              </a:rPr>
              <a:t>Let m and n be integers and d be a positive integer. </a:t>
            </a:r>
            <a:endParaRPr lang="en-US" dirty="0" smtClean="0">
              <a:latin typeface="Times New Roman" panose="02020603050405020304" pitchFamily="18" charset="0"/>
            </a:endParaRPr>
          </a:p>
          <a:p>
            <a:pPr lvl="0"/>
            <a:r>
              <a:rPr lang="en-US" dirty="0" smtClean="0">
                <a:latin typeface="Times New Roman" panose="02020603050405020304" pitchFamily="18" charset="0"/>
              </a:rPr>
              <a:t>The </a:t>
            </a:r>
            <a:r>
              <a:rPr lang="en-US" dirty="0">
                <a:latin typeface="Times New Roman" panose="02020603050405020304" pitchFamily="18" charset="0"/>
              </a:rPr>
              <a:t>notation m </a:t>
            </a:r>
            <a:r>
              <a:rPr lang="en-US" dirty="0">
                <a:latin typeface="Symbol" panose="05050102010706020507" pitchFamily="18" charset="2"/>
              </a:rPr>
              <a:t>º</a:t>
            </a:r>
            <a:r>
              <a:rPr lang="en-US" dirty="0">
                <a:latin typeface="Times New Roman" panose="02020603050405020304" pitchFamily="18" charset="0"/>
              </a:rPr>
              <a:t> n (mod d) means </a:t>
            </a:r>
            <a:r>
              <a:rPr lang="en-US" dirty="0" smtClean="0">
                <a:latin typeface="Times New Roman" panose="02020603050405020304" pitchFamily="18" charset="0"/>
              </a:rPr>
              <a:t>that</a:t>
            </a:r>
          </a:p>
          <a:p>
            <a:pPr lvl="0"/>
            <a:r>
              <a:rPr lang="en-US" dirty="0">
                <a:latin typeface="Times New Roman" panose="02020603050405020304" pitchFamily="18" charset="0"/>
              </a:rPr>
              <a:t>d | (m – n) {d divides m minus n}.There exists an integer k such that </a:t>
            </a:r>
            <a:endParaRPr lang="en-US" dirty="0" smtClean="0">
              <a:latin typeface="Times New Roman" panose="02020603050405020304" pitchFamily="18" charset="0"/>
            </a:endParaRPr>
          </a:p>
          <a:p>
            <a:pPr marL="0" lvl="0" indent="0">
              <a:buNone/>
            </a:pPr>
            <a:r>
              <a:rPr lang="en-US" dirty="0">
                <a:latin typeface="Times New Roman" panose="02020603050405020304" pitchFamily="18" charset="0"/>
              </a:rPr>
              <a:t>	</a:t>
            </a:r>
            <a:r>
              <a:rPr lang="en-US" dirty="0" smtClean="0">
                <a:latin typeface="Times New Roman" panose="02020603050405020304" pitchFamily="18" charset="0"/>
              </a:rPr>
              <a:t>(</a:t>
            </a:r>
            <a:r>
              <a:rPr lang="en-US" dirty="0">
                <a:latin typeface="Times New Roman" panose="02020603050405020304" pitchFamily="18" charset="0"/>
              </a:rPr>
              <a:t>m – n) = d </a:t>
            </a:r>
            <a:r>
              <a:rPr lang="en-US" dirty="0">
                <a:latin typeface="Symbol" panose="05050102010706020507" pitchFamily="18" charset="2"/>
              </a:rPr>
              <a:t>×</a:t>
            </a:r>
            <a:r>
              <a:rPr lang="en-US" dirty="0">
                <a:latin typeface="Times New Roman" panose="02020603050405020304" pitchFamily="18" charset="0"/>
              </a:rPr>
              <a:t> </a:t>
            </a:r>
            <a:r>
              <a:rPr lang="en-US" dirty="0" smtClean="0">
                <a:latin typeface="Times New Roman" panose="02020603050405020304" pitchFamily="18" charset="0"/>
              </a:rPr>
              <a:t>k</a:t>
            </a:r>
          </a:p>
          <a:p>
            <a:pPr marL="0" indent="0">
              <a:buNone/>
            </a:pPr>
            <a:r>
              <a:rPr lang="en-US" b="1" u="sng" dirty="0">
                <a:latin typeface="Times New Roman" panose="02020603050405020304" pitchFamily="18" charset="0"/>
              </a:rPr>
              <a:t>EXERCISE</a:t>
            </a:r>
            <a:r>
              <a:rPr lang="en-US" b="1" u="sng" dirty="0" smtClean="0">
                <a:latin typeface="Times New Roman" panose="02020603050405020304" pitchFamily="18" charset="0"/>
              </a:rPr>
              <a:t>:</a:t>
            </a:r>
          </a:p>
          <a:p>
            <a:pPr marL="0" indent="0">
              <a:buNone/>
            </a:pPr>
            <a:r>
              <a:rPr lang="en-US" dirty="0" smtClean="0">
                <a:latin typeface="Times New Roman" panose="02020603050405020304" pitchFamily="18" charset="0"/>
              </a:rPr>
              <a:t>a.     Is </a:t>
            </a:r>
            <a:r>
              <a:rPr lang="en-US" dirty="0">
                <a:latin typeface="Times New Roman" panose="02020603050405020304" pitchFamily="18" charset="0"/>
              </a:rPr>
              <a:t>22 </a:t>
            </a:r>
            <a:r>
              <a:rPr lang="en-US" dirty="0">
                <a:latin typeface="Symbol" panose="05050102010706020507" pitchFamily="18" charset="2"/>
              </a:rPr>
              <a:t>º</a:t>
            </a:r>
            <a:r>
              <a:rPr lang="en-US" dirty="0">
                <a:latin typeface="Times New Roman" panose="02020603050405020304" pitchFamily="18" charset="0"/>
              </a:rPr>
              <a:t> 1(mod 3)?		</a:t>
            </a:r>
            <a:r>
              <a:rPr lang="en-US" dirty="0" smtClean="0">
                <a:latin typeface="Times New Roman" panose="02020603050405020304" pitchFamily="18" charset="0"/>
              </a:rPr>
              <a:t>b. Is </a:t>
            </a:r>
            <a:r>
              <a:rPr lang="en-US" dirty="0">
                <a:latin typeface="Times New Roman" panose="02020603050405020304" pitchFamily="18" charset="0"/>
              </a:rPr>
              <a:t>–5 </a:t>
            </a:r>
            <a:r>
              <a:rPr lang="en-US" dirty="0">
                <a:latin typeface="Symbol" panose="05050102010706020507" pitchFamily="18" charset="2"/>
              </a:rPr>
              <a:t>º</a:t>
            </a:r>
            <a:r>
              <a:rPr lang="en-US" dirty="0">
                <a:latin typeface="Times New Roman" panose="02020603050405020304" pitchFamily="18" charset="0"/>
              </a:rPr>
              <a:t> +10 (mod 3</a:t>
            </a:r>
            <a:r>
              <a:rPr lang="en-US" dirty="0" smtClean="0">
                <a:latin typeface="Times New Roman" panose="02020603050405020304" pitchFamily="18" charset="0"/>
              </a:rPr>
              <a:t>)?</a:t>
            </a:r>
          </a:p>
          <a:p>
            <a:pPr marL="514350" indent="-514350">
              <a:buAutoNum type="alphaLcPeriod" startAt="3"/>
            </a:pPr>
            <a:r>
              <a:rPr lang="en-US" dirty="0" smtClean="0">
                <a:latin typeface="Times New Roman" panose="02020603050405020304" pitchFamily="18" charset="0"/>
              </a:rPr>
              <a:t>  </a:t>
            </a:r>
            <a:r>
              <a:rPr lang="en-US" dirty="0">
                <a:latin typeface="Times New Roman" panose="02020603050405020304" pitchFamily="18" charset="0"/>
              </a:rPr>
              <a:t>Is 7 </a:t>
            </a:r>
            <a:r>
              <a:rPr lang="en-US" dirty="0">
                <a:latin typeface="Symbol" panose="05050102010706020507" pitchFamily="18" charset="2"/>
              </a:rPr>
              <a:t>º</a:t>
            </a:r>
            <a:r>
              <a:rPr lang="en-US" dirty="0">
                <a:latin typeface="Times New Roman" panose="02020603050405020304" pitchFamily="18" charset="0"/>
              </a:rPr>
              <a:t> 7 (mod </a:t>
            </a:r>
            <a:r>
              <a:rPr lang="en-US" dirty="0" smtClean="0">
                <a:latin typeface="Times New Roman" panose="02020603050405020304" pitchFamily="18" charset="0"/>
              </a:rPr>
              <a:t>4)?</a:t>
            </a:r>
            <a:r>
              <a:rPr lang="en-US" dirty="0">
                <a:latin typeface="Times New Roman" panose="02020603050405020304" pitchFamily="18" charset="0"/>
              </a:rPr>
              <a:t>		</a:t>
            </a:r>
            <a:r>
              <a:rPr lang="en-US" dirty="0" smtClean="0">
                <a:latin typeface="Times New Roman" panose="02020603050405020304" pitchFamily="18" charset="0"/>
              </a:rPr>
              <a:t>d. Is </a:t>
            </a:r>
            <a:r>
              <a:rPr lang="en-US" dirty="0">
                <a:latin typeface="Times New Roman" panose="02020603050405020304" pitchFamily="18" charset="0"/>
              </a:rPr>
              <a:t>14 </a:t>
            </a:r>
            <a:r>
              <a:rPr lang="en-US" dirty="0">
                <a:latin typeface="Symbol" panose="05050102010706020507" pitchFamily="18" charset="2"/>
              </a:rPr>
              <a:t>º</a:t>
            </a:r>
            <a:r>
              <a:rPr lang="en-US" dirty="0">
                <a:latin typeface="Times New Roman" panose="02020603050405020304" pitchFamily="18" charset="0"/>
              </a:rPr>
              <a:t> 4 (mod </a:t>
            </a:r>
            <a:r>
              <a:rPr lang="en-US" dirty="0" smtClean="0">
                <a:latin typeface="Times New Roman" panose="02020603050405020304" pitchFamily="18" charset="0"/>
              </a:rPr>
              <a:t>4)?</a:t>
            </a:r>
            <a:endParaRPr lang="en-US" b="1" u="sng" dirty="0">
              <a:latin typeface="Times New Roman" panose="02020603050405020304" pitchFamily="18" charset="0"/>
            </a:endParaRPr>
          </a:p>
          <a:p>
            <a:pPr marL="0" lvl="0" indent="0">
              <a:buNone/>
            </a:pPr>
            <a:endParaRPr lang="en-US" dirty="0"/>
          </a:p>
        </p:txBody>
      </p:sp>
    </p:spTree>
    <p:extLst>
      <p:ext uri="{BB962C8B-B14F-4D97-AF65-F5344CB8AC3E}">
        <p14:creationId xmlns:p14="http://schemas.microsoft.com/office/powerpoint/2010/main" val="3330954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1317812"/>
          </a:xfrm>
        </p:spPr>
        <p:txBody>
          <a:bodyPr>
            <a:normAutofit/>
          </a:bodyPr>
          <a:lstStyle/>
          <a:p>
            <a:pPr marR="0" rtl="0"/>
            <a:r>
              <a:rPr lang="en-US" b="1" i="0" u="sng" strike="noStrike" baseline="0" dirty="0" smtClean="0">
                <a:latin typeface="Times New Roman" panose="02020603050405020304" pitchFamily="18" charset="0"/>
              </a:rPr>
              <a:t>SOLUTION:</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838200" y="1519518"/>
                <a:ext cx="11183471" cy="4829547"/>
              </a:xfrm>
            </p:spPr>
            <p:txBody>
              <a:bodyPr>
                <a:normAutofit/>
              </a:bodyPr>
              <a:lstStyle/>
              <a:p>
                <a:pPr lvl="0"/>
                <a:r>
                  <a:rPr lang="en-US" dirty="0">
                    <a:latin typeface="Times New Roman" panose="02020603050405020304" pitchFamily="18" charset="0"/>
                  </a:rPr>
                  <a:t>a. Since 22-1 = 21 = 3</a:t>
                </a:r>
                <a:r>
                  <a:rPr lang="en-US" dirty="0">
                    <a:latin typeface="Symbol" panose="05050102010706020507" pitchFamily="18" charset="2"/>
                  </a:rPr>
                  <a:t>´</a:t>
                </a:r>
                <a:r>
                  <a:rPr lang="en-US" dirty="0">
                    <a:latin typeface="Times New Roman" panose="02020603050405020304" pitchFamily="18" charset="0"/>
                  </a:rPr>
                  <a:t>7</a:t>
                </a:r>
                <a:r>
                  <a:rPr lang="en-US" dirty="0" smtClean="0">
                    <a:latin typeface="Times New Roman" panose="02020603050405020304" pitchFamily="18" charset="0"/>
                  </a:rPr>
                  <a:t>.</a:t>
                </a:r>
              </a:p>
              <a:p>
                <a:pPr marL="0" lvl="0" indent="0">
                  <a:buNone/>
                </a:pPr>
                <a:r>
                  <a:rPr lang="en-US" dirty="0" smtClean="0">
                    <a:latin typeface="Times New Roman" panose="02020603050405020304" pitchFamily="18" charset="0"/>
                  </a:rPr>
                  <a:t>	Hence </a:t>
                </a:r>
                <a:r>
                  <a:rPr lang="en-US" dirty="0">
                    <a:latin typeface="Times New Roman" panose="02020603050405020304" pitchFamily="18" charset="0"/>
                  </a:rPr>
                  <a:t>3|(22-1), and so 22 </a:t>
                </a:r>
                <a:r>
                  <a:rPr lang="en-US" dirty="0">
                    <a:latin typeface="Symbol" panose="05050102010706020507" pitchFamily="18" charset="2"/>
                  </a:rPr>
                  <a:t>º</a:t>
                </a:r>
                <a:r>
                  <a:rPr lang="en-US" dirty="0">
                    <a:latin typeface="Times New Roman" panose="02020603050405020304" pitchFamily="18" charset="0"/>
                  </a:rPr>
                  <a:t> 1 (mod 3</a:t>
                </a:r>
                <a:r>
                  <a:rPr lang="en-US" dirty="0" smtClean="0">
                    <a:latin typeface="Times New Roman" panose="02020603050405020304" pitchFamily="18" charset="0"/>
                  </a:rPr>
                  <a:t>)</a:t>
                </a:r>
              </a:p>
              <a:p>
                <a:pPr lvl="0"/>
                <a:r>
                  <a:rPr lang="en-US" dirty="0">
                    <a:latin typeface="Times New Roman" panose="02020603050405020304" pitchFamily="18" charset="0"/>
                  </a:rPr>
                  <a:t>b. Since – 5 – 10 = - 15 = 3 </a:t>
                </a:r>
                <a:r>
                  <a:rPr lang="en-US" dirty="0">
                    <a:latin typeface="Symbol" panose="05050102010706020507" pitchFamily="18" charset="2"/>
                  </a:rPr>
                  <a:t>´</a:t>
                </a:r>
                <a:r>
                  <a:rPr lang="en-US" dirty="0">
                    <a:latin typeface="Times New Roman" panose="02020603050405020304" pitchFamily="18" charset="0"/>
                  </a:rPr>
                  <a:t> (-5</a:t>
                </a:r>
                <a:r>
                  <a:rPr lang="en-US" dirty="0" smtClean="0">
                    <a:latin typeface="Times New Roman" panose="02020603050405020304" pitchFamily="18" charset="0"/>
                  </a:rPr>
                  <a:t>),</a:t>
                </a:r>
              </a:p>
              <a:p>
                <a:pPr marL="0" lvl="0" indent="0">
                  <a:buNone/>
                </a:pPr>
                <a:r>
                  <a:rPr lang="en-US" dirty="0" smtClean="0">
                    <a:latin typeface="Times New Roman" panose="02020603050405020304" pitchFamily="18" charset="0"/>
                  </a:rPr>
                  <a:t>	Hence </a:t>
                </a:r>
                <a:r>
                  <a:rPr lang="en-US" dirty="0">
                    <a:latin typeface="Times New Roman" panose="02020603050405020304" pitchFamily="18" charset="0"/>
                  </a:rPr>
                  <a:t>3|((-5)-10), and so	- 5 </a:t>
                </a:r>
                <a:r>
                  <a:rPr lang="en-US" dirty="0">
                    <a:latin typeface="Symbol" panose="05050102010706020507" pitchFamily="18" charset="2"/>
                  </a:rPr>
                  <a:t>º</a:t>
                </a:r>
                <a:r>
                  <a:rPr lang="en-US" dirty="0">
                    <a:latin typeface="Times New Roman" panose="02020603050405020304" pitchFamily="18" charset="0"/>
                  </a:rPr>
                  <a:t> 10 (mod 3) </a:t>
                </a:r>
                <a:endParaRPr lang="en-US" dirty="0" smtClean="0">
                  <a:latin typeface="Times New Roman" panose="02020603050405020304" pitchFamily="18" charset="0"/>
                </a:endParaRPr>
              </a:p>
              <a:p>
                <a:pPr lvl="0"/>
                <a:r>
                  <a:rPr lang="en-US" dirty="0" smtClean="0">
                    <a:latin typeface="Times New Roman" panose="02020603050405020304" pitchFamily="18" charset="0"/>
                  </a:rPr>
                  <a:t>c</a:t>
                </a:r>
                <a:r>
                  <a:rPr lang="en-US" dirty="0">
                    <a:latin typeface="Times New Roman" panose="02020603050405020304" pitchFamily="18" charset="0"/>
                  </a:rPr>
                  <a:t>. Since 7 – 7 = 0 = </a:t>
                </a:r>
                <a:r>
                  <a:rPr lang="en-US" dirty="0" smtClean="0">
                    <a:latin typeface="Times New Roman" panose="02020603050405020304" pitchFamily="18" charset="0"/>
                  </a:rPr>
                  <a:t>4 </a:t>
                </a:r>
                <a:r>
                  <a:rPr lang="en-US" dirty="0">
                    <a:latin typeface="Symbol" panose="05050102010706020507" pitchFamily="18" charset="2"/>
                  </a:rPr>
                  <a:t>´</a:t>
                </a:r>
                <a:r>
                  <a:rPr lang="en-US" dirty="0">
                    <a:latin typeface="Times New Roman" panose="02020603050405020304" pitchFamily="18" charset="0"/>
                  </a:rPr>
                  <a:t> </a:t>
                </a:r>
                <a:r>
                  <a:rPr lang="en-US" dirty="0" smtClean="0">
                    <a:latin typeface="Times New Roman" panose="02020603050405020304" pitchFamily="18" charset="0"/>
                  </a:rPr>
                  <a:t>0</a:t>
                </a:r>
              </a:p>
              <a:p>
                <a:pPr marL="0" lvl="0" indent="0">
                  <a:buNone/>
                </a:pPr>
                <a:r>
                  <a:rPr lang="en-US" dirty="0" smtClean="0">
                    <a:latin typeface="Times New Roman" panose="02020603050405020304" pitchFamily="18" charset="0"/>
                  </a:rPr>
                  <a:t>	Hence </a:t>
                </a:r>
                <a:r>
                  <a:rPr lang="en-US" dirty="0">
                    <a:latin typeface="Times New Roman" panose="02020603050405020304" pitchFamily="18" charset="0"/>
                  </a:rPr>
                  <a:t>3|(7-7), and so 7 </a:t>
                </a:r>
                <a:r>
                  <a:rPr lang="en-US" dirty="0">
                    <a:latin typeface="Symbol" panose="05050102010706020507" pitchFamily="18" charset="2"/>
                  </a:rPr>
                  <a:t>º</a:t>
                </a:r>
                <a:r>
                  <a:rPr lang="en-US" dirty="0">
                    <a:latin typeface="Times New Roman" panose="02020603050405020304" pitchFamily="18" charset="0"/>
                  </a:rPr>
                  <a:t> 7 (mod </a:t>
                </a:r>
                <a:r>
                  <a:rPr lang="en-US" dirty="0" smtClean="0">
                    <a:latin typeface="Times New Roman" panose="02020603050405020304" pitchFamily="18" charset="0"/>
                  </a:rPr>
                  <a:t>4)</a:t>
                </a:r>
              </a:p>
              <a:p>
                <a:pPr lvl="0"/>
                <a:r>
                  <a:rPr lang="en-US" dirty="0" smtClean="0">
                    <a:latin typeface="Times New Roman" panose="02020603050405020304" pitchFamily="18" charset="0"/>
                  </a:rPr>
                  <a:t>d. Since </a:t>
                </a:r>
                <a:r>
                  <a:rPr lang="en-US" dirty="0">
                    <a:latin typeface="Times New Roman" panose="02020603050405020304" pitchFamily="18" charset="0"/>
                  </a:rPr>
                  <a:t>14 – 4 = 10, </a:t>
                </a:r>
                <a:r>
                  <a:rPr lang="en-US" dirty="0" smtClean="0">
                    <a:latin typeface="Times New Roman" panose="02020603050405020304" pitchFamily="18" charset="0"/>
                  </a:rPr>
                  <a:t>but 4 does not divide 10 </a:t>
                </a:r>
                <a:r>
                  <a:rPr lang="en-US" dirty="0">
                    <a:latin typeface="Times New Roman" panose="02020603050405020304" pitchFamily="18" charset="0"/>
                  </a:rPr>
                  <a:t>because 10 </a:t>
                </a:r>
                <a:r>
                  <a:rPr lang="en-US" dirty="0">
                    <a:latin typeface="Symbol" panose="05050102010706020507" pitchFamily="18" charset="2"/>
                  </a:rPr>
                  <a:t>¹</a:t>
                </a:r>
                <a:r>
                  <a:rPr lang="en-US" dirty="0">
                    <a:latin typeface="Times New Roman" panose="02020603050405020304" pitchFamily="18" charset="0"/>
                  </a:rPr>
                  <a:t> </a:t>
                </a:r>
                <a:r>
                  <a:rPr lang="en-US" dirty="0" smtClean="0">
                    <a:latin typeface="Times New Roman" panose="02020603050405020304" pitchFamily="18" charset="0"/>
                  </a:rPr>
                  <a:t>4</a:t>
                </a:r>
                <a:r>
                  <a:rPr lang="en-US" dirty="0" smtClean="0">
                    <a:latin typeface="Symbol" panose="05050102010706020507" pitchFamily="18" charset="2"/>
                  </a:rPr>
                  <a:t>×</a:t>
                </a:r>
                <a:r>
                  <a:rPr lang="en-US" dirty="0" smtClean="0">
                    <a:latin typeface="Times New Roman" panose="02020603050405020304" pitchFamily="18" charset="0"/>
                  </a:rPr>
                  <a:t> </a:t>
                </a:r>
                <a:endParaRPr lang="da-DK" dirty="0" smtClean="0">
                  <a:latin typeface="Times New Roman" panose="02020603050405020304" pitchFamily="18" charset="0"/>
                </a:endParaRPr>
              </a:p>
              <a:p>
                <a:pPr marL="0" lvl="0" indent="0">
                  <a:buNone/>
                </a:pPr>
                <a:r>
                  <a:rPr lang="da-DK" dirty="0" smtClean="0">
                    <a:latin typeface="Times New Roman" panose="02020603050405020304" pitchFamily="18" charset="0"/>
                  </a:rPr>
                  <a:t>	Hence </a:t>
                </a:r>
                <a:r>
                  <a:rPr lang="da-DK" dirty="0">
                    <a:latin typeface="Times New Roman" panose="02020603050405020304" pitchFamily="18" charset="0"/>
                  </a:rPr>
                  <a:t>14 </a:t>
                </a:r>
                <a14:m>
                  <m:oMath xmlns:m="http://schemas.openxmlformats.org/officeDocument/2006/math">
                    <m:r>
                      <a:rPr lang="da-DK" i="1" smtClean="0">
                        <a:latin typeface="Cambria Math" panose="02040503050406030204" pitchFamily="18" charset="0"/>
                        <a:ea typeface="Cambria Math" panose="02040503050406030204" pitchFamily="18" charset="0"/>
                      </a:rPr>
                      <m:t>≢</m:t>
                    </m:r>
                  </m:oMath>
                </a14:m>
                <a:r>
                  <a:rPr lang="da-DK" dirty="0" smtClean="0">
                    <a:latin typeface="Times New Roman" panose="02020603050405020304" pitchFamily="18" charset="0"/>
                  </a:rPr>
                  <a:t> </a:t>
                </a:r>
                <a:r>
                  <a:rPr lang="da-DK" dirty="0">
                    <a:latin typeface="Times New Roman" panose="02020603050405020304" pitchFamily="18" charset="0"/>
                  </a:rPr>
                  <a:t>4 (mod </a:t>
                </a:r>
                <a:r>
                  <a:rPr lang="da-DK" dirty="0" smtClean="0">
                    <a:latin typeface="Times New Roman" panose="02020603050405020304" pitchFamily="18" charset="0"/>
                  </a:rPr>
                  <a:t>4).</a:t>
                </a:r>
                <a:endParaRPr lang="en-US" b="1" i="1" strike="noStrike" baseline="0" dirty="0" smtClean="0">
                  <a:latin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838200" y="1519518"/>
                <a:ext cx="11183471" cy="4829547"/>
              </a:xfrm>
              <a:blipFill rotWithShape="0">
                <a:blip r:embed="rId2"/>
                <a:stretch>
                  <a:fillRect l="-981" t="-2144"/>
                </a:stretch>
              </a:blipFill>
            </p:spPr>
            <p:txBody>
              <a:bodyPr/>
              <a:lstStyle/>
              <a:p>
                <a:r>
                  <a:rPr lang="en-US">
                    <a:noFill/>
                  </a:rPr>
                  <a:t> </a:t>
                </a:r>
              </a:p>
            </p:txBody>
          </p:sp>
        </mc:Fallback>
      </mc:AlternateContent>
    </p:spTree>
    <p:extLst>
      <p:ext uri="{BB962C8B-B14F-4D97-AF65-F5344CB8AC3E}">
        <p14:creationId xmlns:p14="http://schemas.microsoft.com/office/powerpoint/2010/main" val="2770937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8"/>
            <a:ext cx="10515600" cy="872004"/>
          </a:xfrm>
        </p:spPr>
        <p:txBody>
          <a:bodyPr/>
          <a:lstStyle/>
          <a:p>
            <a:pPr marR="0" rtl="0"/>
            <a:r>
              <a:rPr lang="en-US" b="1" i="0" u="sng" strike="noStrike" baseline="0" dirty="0" smtClean="0">
                <a:latin typeface="Times New Roman" panose="02020603050405020304" pitchFamily="18" charset="0"/>
              </a:rPr>
              <a:t>EXERCISE:</a:t>
            </a:r>
          </a:p>
        </p:txBody>
      </p:sp>
      <p:sp>
        <p:nvSpPr>
          <p:cNvPr id="3" name="Text Placeholder 2"/>
          <p:cNvSpPr>
            <a:spLocks noGrp="1"/>
          </p:cNvSpPr>
          <p:nvPr>
            <p:ph type="body" idx="1"/>
          </p:nvPr>
        </p:nvSpPr>
        <p:spPr>
          <a:xfrm>
            <a:off x="838200" y="1126377"/>
            <a:ext cx="10941424" cy="5260975"/>
          </a:xfrm>
        </p:spPr>
        <p:txBody>
          <a:bodyPr>
            <a:normAutofit lnSpcReduction="10000"/>
          </a:bodyPr>
          <a:lstStyle/>
          <a:p>
            <a:pPr lvl="0"/>
            <a:r>
              <a:rPr lang="en-US" dirty="0">
                <a:latin typeface="Times New Roman" panose="02020603050405020304" pitchFamily="18" charset="0"/>
              </a:rPr>
              <a:t>Define a relation R on the set of all integers Z as follows</a:t>
            </a:r>
            <a:r>
              <a:rPr lang="en-US" dirty="0" smtClean="0">
                <a:latin typeface="Times New Roman" panose="02020603050405020304" pitchFamily="18" charset="0"/>
              </a:rPr>
              <a:t>:</a:t>
            </a:r>
          </a:p>
          <a:p>
            <a:pPr marL="0" lvl="0" indent="0">
              <a:buNone/>
            </a:pPr>
            <a:r>
              <a:rPr lang="en-US" dirty="0" smtClean="0">
                <a:latin typeface="Times New Roman" panose="02020603050405020304" pitchFamily="18" charset="0"/>
              </a:rPr>
              <a:t>	for </a:t>
            </a:r>
            <a:r>
              <a:rPr lang="en-US" dirty="0">
                <a:latin typeface="Times New Roman" panose="02020603050405020304" pitchFamily="18" charset="0"/>
              </a:rPr>
              <a:t>all integers m and n, m R n </a:t>
            </a:r>
            <a:r>
              <a:rPr lang="en-US" dirty="0">
                <a:latin typeface="Symbol" panose="05050102010706020507" pitchFamily="18" charset="2"/>
              </a:rPr>
              <a:t>Û</a:t>
            </a:r>
            <a:r>
              <a:rPr lang="en-US" dirty="0">
                <a:latin typeface="Times New Roman" panose="02020603050405020304" pitchFamily="18" charset="0"/>
              </a:rPr>
              <a:t> m </a:t>
            </a:r>
            <a:r>
              <a:rPr lang="en-US" dirty="0">
                <a:latin typeface="Symbol" panose="05050102010706020507" pitchFamily="18" charset="2"/>
              </a:rPr>
              <a:t>º</a:t>
            </a:r>
            <a:r>
              <a:rPr lang="en-US" dirty="0">
                <a:latin typeface="Times New Roman" panose="02020603050405020304" pitchFamily="18" charset="0"/>
              </a:rPr>
              <a:t> n (mod 3</a:t>
            </a:r>
            <a:r>
              <a:rPr lang="en-US" dirty="0" smtClean="0">
                <a:latin typeface="Times New Roman" panose="02020603050405020304" pitchFamily="18" charset="0"/>
              </a:rPr>
              <a:t>)</a:t>
            </a:r>
          </a:p>
          <a:p>
            <a:pPr lvl="0"/>
            <a:r>
              <a:rPr lang="en-US" dirty="0" smtClean="0">
                <a:latin typeface="Times New Roman" panose="02020603050405020304" pitchFamily="18" charset="0"/>
              </a:rPr>
              <a:t> </a:t>
            </a:r>
            <a:r>
              <a:rPr lang="en-US" dirty="0">
                <a:latin typeface="Times New Roman" panose="02020603050405020304" pitchFamily="18" charset="0"/>
              </a:rPr>
              <a:t>Prove that R is an equivalence relation</a:t>
            </a:r>
            <a:r>
              <a:rPr lang="en-US" dirty="0" smtClean="0">
                <a:latin typeface="Times New Roman" panose="02020603050405020304" pitchFamily="18" charset="0"/>
              </a:rPr>
              <a:t>.</a:t>
            </a:r>
          </a:p>
          <a:p>
            <a:pPr lvl="0"/>
            <a:r>
              <a:rPr lang="en-US" b="1" u="sng" dirty="0">
                <a:latin typeface="Times New Roman" panose="02020603050405020304" pitchFamily="18" charset="0"/>
              </a:rPr>
              <a:t>SOLUTION</a:t>
            </a:r>
            <a:r>
              <a:rPr lang="en-US" b="1" u="sng" dirty="0" smtClean="0">
                <a:latin typeface="Times New Roman" panose="02020603050405020304" pitchFamily="18" charset="0"/>
              </a:rPr>
              <a:t>:</a:t>
            </a:r>
          </a:p>
          <a:p>
            <a:pPr lvl="0"/>
            <a:r>
              <a:rPr lang="en-US" b="1" dirty="0">
                <a:latin typeface="Times New Roman" panose="02020603050405020304" pitchFamily="18" charset="0"/>
              </a:rPr>
              <a:t>R is </a:t>
            </a:r>
            <a:r>
              <a:rPr lang="en-US" b="1" dirty="0" smtClean="0">
                <a:latin typeface="Times New Roman" panose="02020603050405020304" pitchFamily="18" charset="0"/>
              </a:rPr>
              <a:t>reflexive</a:t>
            </a:r>
          </a:p>
          <a:p>
            <a:pPr lvl="0"/>
            <a:r>
              <a:rPr lang="en-US" b="1" dirty="0" smtClean="0">
                <a:latin typeface="Times New Roman" panose="02020603050405020304" pitchFamily="18" charset="0"/>
              </a:rPr>
              <a:t>Every element is related to itself because </a:t>
            </a:r>
          </a:p>
          <a:p>
            <a:pPr marL="0" lvl="0" indent="0">
              <a:buNone/>
            </a:pPr>
            <a:r>
              <a:rPr lang="en-US" b="1" dirty="0">
                <a:latin typeface="Times New Roman" panose="02020603050405020304" pitchFamily="18" charset="0"/>
              </a:rPr>
              <a:t>	</a:t>
            </a:r>
            <a:r>
              <a:rPr lang="en-US" dirty="0" err="1" smtClean="0">
                <a:latin typeface="Times New Roman" panose="02020603050405020304" pitchFamily="18" charset="0"/>
              </a:rPr>
              <a:t>iff</a:t>
            </a:r>
            <a:r>
              <a:rPr lang="en-US" dirty="0" smtClean="0">
                <a:latin typeface="Times New Roman" panose="02020603050405020304" pitchFamily="18" charset="0"/>
              </a:rPr>
              <a:t> </a:t>
            </a:r>
            <a:r>
              <a:rPr lang="en-US" dirty="0">
                <a:latin typeface="Times New Roman" panose="02020603050405020304" pitchFamily="18" charset="0"/>
              </a:rPr>
              <a:t>for all m </a:t>
            </a:r>
            <a:r>
              <a:rPr lang="en-US" dirty="0">
                <a:latin typeface="Symbol" panose="05050102010706020507" pitchFamily="18" charset="2"/>
              </a:rPr>
              <a:t>Î</a:t>
            </a:r>
            <a:r>
              <a:rPr lang="en-US" dirty="0">
                <a:latin typeface="Times New Roman" panose="02020603050405020304" pitchFamily="18" charset="0"/>
              </a:rPr>
              <a:t>Z, m R m. By definition of R, this means </a:t>
            </a:r>
            <a:r>
              <a:rPr lang="en-US" dirty="0" smtClean="0">
                <a:latin typeface="Times New Roman" panose="02020603050405020304" pitchFamily="18" charset="0"/>
              </a:rPr>
              <a:t>that</a:t>
            </a:r>
          </a:p>
          <a:p>
            <a:pPr marL="0" lvl="0" indent="0">
              <a:buNone/>
            </a:pPr>
            <a:r>
              <a:rPr lang="en-US" dirty="0" smtClean="0">
                <a:latin typeface="Times New Roman" panose="02020603050405020304" pitchFamily="18" charset="0"/>
              </a:rPr>
              <a:t>	For </a:t>
            </a:r>
            <a:r>
              <a:rPr lang="en-US" dirty="0">
                <a:latin typeface="Times New Roman" panose="02020603050405020304" pitchFamily="18" charset="0"/>
              </a:rPr>
              <a:t>all m </a:t>
            </a:r>
            <a:r>
              <a:rPr lang="en-US" dirty="0">
                <a:latin typeface="Symbol" panose="05050102010706020507" pitchFamily="18" charset="2"/>
              </a:rPr>
              <a:t>Î</a:t>
            </a:r>
            <a:r>
              <a:rPr lang="en-US" dirty="0">
                <a:latin typeface="Times New Roman" panose="02020603050405020304" pitchFamily="18" charset="0"/>
              </a:rPr>
              <a:t>Z, m </a:t>
            </a:r>
            <a:r>
              <a:rPr lang="en-US" dirty="0">
                <a:latin typeface="Symbol" panose="05050102010706020507" pitchFamily="18" charset="2"/>
              </a:rPr>
              <a:t>º</a:t>
            </a:r>
            <a:r>
              <a:rPr lang="en-US" dirty="0">
                <a:latin typeface="Times New Roman" panose="02020603050405020304" pitchFamily="18" charset="0"/>
              </a:rPr>
              <a:t> m (mod 3) </a:t>
            </a:r>
            <a:endParaRPr lang="en-US" dirty="0" smtClean="0">
              <a:latin typeface="Times New Roman" panose="02020603050405020304" pitchFamily="18" charset="0"/>
            </a:endParaRPr>
          </a:p>
          <a:p>
            <a:pPr marL="0" lvl="0" indent="0">
              <a:buNone/>
            </a:pPr>
            <a:r>
              <a:rPr lang="en-US" dirty="0">
                <a:latin typeface="Times New Roman" panose="02020603050405020304" pitchFamily="18" charset="0"/>
              </a:rPr>
              <a:t>	</a:t>
            </a:r>
            <a:r>
              <a:rPr lang="en-US" dirty="0" smtClean="0">
                <a:latin typeface="Times New Roman" panose="02020603050405020304" pitchFamily="18" charset="0"/>
              </a:rPr>
              <a:t>Since </a:t>
            </a:r>
            <a:r>
              <a:rPr lang="en-US" dirty="0">
                <a:latin typeface="Times New Roman" panose="02020603050405020304" pitchFamily="18" charset="0"/>
              </a:rPr>
              <a:t>m – m = 0 = 3 </a:t>
            </a:r>
            <a:r>
              <a:rPr lang="en-US" dirty="0">
                <a:latin typeface="Symbol" panose="05050102010706020507" pitchFamily="18" charset="2"/>
              </a:rPr>
              <a:t>´</a:t>
            </a:r>
            <a:r>
              <a:rPr lang="en-US" dirty="0">
                <a:latin typeface="Times New Roman" panose="02020603050405020304" pitchFamily="18" charset="0"/>
              </a:rPr>
              <a:t>0</a:t>
            </a:r>
            <a:r>
              <a:rPr lang="en-US" dirty="0" smtClean="0">
                <a:latin typeface="Times New Roman" panose="02020603050405020304" pitchFamily="18" charset="0"/>
              </a:rPr>
              <a:t>.</a:t>
            </a:r>
          </a:p>
          <a:p>
            <a:pPr marL="0" lvl="0" indent="0">
              <a:buNone/>
            </a:pPr>
            <a:r>
              <a:rPr lang="en-US" dirty="0">
                <a:latin typeface="Times New Roman" panose="02020603050405020304" pitchFamily="18" charset="0"/>
              </a:rPr>
              <a:t>Hence 3|(m-m), and so m </a:t>
            </a:r>
            <a:r>
              <a:rPr lang="en-US" dirty="0">
                <a:latin typeface="Symbol" panose="05050102010706020507" pitchFamily="18" charset="2"/>
              </a:rPr>
              <a:t>º</a:t>
            </a:r>
            <a:r>
              <a:rPr lang="en-US" dirty="0">
                <a:latin typeface="Times New Roman" panose="02020603050405020304" pitchFamily="18" charset="0"/>
              </a:rPr>
              <a:t> m (mod 3) </a:t>
            </a:r>
            <a:r>
              <a:rPr lang="en-US" dirty="0" err="1" smtClean="0">
                <a:latin typeface="Times New Roman" panose="02020603050405020304" pitchFamily="18" charset="0"/>
              </a:rPr>
              <a:t>mRm</a:t>
            </a:r>
            <a:endParaRPr lang="en-US" dirty="0" smtClean="0">
              <a:latin typeface="Times New Roman" panose="02020603050405020304" pitchFamily="18" charset="0"/>
            </a:endParaRPr>
          </a:p>
          <a:p>
            <a:pPr marL="0" lvl="0" indent="0">
              <a:buNone/>
            </a:pPr>
            <a:r>
              <a:rPr lang="en-US" dirty="0">
                <a:latin typeface="Symbol" panose="05050102010706020507" pitchFamily="18" charset="2"/>
              </a:rPr>
              <a:t>Þ</a:t>
            </a:r>
            <a:r>
              <a:rPr lang="en-US" dirty="0">
                <a:latin typeface="Times New Roman" panose="02020603050405020304" pitchFamily="18" charset="0"/>
              </a:rPr>
              <a:t> R is reflexive.</a:t>
            </a:r>
            <a:endParaRPr lang="en-US" dirty="0"/>
          </a:p>
        </p:txBody>
      </p:sp>
    </p:spTree>
    <p:extLst>
      <p:ext uri="{BB962C8B-B14F-4D97-AF65-F5344CB8AC3E}">
        <p14:creationId xmlns:p14="http://schemas.microsoft.com/office/powerpoint/2010/main" val="874691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283"/>
            <a:ext cx="10515600" cy="887506"/>
          </a:xfrm>
        </p:spPr>
        <p:txBody>
          <a:bodyPr>
            <a:normAutofit fontScale="90000"/>
          </a:bodyPr>
          <a:lstStyle/>
          <a:p>
            <a:pPr marR="44340" lvl="0"/>
            <a:r>
              <a:rPr lang="en-US" b="1" u="sng" dirty="0">
                <a:latin typeface="Times New Roman" panose="02020603050405020304" pitchFamily="18" charset="0"/>
              </a:rPr>
              <a:t>SOLUTION:</a:t>
            </a:r>
            <a:br>
              <a:rPr lang="en-US" b="1" u="sng" dirty="0">
                <a:latin typeface="Times New Roman" panose="02020603050405020304" pitchFamily="18" charset="0"/>
              </a:rPr>
            </a:br>
            <a:endParaRPr lang="en-US" b="0" i="0" strike="noStrike" baseline="0" dirty="0" smtClean="0">
              <a:latin typeface="Times New Roman" panose="02020603050405020304" pitchFamily="18" charset="0"/>
            </a:endParaRPr>
          </a:p>
        </p:txBody>
      </p:sp>
      <p:sp>
        <p:nvSpPr>
          <p:cNvPr id="3" name="Text Placeholder 2"/>
          <p:cNvSpPr>
            <a:spLocks noGrp="1"/>
          </p:cNvSpPr>
          <p:nvPr>
            <p:ph type="body" idx="1"/>
          </p:nvPr>
        </p:nvSpPr>
        <p:spPr>
          <a:xfrm>
            <a:off x="609600" y="1301189"/>
            <a:ext cx="10515600" cy="5395446"/>
          </a:xfrm>
        </p:spPr>
        <p:txBody>
          <a:bodyPr/>
          <a:lstStyle/>
          <a:p>
            <a:r>
              <a:rPr lang="en-US" b="1" dirty="0">
                <a:latin typeface="Times New Roman" panose="02020603050405020304" pitchFamily="18" charset="0"/>
              </a:rPr>
              <a:t>R is symmetric </a:t>
            </a:r>
            <a:endParaRPr lang="en-US" b="1" dirty="0" smtClean="0">
              <a:latin typeface="Times New Roman" panose="02020603050405020304" pitchFamily="18" charset="0"/>
            </a:endParaRPr>
          </a:p>
          <a:p>
            <a:pPr marL="0" indent="0">
              <a:buNone/>
            </a:pPr>
            <a:r>
              <a:rPr lang="en-US" b="1" dirty="0">
                <a:latin typeface="Times New Roman" panose="02020603050405020304" pitchFamily="18" charset="0"/>
              </a:rPr>
              <a:t>	</a:t>
            </a:r>
            <a:r>
              <a:rPr lang="en-US" dirty="0" err="1" smtClean="0">
                <a:latin typeface="Times New Roman" panose="02020603050405020304" pitchFamily="18" charset="0"/>
              </a:rPr>
              <a:t>iff</a:t>
            </a:r>
            <a:r>
              <a:rPr lang="en-US" dirty="0" smtClean="0">
                <a:latin typeface="Times New Roman" panose="02020603050405020304" pitchFamily="18" charset="0"/>
              </a:rPr>
              <a:t> </a:t>
            </a:r>
            <a:r>
              <a:rPr lang="en-US" dirty="0">
                <a:latin typeface="Times New Roman" panose="02020603050405020304" pitchFamily="18" charset="0"/>
              </a:rPr>
              <a:t>for all m, n </a:t>
            </a:r>
            <a:r>
              <a:rPr lang="en-US" dirty="0">
                <a:latin typeface="Symbol" panose="05050102010706020507" pitchFamily="18" charset="2"/>
              </a:rPr>
              <a:t>Î</a:t>
            </a:r>
            <a:r>
              <a:rPr lang="en-US" dirty="0">
                <a:latin typeface="Times New Roman" panose="02020603050405020304" pitchFamily="18" charset="0"/>
              </a:rPr>
              <a:t>Z </a:t>
            </a:r>
            <a:endParaRPr lang="en-US" dirty="0" smtClean="0">
              <a:latin typeface="Times New Roman" panose="02020603050405020304" pitchFamily="18" charset="0"/>
            </a:endParaRPr>
          </a:p>
          <a:p>
            <a:pPr marL="0" indent="0">
              <a:buNone/>
            </a:pPr>
            <a:r>
              <a:rPr lang="en-US" dirty="0">
                <a:latin typeface="Times New Roman" panose="02020603050405020304" pitchFamily="18" charset="0"/>
              </a:rPr>
              <a:t>	</a:t>
            </a:r>
            <a:r>
              <a:rPr lang="en-US" dirty="0" smtClean="0">
                <a:latin typeface="Times New Roman" panose="02020603050405020304" pitchFamily="18" charset="0"/>
              </a:rPr>
              <a:t>if </a:t>
            </a:r>
            <a:r>
              <a:rPr lang="en-US" dirty="0">
                <a:latin typeface="Times New Roman" panose="02020603050405020304" pitchFamily="18" charset="0"/>
              </a:rPr>
              <a:t>m R n then n R m</a:t>
            </a:r>
            <a:r>
              <a:rPr lang="en-US" dirty="0" smtClean="0">
                <a:latin typeface="Times New Roman" panose="02020603050405020304" pitchFamily="18" charset="0"/>
              </a:rPr>
              <a:t>.</a:t>
            </a:r>
          </a:p>
          <a:p>
            <a:pPr marL="0" indent="0">
              <a:buNone/>
            </a:pPr>
            <a:r>
              <a:rPr lang="en-US" dirty="0" smtClean="0">
                <a:latin typeface="Times New Roman" panose="02020603050405020304" pitchFamily="18" charset="0"/>
              </a:rPr>
              <a:t>	Now </a:t>
            </a:r>
            <a:r>
              <a:rPr lang="en-US" dirty="0" err="1" smtClean="0">
                <a:latin typeface="Times New Roman" panose="02020603050405020304" pitchFamily="18" charset="0"/>
              </a:rPr>
              <a:t>mRn</a:t>
            </a:r>
            <a:endParaRPr lang="en-US" dirty="0" smtClean="0">
              <a:latin typeface="Times New Roman" panose="02020603050405020304" pitchFamily="18" charset="0"/>
            </a:endParaRPr>
          </a:p>
          <a:p>
            <a:pPr lvl="1">
              <a:buFont typeface="Symbol" panose="05050102010706020507" pitchFamily="18" charset="2"/>
              <a:buChar char="Þ"/>
            </a:pPr>
            <a:r>
              <a:rPr lang="en-US" dirty="0" err="1" smtClean="0">
                <a:latin typeface="Times New Roman" panose="02020603050405020304" pitchFamily="18" charset="0"/>
              </a:rPr>
              <a:t>m</a:t>
            </a:r>
            <a:r>
              <a:rPr lang="en-US" dirty="0" err="1" smtClean="0">
                <a:latin typeface="Symbol" panose="05050102010706020507" pitchFamily="18" charset="2"/>
              </a:rPr>
              <a:t>º</a:t>
            </a:r>
            <a:r>
              <a:rPr lang="en-US" dirty="0" err="1" smtClean="0">
                <a:latin typeface="Times New Roman" panose="02020603050405020304" pitchFamily="18" charset="0"/>
              </a:rPr>
              <a:t>n</a:t>
            </a:r>
            <a:r>
              <a:rPr lang="en-US" dirty="0" smtClean="0">
                <a:latin typeface="Times New Roman" panose="02020603050405020304" pitchFamily="18" charset="0"/>
              </a:rPr>
              <a:t> </a:t>
            </a:r>
            <a:r>
              <a:rPr lang="en-US" dirty="0">
                <a:latin typeface="Times New Roman" panose="02020603050405020304" pitchFamily="18" charset="0"/>
              </a:rPr>
              <a:t>(mod 3</a:t>
            </a:r>
            <a:r>
              <a:rPr lang="en-US" dirty="0" smtClean="0">
                <a:latin typeface="Times New Roman" panose="02020603050405020304" pitchFamily="18" charset="0"/>
              </a:rPr>
              <a:t>)</a:t>
            </a:r>
          </a:p>
          <a:p>
            <a:pPr lvl="1">
              <a:buFont typeface="Symbol" panose="05050102010706020507" pitchFamily="18" charset="2"/>
              <a:buChar char="Þ"/>
            </a:pPr>
            <a:r>
              <a:rPr lang="en-US" dirty="0" smtClean="0">
                <a:latin typeface="Times New Roman" panose="02020603050405020304" pitchFamily="18" charset="0"/>
              </a:rPr>
              <a:t>3</a:t>
            </a:r>
            <a:r>
              <a:rPr lang="en-US" dirty="0">
                <a:latin typeface="Times New Roman" panose="02020603050405020304" pitchFamily="18" charset="0"/>
              </a:rPr>
              <a:t>|(m-n</a:t>
            </a:r>
            <a:r>
              <a:rPr lang="en-US" dirty="0" smtClean="0">
                <a:latin typeface="Times New Roman" panose="02020603050405020304" pitchFamily="18" charset="0"/>
              </a:rPr>
              <a:t>)</a:t>
            </a:r>
          </a:p>
          <a:p>
            <a:pPr lvl="1">
              <a:buFont typeface="Symbol" panose="05050102010706020507" pitchFamily="18" charset="2"/>
              <a:buChar char="Þ"/>
            </a:pPr>
            <a:r>
              <a:rPr lang="en-US" dirty="0" smtClean="0">
                <a:latin typeface="Times New Roman" panose="02020603050405020304" pitchFamily="18" charset="0"/>
              </a:rPr>
              <a:t>m-n </a:t>
            </a:r>
            <a:r>
              <a:rPr lang="en-US" dirty="0">
                <a:latin typeface="Times New Roman" panose="02020603050405020304" pitchFamily="18" charset="0"/>
              </a:rPr>
              <a:t>= 3k, for some integer k</a:t>
            </a:r>
            <a:r>
              <a:rPr lang="en-US" dirty="0" smtClean="0">
                <a:latin typeface="Times New Roman" panose="02020603050405020304" pitchFamily="18" charset="0"/>
              </a:rPr>
              <a:t>.</a:t>
            </a:r>
          </a:p>
          <a:p>
            <a:pPr lvl="1">
              <a:buFont typeface="Symbol" panose="05050102010706020507" pitchFamily="18" charset="2"/>
              <a:buChar char="Þ"/>
            </a:pPr>
            <a:r>
              <a:rPr lang="pt-BR" dirty="0" smtClean="0">
                <a:latin typeface="Times New Roman" panose="02020603050405020304" pitchFamily="18" charset="0"/>
              </a:rPr>
              <a:t>n </a:t>
            </a:r>
            <a:r>
              <a:rPr lang="pt-BR" dirty="0">
                <a:latin typeface="Times New Roman" panose="02020603050405020304" pitchFamily="18" charset="0"/>
              </a:rPr>
              <a:t>– m = 3(-k), -k </a:t>
            </a:r>
            <a:r>
              <a:rPr lang="pt-BR" dirty="0" smtClean="0">
                <a:latin typeface="Symbol" panose="05050102010706020507" pitchFamily="18" charset="2"/>
              </a:rPr>
              <a:t>Î</a:t>
            </a:r>
            <a:r>
              <a:rPr lang="pt-BR" dirty="0" smtClean="0">
                <a:latin typeface="Times New Roman" panose="02020603050405020304" pitchFamily="18" charset="0"/>
              </a:rPr>
              <a:t>Z</a:t>
            </a:r>
          </a:p>
          <a:p>
            <a:pPr lvl="1">
              <a:buFont typeface="Symbol" panose="05050102010706020507" pitchFamily="18" charset="2"/>
              <a:buChar char="Þ"/>
            </a:pPr>
            <a:r>
              <a:rPr lang="en-US" dirty="0">
                <a:latin typeface="Times New Roman" panose="02020603050405020304" pitchFamily="18" charset="0"/>
              </a:rPr>
              <a:t>3|(n-m</a:t>
            </a:r>
            <a:r>
              <a:rPr lang="en-US" dirty="0" smtClean="0">
                <a:latin typeface="Times New Roman" panose="02020603050405020304" pitchFamily="18" charset="0"/>
              </a:rPr>
              <a:t>)</a:t>
            </a:r>
          </a:p>
          <a:p>
            <a:pPr lvl="1">
              <a:buFont typeface="Symbol" panose="05050102010706020507" pitchFamily="18" charset="2"/>
              <a:buChar char="Þ"/>
            </a:pPr>
            <a:r>
              <a:rPr lang="da-DK" dirty="0">
                <a:latin typeface="Times New Roman" panose="02020603050405020304" pitchFamily="18" charset="0"/>
              </a:rPr>
              <a:t>n </a:t>
            </a:r>
            <a:r>
              <a:rPr lang="da-DK" dirty="0">
                <a:latin typeface="Symbol" panose="05050102010706020507" pitchFamily="18" charset="2"/>
              </a:rPr>
              <a:t>º</a:t>
            </a:r>
            <a:r>
              <a:rPr lang="da-DK" dirty="0">
                <a:latin typeface="Times New Roman" panose="02020603050405020304" pitchFamily="18" charset="0"/>
              </a:rPr>
              <a:t> m (mod 3</a:t>
            </a:r>
            <a:r>
              <a:rPr lang="da-DK" dirty="0" smtClean="0">
                <a:latin typeface="Times New Roman" panose="02020603050405020304" pitchFamily="18" charset="0"/>
              </a:rPr>
              <a:t>)</a:t>
            </a:r>
          </a:p>
          <a:p>
            <a:pPr lvl="1">
              <a:buFont typeface="Symbol" panose="05050102010706020507" pitchFamily="18" charset="2"/>
              <a:buChar char="Þ"/>
            </a:pPr>
            <a:r>
              <a:rPr lang="en-US" dirty="0" err="1" smtClean="0">
                <a:latin typeface="Times New Roman" panose="02020603050405020304" pitchFamily="18" charset="0"/>
              </a:rPr>
              <a:t>nRm</a:t>
            </a:r>
            <a:endParaRPr lang="en-US" dirty="0">
              <a:latin typeface="Times New Roman" panose="02020603050405020304" pitchFamily="18" charset="0"/>
            </a:endParaRPr>
          </a:p>
          <a:p>
            <a:pPr marL="457200" lvl="1" indent="0">
              <a:buNone/>
            </a:pPr>
            <a:r>
              <a:rPr lang="en-US" dirty="0" smtClean="0">
                <a:latin typeface="Times New Roman" panose="02020603050405020304" pitchFamily="18" charset="0"/>
              </a:rPr>
              <a:t>Hence </a:t>
            </a:r>
            <a:r>
              <a:rPr lang="en-US" dirty="0">
                <a:latin typeface="Times New Roman" panose="02020603050405020304" pitchFamily="18" charset="0"/>
              </a:rPr>
              <a:t>R is symmetric.</a:t>
            </a:r>
            <a:endParaRPr lang="en-US" dirty="0" smtClean="0">
              <a:latin typeface="Times New Roman" panose="02020603050405020304" pitchFamily="18" charset="0"/>
            </a:endParaRPr>
          </a:p>
        </p:txBody>
      </p:sp>
    </p:spTree>
    <p:extLst>
      <p:ext uri="{BB962C8B-B14F-4D97-AF65-F5344CB8AC3E}">
        <p14:creationId xmlns:p14="http://schemas.microsoft.com/office/powerpoint/2010/main" val="8601810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3" y="470648"/>
            <a:ext cx="10515600" cy="887506"/>
          </a:xfrm>
        </p:spPr>
        <p:txBody>
          <a:bodyPr>
            <a:normAutofit fontScale="90000"/>
          </a:bodyPr>
          <a:lstStyle/>
          <a:p>
            <a:pPr marR="44340" lvl="0"/>
            <a:r>
              <a:rPr lang="en-US" b="1" u="sng" dirty="0">
                <a:latin typeface="Times New Roman" panose="02020603050405020304" pitchFamily="18" charset="0"/>
              </a:rPr>
              <a:t>SOLUTION:</a:t>
            </a:r>
            <a:br>
              <a:rPr lang="en-US" b="1" u="sng" dirty="0">
                <a:latin typeface="Times New Roman" panose="02020603050405020304" pitchFamily="18" charset="0"/>
              </a:rPr>
            </a:br>
            <a:endParaRPr lang="en-US" b="0" i="0" strike="noStrike" baseline="0" dirty="0" smtClean="0">
              <a:latin typeface="Times New Roman" panose="02020603050405020304" pitchFamily="18" charset="0"/>
            </a:endParaRPr>
          </a:p>
        </p:txBody>
      </p:sp>
      <p:sp>
        <p:nvSpPr>
          <p:cNvPr id="3" name="Text Placeholder 2"/>
          <p:cNvSpPr>
            <a:spLocks noGrp="1"/>
          </p:cNvSpPr>
          <p:nvPr>
            <p:ph type="body" idx="1"/>
          </p:nvPr>
        </p:nvSpPr>
        <p:spPr>
          <a:xfrm>
            <a:off x="528918" y="1196788"/>
            <a:ext cx="10515600" cy="5540187"/>
          </a:xfrm>
        </p:spPr>
        <p:txBody>
          <a:bodyPr>
            <a:normAutofit lnSpcReduction="10000"/>
          </a:bodyPr>
          <a:lstStyle/>
          <a:p>
            <a:r>
              <a:rPr lang="en-US" b="1" dirty="0">
                <a:latin typeface="Times New Roman" panose="02020603050405020304" pitchFamily="18" charset="0"/>
              </a:rPr>
              <a:t>R is transitive </a:t>
            </a:r>
            <a:endParaRPr lang="en-US" b="1" dirty="0" smtClean="0">
              <a:latin typeface="Times New Roman" panose="02020603050405020304" pitchFamily="18" charset="0"/>
            </a:endParaRPr>
          </a:p>
          <a:p>
            <a:pPr marL="0" indent="0">
              <a:buNone/>
            </a:pPr>
            <a:r>
              <a:rPr lang="en-US" dirty="0" smtClean="0">
                <a:latin typeface="Times New Roman" panose="02020603050405020304" pitchFamily="18" charset="0"/>
              </a:rPr>
              <a:t>	</a:t>
            </a:r>
            <a:r>
              <a:rPr lang="en-US" dirty="0" err="1" smtClean="0">
                <a:latin typeface="Times New Roman" panose="02020603050405020304" pitchFamily="18" charset="0"/>
              </a:rPr>
              <a:t>iff</a:t>
            </a:r>
            <a:r>
              <a:rPr lang="en-US" dirty="0" smtClean="0">
                <a:latin typeface="Times New Roman" panose="02020603050405020304" pitchFamily="18" charset="0"/>
              </a:rPr>
              <a:t> </a:t>
            </a:r>
            <a:r>
              <a:rPr lang="en-US" dirty="0">
                <a:latin typeface="Times New Roman" panose="02020603050405020304" pitchFamily="18" charset="0"/>
              </a:rPr>
              <a:t>for all m, n, p </a:t>
            </a:r>
            <a:r>
              <a:rPr lang="en-US" dirty="0">
                <a:latin typeface="Symbol" panose="05050102010706020507" pitchFamily="18" charset="2"/>
              </a:rPr>
              <a:t>Î</a:t>
            </a:r>
            <a:r>
              <a:rPr lang="en-US" dirty="0">
                <a:latin typeface="Times New Roman" panose="02020603050405020304" pitchFamily="18" charset="0"/>
              </a:rPr>
              <a:t>Z, if </a:t>
            </a:r>
            <a:r>
              <a:rPr lang="en-US" dirty="0" err="1">
                <a:latin typeface="Times New Roman" panose="02020603050405020304" pitchFamily="18" charset="0"/>
              </a:rPr>
              <a:t>mRn</a:t>
            </a:r>
            <a:r>
              <a:rPr lang="en-US" dirty="0">
                <a:latin typeface="Times New Roman" panose="02020603050405020304" pitchFamily="18" charset="0"/>
              </a:rPr>
              <a:t> and </a:t>
            </a:r>
            <a:r>
              <a:rPr lang="en-US" dirty="0" err="1">
                <a:latin typeface="Times New Roman" panose="02020603050405020304" pitchFamily="18" charset="0"/>
              </a:rPr>
              <a:t>nRp</a:t>
            </a:r>
            <a:r>
              <a:rPr lang="en-US" dirty="0">
                <a:latin typeface="Times New Roman" panose="02020603050405020304" pitchFamily="18" charset="0"/>
              </a:rPr>
              <a:t> then </a:t>
            </a:r>
            <a:r>
              <a:rPr lang="en-US" dirty="0" err="1" smtClean="0">
                <a:latin typeface="Times New Roman" panose="02020603050405020304" pitchFamily="18" charset="0"/>
              </a:rPr>
              <a:t>mRp</a:t>
            </a:r>
            <a:endParaRPr lang="en-US" dirty="0" smtClean="0">
              <a:latin typeface="Times New Roman" panose="02020603050405020304" pitchFamily="18" charset="0"/>
            </a:endParaRPr>
          </a:p>
          <a:p>
            <a:r>
              <a:rPr lang="en-US" dirty="0">
                <a:latin typeface="Times New Roman" panose="02020603050405020304" pitchFamily="18" charset="0"/>
              </a:rPr>
              <a:t>Now </a:t>
            </a:r>
            <a:r>
              <a:rPr lang="en-US" dirty="0" err="1">
                <a:latin typeface="Times New Roman" panose="02020603050405020304" pitchFamily="18" charset="0"/>
              </a:rPr>
              <a:t>mRn</a:t>
            </a:r>
            <a:r>
              <a:rPr lang="en-US" dirty="0">
                <a:latin typeface="Times New Roman" panose="02020603050405020304" pitchFamily="18" charset="0"/>
              </a:rPr>
              <a:t> and </a:t>
            </a:r>
            <a:r>
              <a:rPr lang="en-US" dirty="0" err="1">
                <a:latin typeface="Times New Roman" panose="02020603050405020304" pitchFamily="18" charset="0"/>
              </a:rPr>
              <a:t>nRp</a:t>
            </a:r>
            <a:r>
              <a:rPr lang="en-US" dirty="0">
                <a:latin typeface="Times New Roman" panose="02020603050405020304" pitchFamily="18" charset="0"/>
              </a:rPr>
              <a:t> means m </a:t>
            </a:r>
            <a:r>
              <a:rPr lang="en-US" dirty="0">
                <a:latin typeface="Symbol" panose="05050102010706020507" pitchFamily="18" charset="2"/>
              </a:rPr>
              <a:t>º</a:t>
            </a:r>
            <a:r>
              <a:rPr lang="en-US" dirty="0">
                <a:latin typeface="Times New Roman" panose="02020603050405020304" pitchFamily="18" charset="0"/>
              </a:rPr>
              <a:t> n (mod 3) and n </a:t>
            </a:r>
            <a:r>
              <a:rPr lang="en-US" dirty="0">
                <a:latin typeface="Symbol" panose="05050102010706020507" pitchFamily="18" charset="2"/>
              </a:rPr>
              <a:t>º</a:t>
            </a:r>
            <a:r>
              <a:rPr lang="en-US" dirty="0">
                <a:latin typeface="Times New Roman" panose="02020603050405020304" pitchFamily="18" charset="0"/>
              </a:rPr>
              <a:t> p (mod 3) </a:t>
            </a:r>
            <a:endParaRPr lang="en-US" dirty="0" smtClean="0">
              <a:latin typeface="Times New Roman" panose="02020603050405020304" pitchFamily="18" charset="0"/>
            </a:endParaRPr>
          </a:p>
          <a:p>
            <a:pPr marL="0" indent="0">
              <a:buNone/>
            </a:pPr>
            <a:r>
              <a:rPr lang="en-US" dirty="0" smtClean="0">
                <a:latin typeface="Times New Roman" panose="02020603050405020304" pitchFamily="18" charset="0"/>
              </a:rPr>
              <a:t>	3</a:t>
            </a:r>
            <a:r>
              <a:rPr lang="en-US" dirty="0">
                <a:latin typeface="Times New Roman" panose="02020603050405020304" pitchFamily="18" charset="0"/>
              </a:rPr>
              <a:t>|(m-n)	and	3|(n-p</a:t>
            </a:r>
            <a:r>
              <a:rPr lang="en-US" dirty="0" smtClean="0">
                <a:latin typeface="Times New Roman" panose="02020603050405020304" pitchFamily="18" charset="0"/>
              </a:rPr>
              <a:t>)</a:t>
            </a:r>
          </a:p>
          <a:p>
            <a:pPr marL="0" indent="0">
              <a:buNone/>
            </a:pPr>
            <a:r>
              <a:rPr lang="en-US" dirty="0" smtClean="0">
                <a:latin typeface="Times New Roman" panose="02020603050405020304" pitchFamily="18" charset="0"/>
              </a:rPr>
              <a:t>	(</a:t>
            </a:r>
            <a:r>
              <a:rPr lang="en-US" dirty="0">
                <a:latin typeface="Times New Roman" panose="02020603050405020304" pitchFamily="18" charset="0"/>
              </a:rPr>
              <a:t>m-n) = 3r and	(n-p) = 3s	for some r, s </a:t>
            </a:r>
            <a:r>
              <a:rPr lang="en-US" dirty="0">
                <a:latin typeface="Symbol" panose="05050102010706020507" pitchFamily="18" charset="2"/>
              </a:rPr>
              <a:t>Î</a:t>
            </a:r>
            <a:r>
              <a:rPr lang="en-US" dirty="0">
                <a:latin typeface="Times New Roman" panose="02020603050405020304" pitchFamily="18" charset="0"/>
              </a:rPr>
              <a:t>Z </a:t>
            </a:r>
            <a:endParaRPr lang="en-US" dirty="0" smtClean="0">
              <a:latin typeface="Times New Roman" panose="02020603050405020304" pitchFamily="18" charset="0"/>
            </a:endParaRPr>
          </a:p>
          <a:p>
            <a:pPr marL="0" indent="0">
              <a:buNone/>
            </a:pPr>
            <a:r>
              <a:rPr lang="en-US" dirty="0" smtClean="0">
                <a:latin typeface="Times New Roman" panose="02020603050405020304" pitchFamily="18" charset="0"/>
              </a:rPr>
              <a:t>	Adding </a:t>
            </a:r>
            <a:r>
              <a:rPr lang="en-US" dirty="0">
                <a:latin typeface="Times New Roman" panose="02020603050405020304" pitchFamily="18" charset="0"/>
              </a:rPr>
              <a:t>these two equations, we get</a:t>
            </a:r>
            <a:r>
              <a:rPr lang="en-US" dirty="0" smtClean="0">
                <a:latin typeface="Times New Roman" panose="02020603050405020304" pitchFamily="18" charset="0"/>
              </a:rPr>
              <a:t>,</a:t>
            </a:r>
          </a:p>
          <a:p>
            <a:pPr marL="0" indent="0">
              <a:buNone/>
            </a:pPr>
            <a:r>
              <a:rPr lang="pt-BR" dirty="0" smtClean="0">
                <a:latin typeface="Times New Roman" panose="02020603050405020304" pitchFamily="18" charset="0"/>
              </a:rPr>
              <a:t>	(</a:t>
            </a:r>
            <a:r>
              <a:rPr lang="pt-BR" dirty="0">
                <a:latin typeface="Times New Roman" panose="02020603050405020304" pitchFamily="18" charset="0"/>
              </a:rPr>
              <a:t>m – n) + (n – p) = 3 r + 3 </a:t>
            </a:r>
            <a:r>
              <a:rPr lang="pt-BR" dirty="0" smtClean="0">
                <a:latin typeface="Times New Roman" panose="02020603050405020304" pitchFamily="18" charset="0"/>
              </a:rPr>
              <a:t>s</a:t>
            </a:r>
          </a:p>
          <a:p>
            <a:pPr marL="0" indent="0">
              <a:buNone/>
            </a:pPr>
            <a:r>
              <a:rPr lang="pt-BR" dirty="0" smtClean="0">
                <a:latin typeface="Times New Roman" panose="02020603050405020304" pitchFamily="18" charset="0"/>
              </a:rPr>
              <a:t>	m </a:t>
            </a:r>
            <a:r>
              <a:rPr lang="pt-BR" dirty="0">
                <a:latin typeface="Times New Roman" panose="02020603050405020304" pitchFamily="18" charset="0"/>
              </a:rPr>
              <a:t>– p = 3 (r + s),where r + s </a:t>
            </a:r>
            <a:r>
              <a:rPr lang="pt-BR" dirty="0">
                <a:latin typeface="Symbol" panose="05050102010706020507" pitchFamily="18" charset="2"/>
              </a:rPr>
              <a:t>Î</a:t>
            </a:r>
            <a:r>
              <a:rPr lang="pt-BR" dirty="0">
                <a:latin typeface="Times New Roman" panose="02020603050405020304" pitchFamily="18" charset="0"/>
              </a:rPr>
              <a:t>Z </a:t>
            </a:r>
            <a:endParaRPr lang="pt-BR" dirty="0" smtClean="0">
              <a:latin typeface="Times New Roman" panose="02020603050405020304" pitchFamily="18" charset="0"/>
            </a:endParaRPr>
          </a:p>
          <a:p>
            <a:pPr marL="0" indent="0">
              <a:buNone/>
            </a:pPr>
            <a:r>
              <a:rPr lang="pt-BR" dirty="0" smtClean="0">
                <a:latin typeface="Times New Roman" panose="02020603050405020304" pitchFamily="18" charset="0"/>
              </a:rPr>
              <a:t>	3</a:t>
            </a:r>
            <a:r>
              <a:rPr lang="pt-BR" dirty="0">
                <a:latin typeface="Times New Roman" panose="02020603050405020304" pitchFamily="18" charset="0"/>
              </a:rPr>
              <a:t>|(m – p</a:t>
            </a:r>
            <a:r>
              <a:rPr lang="pt-BR" dirty="0" smtClean="0">
                <a:latin typeface="Times New Roman" panose="02020603050405020304" pitchFamily="18" charset="0"/>
              </a:rPr>
              <a:t>)</a:t>
            </a:r>
          </a:p>
          <a:p>
            <a:r>
              <a:rPr lang="da-DK" dirty="0">
                <a:latin typeface="Times New Roman" panose="02020603050405020304" pitchFamily="18" charset="0"/>
              </a:rPr>
              <a:t>m </a:t>
            </a:r>
            <a:r>
              <a:rPr lang="da-DK" dirty="0">
                <a:latin typeface="Symbol" panose="05050102010706020507" pitchFamily="18" charset="2"/>
              </a:rPr>
              <a:t>º</a:t>
            </a:r>
            <a:r>
              <a:rPr lang="da-DK" dirty="0">
                <a:latin typeface="Times New Roman" panose="02020603050405020304" pitchFamily="18" charset="0"/>
              </a:rPr>
              <a:t> p (mod 3) </a:t>
            </a:r>
            <a:r>
              <a:rPr lang="da-DK" dirty="0">
                <a:latin typeface="Symbol" panose="05050102010706020507" pitchFamily="18" charset="2"/>
              </a:rPr>
              <a:t>Û</a:t>
            </a:r>
            <a:r>
              <a:rPr lang="da-DK" dirty="0">
                <a:latin typeface="Times New Roman" panose="02020603050405020304" pitchFamily="18" charset="0"/>
              </a:rPr>
              <a:t> m </a:t>
            </a:r>
            <a:r>
              <a:rPr lang="da-DK" dirty="0" smtClean="0">
                <a:latin typeface="Times New Roman" panose="02020603050405020304" pitchFamily="18" charset="0"/>
              </a:rPr>
              <a:t>Rp</a:t>
            </a:r>
          </a:p>
          <a:p>
            <a:r>
              <a:rPr lang="en-US" dirty="0">
                <a:latin typeface="Times New Roman" panose="02020603050405020304" pitchFamily="18" charset="0"/>
                <a:cs typeface="Times New Roman" panose="02020603050405020304" pitchFamily="18" charset="0"/>
              </a:rPr>
              <a:t>Hence R is transitive. R being reflexive, symmetric and transitive, is an equivalence relation.</a:t>
            </a:r>
          </a:p>
          <a:p>
            <a:endParaRPr lang="en-US" dirty="0" smtClean="0">
              <a:latin typeface="Times New Roman" panose="02020603050405020304" pitchFamily="18" charset="0"/>
            </a:endParaRPr>
          </a:p>
        </p:txBody>
      </p:sp>
    </p:spTree>
    <p:extLst>
      <p:ext uri="{BB962C8B-B14F-4D97-AF65-F5344CB8AC3E}">
        <p14:creationId xmlns:p14="http://schemas.microsoft.com/office/powerpoint/2010/main" val="319409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BINARY RELATION:</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Let A and B be sets. The binary relation R from A to B is a subset of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When (a, b) </a:t>
            </a:r>
            <a:r>
              <a:rPr lang="en-US" strike="noStrike" baseline="0" dirty="0" smtClean="0">
                <a:latin typeface="Symbol" panose="05050102010706020507" pitchFamily="18" charset="2"/>
              </a:rPr>
              <a:t>Î</a:t>
            </a:r>
            <a:r>
              <a:rPr lang="en-US" strike="noStrike" baseline="0" dirty="0" smtClean="0">
                <a:latin typeface="Times New Roman" panose="02020603050405020304" pitchFamily="18" charset="0"/>
              </a:rPr>
              <a:t>R, we say ‘a’ is related to ‘b’ by R, written </a:t>
            </a:r>
            <a:r>
              <a:rPr lang="en-US" strike="noStrike" baseline="0" dirty="0" err="1" smtClean="0">
                <a:latin typeface="Times New Roman" panose="02020603050405020304" pitchFamily="18" charset="0"/>
              </a:rPr>
              <a:t>aRb</a:t>
            </a:r>
            <a:r>
              <a:rPr lang="en-US" strike="noStrike" baseline="0" dirty="0" smtClean="0">
                <a:latin typeface="Times New Roman" panose="02020603050405020304" pitchFamily="18" charset="0"/>
              </a:rPr>
              <a:t>.</a:t>
            </a:r>
          </a:p>
          <a:p>
            <a:pPr lvl="0"/>
            <a:r>
              <a:rPr lang="en-US" strike="noStrike" baseline="0" dirty="0" smtClean="0">
                <a:latin typeface="Times New Roman" panose="02020603050405020304" pitchFamily="18" charset="0"/>
              </a:rPr>
              <a:t>Otherwise, if (a, b) </a:t>
            </a:r>
            <a:r>
              <a:rPr lang="en-US" strike="noStrike" baseline="0" dirty="0" smtClean="0">
                <a:latin typeface="Symbol" panose="05050102010706020507" pitchFamily="18" charset="2"/>
              </a:rPr>
              <a:t>Ï</a:t>
            </a:r>
            <a:r>
              <a:rPr lang="en-US" strike="noStrike" baseline="0" dirty="0" smtClean="0">
                <a:latin typeface="Times New Roman" panose="02020603050405020304" pitchFamily="18" charset="0"/>
              </a:rPr>
              <a:t>R, we write </a:t>
            </a:r>
            <a:r>
              <a:rPr lang="en-US" dirty="0" smtClean="0">
                <a:latin typeface="Times New Roman" panose="02020603050405020304" pitchFamily="18" charset="0"/>
              </a:rPr>
              <a:t>a R b</a:t>
            </a:r>
            <a:r>
              <a:rPr lang="en-US" strike="noStrike" baseline="0" dirty="0" smtClean="0">
                <a:latin typeface="Times New Roman" panose="02020603050405020304" pitchFamily="18" charset="0"/>
              </a:rPr>
              <a:t>.</a:t>
            </a:r>
          </a:p>
        </p:txBody>
      </p:sp>
      <p:cxnSp>
        <p:nvCxnSpPr>
          <p:cNvPr id="5" name="Straight Connector 4"/>
          <p:cNvCxnSpPr/>
          <p:nvPr/>
        </p:nvCxnSpPr>
        <p:spPr>
          <a:xfrm flipH="1">
            <a:off x="6172200" y="2729753"/>
            <a:ext cx="322730" cy="443753"/>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593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EXAMPLE:</a:t>
            </a:r>
          </a:p>
        </p:txBody>
      </p:sp>
      <p:sp>
        <p:nvSpPr>
          <p:cNvPr id="3" name="Text Placeholder 2"/>
          <p:cNvSpPr>
            <a:spLocks noGrp="1"/>
          </p:cNvSpPr>
          <p:nvPr>
            <p:ph type="body" idx="1"/>
          </p:nvPr>
        </p:nvSpPr>
        <p:spPr/>
        <p:txBody>
          <a:bodyPr>
            <a:normAutofit lnSpcReduction="10000"/>
          </a:bodyPr>
          <a:lstStyle/>
          <a:p>
            <a:pPr marR="0" lvl="0" rtl="0"/>
            <a:r>
              <a:rPr lang="en-US" strike="noStrike" baseline="0" dirty="0" smtClean="0">
                <a:latin typeface="Times New Roman" panose="02020603050405020304" pitchFamily="18" charset="0"/>
              </a:rPr>
              <a:t>Let A = {1, 2},	B = {1, 2, 3}</a:t>
            </a:r>
          </a:p>
          <a:p>
            <a:pPr marR="0" lvl="0" rtl="0"/>
            <a:r>
              <a:rPr lang="en-US" strike="noStrike" baseline="0" dirty="0" smtClean="0">
                <a:latin typeface="Times New Roman" panose="02020603050405020304" pitchFamily="18" charset="0"/>
              </a:rPr>
              <a:t>Then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 {(1, 1), (1, 2), (1, 3), (2, 1), (2, 2), (2, 3)}</a:t>
            </a:r>
          </a:p>
          <a:p>
            <a:pPr marR="0" lvl="0" rtl="0"/>
            <a:r>
              <a:rPr lang="en-US" strike="noStrike" baseline="0" dirty="0" smtClean="0">
                <a:latin typeface="Times New Roman" panose="02020603050405020304" pitchFamily="18" charset="0"/>
              </a:rPr>
              <a:t>Let</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1</a:t>
            </a:r>
            <a:r>
              <a:rPr lang="pt-BR" strike="noStrike" baseline="0" dirty="0" smtClean="0">
                <a:latin typeface="Times New Roman" panose="02020603050405020304" pitchFamily="18" charset="0"/>
              </a:rPr>
              <a:t>={(1,1), (1, 3), (2, 2)}</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2</a:t>
            </a:r>
            <a:r>
              <a:rPr lang="pt-BR" strike="noStrike" baseline="0" dirty="0" smtClean="0">
                <a:latin typeface="Times New Roman" panose="02020603050405020304" pitchFamily="18" charset="0"/>
              </a:rPr>
              <a:t>={(1, 2), (2, 1), (2, 2), (2, 3)}</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3</a:t>
            </a:r>
            <a:r>
              <a:rPr lang="pt-BR" strike="noStrike" baseline="0" dirty="0" smtClean="0">
                <a:latin typeface="Times New Roman" panose="02020603050405020304" pitchFamily="18" charset="0"/>
              </a:rPr>
              <a:t>={(1, 1)} </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4</a:t>
            </a:r>
            <a:r>
              <a:rPr lang="pt-BR" strike="noStrike" baseline="0" dirty="0" smtClean="0">
                <a:latin typeface="Times New Roman" panose="02020603050405020304" pitchFamily="18" charset="0"/>
              </a:rPr>
              <a:t>= A </a:t>
            </a:r>
            <a:r>
              <a:rPr lang="pt-BR" strike="noStrike" baseline="0" dirty="0" smtClean="0">
                <a:latin typeface="Symbol" panose="05050102010706020507" pitchFamily="18" charset="2"/>
              </a:rPr>
              <a:t>´</a:t>
            </a:r>
            <a:r>
              <a:rPr lang="pt-BR" strike="noStrike" baseline="0" dirty="0" smtClean="0">
                <a:latin typeface="Times New Roman" panose="02020603050405020304" pitchFamily="18" charset="0"/>
              </a:rPr>
              <a:t> B </a:t>
            </a:r>
          </a:p>
          <a:p>
            <a:pPr marR="0" lvl="0" rtl="0"/>
            <a:r>
              <a:rPr lang="pt-BR" strike="noStrike" baseline="0" dirty="0" smtClean="0">
                <a:latin typeface="Times New Roman" panose="02020603050405020304" pitchFamily="18" charset="0"/>
              </a:rPr>
              <a:t>R</a:t>
            </a:r>
            <a:r>
              <a:rPr lang="pt-BR" strike="noStrike" baseline="-25000" dirty="0" smtClean="0">
                <a:latin typeface="Times New Roman" panose="02020603050405020304" pitchFamily="18" charset="0"/>
              </a:rPr>
              <a:t>5</a:t>
            </a:r>
            <a:r>
              <a:rPr lang="pt-BR" strike="noStrike" baseline="0" dirty="0" smtClean="0">
                <a:latin typeface="Times New Roman" panose="02020603050405020304" pitchFamily="18" charset="0"/>
              </a:rPr>
              <a:t>= </a:t>
            </a:r>
            <a:r>
              <a:rPr lang="pt-BR" strike="noStrike" baseline="0" dirty="0" smtClean="0">
                <a:latin typeface="Symbol" panose="05050102010706020507" pitchFamily="18" charset="2"/>
              </a:rPr>
              <a:t>Æ</a:t>
            </a:r>
          </a:p>
          <a:p>
            <a:pPr marR="0" lvl="0" rtl="0"/>
            <a:r>
              <a:rPr lang="en-US" strike="noStrike" baseline="0" dirty="0" smtClean="0">
                <a:latin typeface="Times New Roman" panose="02020603050405020304" pitchFamily="18" charset="0"/>
              </a:rPr>
              <a:t>All being subsets of A </a:t>
            </a:r>
            <a:r>
              <a:rPr lang="en-US" strike="noStrike" baseline="0" dirty="0" smtClean="0">
                <a:latin typeface="Symbol" panose="05050102010706020507" pitchFamily="18" charset="2"/>
              </a:rPr>
              <a:t>´</a:t>
            </a:r>
            <a:r>
              <a:rPr lang="en-US" strike="noStrike" baseline="0" dirty="0" smtClean="0">
                <a:latin typeface="Times New Roman" panose="02020603050405020304" pitchFamily="18" charset="0"/>
              </a:rPr>
              <a:t> B are relations from A to B.</a:t>
            </a:r>
          </a:p>
        </p:txBody>
      </p:sp>
    </p:spTree>
    <p:extLst>
      <p:ext uri="{BB962C8B-B14F-4D97-AF65-F5344CB8AC3E}">
        <p14:creationId xmlns:p14="http://schemas.microsoft.com/office/powerpoint/2010/main" val="314173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sng" strike="noStrike" baseline="0" smtClean="0">
                <a:latin typeface="Times New Roman" panose="02020603050405020304" pitchFamily="18" charset="0"/>
              </a:rPr>
              <a:t>DOMAIN OF A RELATION:</a:t>
            </a:r>
          </a:p>
        </p:txBody>
      </p:sp>
      <p:sp>
        <p:nvSpPr>
          <p:cNvPr id="3" name="Text Placeholder 2"/>
          <p:cNvSpPr>
            <a:spLocks noGrp="1"/>
          </p:cNvSpPr>
          <p:nvPr>
            <p:ph type="body" idx="1"/>
          </p:nvPr>
        </p:nvSpPr>
        <p:spPr/>
        <p:txBody>
          <a:bodyPr/>
          <a:lstStyle/>
          <a:p>
            <a:pPr marR="0" lvl="0" rtl="0"/>
            <a:r>
              <a:rPr lang="en-US" strike="noStrike" baseline="0" dirty="0" smtClean="0">
                <a:latin typeface="Times New Roman" panose="02020603050405020304" pitchFamily="18" charset="0"/>
              </a:rPr>
              <a:t>The domain of a relation R from A to B is the set of all first elements of the ordered pairs which belong to R denoted by Dom(R).</a:t>
            </a:r>
          </a:p>
          <a:p>
            <a:pPr marR="0" lvl="0" rtl="0"/>
            <a:r>
              <a:rPr lang="en-US" strike="noStrike" baseline="0" dirty="0" smtClean="0">
                <a:latin typeface="Times New Roman" panose="02020603050405020304" pitchFamily="18" charset="0"/>
              </a:rPr>
              <a:t>Symbolically,</a:t>
            </a:r>
          </a:p>
          <a:p>
            <a:pPr marR="0" lvl="0" rtl="0"/>
            <a:r>
              <a:rPr lang="pt-BR" strike="noStrike" baseline="0" dirty="0" smtClean="0">
                <a:latin typeface="Times New Roman" panose="02020603050405020304" pitchFamily="18" charset="0"/>
              </a:rPr>
              <a:t>Dom (R) = {a </a:t>
            </a:r>
            <a:r>
              <a:rPr lang="pt-BR" strike="noStrike" baseline="0" dirty="0" smtClean="0">
                <a:latin typeface="Symbol" panose="05050102010706020507" pitchFamily="18" charset="2"/>
              </a:rPr>
              <a:t>Î</a:t>
            </a:r>
            <a:r>
              <a:rPr lang="pt-BR" strike="noStrike" baseline="0" dirty="0" smtClean="0">
                <a:latin typeface="Times New Roman" panose="02020603050405020304" pitchFamily="18" charset="0"/>
              </a:rPr>
              <a:t>A | (a, b) </a:t>
            </a:r>
            <a:r>
              <a:rPr lang="pt-BR" strike="noStrike" baseline="0" dirty="0" smtClean="0">
                <a:latin typeface="Symbol" panose="05050102010706020507" pitchFamily="18" charset="2"/>
              </a:rPr>
              <a:t>Î</a:t>
            </a:r>
            <a:r>
              <a:rPr lang="pt-BR" strike="noStrike" baseline="0" dirty="0" smtClean="0">
                <a:latin typeface="Times New Roman" panose="02020603050405020304" pitchFamily="18" charset="0"/>
              </a:rPr>
              <a:t>R}</a:t>
            </a:r>
          </a:p>
        </p:txBody>
      </p:sp>
    </p:spTree>
    <p:extLst>
      <p:ext uri="{BB962C8B-B14F-4D97-AF65-F5344CB8AC3E}">
        <p14:creationId xmlns:p14="http://schemas.microsoft.com/office/powerpoint/2010/main" val="1781274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Relation</Template>
  <TotalTime>1800</TotalTime>
  <Words>3620</Words>
  <Application>Microsoft Office PowerPoint</Application>
  <PresentationFormat>Widescreen</PresentationFormat>
  <Paragraphs>408</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Calibri Light</vt:lpstr>
      <vt:lpstr>Cambria Math</vt:lpstr>
      <vt:lpstr>Symbol</vt:lpstr>
      <vt:lpstr>Times New Roman</vt:lpstr>
      <vt:lpstr>Office Theme</vt:lpstr>
      <vt:lpstr>Relations And Their Types</vt:lpstr>
      <vt:lpstr>ORDERED PAIR:</vt:lpstr>
      <vt:lpstr>EXERCISE:</vt:lpstr>
      <vt:lpstr>CARTESIAN PRODUCT OF TWO SETS:</vt:lpstr>
      <vt:lpstr>EXAMPLE:</vt:lpstr>
      <vt:lpstr>CARTESIAN PRODUCT OF MORE THAN TWO SETS:</vt:lpstr>
      <vt:lpstr>BINARY RELATION:</vt:lpstr>
      <vt:lpstr>EXAMPLE:</vt:lpstr>
      <vt:lpstr>DOMAIN OF A RELATION:</vt:lpstr>
      <vt:lpstr>RANGE OF A RELATION:</vt:lpstr>
      <vt:lpstr>EXERCISE:</vt:lpstr>
      <vt:lpstr>SOLUTION:</vt:lpstr>
      <vt:lpstr>EXERCISE:</vt:lpstr>
      <vt:lpstr>REMARK:</vt:lpstr>
      <vt:lpstr>RELATION ON A SET: </vt:lpstr>
      <vt:lpstr>REMARK:</vt:lpstr>
      <vt:lpstr>EXERCISE:</vt:lpstr>
      <vt:lpstr>SOLUTION</vt:lpstr>
      <vt:lpstr>COORDINATE DIAGRAM (GRAPH) OF A RELATION:</vt:lpstr>
      <vt:lpstr>EXAMPLE:</vt:lpstr>
      <vt:lpstr>SOLUTION</vt:lpstr>
      <vt:lpstr>ARROW DIAGRAM OF A RELATION:</vt:lpstr>
      <vt:lpstr>DIRECTED GRAPH OF A RELATION:</vt:lpstr>
      <vt:lpstr>MATRIX REPRESENTATION OF A RELATION</vt:lpstr>
      <vt:lpstr>PowerPoint Presentation</vt:lpstr>
      <vt:lpstr>EXAMPLE:</vt:lpstr>
      <vt:lpstr>SOLUTION:</vt:lpstr>
      <vt:lpstr>EXERCISE:</vt:lpstr>
      <vt:lpstr>SOLUTION</vt:lpstr>
      <vt:lpstr>Types of Relations</vt:lpstr>
      <vt:lpstr>REFLEXIVE RELATION:</vt:lpstr>
      <vt:lpstr>EXERCISE:</vt:lpstr>
      <vt:lpstr>DIRECTED GRAPH OF A REFLEXIVE RELATION:</vt:lpstr>
      <vt:lpstr>PowerPoint Presentation</vt:lpstr>
      <vt:lpstr>MATRIX REPRESENTATION OF A REFLEXIVE RELATION:</vt:lpstr>
      <vt:lpstr>SYMMETRIC RELATION </vt:lpstr>
      <vt:lpstr>EXAMPLE</vt:lpstr>
      <vt:lpstr>DIRECTED GRAPH OF A SYMMETRIC RELATION</vt:lpstr>
      <vt:lpstr>EXAMPLE</vt:lpstr>
      <vt:lpstr>PowerPoint Presentation</vt:lpstr>
      <vt:lpstr>MATRIX REPRESENTATION OF A SYMMETRIC RELATION</vt:lpstr>
      <vt:lpstr>EXAMPLE:</vt:lpstr>
      <vt:lpstr>TRANSITIVE RELATION</vt:lpstr>
      <vt:lpstr>REMARK</vt:lpstr>
      <vt:lpstr>EXAMPLE</vt:lpstr>
      <vt:lpstr>DIRECTED GRAPH OF A TRANSITIVE RELATION</vt:lpstr>
      <vt:lpstr>EXAMPLE</vt:lpstr>
      <vt:lpstr>EXERCISE:</vt:lpstr>
      <vt:lpstr>Solution cont…</vt:lpstr>
      <vt:lpstr>Solution cont…</vt:lpstr>
      <vt:lpstr>EXERCISE:</vt:lpstr>
      <vt:lpstr>SOLUTION:</vt:lpstr>
      <vt:lpstr>EXERCISE:</vt:lpstr>
      <vt:lpstr>SOLUTION:</vt:lpstr>
      <vt:lpstr>EXERCISE:</vt:lpstr>
      <vt:lpstr>SOLUTION:</vt:lpstr>
      <vt:lpstr>EXERCISE:</vt:lpstr>
      <vt:lpstr>SOLUTION:</vt:lpstr>
      <vt:lpstr>SOLUTION:</vt:lpstr>
      <vt:lpstr>EQUIVALENCE RELATION:</vt:lpstr>
      <vt:lpstr>CONGRUENCES: </vt:lpstr>
      <vt:lpstr>SOLUTION:</vt:lpstr>
      <vt:lpstr>EXERCISE:</vt:lpstr>
      <vt:lpstr>SOLUTION: </vt:lpstr>
      <vt:lpstr>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 And Their Types</dc:title>
  <dc:creator>Abid Tasleem</dc:creator>
  <cp:lastModifiedBy>Abid Tasleem</cp:lastModifiedBy>
  <cp:revision>85</cp:revision>
  <dcterms:created xsi:type="dcterms:W3CDTF">2023-09-22T10:37:35Z</dcterms:created>
  <dcterms:modified xsi:type="dcterms:W3CDTF">2023-10-14T04:57:10Z</dcterms:modified>
</cp:coreProperties>
</file>