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70" r:id="rId6"/>
    <p:sldId id="272" r:id="rId7"/>
    <p:sldId id="280" r:id="rId8"/>
    <p:sldId id="281" r:id="rId9"/>
    <p:sldId id="282" r:id="rId10"/>
    <p:sldId id="284" r:id="rId11"/>
    <p:sldId id="289" r:id="rId12"/>
    <p:sldId id="299" r:id="rId13"/>
    <p:sldId id="303" r:id="rId14"/>
    <p:sldId id="307" r:id="rId15"/>
    <p:sldId id="312" r:id="rId16"/>
    <p:sldId id="315" r:id="rId17"/>
    <p:sldId id="317" r:id="rId18"/>
    <p:sldId id="321" r:id="rId19"/>
    <p:sldId id="323" r:id="rId20"/>
    <p:sldId id="326" r:id="rId21"/>
    <p:sldId id="330" r:id="rId22"/>
    <p:sldId id="332" r:id="rId23"/>
    <p:sldId id="336" r:id="rId24"/>
    <p:sldId id="338" r:id="rId25"/>
    <p:sldId id="339" r:id="rId26"/>
    <p:sldId id="341" r:id="rId27"/>
    <p:sldId id="342" r:id="rId28"/>
    <p:sldId id="343" r:id="rId29"/>
    <p:sldId id="344" r:id="rId30"/>
    <p:sldId id="345" r:id="rId31"/>
    <p:sldId id="346" r:id="rId32"/>
    <p:sldId id="347" r:id="rId33"/>
    <p:sldId id="348" r:id="rId34"/>
    <p:sldId id="349" r:id="rId35"/>
    <p:sldId id="350" r:id="rId36"/>
    <p:sldId id="351" r:id="rId37"/>
    <p:sldId id="352" r:id="rId38"/>
    <p:sldId id="353" r:id="rId39"/>
    <p:sldId id="354" r:id="rId40"/>
    <p:sldId id="355"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9" r:id="rId54"/>
    <p:sldId id="370" r:id="rId55"/>
    <p:sldId id="371" r:id="rId56"/>
    <p:sldId id="372" r:id="rId57"/>
    <p:sldId id="373" r:id="rId58"/>
    <p:sldId id="374" r:id="rId59"/>
    <p:sldId id="375" r:id="rId60"/>
    <p:sldId id="376" r:id="rId61"/>
    <p:sldId id="377" r:id="rId62"/>
    <p:sldId id="378" r:id="rId63"/>
    <p:sldId id="379" r:id="rId64"/>
    <p:sldId id="380" r:id="rId65"/>
    <p:sldId id="381"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FE66FF-816B-4AD8-B1A1-0BAA59F6FE3D}"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B1E9F-1DFF-49CB-A271-3AF5DD0ACCE8}" type="slidenum">
              <a:rPr lang="en-US" smtClean="0"/>
              <a:t>‹#›</a:t>
            </a:fld>
            <a:endParaRPr lang="en-US"/>
          </a:p>
        </p:txBody>
      </p:sp>
    </p:spTree>
    <p:extLst>
      <p:ext uri="{BB962C8B-B14F-4D97-AF65-F5344CB8AC3E}">
        <p14:creationId xmlns:p14="http://schemas.microsoft.com/office/powerpoint/2010/main" val="488997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E66FF-816B-4AD8-B1A1-0BAA59F6FE3D}"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B1E9F-1DFF-49CB-A271-3AF5DD0ACCE8}" type="slidenum">
              <a:rPr lang="en-US" smtClean="0"/>
              <a:t>‹#›</a:t>
            </a:fld>
            <a:endParaRPr lang="en-US"/>
          </a:p>
        </p:txBody>
      </p:sp>
    </p:spTree>
    <p:extLst>
      <p:ext uri="{BB962C8B-B14F-4D97-AF65-F5344CB8AC3E}">
        <p14:creationId xmlns:p14="http://schemas.microsoft.com/office/powerpoint/2010/main" val="1705469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E66FF-816B-4AD8-B1A1-0BAA59F6FE3D}"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B1E9F-1DFF-49CB-A271-3AF5DD0ACCE8}" type="slidenum">
              <a:rPr lang="en-US" smtClean="0"/>
              <a:t>‹#›</a:t>
            </a:fld>
            <a:endParaRPr lang="en-US"/>
          </a:p>
        </p:txBody>
      </p:sp>
    </p:spTree>
    <p:extLst>
      <p:ext uri="{BB962C8B-B14F-4D97-AF65-F5344CB8AC3E}">
        <p14:creationId xmlns:p14="http://schemas.microsoft.com/office/powerpoint/2010/main" val="2815391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E66FF-816B-4AD8-B1A1-0BAA59F6FE3D}"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B1E9F-1DFF-49CB-A271-3AF5DD0ACCE8}" type="slidenum">
              <a:rPr lang="en-US" smtClean="0"/>
              <a:t>‹#›</a:t>
            </a:fld>
            <a:endParaRPr lang="en-US"/>
          </a:p>
        </p:txBody>
      </p:sp>
    </p:spTree>
    <p:extLst>
      <p:ext uri="{BB962C8B-B14F-4D97-AF65-F5344CB8AC3E}">
        <p14:creationId xmlns:p14="http://schemas.microsoft.com/office/powerpoint/2010/main" val="2935212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E66FF-816B-4AD8-B1A1-0BAA59F6FE3D}"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B1E9F-1DFF-49CB-A271-3AF5DD0ACCE8}" type="slidenum">
              <a:rPr lang="en-US" smtClean="0"/>
              <a:t>‹#›</a:t>
            </a:fld>
            <a:endParaRPr lang="en-US"/>
          </a:p>
        </p:txBody>
      </p:sp>
    </p:spTree>
    <p:extLst>
      <p:ext uri="{BB962C8B-B14F-4D97-AF65-F5344CB8AC3E}">
        <p14:creationId xmlns:p14="http://schemas.microsoft.com/office/powerpoint/2010/main" val="4096867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FE66FF-816B-4AD8-B1A1-0BAA59F6FE3D}"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B1E9F-1DFF-49CB-A271-3AF5DD0ACCE8}" type="slidenum">
              <a:rPr lang="en-US" smtClean="0"/>
              <a:t>‹#›</a:t>
            </a:fld>
            <a:endParaRPr lang="en-US"/>
          </a:p>
        </p:txBody>
      </p:sp>
    </p:spTree>
    <p:extLst>
      <p:ext uri="{BB962C8B-B14F-4D97-AF65-F5344CB8AC3E}">
        <p14:creationId xmlns:p14="http://schemas.microsoft.com/office/powerpoint/2010/main" val="1788306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FE66FF-816B-4AD8-B1A1-0BAA59F6FE3D}" type="datetimeFigureOut">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FB1E9F-1DFF-49CB-A271-3AF5DD0ACCE8}" type="slidenum">
              <a:rPr lang="en-US" smtClean="0"/>
              <a:t>‹#›</a:t>
            </a:fld>
            <a:endParaRPr lang="en-US"/>
          </a:p>
        </p:txBody>
      </p:sp>
    </p:spTree>
    <p:extLst>
      <p:ext uri="{BB962C8B-B14F-4D97-AF65-F5344CB8AC3E}">
        <p14:creationId xmlns:p14="http://schemas.microsoft.com/office/powerpoint/2010/main" val="355377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FE66FF-816B-4AD8-B1A1-0BAA59F6FE3D}" type="datetimeFigureOut">
              <a:rPr lang="en-US" smtClean="0"/>
              <a:t>9/20/2023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FB1E9F-1DFF-49CB-A271-3AF5DD0ACCE8}" type="slidenum">
              <a:rPr lang="en-US" smtClean="0"/>
              <a:t>‹#›</a:t>
            </a:fld>
            <a:endParaRPr lang="en-US"/>
          </a:p>
        </p:txBody>
      </p:sp>
    </p:spTree>
    <p:extLst>
      <p:ext uri="{BB962C8B-B14F-4D97-AF65-F5344CB8AC3E}">
        <p14:creationId xmlns:p14="http://schemas.microsoft.com/office/powerpoint/2010/main" val="811571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FE66FF-816B-4AD8-B1A1-0BAA59F6FE3D}" type="datetimeFigureOut">
              <a:rPr lang="en-US" smtClean="0"/>
              <a:t>9/20/2023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FB1E9F-1DFF-49CB-A271-3AF5DD0ACCE8}" type="slidenum">
              <a:rPr lang="en-US" smtClean="0"/>
              <a:t>‹#›</a:t>
            </a:fld>
            <a:endParaRPr lang="en-US"/>
          </a:p>
        </p:txBody>
      </p:sp>
    </p:spTree>
    <p:extLst>
      <p:ext uri="{BB962C8B-B14F-4D97-AF65-F5344CB8AC3E}">
        <p14:creationId xmlns:p14="http://schemas.microsoft.com/office/powerpoint/2010/main" val="2874634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FE66FF-816B-4AD8-B1A1-0BAA59F6FE3D}" type="datetimeFigureOut">
              <a:rPr lang="en-US" smtClean="0"/>
              <a:t>9/20/2023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FB1E9F-1DFF-49CB-A271-3AF5DD0ACCE8}" type="slidenum">
              <a:rPr lang="en-US" smtClean="0"/>
              <a:t>‹#›</a:t>
            </a:fld>
            <a:endParaRPr lang="en-US"/>
          </a:p>
        </p:txBody>
      </p:sp>
    </p:spTree>
    <p:extLst>
      <p:ext uri="{BB962C8B-B14F-4D97-AF65-F5344CB8AC3E}">
        <p14:creationId xmlns:p14="http://schemas.microsoft.com/office/powerpoint/2010/main" val="3221855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FE66FF-816B-4AD8-B1A1-0BAA59F6FE3D}" type="datetimeFigureOut">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FB1E9F-1DFF-49CB-A271-3AF5DD0ACCE8}" type="slidenum">
              <a:rPr lang="en-US" smtClean="0"/>
              <a:t>‹#›</a:t>
            </a:fld>
            <a:endParaRPr lang="en-US"/>
          </a:p>
        </p:txBody>
      </p:sp>
    </p:spTree>
    <p:extLst>
      <p:ext uri="{BB962C8B-B14F-4D97-AF65-F5344CB8AC3E}">
        <p14:creationId xmlns:p14="http://schemas.microsoft.com/office/powerpoint/2010/main" val="3011591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FE66FF-816B-4AD8-B1A1-0BAA59F6FE3D}" type="datetimeFigureOut">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FB1E9F-1DFF-49CB-A271-3AF5DD0ACCE8}" type="slidenum">
              <a:rPr lang="en-US" smtClean="0"/>
              <a:t>‹#›</a:t>
            </a:fld>
            <a:endParaRPr lang="en-US"/>
          </a:p>
        </p:txBody>
      </p:sp>
    </p:spTree>
    <p:extLst>
      <p:ext uri="{BB962C8B-B14F-4D97-AF65-F5344CB8AC3E}">
        <p14:creationId xmlns:p14="http://schemas.microsoft.com/office/powerpoint/2010/main" val="2831801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E66FF-816B-4AD8-B1A1-0BAA59F6FE3D}" type="datetimeFigureOut">
              <a:rPr lang="en-US" smtClean="0"/>
              <a:t>9/20/2023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FB1E9F-1DFF-49CB-A271-3AF5DD0ACCE8}" type="slidenum">
              <a:rPr lang="en-US" smtClean="0"/>
              <a:t>‹#›</a:t>
            </a:fld>
            <a:endParaRPr lang="en-US"/>
          </a:p>
        </p:txBody>
      </p:sp>
    </p:spTree>
    <p:extLst>
      <p:ext uri="{BB962C8B-B14F-4D97-AF65-F5344CB8AC3E}">
        <p14:creationId xmlns:p14="http://schemas.microsoft.com/office/powerpoint/2010/main" val="3579215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412" y="2503207"/>
            <a:ext cx="10515600" cy="1325563"/>
          </a:xfrm>
        </p:spPr>
        <p:txBody>
          <a:bodyPr>
            <a:normAutofit/>
          </a:bodyPr>
          <a:lstStyle/>
          <a:p>
            <a:pPr marR="0" algn="ctr" rtl="0"/>
            <a:r>
              <a:rPr lang="en-US" sz="6600" b="1" i="0" u="sng" strike="noStrike" baseline="0" dirty="0" smtClean="0">
                <a:latin typeface="Times New Roman" panose="02020603050405020304" pitchFamily="18" charset="0"/>
              </a:rPr>
              <a:t>Set Theory</a:t>
            </a:r>
          </a:p>
        </p:txBody>
      </p:sp>
    </p:spTree>
    <p:extLst>
      <p:ext uri="{BB962C8B-B14F-4D97-AF65-F5344CB8AC3E}">
        <p14:creationId xmlns:p14="http://schemas.microsoft.com/office/powerpoint/2010/main" val="82680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REMARK:</a:t>
            </a:r>
          </a:p>
        </p:txBody>
      </p:sp>
      <p:sp>
        <p:nvSpPr>
          <p:cNvPr id="3" name="Text Placeholder 2"/>
          <p:cNvSpPr>
            <a:spLocks noGrp="1"/>
          </p:cNvSpPr>
          <p:nvPr>
            <p:ph type="body" idx="1"/>
          </p:nvPr>
        </p:nvSpPr>
        <p:spPr/>
        <p:txBody>
          <a:bodyPr>
            <a:normAutofit/>
          </a:bodyPr>
          <a:lstStyle/>
          <a:p>
            <a:pPr marL="514350" lvl="0" indent="-514350">
              <a:buFont typeface="+mj-lt"/>
              <a:buAutoNum type="arabicPeriod"/>
            </a:pPr>
            <a:r>
              <a:rPr lang="en-US" b="1" i="1" strike="noStrike" baseline="0" dirty="0" smtClean="0">
                <a:latin typeface="Times New Roman" panose="02020603050405020304" pitchFamily="18" charset="0"/>
              </a:rPr>
              <a:t>When A </a:t>
            </a:r>
            <a:r>
              <a:rPr lang="en-US" b="1" i="1" strike="noStrike" baseline="0" dirty="0" smtClean="0">
                <a:latin typeface="Symbol" panose="05050102010706020507" pitchFamily="18" charset="2"/>
              </a:rPr>
              <a:t>Í</a:t>
            </a:r>
            <a:r>
              <a:rPr lang="en-US" b="1" i="1" strike="noStrike" baseline="0" dirty="0" smtClean="0">
                <a:latin typeface="Times New Roman" panose="02020603050405020304" pitchFamily="18" charset="0"/>
              </a:rPr>
              <a:t> B, then B is called a superset of A.</a:t>
            </a:r>
          </a:p>
          <a:p>
            <a:pPr marL="514350" lvl="0" indent="-514350">
              <a:buFont typeface="+mj-lt"/>
              <a:buAutoNum type="arabicPeriod"/>
            </a:pPr>
            <a:r>
              <a:rPr lang="en-US" b="1" i="1" strike="noStrike" baseline="0" dirty="0" smtClean="0">
                <a:latin typeface="Times New Roman" panose="02020603050405020304" pitchFamily="18" charset="0"/>
              </a:rPr>
              <a:t>When A is not subset of B, then there exist at least one x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 A such that x </a:t>
            </a:r>
            <a:r>
              <a:rPr lang="en-US" b="1" i="1" strike="noStrike" baseline="0" dirty="0" smtClean="0">
                <a:latin typeface="Symbol" panose="05050102010706020507" pitchFamily="18" charset="2"/>
              </a:rPr>
              <a:t>Ï</a:t>
            </a:r>
            <a:r>
              <a:rPr lang="en-US" b="1" i="1" strike="noStrike" baseline="0" dirty="0" smtClean="0">
                <a:latin typeface="Times New Roman" panose="02020603050405020304" pitchFamily="18" charset="0"/>
              </a:rPr>
              <a:t>B.</a:t>
            </a:r>
          </a:p>
          <a:p>
            <a:pPr marL="514350" lvl="0" indent="-514350">
              <a:buFont typeface="+mj-lt"/>
              <a:buAutoNum type="arabicPeriod"/>
            </a:pPr>
            <a:r>
              <a:rPr lang="en-US" b="1" i="1" strike="noStrike" baseline="0" dirty="0" smtClean="0">
                <a:latin typeface="Times New Roman" panose="02020603050405020304" pitchFamily="18" charset="0"/>
              </a:rPr>
              <a:t>Every set is a subset of itself.</a:t>
            </a:r>
          </a:p>
          <a:p>
            <a:pPr marL="514350" indent="-514350">
              <a:buFont typeface="+mj-lt"/>
              <a:buAutoNum type="arabicPeriod"/>
            </a:pPr>
            <a:endParaRPr lang="en-US" dirty="0"/>
          </a:p>
        </p:txBody>
      </p:sp>
    </p:spTree>
    <p:extLst>
      <p:ext uri="{BB962C8B-B14F-4D97-AF65-F5344CB8AC3E}">
        <p14:creationId xmlns:p14="http://schemas.microsoft.com/office/powerpoint/2010/main" val="3551100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dirty="0" smtClean="0">
                <a:latin typeface="Times New Roman" panose="02020603050405020304" pitchFamily="18" charset="0"/>
              </a:rPr>
              <a:t>EXAMPLES:</a:t>
            </a:r>
          </a:p>
        </p:txBody>
      </p:sp>
      <p:sp>
        <p:nvSpPr>
          <p:cNvPr id="3" name="Text Placeholder 2"/>
          <p:cNvSpPr>
            <a:spLocks noGrp="1"/>
          </p:cNvSpPr>
          <p:nvPr>
            <p:ph type="body" idx="1"/>
          </p:nvPr>
        </p:nvSpPr>
        <p:spPr>
          <a:xfrm>
            <a:off x="838200" y="1556683"/>
            <a:ext cx="10515600" cy="4884457"/>
          </a:xfrm>
        </p:spPr>
        <p:txBody>
          <a:bodyPr>
            <a:normAutofit lnSpcReduction="10000"/>
          </a:bodyPr>
          <a:lstStyle/>
          <a:p>
            <a:pPr lvl="0"/>
            <a:r>
              <a:rPr lang="en-US" b="1" i="1" strike="noStrike" baseline="0" dirty="0" smtClean="0">
                <a:latin typeface="Times New Roman" panose="02020603050405020304" pitchFamily="18" charset="0"/>
              </a:rPr>
              <a:t>Let</a:t>
            </a:r>
          </a:p>
          <a:p>
            <a:pPr lvl="0"/>
            <a:r>
              <a:rPr lang="pt-BR" b="1" i="1" strike="noStrike" baseline="0" dirty="0" smtClean="0">
                <a:latin typeface="Times New Roman" panose="02020603050405020304" pitchFamily="18" charset="0"/>
              </a:rPr>
              <a:t>A = {1, 3, 5}	B = {1, 2, 3, 4, 5}</a:t>
            </a:r>
          </a:p>
          <a:p>
            <a:pPr lvl="0"/>
            <a:r>
              <a:rPr lang="en-US" b="1" i="1" strike="noStrike" baseline="0" dirty="0" smtClean="0">
                <a:latin typeface="Times New Roman" panose="02020603050405020304" pitchFamily="18" charset="0"/>
              </a:rPr>
              <a:t>C = {1, 2, 3, 4}	D = {3, 1, 5}</a:t>
            </a:r>
          </a:p>
          <a:p>
            <a:r>
              <a:rPr lang="en-US" b="1" i="1" strike="noStrike" baseline="0" dirty="0" smtClean="0">
                <a:latin typeface="Times New Roman" panose="02020603050405020304" pitchFamily="18" charset="0"/>
              </a:rPr>
              <a:t>Then</a:t>
            </a:r>
          </a:p>
          <a:p>
            <a:pPr lvl="0"/>
            <a:r>
              <a:rPr lang="en-US" b="1" i="1" strike="noStrike" baseline="0" dirty="0" smtClean="0">
                <a:latin typeface="Times New Roman" panose="02020603050405020304" pitchFamily="18" charset="0"/>
              </a:rPr>
              <a:t>A </a:t>
            </a:r>
            <a:r>
              <a:rPr lang="en-US" b="1" i="1" strike="noStrike" baseline="0" dirty="0" smtClean="0">
                <a:latin typeface="Symbol" panose="05050102010706020507" pitchFamily="18" charset="2"/>
              </a:rPr>
              <a:t>Í</a:t>
            </a:r>
            <a:r>
              <a:rPr lang="en-US" b="1" i="1" strike="noStrike" baseline="0" dirty="0" smtClean="0">
                <a:latin typeface="Times New Roman" panose="02020603050405020304" pitchFamily="18" charset="0"/>
              </a:rPr>
              <a:t> B ( Because every element of A is in B )</a:t>
            </a:r>
          </a:p>
          <a:p>
            <a:pPr lvl="0"/>
            <a:r>
              <a:rPr lang="en-US" b="1" i="1" strike="noStrike" baseline="0" dirty="0" smtClean="0">
                <a:latin typeface="Times New Roman" panose="02020603050405020304" pitchFamily="18" charset="0"/>
              </a:rPr>
              <a:t>C </a:t>
            </a:r>
            <a:r>
              <a:rPr lang="en-US" b="1" i="1" strike="noStrike" baseline="0" dirty="0" smtClean="0">
                <a:latin typeface="Symbol" panose="05050102010706020507" pitchFamily="18" charset="2"/>
              </a:rPr>
              <a:t>Í</a:t>
            </a:r>
            <a:r>
              <a:rPr lang="en-US" b="1" i="1" strike="noStrike" baseline="0" dirty="0" smtClean="0">
                <a:latin typeface="Times New Roman" panose="02020603050405020304" pitchFamily="18" charset="0"/>
              </a:rPr>
              <a:t> B ( Because every element of C is also an element of B )</a:t>
            </a:r>
          </a:p>
          <a:p>
            <a:pPr lvl="0"/>
            <a:r>
              <a:rPr lang="en-US" b="1" i="1" strike="noStrike" baseline="0" dirty="0" smtClean="0">
                <a:latin typeface="Times New Roman" panose="02020603050405020304" pitchFamily="18" charset="0"/>
              </a:rPr>
              <a:t>A </a:t>
            </a:r>
            <a:r>
              <a:rPr lang="en-US" b="1" i="1" strike="noStrike" baseline="0" dirty="0" smtClean="0">
                <a:latin typeface="Symbol" panose="05050102010706020507" pitchFamily="18" charset="2"/>
              </a:rPr>
              <a:t>Í</a:t>
            </a:r>
            <a:r>
              <a:rPr lang="en-US" b="1" i="1" strike="noStrike" baseline="0" dirty="0" smtClean="0">
                <a:latin typeface="Times New Roman" panose="02020603050405020304" pitchFamily="18" charset="0"/>
              </a:rPr>
              <a:t> D ( Because every element of A is also an element of D and also note </a:t>
            </a:r>
            <a:r>
              <a:rPr lang="en-US" b="1" i="1" dirty="0">
                <a:latin typeface="Times New Roman" panose="02020603050405020304" pitchFamily="18" charset="0"/>
                <a:cs typeface="Times New Roman" panose="02020603050405020304" pitchFamily="18" charset="0"/>
              </a:rPr>
              <a:t>that every element of D is in A so </a:t>
            </a:r>
            <a:r>
              <a:rPr lang="en-US" b="1" i="1" dirty="0" smtClean="0">
                <a:latin typeface="Times New Roman" panose="02020603050405020304" pitchFamily="18" charset="0"/>
                <a:cs typeface="Times New Roman" panose="02020603050405020304" pitchFamily="18" charset="0"/>
              </a:rPr>
              <a:t>D</a:t>
            </a:r>
            <a:r>
              <a:rPr lang="en-US" b="1" i="1" strike="noStrike" baseline="0" dirty="0" smtClean="0">
                <a:latin typeface="Symbol" panose="05050102010706020507" pitchFamily="18" charset="2"/>
              </a:rPr>
              <a:t> Í</a:t>
            </a:r>
            <a:r>
              <a:rPr lang="en-US" b="1" i="1" dirty="0" smtClean="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A </a:t>
            </a:r>
            <a:r>
              <a:rPr lang="en-US" b="1" i="1" dirty="0" smtClean="0">
                <a:latin typeface="Times New Roman" panose="02020603050405020304" pitchFamily="18" charset="0"/>
                <a:cs typeface="Times New Roman" panose="02020603050405020304" pitchFamily="18" charset="0"/>
              </a:rPr>
              <a:t>)</a:t>
            </a:r>
          </a:p>
          <a:p>
            <a:r>
              <a:rPr lang="en-US" b="1" i="1" dirty="0">
                <a:latin typeface="Times New Roman" panose="02020603050405020304" pitchFamily="18" charset="0"/>
                <a:cs typeface="Times New Roman" panose="02020603050405020304" pitchFamily="18" charset="0"/>
              </a:rPr>
              <a:t>and A is not subset of </a:t>
            </a:r>
            <a:r>
              <a:rPr lang="en-US" b="1" i="1" dirty="0" smtClean="0">
                <a:latin typeface="Times New Roman" panose="02020603050405020304" pitchFamily="18" charset="0"/>
                <a:cs typeface="Times New Roman" panose="02020603050405020304" pitchFamily="18" charset="0"/>
              </a:rPr>
              <a:t>C or A </a:t>
            </a:r>
            <a:r>
              <a:rPr lang="en-US" dirty="0" smtClean="0"/>
              <a:t>⊄ C</a:t>
            </a:r>
            <a:endParaRPr lang="en-US" b="1" i="1" dirty="0">
              <a:latin typeface="Times New Roman" panose="02020603050405020304" pitchFamily="18" charset="0"/>
              <a:cs typeface="Times New Roman" panose="02020603050405020304" pitchFamily="18" charset="0"/>
            </a:endParaRPr>
          </a:p>
          <a:p>
            <a:r>
              <a:rPr lang="en-US" b="1" i="1" dirty="0">
                <a:latin typeface="Times New Roman" panose="02020603050405020304" pitchFamily="18" charset="0"/>
                <a:cs typeface="Times New Roman" panose="02020603050405020304" pitchFamily="18" charset="0"/>
              </a:rPr>
              <a:t>( Because there is an element 5 of A which is not in C )</a:t>
            </a:r>
          </a:p>
          <a:p>
            <a:pPr lvl="0"/>
            <a:endParaRPr lang="en-US" b="1" i="1" dirty="0" smtClean="0">
              <a:latin typeface="Times New Roman" panose="02020603050405020304" pitchFamily="18" charset="0"/>
              <a:cs typeface="Times New Roman" panose="02020603050405020304" pitchFamily="18" charset="0"/>
            </a:endParaRPr>
          </a:p>
          <a:p>
            <a:pPr lvl="0"/>
            <a:endParaRPr lang="en-US" b="1" i="1" strike="noStrike" baseline="0"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9719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EXAMPLE:</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pPr lvl="0"/>
                <a:r>
                  <a:rPr lang="en-US" b="1" i="1" strike="noStrike" baseline="0" dirty="0" smtClean="0">
                    <a:latin typeface="Times New Roman" panose="02020603050405020304" pitchFamily="18" charset="0"/>
                  </a:rPr>
                  <a:t>The set of integers “Z” is a subset of the set of Rational Number</a:t>
                </a:r>
              </a:p>
              <a:p>
                <a:pPr lvl="0"/>
                <a:r>
                  <a:rPr lang="en-US" b="1" i="1" strike="noStrike" baseline="0" dirty="0" smtClean="0">
                    <a:latin typeface="Times New Roman" panose="02020603050405020304" pitchFamily="18" charset="0"/>
                  </a:rPr>
                  <a:t>“Q”, since every integer ‘n’ could be written as:</a:t>
                </a:r>
              </a:p>
              <a:p>
                <a:pPr lvl="0"/>
                <a:r>
                  <a:rPr lang="pt-BR" b="1" i="1" strike="noStrike" baseline="0" dirty="0" smtClean="0">
                    <a:latin typeface="Times New Roman" panose="02020603050405020304" pitchFamily="18" charset="0"/>
                  </a:rPr>
                  <a:t>n </a:t>
                </a:r>
                <a:r>
                  <a:rPr lang="pt-BR" b="1" i="1" strike="noStrike" baseline="0" dirty="0" smtClean="0">
                    <a:latin typeface="Symbol" panose="05050102010706020507" pitchFamily="18" charset="2"/>
                  </a:rPr>
                  <a:t>=</a:t>
                </a:r>
                <a:r>
                  <a:rPr lang="pt-BR" b="1" i="1" strike="noStrike" baseline="0" dirty="0" smtClean="0">
                    <a:latin typeface="Times New Roman" panose="02020603050405020304" pitchFamily="18" charset="0"/>
                  </a:rPr>
                  <a:t> </a:t>
                </a:r>
                <a14:m>
                  <m:oMath xmlns:m="http://schemas.openxmlformats.org/officeDocument/2006/math">
                    <m:f>
                      <m:fPr>
                        <m:ctrlPr>
                          <a:rPr lang="pt-BR" b="1" i="1" strike="noStrike" baseline="0" smtClean="0">
                            <a:latin typeface="Cambria Math" panose="02040503050406030204" pitchFamily="18" charset="0"/>
                          </a:rPr>
                        </m:ctrlPr>
                      </m:fPr>
                      <m:num>
                        <m:r>
                          <a:rPr lang="en-US" b="1" i="1" strike="noStrike" baseline="0" smtClean="0">
                            <a:latin typeface="Cambria Math" panose="02040503050406030204" pitchFamily="18" charset="0"/>
                          </a:rPr>
                          <m:t>𝒏</m:t>
                        </m:r>
                      </m:num>
                      <m:den>
                        <m:r>
                          <a:rPr lang="en-US" b="1" i="1" strike="noStrike" baseline="0" smtClean="0">
                            <a:latin typeface="Cambria Math" panose="02040503050406030204" pitchFamily="18" charset="0"/>
                          </a:rPr>
                          <m:t>𝟏</m:t>
                        </m:r>
                      </m:den>
                    </m:f>
                    <m:r>
                      <m:rPr>
                        <m:nor/>
                      </m:rPr>
                      <a:rPr lang="pt-BR" b="1" i="1" strike="noStrike" baseline="0" dirty="0" smtClean="0">
                        <a:latin typeface="Symbol" panose="05050102010706020507" pitchFamily="18" charset="2"/>
                      </a:rPr>
                      <m:t>Î</m:t>
                    </m:r>
                    <m:r>
                      <m:rPr>
                        <m:nor/>
                      </m:rPr>
                      <a:rPr lang="en-US" b="1" i="1" strike="noStrike" baseline="0" dirty="0" smtClean="0">
                        <a:latin typeface="Symbol" panose="05050102010706020507" pitchFamily="18" charset="2"/>
                      </a:rPr>
                      <m:t> </m:t>
                    </m:r>
                    <m:r>
                      <m:rPr>
                        <m:nor/>
                      </m:rPr>
                      <a:rPr lang="en-US" b="1" i="1" strike="noStrike" baseline="0" dirty="0" smtClean="0">
                        <a:latin typeface="Times New Roman" panose="02020603050405020304" pitchFamily="18" charset="0"/>
                      </a:rPr>
                      <m:t>Q</m:t>
                    </m:r>
                  </m:oMath>
                </a14:m>
                <a:endParaRPr lang="pt-BR" b="1" i="1" strike="noStrike" baseline="0" dirty="0" smtClean="0">
                  <a:latin typeface="Times New Roman" panose="02020603050405020304" pitchFamily="18" charset="0"/>
                </a:endParaRPr>
              </a:p>
              <a:p>
                <a:pPr lvl="0"/>
                <a:r>
                  <a:rPr lang="en-US" b="1" i="1" strike="noStrike" baseline="0" dirty="0" smtClean="0">
                    <a:latin typeface="Times New Roman" panose="02020603050405020304" pitchFamily="18" charset="0"/>
                  </a:rPr>
                  <a:t>Hence Z </a:t>
                </a:r>
                <a:r>
                  <a:rPr lang="en-US" b="1" i="1" strike="noStrike" baseline="0" dirty="0" smtClean="0">
                    <a:latin typeface="Symbol" panose="05050102010706020507" pitchFamily="18" charset="2"/>
                  </a:rPr>
                  <a:t>Í</a:t>
                </a:r>
                <a:r>
                  <a:rPr lang="en-US" b="1" i="1" strike="noStrike" baseline="0" dirty="0" smtClean="0">
                    <a:latin typeface="Times New Roman" panose="02020603050405020304" pitchFamily="18" charset="0"/>
                  </a:rPr>
                  <a:t> Q.</a:t>
                </a: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rotWithShape="0">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608607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PROPER SUBSET:</a:t>
            </a:r>
          </a:p>
        </p:txBody>
      </p:sp>
      <p:sp>
        <p:nvSpPr>
          <p:cNvPr id="3" name="Text Placeholder 2"/>
          <p:cNvSpPr>
            <a:spLocks noGrp="1"/>
          </p:cNvSpPr>
          <p:nvPr>
            <p:ph type="body" idx="1"/>
          </p:nvPr>
        </p:nvSpPr>
        <p:spPr/>
        <p:txBody>
          <a:bodyPr/>
          <a:lstStyle/>
          <a:p>
            <a:pPr marR="0" lvl="0" rtl="0"/>
            <a:r>
              <a:rPr lang="en-US" b="1" i="1" strike="noStrike" baseline="0" dirty="0" smtClean="0">
                <a:latin typeface="Times New Roman" panose="02020603050405020304" pitchFamily="18" charset="0"/>
              </a:rPr>
              <a:t>Let A and B be sets. A is a proper subset of B, if and only if, every element of A is in B but there is at least one element of B that is not in A, and is denoted</a:t>
            </a:r>
          </a:p>
          <a:p>
            <a:pPr marR="0" lvl="0" rtl="0"/>
            <a:r>
              <a:rPr lang="en-US" b="1" i="1" strike="noStrike" baseline="0" dirty="0" smtClean="0">
                <a:latin typeface="Times New Roman" panose="02020603050405020304" pitchFamily="18" charset="0"/>
              </a:rPr>
              <a:t>as A </a:t>
            </a:r>
            <a:r>
              <a:rPr lang="en-US" b="1" i="1" strike="noStrike" baseline="0" dirty="0" smtClean="0">
                <a:latin typeface="Symbol" panose="05050102010706020507" pitchFamily="18" charset="2"/>
              </a:rPr>
              <a:t>Ì</a:t>
            </a:r>
            <a:r>
              <a:rPr lang="en-US" b="1" i="1" strike="noStrike" baseline="0" dirty="0" smtClean="0">
                <a:latin typeface="Times New Roman" panose="02020603050405020304" pitchFamily="18" charset="0"/>
              </a:rPr>
              <a:t> B.</a:t>
            </a:r>
          </a:p>
          <a:p>
            <a:pPr lvl="0"/>
            <a:r>
              <a:rPr lang="en-US" b="1" i="0" u="sng" strike="noStrike" baseline="0" dirty="0" smtClean="0">
                <a:latin typeface="Times New Roman" panose="02020603050405020304" pitchFamily="18" charset="0"/>
              </a:rPr>
              <a:t>EXAMPLE:</a:t>
            </a:r>
          </a:p>
          <a:p>
            <a:pPr lvl="0"/>
            <a:r>
              <a:rPr lang="en-US" b="1" i="1" strike="noStrike" baseline="0" dirty="0" smtClean="0">
                <a:latin typeface="Times New Roman" panose="02020603050405020304" pitchFamily="18" charset="0"/>
              </a:rPr>
              <a:t>Let A = {1, 3, 5}	B = {1, 2, 3, 5}</a:t>
            </a:r>
          </a:p>
          <a:p>
            <a:pPr lvl="0"/>
            <a:r>
              <a:rPr lang="en-US" b="1" i="1" strike="noStrike" baseline="0" dirty="0" smtClean="0">
                <a:latin typeface="Times New Roman" panose="02020603050405020304" pitchFamily="18" charset="0"/>
              </a:rPr>
              <a:t>then A </a:t>
            </a:r>
            <a:r>
              <a:rPr lang="en-US" b="1" i="1" strike="noStrike" baseline="0" dirty="0" smtClean="0">
                <a:latin typeface="Symbol" panose="05050102010706020507" pitchFamily="18" charset="2"/>
              </a:rPr>
              <a:t>Ì</a:t>
            </a:r>
            <a:r>
              <a:rPr lang="en-US" b="1" i="1" strike="noStrike" baseline="0" dirty="0" smtClean="0">
                <a:latin typeface="Times New Roman" panose="02020603050405020304" pitchFamily="18" charset="0"/>
              </a:rPr>
              <a:t> B ( Because there is an element 2 of B which is not in A).</a:t>
            </a:r>
          </a:p>
          <a:p>
            <a:pPr marL="0" indent="0">
              <a:buNone/>
            </a:pPr>
            <a:r>
              <a:rPr lang="en-US" b="1" i="1" dirty="0" smtClean="0">
                <a:latin typeface="Times New Roman" panose="02020603050405020304" pitchFamily="18" charset="0"/>
              </a:rPr>
              <a:t>	N</a:t>
            </a:r>
            <a:r>
              <a:rPr lang="en-US" b="1" i="1" dirty="0">
                <a:latin typeface="Symbol" panose="05050102010706020507" pitchFamily="18" charset="2"/>
              </a:rPr>
              <a:t> Ì</a:t>
            </a:r>
            <a:r>
              <a:rPr lang="en-US" b="1" i="1" dirty="0">
                <a:latin typeface="Times New Roman" panose="02020603050405020304" pitchFamily="18" charset="0"/>
              </a:rPr>
              <a:t> </a:t>
            </a:r>
            <a:r>
              <a:rPr lang="en-US" b="1" i="1" dirty="0" smtClean="0">
                <a:latin typeface="Times New Roman" panose="02020603050405020304" pitchFamily="18" charset="0"/>
              </a:rPr>
              <a:t> W </a:t>
            </a:r>
            <a:r>
              <a:rPr lang="en-US" b="1" i="1" dirty="0" smtClean="0">
                <a:latin typeface="Symbol" panose="05050102010706020507" pitchFamily="18" charset="2"/>
              </a:rPr>
              <a:t>Ì</a:t>
            </a:r>
            <a:r>
              <a:rPr lang="en-US" b="1" i="1" dirty="0" smtClean="0">
                <a:latin typeface="Times New Roman" panose="02020603050405020304" pitchFamily="18" charset="0"/>
              </a:rPr>
              <a:t>  Z </a:t>
            </a:r>
            <a:r>
              <a:rPr lang="en-US" b="1" i="1" dirty="0" smtClean="0">
                <a:latin typeface="Symbol" panose="05050102010706020507" pitchFamily="18" charset="2"/>
              </a:rPr>
              <a:t>Ì</a:t>
            </a:r>
            <a:r>
              <a:rPr lang="en-US" b="1" i="1" dirty="0" smtClean="0">
                <a:latin typeface="Times New Roman" panose="02020603050405020304" pitchFamily="18" charset="0"/>
              </a:rPr>
              <a:t>  Q </a:t>
            </a:r>
            <a:r>
              <a:rPr lang="en-US" b="1" i="1" dirty="0" smtClean="0">
                <a:latin typeface="Symbol" panose="05050102010706020507" pitchFamily="18" charset="2"/>
              </a:rPr>
              <a:t>Ì</a:t>
            </a:r>
            <a:r>
              <a:rPr lang="en-US" b="1" i="1" dirty="0" smtClean="0">
                <a:latin typeface="Times New Roman" panose="02020603050405020304" pitchFamily="18" charset="0"/>
              </a:rPr>
              <a:t>  R</a:t>
            </a:r>
            <a:endParaRPr lang="en-US" b="1" i="1" dirty="0">
              <a:latin typeface="Times New Roman" panose="02020603050405020304" pitchFamily="18" charset="0"/>
            </a:endParaRPr>
          </a:p>
          <a:p>
            <a:pPr marL="0" lvl="0" indent="0">
              <a:buNone/>
            </a:pPr>
            <a:endParaRPr lang="en-US" b="1" i="1" dirty="0">
              <a:latin typeface="Times New Roman" panose="02020603050405020304" pitchFamily="18" charset="0"/>
            </a:endParaRPr>
          </a:p>
          <a:p>
            <a:pPr marL="0" indent="0">
              <a:buNone/>
            </a:pPr>
            <a:endParaRPr lang="en-US" b="1" i="1" dirty="0">
              <a:latin typeface="Times New Roman" panose="02020603050405020304" pitchFamily="18" charset="0"/>
            </a:endParaRPr>
          </a:p>
          <a:p>
            <a:pPr marL="0" lvl="0" indent="0">
              <a:buNone/>
            </a:pPr>
            <a:endParaRPr lang="en-US" b="1" i="1" strike="noStrike" baseline="0" dirty="0" smtClean="0">
              <a:latin typeface="Times New Roman" panose="02020603050405020304" pitchFamily="18" charset="0"/>
            </a:endParaRPr>
          </a:p>
          <a:p>
            <a:pPr lvl="0"/>
            <a:endParaRPr lang="en-US" b="1" i="0" u="sng" strike="noStrike" baseline="0" dirty="0" smtClean="0">
              <a:latin typeface="Times New Roman" panose="02020603050405020304" pitchFamily="18" charset="0"/>
            </a:endParaRPr>
          </a:p>
          <a:p>
            <a:pPr lvl="0"/>
            <a:endParaRPr lang="en-US" b="1" i="1"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3051593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EQUAL SETS:</a:t>
            </a:r>
          </a:p>
        </p:txBody>
      </p:sp>
      <p:sp>
        <p:nvSpPr>
          <p:cNvPr id="3" name="Text Placeholder 2"/>
          <p:cNvSpPr>
            <a:spLocks noGrp="1"/>
          </p:cNvSpPr>
          <p:nvPr>
            <p:ph type="body" idx="1"/>
          </p:nvPr>
        </p:nvSpPr>
        <p:spPr/>
        <p:txBody>
          <a:bodyPr/>
          <a:lstStyle/>
          <a:p>
            <a:pPr marR="0" lvl="0" rtl="0"/>
            <a:r>
              <a:rPr lang="en-US" b="1" i="1" strike="noStrike" baseline="0" dirty="0" smtClean="0">
                <a:latin typeface="Times New Roman" panose="02020603050405020304" pitchFamily="18" charset="0"/>
              </a:rPr>
              <a:t>Two sets A and B are equal if and only if every element of A is in B and every element of B is in A and is denoted A = B.</a:t>
            </a:r>
          </a:p>
          <a:p>
            <a:pPr marR="0" lvl="0" rtl="0"/>
            <a:r>
              <a:rPr lang="en-US" b="1" i="1" strike="noStrike" baseline="0" dirty="0" smtClean="0">
                <a:latin typeface="Times New Roman" panose="02020603050405020304" pitchFamily="18" charset="0"/>
              </a:rPr>
              <a:t>Symbolically:</a:t>
            </a:r>
          </a:p>
          <a:p>
            <a:pPr lvl="0"/>
            <a:r>
              <a:rPr lang="en-US" b="1" i="0" u="sng" strike="noStrike" baseline="0" dirty="0" smtClean="0">
                <a:latin typeface="Times New Roman" panose="02020603050405020304" pitchFamily="18" charset="0"/>
              </a:rPr>
              <a:t>EXAMPLE:</a:t>
            </a:r>
            <a:endParaRPr lang="en-US" b="1" i="1" strike="noStrike" baseline="0" dirty="0" smtClean="0">
              <a:latin typeface="Times New Roman" panose="02020603050405020304" pitchFamily="18" charset="0"/>
            </a:endParaRPr>
          </a:p>
          <a:p>
            <a:pPr lvl="0"/>
            <a:r>
              <a:rPr lang="en-US" b="1" i="1" strike="noStrike" baseline="0" dirty="0" smtClean="0">
                <a:latin typeface="Times New Roman" panose="02020603050405020304" pitchFamily="18" charset="0"/>
              </a:rPr>
              <a:t>A = B </a:t>
            </a:r>
            <a:r>
              <a:rPr lang="en-US" b="1" i="1" strike="noStrike" baseline="0" dirty="0" err="1" smtClean="0">
                <a:latin typeface="Times New Roman" panose="02020603050405020304" pitchFamily="18" charset="0"/>
              </a:rPr>
              <a:t>iff</a:t>
            </a:r>
            <a:r>
              <a:rPr lang="en-US" b="1" i="1" strike="noStrike" baseline="0" dirty="0" smtClean="0">
                <a:latin typeface="Times New Roman" panose="02020603050405020304" pitchFamily="18" charset="0"/>
              </a:rPr>
              <a:t> A </a:t>
            </a:r>
            <a:r>
              <a:rPr lang="en-US" b="1" i="1" strike="noStrike" baseline="0" dirty="0" smtClean="0">
                <a:latin typeface="Symbol" panose="05050102010706020507" pitchFamily="18" charset="2"/>
              </a:rPr>
              <a:t>Í</a:t>
            </a:r>
            <a:r>
              <a:rPr lang="en-US" b="1" i="1" strike="noStrike" baseline="0" dirty="0" smtClean="0">
                <a:latin typeface="Times New Roman" panose="02020603050405020304" pitchFamily="18" charset="0"/>
              </a:rPr>
              <a:t> B and B </a:t>
            </a:r>
            <a:r>
              <a:rPr lang="en-US" b="1" i="1" strike="noStrike" baseline="0" dirty="0" smtClean="0">
                <a:latin typeface="Symbol" panose="05050102010706020507" pitchFamily="18" charset="2"/>
              </a:rPr>
              <a:t>Í</a:t>
            </a:r>
            <a:r>
              <a:rPr lang="en-US" b="1" i="1" strike="noStrike" baseline="0" dirty="0" smtClean="0">
                <a:latin typeface="Times New Roman" panose="02020603050405020304" pitchFamily="18" charset="0"/>
              </a:rPr>
              <a:t> A</a:t>
            </a:r>
          </a:p>
          <a:p>
            <a:pPr lvl="0"/>
            <a:r>
              <a:rPr lang="en-US" b="1" i="1" strike="noStrike" baseline="0" dirty="0" smtClean="0">
                <a:latin typeface="Times New Roman" panose="02020603050405020304" pitchFamily="18" charset="0"/>
              </a:rPr>
              <a:t>Let A = {1, 2, 3, 6}	B = the set of positive divisors of 6</a:t>
            </a:r>
          </a:p>
          <a:p>
            <a:pPr lvl="0"/>
            <a:r>
              <a:rPr lang="en-US" b="1" i="1" strike="noStrike" baseline="0" dirty="0" smtClean="0">
                <a:latin typeface="Times New Roman" panose="02020603050405020304" pitchFamily="18" charset="0"/>
              </a:rPr>
              <a:t>C = {3, 1, 6, 2}	D = {1, 2, 2, 3, 6, 6, 6}</a:t>
            </a:r>
          </a:p>
          <a:p>
            <a:pPr lvl="0"/>
            <a:r>
              <a:rPr lang="en-US" b="1" i="1" strike="noStrike" baseline="0" dirty="0" smtClean="0">
                <a:latin typeface="Times New Roman" panose="02020603050405020304" pitchFamily="18" charset="0"/>
              </a:rPr>
              <a:t>Then A, B, C, and D are all equal sets.</a:t>
            </a:r>
          </a:p>
          <a:p>
            <a:pPr lvl="0"/>
            <a:endParaRPr lang="en-US" b="1" i="1" strike="noStrike" baseline="0" dirty="0" smtClean="0">
              <a:latin typeface="Times New Roman" panose="02020603050405020304" pitchFamily="18" charset="0"/>
            </a:endParaRPr>
          </a:p>
          <a:p>
            <a:pPr marR="0" lvl="0" rtl="0"/>
            <a:endParaRPr lang="en-US" b="1" i="1"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660428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strike="noStrike" baseline="0" smtClean="0">
                <a:latin typeface="Times New Roman" panose="02020603050405020304" pitchFamily="18" charset="0"/>
              </a:rPr>
              <a:t>NULL SET:</a:t>
            </a:r>
          </a:p>
        </p:txBody>
      </p:sp>
      <p:sp>
        <p:nvSpPr>
          <p:cNvPr id="3" name="Text Placeholder 2"/>
          <p:cNvSpPr>
            <a:spLocks noGrp="1"/>
          </p:cNvSpPr>
          <p:nvPr>
            <p:ph type="body" idx="1"/>
          </p:nvPr>
        </p:nvSpPr>
        <p:spPr>
          <a:xfrm>
            <a:off x="838200" y="1825624"/>
            <a:ext cx="10515600" cy="4655857"/>
          </a:xfrm>
        </p:spPr>
        <p:txBody>
          <a:bodyPr>
            <a:normAutofit lnSpcReduction="10000"/>
          </a:bodyPr>
          <a:lstStyle/>
          <a:p>
            <a:pPr marR="0" lvl="0" rtl="0"/>
            <a:r>
              <a:rPr lang="en-US" b="1" i="1" strike="noStrike" baseline="0" dirty="0" smtClean="0">
                <a:latin typeface="Times New Roman" panose="02020603050405020304" pitchFamily="18" charset="0"/>
              </a:rPr>
              <a:t>A set which contains no element is called a null set, or an empty set or a</a:t>
            </a:r>
          </a:p>
          <a:p>
            <a:pPr marR="0" lvl="0" rtl="0"/>
            <a:r>
              <a:rPr lang="en-US" b="1" i="1" strike="noStrike" baseline="0" dirty="0" smtClean="0">
                <a:latin typeface="Times New Roman" panose="02020603050405020304" pitchFamily="18" charset="0"/>
              </a:rPr>
              <a:t>void set. It is denoted by the Greek letter </a:t>
            </a:r>
            <a:r>
              <a:rPr lang="en-US" b="1" i="1" strike="noStrike" baseline="0" dirty="0" smtClean="0">
                <a:latin typeface="Symbol" panose="05050102010706020507" pitchFamily="18" charset="2"/>
              </a:rPr>
              <a:t>Æ</a:t>
            </a:r>
            <a:r>
              <a:rPr lang="en-US" b="1" i="1" strike="noStrike" baseline="0" dirty="0" smtClean="0">
                <a:latin typeface="Times New Roman" panose="02020603050405020304" pitchFamily="18" charset="0"/>
              </a:rPr>
              <a:t> (phi) or { }.</a:t>
            </a:r>
            <a:endParaRPr lang="en-US" b="1" i="1" dirty="0">
              <a:latin typeface="Times New Roman" panose="02020603050405020304" pitchFamily="18" charset="0"/>
            </a:endParaRPr>
          </a:p>
          <a:p>
            <a:pPr lvl="0"/>
            <a:r>
              <a:rPr lang="en-US" b="1" i="0" strike="noStrike" baseline="0" dirty="0" smtClean="0">
                <a:latin typeface="Times New Roman" panose="02020603050405020304" pitchFamily="18" charset="0"/>
              </a:rPr>
              <a:t>EXAMPLE</a:t>
            </a:r>
          </a:p>
          <a:p>
            <a:pPr lvl="0"/>
            <a:r>
              <a:rPr lang="en-US" b="1" i="1" strike="noStrike" baseline="0" dirty="0" smtClean="0">
                <a:latin typeface="Times New Roman" panose="02020603050405020304" pitchFamily="18" charset="0"/>
              </a:rPr>
              <a:t>A = {x | x is a person taller than 10 feet} = </a:t>
            </a:r>
            <a:r>
              <a:rPr lang="en-US" b="1" i="1" strike="noStrike" baseline="0" dirty="0" smtClean="0">
                <a:latin typeface="Symbol" panose="05050102010706020507" pitchFamily="18" charset="2"/>
              </a:rPr>
              <a:t>Æ</a:t>
            </a:r>
          </a:p>
          <a:p>
            <a:pPr lvl="0"/>
            <a:r>
              <a:rPr lang="en-US" b="1" i="1" strike="noStrike" baseline="0" dirty="0" smtClean="0">
                <a:latin typeface="Times New Roman" panose="02020603050405020304" pitchFamily="18" charset="0"/>
              </a:rPr>
              <a:t>( Because there does not exist any human being which is taller then 10 feet )</a:t>
            </a:r>
          </a:p>
          <a:p>
            <a:pPr lvl="0"/>
            <a:r>
              <a:rPr lang="en-US" b="1" i="1" strike="noStrike" baseline="0" dirty="0" smtClean="0">
                <a:latin typeface="Times New Roman" panose="02020603050405020304" pitchFamily="18" charset="0"/>
              </a:rPr>
              <a:t>B = {x | x</a:t>
            </a:r>
            <a:r>
              <a:rPr lang="en-US" b="1" i="1" strike="noStrike" baseline="30000" dirty="0" smtClean="0">
                <a:latin typeface="Times New Roman" panose="02020603050405020304" pitchFamily="18" charset="0"/>
              </a:rPr>
              <a:t>2</a:t>
            </a:r>
            <a:r>
              <a:rPr lang="en-US" b="1" i="1" strike="noStrike" baseline="0" dirty="0" smtClean="0">
                <a:latin typeface="Times New Roman" panose="02020603050405020304" pitchFamily="18" charset="0"/>
              </a:rPr>
              <a:t> = 4, x is odd} = </a:t>
            </a:r>
            <a:r>
              <a:rPr lang="en-US" b="1" i="1" strike="noStrike" baseline="0" dirty="0" smtClean="0">
                <a:latin typeface="Symbol" panose="05050102010706020507" pitchFamily="18" charset="2"/>
              </a:rPr>
              <a:t>Æ</a:t>
            </a:r>
          </a:p>
          <a:p>
            <a:pPr lvl="0"/>
            <a:r>
              <a:rPr lang="en-US" b="1" i="1" strike="noStrike" baseline="0" dirty="0" smtClean="0">
                <a:latin typeface="Times New Roman" panose="02020603050405020304" pitchFamily="18" charset="0"/>
              </a:rPr>
              <a:t>(Because we know that there does not exist any odd number whose square is 4)</a:t>
            </a:r>
          </a:p>
          <a:p>
            <a:pPr lvl="0"/>
            <a:endParaRPr lang="en-US" b="1" i="1"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904119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REMARK</a:t>
            </a:r>
          </a:p>
        </p:txBody>
      </p:sp>
      <p:sp>
        <p:nvSpPr>
          <p:cNvPr id="3" name="Text Placeholder 2"/>
          <p:cNvSpPr>
            <a:spLocks noGrp="1"/>
          </p:cNvSpPr>
          <p:nvPr>
            <p:ph type="body" idx="1"/>
          </p:nvPr>
        </p:nvSpPr>
        <p:spPr/>
        <p:txBody>
          <a:bodyPr/>
          <a:lstStyle/>
          <a:p>
            <a:pPr lvl="0"/>
            <a:r>
              <a:rPr lang="en-US" b="1" i="1" strike="noStrike" baseline="0" dirty="0" smtClean="0">
                <a:latin typeface="Symbol" panose="05050102010706020507" pitchFamily="18" charset="2"/>
              </a:rPr>
              <a:t>Æ</a:t>
            </a:r>
            <a:r>
              <a:rPr lang="en-US" b="1" i="1" strike="noStrike" baseline="0" dirty="0" smtClean="0">
                <a:latin typeface="Times New Roman" panose="02020603050405020304" pitchFamily="18" charset="0"/>
              </a:rPr>
              <a:t> is regarded as a subset of every set.</a:t>
            </a:r>
          </a:p>
          <a:p>
            <a:endParaRPr lang="en-US" dirty="0"/>
          </a:p>
        </p:txBody>
      </p:sp>
    </p:spTree>
    <p:extLst>
      <p:ext uri="{BB962C8B-B14F-4D97-AF65-F5344CB8AC3E}">
        <p14:creationId xmlns:p14="http://schemas.microsoft.com/office/powerpoint/2010/main" val="2453014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EXERCISE:</a:t>
            </a:r>
          </a:p>
        </p:txBody>
      </p:sp>
      <p:sp>
        <p:nvSpPr>
          <p:cNvPr id="3" name="Text Placeholder 2"/>
          <p:cNvSpPr>
            <a:spLocks noGrp="1"/>
          </p:cNvSpPr>
          <p:nvPr>
            <p:ph type="body" idx="1"/>
          </p:nvPr>
        </p:nvSpPr>
        <p:spPr>
          <a:xfrm>
            <a:off x="838200" y="1519519"/>
            <a:ext cx="10515600" cy="3617257"/>
          </a:xfrm>
        </p:spPr>
        <p:txBody>
          <a:bodyPr/>
          <a:lstStyle/>
          <a:p>
            <a:pPr lvl="0"/>
            <a:endParaRPr lang="en-US" b="1" i="1" strike="noStrike" baseline="0" dirty="0" smtClean="0">
              <a:latin typeface="Times New Roman" panose="02020603050405020304" pitchFamily="18" charset="0"/>
            </a:endParaRPr>
          </a:p>
          <a:p>
            <a:pPr lvl="0"/>
            <a:r>
              <a:rPr lang="en-US" b="1" i="1" strike="noStrike" baseline="0" dirty="0" smtClean="0">
                <a:latin typeface="Times New Roman" panose="02020603050405020304" pitchFamily="18" charset="0"/>
              </a:rPr>
              <a:t>Determine whether each of the following statements is true or false.</a:t>
            </a:r>
          </a:p>
          <a:p>
            <a:pPr marL="514350" lvl="0" indent="-514350">
              <a:buFont typeface="+mj-lt"/>
              <a:buAutoNum type="arabicPeriod"/>
            </a:pPr>
            <a:r>
              <a:rPr lang="en-US" b="1" i="1" strike="noStrike" baseline="0" dirty="0" smtClean="0">
                <a:latin typeface="Times New Roman" panose="02020603050405020304" pitchFamily="18" charset="0"/>
              </a:rPr>
              <a:t>x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 {x}	TRUE</a:t>
            </a:r>
          </a:p>
          <a:p>
            <a:pPr marL="0" lvl="0" indent="0">
              <a:buNone/>
            </a:pPr>
            <a:r>
              <a:rPr lang="en-US" b="1" i="1" strike="noStrike" baseline="0" dirty="0" smtClean="0">
                <a:latin typeface="Times New Roman" panose="02020603050405020304" pitchFamily="18" charset="0"/>
              </a:rPr>
              <a:t>	( Because x is the member of the singleton set { x } )</a:t>
            </a:r>
          </a:p>
          <a:p>
            <a:pPr marL="0" lvl="0" indent="0">
              <a:buNone/>
            </a:pPr>
            <a:r>
              <a:rPr lang="en-US" b="1" i="1" strike="noStrike" baseline="0" dirty="0" smtClean="0">
                <a:latin typeface="Times New Roman" panose="02020603050405020304" pitchFamily="18" charset="0"/>
              </a:rPr>
              <a:t>2.</a:t>
            </a:r>
            <a:r>
              <a:rPr lang="en-US" b="1" i="1" strike="noStrike" dirty="0" smtClean="0">
                <a:latin typeface="Times New Roman" panose="02020603050405020304" pitchFamily="18" charset="0"/>
              </a:rPr>
              <a:t>  </a:t>
            </a:r>
            <a:r>
              <a:rPr lang="en-US" b="1" i="1" strike="noStrike" baseline="0" dirty="0" smtClean="0">
                <a:latin typeface="Times New Roman" panose="02020603050405020304" pitchFamily="18" charset="0"/>
              </a:rPr>
              <a:t>{x}</a:t>
            </a:r>
            <a:r>
              <a:rPr lang="en-US" b="1" i="1" strike="noStrike" baseline="0" dirty="0" smtClean="0">
                <a:latin typeface="Symbol" panose="05050102010706020507" pitchFamily="18" charset="2"/>
              </a:rPr>
              <a:t>Í</a:t>
            </a:r>
            <a:r>
              <a:rPr lang="en-US" b="1" i="1" strike="noStrike" baseline="0" dirty="0" smtClean="0">
                <a:latin typeface="Times New Roman" panose="02020603050405020304" pitchFamily="18" charset="0"/>
              </a:rPr>
              <a:t> {x}	TRUE</a:t>
            </a:r>
          </a:p>
          <a:p>
            <a:pPr marL="0" lvl="0" indent="0">
              <a:buNone/>
            </a:pPr>
            <a:r>
              <a:rPr lang="en-US" b="1" i="1" strike="noStrike" baseline="0" dirty="0" smtClean="0">
                <a:latin typeface="Times New Roman" panose="02020603050405020304" pitchFamily="18" charset="0"/>
              </a:rPr>
              <a:t>	( Because Every set is the subset of itself.</a:t>
            </a:r>
          </a:p>
          <a:p>
            <a:pPr lvl="0"/>
            <a:endParaRPr lang="en-US" b="1" i="1" strike="noStrike" baseline="0" dirty="0" smtClean="0">
              <a:latin typeface="Times New Roman" panose="02020603050405020304" pitchFamily="18" charset="0"/>
            </a:endParaRPr>
          </a:p>
          <a:p>
            <a:endParaRPr lang="en-US" dirty="0"/>
          </a:p>
        </p:txBody>
      </p:sp>
    </p:spTree>
    <p:extLst>
      <p:ext uri="{BB962C8B-B14F-4D97-AF65-F5344CB8AC3E}">
        <p14:creationId xmlns:p14="http://schemas.microsoft.com/office/powerpoint/2010/main" val="1774205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91989" y="1193613"/>
            <a:ext cx="10515600" cy="4351338"/>
          </a:xfrm>
        </p:spPr>
        <p:txBody>
          <a:bodyPr/>
          <a:lstStyle/>
          <a:p>
            <a:pPr marR="0" lvl="0" rtl="0"/>
            <a:r>
              <a:rPr lang="en-US" b="1" i="1" strike="noStrike" baseline="0" dirty="0" smtClean="0">
                <a:latin typeface="Times New Roman" panose="02020603050405020304" pitchFamily="18" charset="0"/>
              </a:rPr>
              <a:t>Note that every Set has necessarily two subsets </a:t>
            </a:r>
            <a:r>
              <a:rPr lang="en-US" b="1" i="1" strike="noStrike" baseline="0" dirty="0" smtClean="0">
                <a:latin typeface="Symbol" panose="05050102010706020507" pitchFamily="18" charset="2"/>
              </a:rPr>
              <a:t>Æ</a:t>
            </a:r>
            <a:r>
              <a:rPr lang="en-US" b="1" i="1" strike="noStrike" baseline="0" dirty="0" smtClean="0">
                <a:latin typeface="Times New Roman" panose="02020603050405020304" pitchFamily="18" charset="0"/>
              </a:rPr>
              <a:t> and the Set itself. These two subset are known as Improper subsets and any other subset is called Proper Subset)</a:t>
            </a:r>
          </a:p>
          <a:p>
            <a:pPr marR="0" lvl="0" rtl="0"/>
            <a:endParaRPr lang="en-US" b="1" i="1" strike="noStrike" baseline="0" dirty="0" smtClean="0">
              <a:latin typeface="Times New Roman" panose="02020603050405020304" pitchFamily="18" charset="0"/>
            </a:endParaRPr>
          </a:p>
          <a:p>
            <a:pPr marL="514350" marR="0" lvl="0" indent="-514350" rtl="0">
              <a:buFont typeface="+mj-lt"/>
              <a:buAutoNum type="arabicPeriod" startAt="3"/>
            </a:pPr>
            <a:r>
              <a:rPr lang="en-US" b="1" i="1" strike="noStrike" baseline="0" dirty="0" smtClean="0">
                <a:latin typeface="Times New Roman" panose="02020603050405020304" pitchFamily="18" charset="0"/>
              </a:rPr>
              <a:t>{x}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{x}	FALSE</a:t>
            </a:r>
            <a:r>
              <a:rPr lang="en-US" b="1" i="1" strike="noStrike" dirty="0" smtClean="0">
                <a:latin typeface="Times New Roman" panose="02020603050405020304" pitchFamily="18" charset="0"/>
              </a:rPr>
              <a:t> </a:t>
            </a:r>
          </a:p>
          <a:p>
            <a:pPr marL="514350" marR="0" lvl="0" indent="-514350" rtl="0">
              <a:buFont typeface="+mj-lt"/>
              <a:buAutoNum type="arabicPeriod" startAt="3"/>
            </a:pPr>
            <a:r>
              <a:rPr lang="en-US" b="1" i="1" strike="noStrike" baseline="0" dirty="0" smtClean="0">
                <a:latin typeface="Times New Roman" panose="02020603050405020304" pitchFamily="18" charset="0"/>
              </a:rPr>
              <a:t>	( Because {x} is not the member of {x} ) Similarly other</a:t>
            </a:r>
          </a:p>
          <a:p>
            <a:pPr marL="514350" marR="0" lvl="0" indent="-514350" rtl="0">
              <a:buFont typeface="+mj-lt"/>
              <a:buAutoNum type="arabicPeriod" startAt="3"/>
            </a:pPr>
            <a:r>
              <a:rPr lang="en-US" b="1" i="1" strike="noStrike" baseline="0" dirty="0" smtClean="0">
                <a:latin typeface="Times New Roman" panose="02020603050405020304" pitchFamily="18" charset="0"/>
              </a:rPr>
              <a:t>{x}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{{x}}	TRUE</a:t>
            </a:r>
          </a:p>
          <a:p>
            <a:pPr marL="514350" marR="0" lvl="0" indent="-514350" rtl="0">
              <a:buFont typeface="+mj-lt"/>
              <a:buAutoNum type="arabicPeriod" startAt="3"/>
            </a:pPr>
            <a:r>
              <a:rPr lang="en-US" b="1" i="1" strike="noStrike" baseline="0" dirty="0" smtClean="0">
                <a:latin typeface="Symbol" panose="05050102010706020507" pitchFamily="18" charset="2"/>
              </a:rPr>
              <a:t>Æ</a:t>
            </a:r>
            <a:r>
              <a:rPr lang="en-US" b="1" i="1" strike="noStrike" baseline="0" dirty="0" smtClean="0">
                <a:latin typeface="Times New Roman" panose="02020603050405020304" pitchFamily="18" charset="0"/>
              </a:rPr>
              <a:t> </a:t>
            </a:r>
            <a:r>
              <a:rPr lang="en-US" b="1" i="1" strike="noStrike" baseline="0" dirty="0" smtClean="0">
                <a:latin typeface="Symbol" panose="05050102010706020507" pitchFamily="18" charset="2"/>
              </a:rPr>
              <a:t>Í</a:t>
            </a:r>
            <a:r>
              <a:rPr lang="en-US" b="1" i="1" strike="noStrike" baseline="0" dirty="0" smtClean="0">
                <a:latin typeface="Times New Roman" panose="02020603050405020304" pitchFamily="18" charset="0"/>
              </a:rPr>
              <a:t> {x}		TRUE</a:t>
            </a:r>
          </a:p>
          <a:p>
            <a:pPr marL="514350" marR="0" lvl="0" indent="-514350" rtl="0">
              <a:buFont typeface="+mj-lt"/>
              <a:buAutoNum type="arabicPeriod" startAt="3"/>
            </a:pPr>
            <a:r>
              <a:rPr lang="en-US" b="1" i="1" strike="noStrike" baseline="0" dirty="0" smtClean="0">
                <a:latin typeface="Symbol" panose="05050102010706020507" pitchFamily="18" charset="2"/>
              </a:rPr>
              <a:t>Æ</a:t>
            </a:r>
            <a:r>
              <a:rPr lang="en-US" b="1" i="1" strike="noStrike" baseline="0" dirty="0" smtClean="0">
                <a:latin typeface="Times New Roman" panose="02020603050405020304" pitchFamily="18" charset="0"/>
              </a:rPr>
              <a:t>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 {x}		FALSE</a:t>
            </a:r>
          </a:p>
        </p:txBody>
      </p:sp>
    </p:spTree>
    <p:extLst>
      <p:ext uri="{BB962C8B-B14F-4D97-AF65-F5344CB8AC3E}">
        <p14:creationId xmlns:p14="http://schemas.microsoft.com/office/powerpoint/2010/main" val="1859660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UNIVERSAL SET:</a:t>
            </a:r>
          </a:p>
        </p:txBody>
      </p:sp>
      <p:sp>
        <p:nvSpPr>
          <p:cNvPr id="3" name="Text Placeholder 2"/>
          <p:cNvSpPr>
            <a:spLocks noGrp="1"/>
          </p:cNvSpPr>
          <p:nvPr>
            <p:ph type="body" idx="1"/>
          </p:nvPr>
        </p:nvSpPr>
        <p:spPr/>
        <p:txBody>
          <a:bodyPr/>
          <a:lstStyle/>
          <a:p>
            <a:pPr marR="0" lvl="0" rtl="0"/>
            <a:r>
              <a:rPr lang="en-US" b="1" i="1" strike="noStrike" baseline="0" dirty="0" smtClean="0">
                <a:latin typeface="Times New Roman" panose="02020603050405020304" pitchFamily="18" charset="0"/>
              </a:rPr>
              <a:t>The set of all elements under consideration is called the Universal Set. The Universal Set is usually denoted by U.</a:t>
            </a:r>
          </a:p>
          <a:p>
            <a:pPr lvl="0"/>
            <a:r>
              <a:rPr lang="en-US" b="1" i="0" strike="noStrike" baseline="0" dirty="0" smtClean="0">
                <a:latin typeface="Times New Roman" panose="02020603050405020304" pitchFamily="18" charset="0"/>
              </a:rPr>
              <a:t>Example</a:t>
            </a:r>
          </a:p>
          <a:p>
            <a:pPr lvl="0"/>
            <a:r>
              <a:rPr lang="en-US" b="1" i="1" strike="noStrike" baseline="0" dirty="0" smtClean="0">
                <a:latin typeface="Times New Roman" panose="02020603050405020304" pitchFamily="18" charset="0"/>
              </a:rPr>
              <a:t>A = { 2, 4, 6 }</a:t>
            </a:r>
          </a:p>
          <a:p>
            <a:pPr lvl="0"/>
            <a:r>
              <a:rPr lang="en-US" b="1" i="1" strike="noStrike" baseline="0" dirty="0" smtClean="0">
                <a:latin typeface="Times New Roman" panose="02020603050405020304" pitchFamily="18" charset="0"/>
              </a:rPr>
              <a:t>B = {1, 3, 5 }</a:t>
            </a:r>
          </a:p>
          <a:p>
            <a:pPr lvl="0"/>
            <a:r>
              <a:rPr lang="en-US" b="1" i="1" strike="noStrike" baseline="0" dirty="0" smtClean="0">
                <a:latin typeface="Times New Roman" panose="02020603050405020304" pitchFamily="18" charset="0"/>
              </a:rPr>
              <a:t>Universal set = U = { 1, 2, 3, 4, 5, 6 }</a:t>
            </a:r>
          </a:p>
          <a:p>
            <a:pPr lvl="0"/>
            <a:endParaRPr lang="en-US" b="1" i="1"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829239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algn="ctr" rtl="0"/>
            <a:r>
              <a:rPr lang="en-US" b="1" u="sng" dirty="0">
                <a:latin typeface="Times New Roman" panose="02020603050405020304" pitchFamily="18" charset="0"/>
              </a:rPr>
              <a:t>S</a:t>
            </a:r>
            <a:r>
              <a:rPr lang="en-US" b="1" i="0" u="sng" strike="noStrike" baseline="0" dirty="0" smtClean="0">
                <a:latin typeface="Times New Roman" panose="02020603050405020304" pitchFamily="18" charset="0"/>
              </a:rPr>
              <a:t>et</a:t>
            </a:r>
          </a:p>
        </p:txBody>
      </p:sp>
      <p:sp>
        <p:nvSpPr>
          <p:cNvPr id="3" name="Text Placeholder 2"/>
          <p:cNvSpPr>
            <a:spLocks noGrp="1"/>
          </p:cNvSpPr>
          <p:nvPr>
            <p:ph type="body" idx="1"/>
          </p:nvPr>
        </p:nvSpPr>
        <p:spPr/>
        <p:txBody>
          <a:bodyPr/>
          <a:lstStyle/>
          <a:p>
            <a:pPr marR="0" lvl="0" rtl="0"/>
            <a:r>
              <a:rPr lang="en-US" b="1" i="1" strike="noStrike" baseline="0" dirty="0" smtClean="0">
                <a:latin typeface="Times New Roman" panose="02020603050405020304" pitchFamily="18" charset="0"/>
              </a:rPr>
              <a:t>A well defined collection of distinct objects is called a set.</a:t>
            </a:r>
          </a:p>
          <a:p>
            <a:pPr marR="0" lvl="1" rtl="0"/>
            <a:r>
              <a:rPr lang="en-US" b="0" i="0" strike="noStrike" baseline="0" dirty="0" smtClean="0">
                <a:solidFill>
                  <a:srgbClr val="1F4D78"/>
                </a:solidFill>
                <a:latin typeface="Times New Roman" panose="02020603050405020304" pitchFamily="18" charset="0"/>
              </a:rPr>
              <a:t>The objects are called the elements or members of the set.</a:t>
            </a:r>
          </a:p>
          <a:p>
            <a:pPr marR="0" lvl="1" rtl="0"/>
            <a:r>
              <a:rPr lang="en-US" b="0" i="0" strike="noStrike" baseline="0" dirty="0" smtClean="0">
                <a:solidFill>
                  <a:srgbClr val="1F4D78"/>
                </a:solidFill>
                <a:latin typeface="Times New Roman" panose="02020603050405020304" pitchFamily="18" charset="0"/>
              </a:rPr>
              <a:t>Sets are denoted by capital letters A, B, C …, X, Y, Z.</a:t>
            </a:r>
          </a:p>
          <a:p>
            <a:pPr marR="0" lvl="1" rtl="0"/>
            <a:r>
              <a:rPr lang="en-US" b="0" i="0" strike="noStrike" baseline="0" dirty="0" smtClean="0">
                <a:solidFill>
                  <a:srgbClr val="1F4D78"/>
                </a:solidFill>
                <a:latin typeface="Times New Roman" panose="02020603050405020304" pitchFamily="18" charset="0"/>
              </a:rPr>
              <a:t>The elements of a set are represented by lower case letters a, b, c, … , x, y, z.</a:t>
            </a:r>
          </a:p>
          <a:p>
            <a:pPr marR="0" lvl="1" rtl="0"/>
            <a:r>
              <a:rPr lang="en-US" b="0" i="0" strike="noStrike" baseline="0" dirty="0" smtClean="0">
                <a:solidFill>
                  <a:srgbClr val="1F4D78"/>
                </a:solidFill>
                <a:latin typeface="Times New Roman" panose="02020603050405020304" pitchFamily="18" charset="0"/>
              </a:rPr>
              <a:t>If an object x is a member of a set A, we write </a:t>
            </a:r>
            <a:r>
              <a:rPr lang="en-US" b="0" i="1" strike="noStrike" baseline="0" dirty="0" smtClean="0">
                <a:solidFill>
                  <a:srgbClr val="1F4D78"/>
                </a:solidFill>
                <a:latin typeface="Times New Roman" panose="02020603050405020304" pitchFamily="18" charset="0"/>
              </a:rPr>
              <a:t>x </a:t>
            </a:r>
            <a:r>
              <a:rPr lang="en-US" b="0" i="0" strike="noStrike" baseline="0" dirty="0" smtClean="0">
                <a:solidFill>
                  <a:srgbClr val="1F4D78"/>
                </a:solidFill>
                <a:latin typeface="Symbol" panose="05050102010706020507" pitchFamily="18" charset="2"/>
              </a:rPr>
              <a:t>Î</a:t>
            </a:r>
            <a:r>
              <a:rPr lang="en-US" b="0" i="0" strike="noStrike" baseline="0" dirty="0" smtClean="0">
                <a:solidFill>
                  <a:srgbClr val="1F4D78"/>
                </a:solidFill>
                <a:latin typeface="Times New Roman" panose="02020603050405020304" pitchFamily="18" charset="0"/>
              </a:rPr>
              <a:t> </a:t>
            </a:r>
            <a:r>
              <a:rPr lang="en-US" b="0" i="1" strike="noStrike" baseline="0" dirty="0" smtClean="0">
                <a:solidFill>
                  <a:srgbClr val="1F4D78"/>
                </a:solidFill>
                <a:latin typeface="Times New Roman" panose="02020603050405020304" pitchFamily="18" charset="0"/>
              </a:rPr>
              <a:t>A </a:t>
            </a:r>
            <a:r>
              <a:rPr lang="en-US" b="0" i="0" strike="noStrike" baseline="0" dirty="0" smtClean="0">
                <a:solidFill>
                  <a:srgbClr val="1F4D78"/>
                </a:solidFill>
                <a:latin typeface="Times New Roman" panose="02020603050405020304" pitchFamily="18" charset="0"/>
              </a:rPr>
              <a:t>, which</a:t>
            </a:r>
          </a:p>
          <a:p>
            <a:pPr marR="0" lvl="1" rtl="0"/>
            <a:r>
              <a:rPr lang="en-US" b="0" i="0" strike="noStrike" baseline="0" dirty="0" smtClean="0">
                <a:solidFill>
                  <a:srgbClr val="1F4D78"/>
                </a:solidFill>
                <a:latin typeface="Times New Roman" panose="02020603050405020304" pitchFamily="18" charset="0"/>
              </a:rPr>
              <a:t>reads	“x belongs to A” or “x is in A” or “x is an element of A”, otherwise we write </a:t>
            </a:r>
            <a:r>
              <a:rPr lang="en-US" b="0" i="1" strike="noStrike" baseline="0" dirty="0" smtClean="0">
                <a:solidFill>
                  <a:srgbClr val="1F4D78"/>
                </a:solidFill>
                <a:latin typeface="Times New Roman" panose="02020603050405020304" pitchFamily="18" charset="0"/>
              </a:rPr>
              <a:t>x </a:t>
            </a:r>
            <a:r>
              <a:rPr lang="en-US" b="0" i="0" strike="noStrike" baseline="0" dirty="0" smtClean="0">
                <a:solidFill>
                  <a:srgbClr val="1F4D78"/>
                </a:solidFill>
                <a:latin typeface="Symbol" panose="05050102010706020507" pitchFamily="18" charset="2"/>
              </a:rPr>
              <a:t>Ï</a:t>
            </a:r>
            <a:r>
              <a:rPr lang="en-US" b="0" i="0" strike="noStrike" baseline="0" dirty="0" smtClean="0">
                <a:solidFill>
                  <a:srgbClr val="1F4D78"/>
                </a:solidFill>
                <a:latin typeface="Times New Roman" panose="02020603050405020304" pitchFamily="18" charset="0"/>
              </a:rPr>
              <a:t> </a:t>
            </a:r>
            <a:r>
              <a:rPr lang="en-US" b="0" i="1" strike="noStrike" baseline="0" dirty="0" smtClean="0">
                <a:solidFill>
                  <a:srgbClr val="1F4D78"/>
                </a:solidFill>
                <a:latin typeface="Times New Roman" panose="02020603050405020304" pitchFamily="18" charset="0"/>
              </a:rPr>
              <a:t>A </a:t>
            </a:r>
            <a:r>
              <a:rPr lang="en-US" b="0" i="0" strike="noStrike" baseline="0" dirty="0" smtClean="0">
                <a:solidFill>
                  <a:srgbClr val="1F4D78"/>
                </a:solidFill>
                <a:latin typeface="Times New Roman" panose="02020603050405020304" pitchFamily="18" charset="0"/>
              </a:rPr>
              <a:t>, which reads “x does not belong to A” or</a:t>
            </a:r>
          </a:p>
          <a:p>
            <a:pPr marR="0" lvl="1" rtl="0"/>
            <a:r>
              <a:rPr lang="en-US" b="0" i="0" strike="noStrike" baseline="0" dirty="0" smtClean="0">
                <a:solidFill>
                  <a:srgbClr val="1F4D78"/>
                </a:solidFill>
                <a:latin typeface="Times New Roman" panose="02020603050405020304" pitchFamily="18" charset="0"/>
              </a:rPr>
              <a:t>“x is not in A” or “x is not an element of A”.</a:t>
            </a:r>
          </a:p>
        </p:txBody>
      </p:sp>
    </p:spTree>
    <p:extLst>
      <p:ext uri="{BB962C8B-B14F-4D97-AF65-F5344CB8AC3E}">
        <p14:creationId xmlns:p14="http://schemas.microsoft.com/office/powerpoint/2010/main" val="586288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VENN DIAGRAM:</a:t>
            </a:r>
          </a:p>
        </p:txBody>
      </p:sp>
      <p:sp>
        <p:nvSpPr>
          <p:cNvPr id="3" name="Text Placeholder 2"/>
          <p:cNvSpPr>
            <a:spLocks noGrp="1"/>
          </p:cNvSpPr>
          <p:nvPr>
            <p:ph type="body" idx="1"/>
          </p:nvPr>
        </p:nvSpPr>
        <p:spPr/>
        <p:txBody>
          <a:bodyPr/>
          <a:lstStyle/>
          <a:p>
            <a:pPr marR="0" lvl="0" rtl="0"/>
            <a:r>
              <a:rPr lang="en-US" b="1" i="1" strike="noStrike" baseline="0" dirty="0" smtClean="0">
                <a:latin typeface="Times New Roman" panose="02020603050405020304" pitchFamily="18" charset="0"/>
              </a:rPr>
              <a:t>A Venn diagram is a graphical representation of sets by regions in the plane. The Universal Set is represented by the interior of a rectangle, and the other sets are represented by disks lying within the rectangle.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9498" y="3568366"/>
            <a:ext cx="3189078" cy="2866297"/>
          </a:xfrm>
          <a:prstGeom prst="rect">
            <a:avLst/>
          </a:prstGeom>
        </p:spPr>
      </p:pic>
    </p:spTree>
    <p:extLst>
      <p:ext uri="{BB962C8B-B14F-4D97-AF65-F5344CB8AC3E}">
        <p14:creationId xmlns:p14="http://schemas.microsoft.com/office/powerpoint/2010/main" val="3032615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FINITE AND INFINITE SETS:</a:t>
            </a:r>
          </a:p>
        </p:txBody>
      </p:sp>
      <p:sp>
        <p:nvSpPr>
          <p:cNvPr id="3" name="Text Placeholder 2"/>
          <p:cNvSpPr>
            <a:spLocks noGrp="1"/>
          </p:cNvSpPr>
          <p:nvPr>
            <p:ph type="body" idx="1"/>
          </p:nvPr>
        </p:nvSpPr>
        <p:spPr/>
        <p:txBody>
          <a:bodyPr/>
          <a:lstStyle/>
          <a:p>
            <a:pPr marR="0" lvl="0" rtl="0"/>
            <a:r>
              <a:rPr lang="en-US" b="1" i="1" strike="noStrike" baseline="0" dirty="0" smtClean="0">
                <a:latin typeface="Times New Roman" panose="02020603050405020304" pitchFamily="18" charset="0"/>
              </a:rPr>
              <a:t>A set S is said to be finite if it contains exactly m distinct elements where m</a:t>
            </a:r>
            <a:r>
              <a:rPr lang="en-US" b="1" i="1" strike="noStrike" dirty="0" smtClean="0">
                <a:latin typeface="Times New Roman" panose="02020603050405020304" pitchFamily="18" charset="0"/>
              </a:rPr>
              <a:t> </a:t>
            </a:r>
            <a:r>
              <a:rPr lang="en-US" b="1" i="1" strike="noStrike" baseline="0" dirty="0" smtClean="0">
                <a:latin typeface="Times New Roman" panose="02020603050405020304" pitchFamily="18" charset="0"/>
              </a:rPr>
              <a:t>denotes some non negative integer.</a:t>
            </a:r>
          </a:p>
          <a:p>
            <a:pPr marR="0" lvl="0" rtl="0"/>
            <a:r>
              <a:rPr lang="en-US" b="1" i="1" strike="noStrike" baseline="0" dirty="0" smtClean="0">
                <a:latin typeface="Times New Roman" panose="02020603050405020304" pitchFamily="18" charset="0"/>
              </a:rPr>
              <a:t>In such case we write </a:t>
            </a:r>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S</a:t>
            </a:r>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 = m or n(S) = m</a:t>
            </a:r>
          </a:p>
          <a:p>
            <a:pPr marR="0" lvl="0" rtl="0"/>
            <a:r>
              <a:rPr lang="en-US" b="1" i="1" strike="noStrike" baseline="0" dirty="0" smtClean="0">
                <a:latin typeface="Times New Roman" panose="02020603050405020304" pitchFamily="18" charset="0"/>
              </a:rPr>
              <a:t>A set is said to be infinite if it is not finite.</a:t>
            </a:r>
          </a:p>
        </p:txBody>
      </p:sp>
    </p:spTree>
    <p:extLst>
      <p:ext uri="{BB962C8B-B14F-4D97-AF65-F5344CB8AC3E}">
        <p14:creationId xmlns:p14="http://schemas.microsoft.com/office/powerpoint/2010/main" val="68391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EXAMPLES:</a:t>
            </a:r>
          </a:p>
        </p:txBody>
      </p:sp>
      <p:sp>
        <p:nvSpPr>
          <p:cNvPr id="3" name="Text Placeholder 2"/>
          <p:cNvSpPr>
            <a:spLocks noGrp="1"/>
          </p:cNvSpPr>
          <p:nvPr>
            <p:ph type="body" idx="1"/>
          </p:nvPr>
        </p:nvSpPr>
        <p:spPr/>
        <p:txBody>
          <a:bodyPr/>
          <a:lstStyle/>
          <a:p>
            <a:pPr marR="0" lvl="0" rtl="0"/>
            <a:r>
              <a:rPr lang="en-US" b="1" i="1" strike="noStrike" baseline="0" dirty="0" smtClean="0">
                <a:latin typeface="Times New Roman" panose="02020603050405020304" pitchFamily="18" charset="0"/>
              </a:rPr>
              <a:t>The set S of letters of English alphabets is finite and </a:t>
            </a:r>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S</a:t>
            </a:r>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 = 26</a:t>
            </a:r>
          </a:p>
          <a:p>
            <a:pPr marR="0" lvl="0" rtl="0"/>
            <a:r>
              <a:rPr lang="en-US" b="1" i="1" strike="noStrike" baseline="0" dirty="0" smtClean="0">
                <a:latin typeface="Times New Roman" panose="02020603050405020304" pitchFamily="18" charset="0"/>
              </a:rPr>
              <a:t>The null set </a:t>
            </a:r>
            <a:r>
              <a:rPr lang="en-US" b="1" i="1" strike="noStrike" baseline="0" dirty="0" smtClean="0">
                <a:latin typeface="Symbol" panose="05050102010706020507" pitchFamily="18" charset="2"/>
              </a:rPr>
              <a:t>Æ</a:t>
            </a:r>
            <a:r>
              <a:rPr lang="en-US" b="1" i="1" strike="noStrike" baseline="0" dirty="0" smtClean="0">
                <a:latin typeface="Times New Roman" panose="02020603050405020304" pitchFamily="18" charset="0"/>
              </a:rPr>
              <a:t> has no elements, is finite and </a:t>
            </a:r>
            <a:r>
              <a:rPr lang="en-US" b="1" i="1" strike="noStrike" baseline="0" dirty="0" smtClean="0">
                <a:latin typeface="Symbol" panose="05050102010706020507" pitchFamily="18" charset="2"/>
              </a:rPr>
              <a:t>|Æ|</a:t>
            </a:r>
            <a:r>
              <a:rPr lang="en-US" b="1" i="1" strike="noStrike" baseline="0" dirty="0" smtClean="0">
                <a:latin typeface="Times New Roman" panose="02020603050405020304" pitchFamily="18" charset="0"/>
              </a:rPr>
              <a:t> = 0</a:t>
            </a:r>
          </a:p>
          <a:p>
            <a:pPr marR="0" lvl="0" rtl="0"/>
            <a:r>
              <a:rPr lang="en-US" b="1" i="1" strike="noStrike" baseline="0" dirty="0" smtClean="0">
                <a:latin typeface="Times New Roman" panose="02020603050405020304" pitchFamily="18" charset="0"/>
              </a:rPr>
              <a:t>The set of positive integers {1, 2, 3,…} is infinite.</a:t>
            </a:r>
          </a:p>
          <a:p>
            <a:pPr marR="0" lvl="0" rtl="0"/>
            <a:endParaRPr lang="en-US" b="1" i="1"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1254066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EXERCISE:</a:t>
            </a:r>
          </a:p>
        </p:txBody>
      </p:sp>
      <p:sp>
        <p:nvSpPr>
          <p:cNvPr id="3" name="Text Placeholder 2"/>
          <p:cNvSpPr>
            <a:spLocks noGrp="1"/>
          </p:cNvSpPr>
          <p:nvPr>
            <p:ph type="body" idx="1"/>
          </p:nvPr>
        </p:nvSpPr>
        <p:spPr/>
        <p:txBody>
          <a:bodyPr/>
          <a:lstStyle/>
          <a:p>
            <a:pPr marR="0" lvl="0" rtl="0"/>
            <a:r>
              <a:rPr lang="en-US" b="1" i="1" strike="noStrike" baseline="0" dirty="0" smtClean="0">
                <a:latin typeface="Times New Roman" panose="02020603050405020304" pitchFamily="18" charset="0"/>
              </a:rPr>
              <a:t>Determine which of the following sets are finite/infinite.</a:t>
            </a:r>
          </a:p>
          <a:p>
            <a:pPr marR="0" lvl="0" rtl="0"/>
            <a:r>
              <a:rPr lang="en-US" b="1" i="1" strike="noStrike" baseline="0" dirty="0" smtClean="0">
                <a:latin typeface="Times New Roman" panose="02020603050405020304" pitchFamily="18" charset="0"/>
              </a:rPr>
              <a:t>A = {month in the year}	FINITE</a:t>
            </a:r>
          </a:p>
          <a:p>
            <a:pPr marR="0" lvl="0" rtl="0"/>
            <a:r>
              <a:rPr lang="en-US" b="1" i="1" strike="noStrike" baseline="0" dirty="0" smtClean="0">
                <a:latin typeface="Times New Roman" panose="02020603050405020304" pitchFamily="18" charset="0"/>
              </a:rPr>
              <a:t>B = {even integers}	INFINITE</a:t>
            </a:r>
          </a:p>
          <a:p>
            <a:pPr marR="0" lvl="0" rtl="0"/>
            <a:r>
              <a:rPr lang="en-US" b="1" i="1" strike="noStrike" baseline="0" dirty="0" smtClean="0">
                <a:latin typeface="Times New Roman" panose="02020603050405020304" pitchFamily="18" charset="0"/>
              </a:rPr>
              <a:t>C = {positive integers less than 1}	FINITE</a:t>
            </a:r>
          </a:p>
          <a:p>
            <a:pPr marR="0" lvl="0" rtl="0"/>
            <a:r>
              <a:rPr lang="en-US" b="1" i="1" strike="noStrike" baseline="0" dirty="0" smtClean="0">
                <a:latin typeface="Times New Roman" panose="02020603050405020304" pitchFamily="18" charset="0"/>
              </a:rPr>
              <a:t>D = {animals living on the earth}	FINITE</a:t>
            </a:r>
          </a:p>
          <a:p>
            <a:pPr marR="0" lvl="0" rtl="0"/>
            <a:r>
              <a:rPr lang="en-US" b="1" i="1" strike="noStrike" baseline="0" dirty="0" smtClean="0">
                <a:latin typeface="Times New Roman" panose="02020603050405020304" pitchFamily="18" charset="0"/>
              </a:rPr>
              <a:t>E = {lines parallel to x-axis}	INFINITE </a:t>
            </a:r>
            <a:endParaRPr lang="en-US" b="1" i="1" dirty="0">
              <a:latin typeface="Times New Roman" panose="02020603050405020304" pitchFamily="18" charset="0"/>
            </a:endParaRPr>
          </a:p>
          <a:p>
            <a:pPr marR="0" lvl="0" rtl="0"/>
            <a:r>
              <a:rPr lang="en-US" b="1" i="1" strike="noStrike" baseline="0" dirty="0" smtClean="0">
                <a:latin typeface="Times New Roman" panose="02020603050405020304" pitchFamily="18" charset="0"/>
              </a:rPr>
              <a:t> F = {x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R </a:t>
            </a:r>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 x</a:t>
            </a:r>
            <a:r>
              <a:rPr lang="en-US" b="1" i="1" strike="noStrike" baseline="30000" dirty="0" smtClean="0">
                <a:latin typeface="Times New Roman" panose="02020603050405020304" pitchFamily="18" charset="0"/>
              </a:rPr>
              <a:t>100</a:t>
            </a:r>
            <a:r>
              <a:rPr lang="en-US" b="1" i="1" strike="noStrike" baseline="0" dirty="0" smtClean="0">
                <a:latin typeface="Times New Roman" panose="02020603050405020304" pitchFamily="18" charset="0"/>
              </a:rPr>
              <a:t> + 29x</a:t>
            </a:r>
            <a:r>
              <a:rPr lang="en-US" b="1" i="1" strike="noStrike" baseline="30000" dirty="0" smtClean="0">
                <a:latin typeface="Times New Roman" panose="02020603050405020304" pitchFamily="18" charset="0"/>
              </a:rPr>
              <a:t>50</a:t>
            </a:r>
            <a:r>
              <a:rPr lang="en-US" b="1" i="1" strike="noStrike" baseline="0" dirty="0" smtClean="0">
                <a:latin typeface="Times New Roman" panose="02020603050405020304" pitchFamily="18" charset="0"/>
              </a:rPr>
              <a:t> – 1 = 0}	FINITE</a:t>
            </a:r>
          </a:p>
        </p:txBody>
      </p:sp>
    </p:spTree>
    <p:extLst>
      <p:ext uri="{BB962C8B-B14F-4D97-AF65-F5344CB8AC3E}">
        <p14:creationId xmlns:p14="http://schemas.microsoft.com/office/powerpoint/2010/main" val="2278879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dirty="0" smtClean="0">
                <a:latin typeface="Times New Roman" panose="02020603050405020304" pitchFamily="18" charset="0"/>
              </a:rPr>
              <a:t>MEMBERSHIP TABLE:</a:t>
            </a:r>
          </a:p>
        </p:txBody>
      </p:sp>
      <p:sp>
        <p:nvSpPr>
          <p:cNvPr id="3" name="Text Placeholder 2"/>
          <p:cNvSpPr>
            <a:spLocks noGrp="1"/>
          </p:cNvSpPr>
          <p:nvPr>
            <p:ph type="body" idx="1"/>
          </p:nvPr>
        </p:nvSpPr>
        <p:spPr/>
        <p:txBody>
          <a:bodyPr/>
          <a:lstStyle/>
          <a:p>
            <a:pPr marR="0" lvl="0" rtl="0"/>
            <a:r>
              <a:rPr lang="en-US" b="1" i="1" strike="noStrike" baseline="0" dirty="0" smtClean="0">
                <a:latin typeface="Times New Roman" panose="02020603050405020304" pitchFamily="18" charset="0"/>
              </a:rPr>
              <a:t>A table displaying the membership of elements in sets. </a:t>
            </a:r>
          </a:p>
          <a:p>
            <a:pPr marR="0" lvl="0" rtl="0"/>
            <a:r>
              <a:rPr lang="en-US" b="1" i="1" strike="noStrike" baseline="0" dirty="0" smtClean="0">
                <a:latin typeface="Times New Roman" panose="02020603050405020304" pitchFamily="18" charset="0"/>
              </a:rPr>
              <a:t>To indicate that</a:t>
            </a:r>
            <a:r>
              <a:rPr lang="en-US" b="1" i="1" strike="noStrike" dirty="0" smtClean="0">
                <a:latin typeface="Times New Roman" panose="02020603050405020304" pitchFamily="18" charset="0"/>
              </a:rPr>
              <a:t> </a:t>
            </a:r>
            <a:r>
              <a:rPr lang="en-US" b="1" i="1" strike="noStrike" baseline="0" dirty="0" smtClean="0">
                <a:latin typeface="Times New Roman" panose="02020603050405020304" pitchFamily="18" charset="0"/>
              </a:rPr>
              <a:t>an element is in a set, a 1 is used; </a:t>
            </a:r>
          </a:p>
          <a:p>
            <a:pPr marR="0" lvl="0" rtl="0"/>
            <a:r>
              <a:rPr lang="en-US" b="1" i="1" strike="noStrike" baseline="0" dirty="0" smtClean="0">
                <a:latin typeface="Times New Roman" panose="02020603050405020304" pitchFamily="18" charset="0"/>
              </a:rPr>
              <a:t>To indicate that an element is not in a set, a 0 is used.</a:t>
            </a:r>
          </a:p>
          <a:p>
            <a:pPr marR="0" lvl="0" rtl="0"/>
            <a:r>
              <a:rPr lang="en-US" b="1" i="1" strike="noStrike" baseline="0" dirty="0" smtClean="0">
                <a:latin typeface="Times New Roman" panose="02020603050405020304" pitchFamily="18" charset="0"/>
              </a:rPr>
              <a:t>Membership tables can be used to prove set identities.</a:t>
            </a:r>
          </a:p>
          <a:p>
            <a:pPr marR="0" lvl="0" rtl="0"/>
            <a:endParaRPr lang="en-US" b="1" i="1" strike="noStrike" baseline="0" dirty="0" smtClean="0">
              <a:latin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2613" y="4383418"/>
            <a:ext cx="3409703" cy="1439159"/>
          </a:xfrm>
          <a:prstGeom prst="rect">
            <a:avLst/>
          </a:prstGeom>
        </p:spPr>
      </p:pic>
    </p:spTree>
    <p:extLst>
      <p:ext uri="{BB962C8B-B14F-4D97-AF65-F5344CB8AC3E}">
        <p14:creationId xmlns:p14="http://schemas.microsoft.com/office/powerpoint/2010/main" val="2309491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sng" strike="noStrike" baseline="0" dirty="0" smtClean="0">
                <a:latin typeface="Times New Roman" panose="02020603050405020304" pitchFamily="18" charset="0"/>
              </a:rPr>
              <a:t>MEMBERSHIP TABLE:</a:t>
            </a:r>
            <a:endParaRPr lang="pt-BR" b="0" i="0" u="sng" strike="noStrike" baseline="0" dirty="0" smtClean="0">
              <a:latin typeface="Times New Roman" panose="02020603050405020304" pitchFamily="18" charset="0"/>
            </a:endParaRPr>
          </a:p>
        </p:txBody>
      </p:sp>
      <p:sp>
        <p:nvSpPr>
          <p:cNvPr id="3" name="Text Placeholder 2"/>
          <p:cNvSpPr>
            <a:spLocks noGrp="1"/>
          </p:cNvSpPr>
          <p:nvPr>
            <p:ph type="body" idx="1"/>
          </p:nvPr>
        </p:nvSpPr>
        <p:spPr/>
        <p:txBody>
          <a:bodyPr/>
          <a:lstStyle/>
          <a:p>
            <a:pPr marR="0" lvl="0" rtl="0"/>
            <a:r>
              <a:rPr lang="en-US" b="1" i="1" strike="noStrike" baseline="0" dirty="0" smtClean="0">
                <a:latin typeface="Times New Roman" panose="02020603050405020304" pitchFamily="18" charset="0"/>
              </a:rPr>
              <a:t>The above table is the Membership table for Complement of A. Now in the above table note that if an element is the member of A, then it cannot be the Member of A</a:t>
            </a:r>
            <a:r>
              <a:rPr lang="en-US" b="1" i="1" strike="noStrike" baseline="30000" dirty="0" smtClean="0">
                <a:latin typeface="Times New Roman" panose="02020603050405020304" pitchFamily="18" charset="0"/>
              </a:rPr>
              <a:t>c</a:t>
            </a:r>
            <a:r>
              <a:rPr lang="en-US" b="1" i="1" strike="noStrike" baseline="0" dirty="0" smtClean="0">
                <a:latin typeface="Times New Roman" panose="02020603050405020304" pitchFamily="18" charset="0"/>
              </a:rPr>
              <a:t> thus where in the table we have 1 for A in that row we have 0 in A</a:t>
            </a:r>
            <a:r>
              <a:rPr lang="en-US" b="1" i="1" strike="noStrike" baseline="30000" dirty="0" smtClean="0">
                <a:latin typeface="Times New Roman" panose="02020603050405020304" pitchFamily="18" charset="0"/>
              </a:rPr>
              <a:t>c</a:t>
            </a:r>
            <a:r>
              <a:rPr lang="en-US" b="1" i="1" strike="noStrike" baseline="0" dirty="0" smtClean="0">
                <a:latin typeface="Times New Roman" panose="02020603050405020304" pitchFamily="18" charset="0"/>
              </a:rPr>
              <a:t>.</a:t>
            </a:r>
          </a:p>
          <a:p>
            <a:pPr marR="0" lvl="0" rtl="0"/>
            <a:r>
              <a:rPr lang="en-US" b="1" i="1" strike="noStrike" baseline="0" dirty="0" smtClean="0">
                <a:latin typeface="Times New Roman" panose="02020603050405020304" pitchFamily="18" charset="0"/>
              </a:rPr>
              <a:t>Similarly, if an element is not a member of A, it will be the member of A</a:t>
            </a:r>
            <a:r>
              <a:rPr lang="en-US" b="1" i="1" strike="noStrike" baseline="30000" dirty="0" smtClean="0">
                <a:latin typeface="Times New Roman" panose="02020603050405020304" pitchFamily="18" charset="0"/>
              </a:rPr>
              <a:t>c</a:t>
            </a:r>
            <a:r>
              <a:rPr lang="en-US" b="1" i="1" strike="noStrike" baseline="0" dirty="0" smtClean="0">
                <a:latin typeface="Times New Roman" panose="02020603050405020304" pitchFamily="18" charset="0"/>
              </a:rPr>
              <a:t>. So we have 0 for A and 1 for A</a:t>
            </a:r>
            <a:r>
              <a:rPr lang="en-US" b="1" i="1" strike="noStrike" baseline="30000" dirty="0" smtClean="0">
                <a:latin typeface="Times New Roman" panose="02020603050405020304" pitchFamily="18" charset="0"/>
              </a:rPr>
              <a:t>c</a:t>
            </a:r>
            <a:r>
              <a:rPr lang="en-US" b="1" i="1" strike="noStrike" baseline="0" dirty="0" smtClean="0">
                <a:latin typeface="Times New Roman" panose="02020603050405020304" pitchFamily="18" charset="0"/>
              </a:rPr>
              <a:t>.</a:t>
            </a:r>
          </a:p>
          <a:p>
            <a:pPr marR="0" lvl="0" rtl="0"/>
            <a:endParaRPr lang="en-US" b="1" i="1"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217811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UNION:</a:t>
            </a:r>
          </a:p>
        </p:txBody>
      </p:sp>
      <p:sp>
        <p:nvSpPr>
          <p:cNvPr id="3" name="Text Placeholder 2"/>
          <p:cNvSpPr>
            <a:spLocks noGrp="1"/>
          </p:cNvSpPr>
          <p:nvPr>
            <p:ph type="body" idx="1"/>
          </p:nvPr>
        </p:nvSpPr>
        <p:spPr/>
        <p:txBody>
          <a:bodyPr/>
          <a:lstStyle/>
          <a:p>
            <a:pPr marR="0" lvl="0" rtl="0"/>
            <a:r>
              <a:rPr lang="en-US" b="1" i="1" strike="noStrike" baseline="0" dirty="0" smtClean="0">
                <a:latin typeface="Times New Roman" panose="02020603050405020304" pitchFamily="18" charset="0"/>
              </a:rPr>
              <a:t>Let A and B be subsets of a universal set U. The union of sets A and B is the set of all elements in U that belong to A or to B or to both, and is denoted A </a:t>
            </a:r>
            <a:r>
              <a:rPr lang="en-US" b="1" i="1" strike="noStrike" baseline="0" dirty="0" smtClean="0">
                <a:latin typeface="Symbol" panose="05050102010706020507" pitchFamily="18" charset="2"/>
              </a:rPr>
              <a:t>È</a:t>
            </a:r>
            <a:r>
              <a:rPr lang="en-US" b="1" i="1" strike="noStrike" baseline="0" dirty="0" smtClean="0">
                <a:latin typeface="Times New Roman" panose="02020603050405020304" pitchFamily="18" charset="0"/>
              </a:rPr>
              <a:t> B. </a:t>
            </a:r>
          </a:p>
          <a:p>
            <a:pPr marR="0" lvl="0" rtl="0"/>
            <a:r>
              <a:rPr lang="en-US" b="1" i="1" strike="noStrike" baseline="0" dirty="0" smtClean="0">
                <a:latin typeface="Times New Roman" panose="02020603050405020304" pitchFamily="18" charset="0"/>
              </a:rPr>
              <a:t>Symbolically:</a:t>
            </a:r>
          </a:p>
          <a:p>
            <a:pPr marL="0" indent="0">
              <a:buNone/>
            </a:pPr>
            <a:r>
              <a:rPr lang="it-IT" b="1" i="1" strike="noStrike" baseline="0" dirty="0" smtClean="0">
                <a:latin typeface="Times New Roman" panose="02020603050405020304" pitchFamily="18" charset="0"/>
              </a:rPr>
              <a:t>			A </a:t>
            </a:r>
            <a:r>
              <a:rPr lang="it-IT" b="1" i="1" strike="noStrike" baseline="0" dirty="0" smtClean="0">
                <a:latin typeface="Symbol" panose="05050102010706020507" pitchFamily="18" charset="2"/>
              </a:rPr>
              <a:t>È</a:t>
            </a:r>
            <a:r>
              <a:rPr lang="it-IT" b="1" i="1" strike="noStrike" baseline="0" dirty="0" smtClean="0">
                <a:latin typeface="Times New Roman" panose="02020603050405020304" pitchFamily="18" charset="0"/>
              </a:rPr>
              <a:t> B = {x </a:t>
            </a:r>
            <a:r>
              <a:rPr lang="it-IT" b="1" i="1" strike="noStrike" baseline="0" dirty="0" smtClean="0">
                <a:latin typeface="Symbol" panose="05050102010706020507" pitchFamily="18" charset="2"/>
              </a:rPr>
              <a:t>Î</a:t>
            </a:r>
            <a:r>
              <a:rPr lang="it-IT" b="1" i="1" strike="noStrike" baseline="0" dirty="0" smtClean="0">
                <a:latin typeface="Times New Roman" panose="02020603050405020304" pitchFamily="18" charset="0"/>
              </a:rPr>
              <a:t>U | x </a:t>
            </a:r>
            <a:r>
              <a:rPr lang="it-IT" b="1" i="1" strike="noStrike" baseline="0" dirty="0" smtClean="0">
                <a:latin typeface="Symbol" panose="05050102010706020507" pitchFamily="18" charset="2"/>
              </a:rPr>
              <a:t>Î</a:t>
            </a:r>
            <a:r>
              <a:rPr lang="it-IT" b="1" i="1" strike="noStrike" baseline="0" dirty="0" smtClean="0">
                <a:latin typeface="Times New Roman" panose="02020603050405020304" pitchFamily="18" charset="0"/>
              </a:rPr>
              <a:t>A or x </a:t>
            </a:r>
            <a:r>
              <a:rPr lang="it-IT" b="1" i="1" strike="noStrike" baseline="0" dirty="0" smtClean="0">
                <a:latin typeface="Symbol" panose="05050102010706020507" pitchFamily="18" charset="2"/>
              </a:rPr>
              <a:t>Î</a:t>
            </a:r>
            <a:r>
              <a:rPr lang="it-IT" b="1" i="1" strike="noStrike" baseline="0" dirty="0" smtClean="0">
                <a:latin typeface="Times New Roman" panose="02020603050405020304" pitchFamily="18" charset="0"/>
              </a:rPr>
              <a:t> B}</a:t>
            </a:r>
          </a:p>
          <a:p>
            <a:pPr marR="0" lvl="0" rtl="0"/>
            <a:endParaRPr lang="en-US" b="1" i="1"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37735244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EMAMPLE:</a:t>
            </a:r>
          </a:p>
        </p:txBody>
      </p:sp>
      <p:sp>
        <p:nvSpPr>
          <p:cNvPr id="3" name="Text Placeholder 2"/>
          <p:cNvSpPr>
            <a:spLocks noGrp="1"/>
          </p:cNvSpPr>
          <p:nvPr>
            <p:ph type="body" idx="1"/>
          </p:nvPr>
        </p:nvSpPr>
        <p:spPr/>
        <p:txBody>
          <a:bodyPr/>
          <a:lstStyle/>
          <a:p>
            <a:pPr lvl="0"/>
            <a:r>
              <a:rPr lang="da-DK" b="1" i="1" strike="noStrike" baseline="0" dirty="0" smtClean="0">
                <a:latin typeface="Times New Roman" panose="02020603050405020304" pitchFamily="18" charset="0"/>
              </a:rPr>
              <a:t>Let U = {a, b, c, d, e, f, g}</a:t>
            </a:r>
          </a:p>
          <a:p>
            <a:pPr lvl="0"/>
            <a:r>
              <a:rPr lang="en-US" b="1" i="1" strike="noStrike" baseline="0" dirty="0" smtClean="0">
                <a:latin typeface="Times New Roman" panose="02020603050405020304" pitchFamily="18" charset="0"/>
              </a:rPr>
              <a:t>A = {a, c, e, g},	B = {d, e, f, g} Then	</a:t>
            </a:r>
          </a:p>
          <a:p>
            <a:pPr marL="0" lvl="0" indent="0">
              <a:buNone/>
            </a:pPr>
            <a:r>
              <a:rPr lang="en-US" b="1" i="1" dirty="0">
                <a:latin typeface="Times New Roman" panose="02020603050405020304" pitchFamily="18" charset="0"/>
              </a:rPr>
              <a:t>	</a:t>
            </a:r>
            <a:r>
              <a:rPr lang="en-US" b="1" i="1" dirty="0" smtClean="0">
                <a:latin typeface="Times New Roman" panose="02020603050405020304" pitchFamily="18" charset="0"/>
              </a:rPr>
              <a:t>	</a:t>
            </a:r>
            <a:r>
              <a:rPr lang="en-US" b="1" i="1" strike="noStrike" baseline="0" dirty="0" smtClean="0">
                <a:latin typeface="Times New Roman" panose="02020603050405020304" pitchFamily="18" charset="0"/>
              </a:rPr>
              <a:t>A </a:t>
            </a:r>
            <a:r>
              <a:rPr lang="en-US" b="1" i="1" strike="noStrike" baseline="0" dirty="0" smtClean="0">
                <a:latin typeface="Symbol" panose="05050102010706020507" pitchFamily="18" charset="2"/>
              </a:rPr>
              <a:t>È</a:t>
            </a:r>
            <a:r>
              <a:rPr lang="en-US" b="1" i="1" strike="noStrike" baseline="0" dirty="0" smtClean="0">
                <a:latin typeface="Times New Roman" panose="02020603050405020304" pitchFamily="18" charset="0"/>
              </a:rPr>
              <a:t> B = {x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U | x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A or x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 B}</a:t>
            </a:r>
          </a:p>
          <a:p>
            <a:pPr marL="0" lvl="0" indent="0">
              <a:buNone/>
            </a:pPr>
            <a:r>
              <a:rPr lang="en-US" b="1" i="1" strike="noStrike" baseline="0" dirty="0" smtClean="0">
                <a:latin typeface="Times New Roman" panose="02020603050405020304" pitchFamily="18" charset="0"/>
              </a:rPr>
              <a:t>			={a, c, d, e, f, g}</a:t>
            </a:r>
          </a:p>
          <a:p>
            <a:pPr marL="0" lvl="0" indent="0">
              <a:buNone/>
            </a:pPr>
            <a:r>
              <a:rPr lang="en-US" b="1" i="0" u="sng" strike="noStrike" baseline="0" dirty="0" smtClean="0">
                <a:latin typeface="Times New Roman" panose="02020603050405020304" pitchFamily="18" charset="0"/>
              </a:rPr>
              <a:t>VENN DIAGRAM FOR UNION:</a:t>
            </a:r>
            <a:endParaRPr lang="en-US" b="1" i="1" strike="noStrike" baseline="0" dirty="0" smtClean="0">
              <a:latin typeface="Times New Roman" panose="02020603050405020304" pitchFamily="18" charset="0"/>
            </a:endParaRPr>
          </a:p>
          <a:p>
            <a:pPr lvl="0"/>
            <a:endParaRPr lang="en-US" b="1" i="1" strike="noStrike" baseline="0" dirty="0" smtClean="0">
              <a:latin typeface="Times New Roman" panose="02020603050405020304" pitchFamily="18" charset="0"/>
            </a:endParaRPr>
          </a:p>
          <a:p>
            <a:pPr marR="0" lvl="0" rtl="0"/>
            <a:endParaRPr lang="it-IT" b="1" i="1" strike="noStrike" baseline="0" dirty="0" smtClean="0">
              <a:latin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7752" y="3231583"/>
            <a:ext cx="3956048" cy="2945380"/>
          </a:xfrm>
          <a:prstGeom prst="rect">
            <a:avLst/>
          </a:prstGeom>
        </p:spPr>
      </p:pic>
    </p:spTree>
    <p:extLst>
      <p:ext uri="{BB962C8B-B14F-4D97-AF65-F5344CB8AC3E}">
        <p14:creationId xmlns:p14="http://schemas.microsoft.com/office/powerpoint/2010/main" val="395332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REMARK:</a:t>
            </a:r>
          </a:p>
        </p:txBody>
      </p:sp>
      <p:sp>
        <p:nvSpPr>
          <p:cNvPr id="3" name="Text Placeholder 2"/>
          <p:cNvSpPr>
            <a:spLocks noGrp="1"/>
          </p:cNvSpPr>
          <p:nvPr>
            <p:ph type="body" idx="1"/>
          </p:nvPr>
        </p:nvSpPr>
        <p:spPr/>
        <p:txBody>
          <a:bodyPr/>
          <a:lstStyle/>
          <a:p>
            <a:pPr marL="514350" lvl="0" indent="-514350">
              <a:buFont typeface="+mj-lt"/>
              <a:buAutoNum type="arabicPeriod"/>
            </a:pPr>
            <a:r>
              <a:rPr lang="en-US" b="1" i="1" strike="noStrike" baseline="0" dirty="0" smtClean="0">
                <a:latin typeface="Times New Roman" panose="02020603050405020304" pitchFamily="18" charset="0"/>
              </a:rPr>
              <a:t>A </a:t>
            </a:r>
            <a:r>
              <a:rPr lang="en-US" b="1" i="1" strike="noStrike" baseline="0" dirty="0" smtClean="0">
                <a:latin typeface="Symbol" panose="05050102010706020507" pitchFamily="18" charset="2"/>
              </a:rPr>
              <a:t>È</a:t>
            </a:r>
            <a:r>
              <a:rPr lang="en-US" b="1" i="1" strike="noStrike" baseline="0" dirty="0" smtClean="0">
                <a:latin typeface="Times New Roman" panose="02020603050405020304" pitchFamily="18" charset="0"/>
              </a:rPr>
              <a:t> B = B </a:t>
            </a:r>
            <a:r>
              <a:rPr lang="en-US" b="1" i="1" strike="noStrike" baseline="0" dirty="0" smtClean="0">
                <a:latin typeface="Symbol" panose="05050102010706020507" pitchFamily="18" charset="2"/>
              </a:rPr>
              <a:t>È</a:t>
            </a:r>
            <a:r>
              <a:rPr lang="en-US" b="1" i="1" strike="noStrike" baseline="0" dirty="0" smtClean="0">
                <a:latin typeface="Times New Roman" panose="02020603050405020304" pitchFamily="18" charset="0"/>
              </a:rPr>
              <a:t> A that is union is commutative you can</a:t>
            </a:r>
            <a:r>
              <a:rPr lang="en-US" b="1" i="1" strike="noStrike" dirty="0" smtClean="0">
                <a:latin typeface="Times New Roman" panose="02020603050405020304" pitchFamily="18" charset="0"/>
              </a:rPr>
              <a:t> </a:t>
            </a:r>
            <a:r>
              <a:rPr lang="en-US" b="1" i="1" strike="noStrike" baseline="0" dirty="0" smtClean="0">
                <a:latin typeface="Times New Roman" panose="02020603050405020304" pitchFamily="18" charset="0"/>
              </a:rPr>
              <a:t>prove this very easily only by using definition.</a:t>
            </a:r>
          </a:p>
          <a:p>
            <a:pPr marL="514350" lvl="0" indent="-514350">
              <a:buFont typeface="+mj-lt"/>
              <a:buAutoNum type="arabicPeriod"/>
            </a:pPr>
            <a:r>
              <a:rPr lang="it-IT" b="1" i="1" strike="noStrike" baseline="0" dirty="0" smtClean="0">
                <a:latin typeface="Times New Roman" panose="02020603050405020304" pitchFamily="18" charset="0"/>
              </a:rPr>
              <a:t>A </a:t>
            </a:r>
            <a:r>
              <a:rPr lang="it-IT" b="1" i="1" strike="noStrike" baseline="0" dirty="0" smtClean="0">
                <a:latin typeface="Symbol" panose="05050102010706020507" pitchFamily="18" charset="2"/>
              </a:rPr>
              <a:t>Í</a:t>
            </a:r>
            <a:r>
              <a:rPr lang="it-IT" b="1" i="1" strike="noStrike" baseline="0" dirty="0" smtClean="0">
                <a:latin typeface="Times New Roman" panose="02020603050405020304" pitchFamily="18" charset="0"/>
              </a:rPr>
              <a:t> A </a:t>
            </a:r>
            <a:r>
              <a:rPr lang="it-IT" b="1" i="1" strike="noStrike" baseline="0" dirty="0" smtClean="0">
                <a:latin typeface="Symbol" panose="05050102010706020507" pitchFamily="18" charset="2"/>
              </a:rPr>
              <a:t>È</a:t>
            </a:r>
            <a:r>
              <a:rPr lang="it-IT" b="1" i="1" strike="noStrike" baseline="0" dirty="0" smtClean="0">
                <a:latin typeface="Times New Roman" panose="02020603050405020304" pitchFamily="18" charset="0"/>
              </a:rPr>
              <a:t> B	and	B </a:t>
            </a:r>
            <a:r>
              <a:rPr lang="it-IT" b="1" i="1" strike="noStrike" baseline="0" dirty="0" smtClean="0">
                <a:latin typeface="Symbol" panose="05050102010706020507" pitchFamily="18" charset="2"/>
              </a:rPr>
              <a:t>Í</a:t>
            </a:r>
            <a:r>
              <a:rPr lang="it-IT" b="1" i="1" strike="noStrike" baseline="0" dirty="0" smtClean="0">
                <a:latin typeface="Times New Roman" panose="02020603050405020304" pitchFamily="18" charset="0"/>
              </a:rPr>
              <a:t> A </a:t>
            </a:r>
            <a:r>
              <a:rPr lang="it-IT" b="1" i="1" strike="noStrike" baseline="0" dirty="0" smtClean="0">
                <a:latin typeface="Symbol" panose="05050102010706020507" pitchFamily="18" charset="2"/>
              </a:rPr>
              <a:t>È</a:t>
            </a:r>
            <a:r>
              <a:rPr lang="it-IT" b="1" i="1" strike="noStrike" baseline="0" dirty="0" smtClean="0">
                <a:latin typeface="Times New Roman" panose="02020603050405020304" pitchFamily="18" charset="0"/>
              </a:rPr>
              <a:t> B</a:t>
            </a:r>
          </a:p>
          <a:p>
            <a:pPr marL="0" lvl="0" indent="0">
              <a:buNone/>
            </a:pPr>
            <a:r>
              <a:rPr lang="en-US" b="1" i="1" strike="noStrike" baseline="0" dirty="0" smtClean="0">
                <a:latin typeface="Times New Roman" panose="02020603050405020304" pitchFamily="18" charset="0"/>
              </a:rPr>
              <a:t>The above remark of subset is easily seen by the definition of union.</a:t>
            </a:r>
          </a:p>
          <a:p>
            <a:endParaRPr lang="en-US" dirty="0"/>
          </a:p>
        </p:txBody>
      </p:sp>
    </p:spTree>
    <p:extLst>
      <p:ext uri="{BB962C8B-B14F-4D97-AF65-F5344CB8AC3E}">
        <p14:creationId xmlns:p14="http://schemas.microsoft.com/office/powerpoint/2010/main" val="150567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dirty="0" smtClean="0">
                <a:latin typeface="Times New Roman" panose="02020603050405020304" pitchFamily="18" charset="0"/>
              </a:rPr>
              <a:t>MEMBERSHIP TABLE FOR UNION: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1110" y="1633258"/>
            <a:ext cx="4153989" cy="2854418"/>
          </a:xfrm>
          <a:prstGeom prst="rect">
            <a:avLst/>
          </a:prstGeom>
        </p:spPr>
      </p:pic>
      <p:sp>
        <p:nvSpPr>
          <p:cNvPr id="5" name="Text Placeholder 2"/>
          <p:cNvSpPr>
            <a:spLocks noGrp="1"/>
          </p:cNvSpPr>
          <p:nvPr>
            <p:ph type="body" idx="1"/>
          </p:nvPr>
        </p:nvSpPr>
        <p:spPr>
          <a:xfrm>
            <a:off x="838200" y="2151529"/>
            <a:ext cx="10515600" cy="4262718"/>
          </a:xfrm>
        </p:spPr>
        <p:txBody>
          <a:bodyPr>
            <a:normAutofit/>
          </a:bodyPr>
          <a:lstStyle/>
          <a:p>
            <a:endParaRPr lang="en-US" b="1" i="0" u="sng" strike="noStrike" baseline="0" dirty="0" smtClean="0">
              <a:latin typeface="Times New Roman" panose="02020603050405020304" pitchFamily="18" charset="0"/>
            </a:endParaRPr>
          </a:p>
          <a:p>
            <a:endParaRPr lang="en-US" b="1" u="sng" dirty="0">
              <a:latin typeface="Times New Roman" panose="02020603050405020304" pitchFamily="18" charset="0"/>
            </a:endParaRPr>
          </a:p>
          <a:p>
            <a:endParaRPr lang="en-US" b="1" i="0" u="sng" strike="noStrike" baseline="0" dirty="0" smtClean="0">
              <a:latin typeface="Times New Roman" panose="02020603050405020304" pitchFamily="18" charset="0"/>
            </a:endParaRPr>
          </a:p>
          <a:p>
            <a:endParaRPr lang="en-US" b="1" u="sng" dirty="0">
              <a:latin typeface="Times New Roman" panose="02020603050405020304" pitchFamily="18" charset="0"/>
            </a:endParaRPr>
          </a:p>
          <a:p>
            <a:endParaRPr lang="en-US" b="1" i="0" u="sng" strike="noStrike" baseline="0" dirty="0" smtClean="0">
              <a:latin typeface="Times New Roman" panose="02020603050405020304" pitchFamily="18" charset="0"/>
            </a:endParaRPr>
          </a:p>
          <a:p>
            <a:r>
              <a:rPr lang="en-US" b="1" i="0" u="sng" strike="noStrike" baseline="0" dirty="0" smtClean="0">
                <a:latin typeface="Times New Roman" panose="02020603050405020304" pitchFamily="18" charset="0"/>
              </a:rPr>
              <a:t>REMARK:</a:t>
            </a:r>
            <a:endParaRPr lang="en-US" b="1" u="sng" dirty="0">
              <a:latin typeface="Times New Roman" panose="02020603050405020304" pitchFamily="18" charset="0"/>
            </a:endParaRPr>
          </a:p>
          <a:p>
            <a:pPr lvl="0"/>
            <a:r>
              <a:rPr lang="en-US" b="1" i="1" strike="noStrike" baseline="0" dirty="0" smtClean="0">
                <a:latin typeface="Times New Roman" panose="02020603050405020304" pitchFamily="18" charset="0"/>
              </a:rPr>
              <a:t>This membership table is similar to the truth table for logical connective, disjunction (</a:t>
            </a:r>
            <a:r>
              <a:rPr lang="en-US" b="1" i="1" strike="noStrike" baseline="0" dirty="0" smtClean="0">
                <a:latin typeface="Symbol" panose="05050102010706020507" pitchFamily="18" charset="2"/>
              </a:rPr>
              <a:t>Ú</a:t>
            </a:r>
            <a:r>
              <a:rPr lang="en-US" b="1" i="1" strike="noStrike" baseline="0" dirty="0" smtClean="0">
                <a:latin typeface="Times New Roman" panose="02020603050405020304" pitchFamily="18" charset="0"/>
              </a:rPr>
              <a:t>).</a:t>
            </a:r>
          </a:p>
          <a:p>
            <a:endParaRPr lang="en-US" dirty="0"/>
          </a:p>
        </p:txBody>
      </p:sp>
    </p:spTree>
    <p:extLst>
      <p:ext uri="{BB962C8B-B14F-4D97-AF65-F5344CB8AC3E}">
        <p14:creationId xmlns:p14="http://schemas.microsoft.com/office/powerpoint/2010/main" val="365311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TABULAR FORM</a:t>
            </a:r>
          </a:p>
        </p:txBody>
      </p:sp>
      <p:sp>
        <p:nvSpPr>
          <p:cNvPr id="3" name="Text Placeholder 2"/>
          <p:cNvSpPr>
            <a:spLocks noGrp="1"/>
          </p:cNvSpPr>
          <p:nvPr>
            <p:ph type="body" idx="1"/>
          </p:nvPr>
        </p:nvSpPr>
        <p:spPr/>
        <p:txBody>
          <a:bodyPr/>
          <a:lstStyle/>
          <a:p>
            <a:pPr lvl="0"/>
            <a:r>
              <a:rPr lang="en-US" b="1" i="1" strike="noStrike" baseline="0" dirty="0" smtClean="0">
                <a:latin typeface="Times New Roman" panose="02020603050405020304" pitchFamily="18" charset="0"/>
              </a:rPr>
              <a:t>We list all the elements of a set, separated by commas and enclosed within braces or curly brackets{}.</a:t>
            </a:r>
          </a:p>
          <a:p>
            <a:pPr lvl="0"/>
            <a:r>
              <a:rPr lang="en-US" b="1" u="sng" dirty="0" smtClean="0">
                <a:latin typeface="Times New Roman" panose="02020603050405020304" pitchFamily="18" charset="0"/>
              </a:rPr>
              <a:t>EXAMPLES</a:t>
            </a:r>
          </a:p>
          <a:p>
            <a:pPr lvl="0"/>
            <a:r>
              <a:rPr lang="en-US" b="1" i="1" dirty="0">
                <a:latin typeface="Times New Roman" panose="02020603050405020304" pitchFamily="18" charset="0"/>
              </a:rPr>
              <a:t>In the following examples we write the sets in Tabular Form.</a:t>
            </a:r>
          </a:p>
          <a:p>
            <a:pPr lvl="0"/>
            <a:r>
              <a:rPr lang="en-US" b="1" i="1" dirty="0">
                <a:latin typeface="Times New Roman" panose="02020603050405020304" pitchFamily="18" charset="0"/>
              </a:rPr>
              <a:t>A = {1, 2, 3, 4, 5}	is the set of first five Natural Numbers.</a:t>
            </a:r>
          </a:p>
          <a:p>
            <a:pPr lvl="0"/>
            <a:r>
              <a:rPr lang="en-US" b="1" i="1" dirty="0">
                <a:latin typeface="Times New Roman" panose="02020603050405020304" pitchFamily="18" charset="0"/>
              </a:rPr>
              <a:t>B = {2, 4, 6, 8, …, 50} is the set of Even numbers up to 50.</a:t>
            </a:r>
          </a:p>
          <a:p>
            <a:pPr lvl="0"/>
            <a:r>
              <a:rPr lang="en-US" b="1" i="1" dirty="0">
                <a:latin typeface="Times New Roman" panose="02020603050405020304" pitchFamily="18" charset="0"/>
              </a:rPr>
              <a:t>C = {1, 3, 5, 7, 9, …} is the set of positive odd numbers.</a:t>
            </a:r>
          </a:p>
          <a:p>
            <a:pPr lvl="0"/>
            <a:endParaRPr lang="en-US" b="1" i="1" strike="noStrike" baseline="0" dirty="0" smtClean="0">
              <a:latin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9478377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heavy" dirty="0" smtClean="0">
                <a:latin typeface="Times New Roman" panose="02020603050405020304" pitchFamily="18" charset="0"/>
                <a:cs typeface="Times New Roman" panose="02020603050405020304" pitchFamily="18" charset="0"/>
              </a:rPr>
              <a:t>INTERSECTION:</a:t>
            </a:r>
            <a:r>
              <a:rPr lang="en-US" b="1" i="1" u="sng" strike="noStrike" baseline="0" dirty="0" smtClean="0">
                <a:latin typeface="Times New Roman" panose="02020603050405020304" pitchFamily="18" charset="0"/>
              </a:rPr>
              <a:t/>
            </a:r>
            <a:br>
              <a:rPr lang="en-US" b="1" i="1" u="sng" strike="noStrike" baseline="0" dirty="0" smtClean="0">
                <a:latin typeface="Times New Roman" panose="02020603050405020304" pitchFamily="18" charset="0"/>
              </a:rPr>
            </a:br>
            <a:endParaRPr lang="en-US" b="1" i="0" u="sng" strike="noStrike" baseline="0" dirty="0" smtClean="0">
              <a:latin typeface="Times New Roman" panose="02020603050405020304" pitchFamily="18" charset="0"/>
            </a:endParaRPr>
          </a:p>
        </p:txBody>
      </p:sp>
      <p:sp>
        <p:nvSpPr>
          <p:cNvPr id="3" name="Text Placeholder 2"/>
          <p:cNvSpPr>
            <a:spLocks noGrp="1"/>
          </p:cNvSpPr>
          <p:nvPr>
            <p:ph type="body" idx="1"/>
          </p:nvPr>
        </p:nvSpPr>
        <p:spPr>
          <a:xfrm>
            <a:off x="838200" y="1143000"/>
            <a:ext cx="10515600" cy="3523130"/>
          </a:xfrm>
        </p:spPr>
        <p:txBody>
          <a:bodyPr>
            <a:normAutofit/>
          </a:bodyPr>
          <a:lstStyle/>
          <a:p>
            <a:pPr marL="0" indent="0">
              <a:buNone/>
            </a:pPr>
            <a:endParaRPr lang="en-US" b="1" u="heavy" dirty="0" smtClean="0">
              <a:latin typeface="Times New Roman" panose="02020603050405020304" pitchFamily="18" charset="0"/>
              <a:cs typeface="Times New Roman" panose="02020603050405020304" pitchFamily="18" charset="0"/>
            </a:endParaRPr>
          </a:p>
          <a:p>
            <a:pPr marR="0" lvl="0" rtl="0"/>
            <a:r>
              <a:rPr lang="en-US" b="1" i="1" strike="noStrike" baseline="0" dirty="0" smtClean="0">
                <a:latin typeface="Times New Roman" panose="02020603050405020304" pitchFamily="18" charset="0"/>
              </a:rPr>
              <a:t>Let A and B subsets of a universal set U. The intersection of sets A and B is the set of all elements in U that belong to both A and B and is denoted A </a:t>
            </a:r>
            <a:r>
              <a:rPr lang="en-US" b="1" i="1" strike="noStrike" baseline="0" dirty="0" smtClean="0">
                <a:latin typeface="Symbol" panose="05050102010706020507" pitchFamily="18" charset="2"/>
              </a:rPr>
              <a:t>Ç</a:t>
            </a:r>
            <a:r>
              <a:rPr lang="en-US" b="1" i="1" strike="noStrike" baseline="0" dirty="0" smtClean="0">
                <a:latin typeface="Times New Roman" panose="02020603050405020304" pitchFamily="18" charset="0"/>
              </a:rPr>
              <a:t> B.</a:t>
            </a:r>
          </a:p>
          <a:p>
            <a:pPr marR="0" lvl="0" rtl="0"/>
            <a:r>
              <a:rPr lang="en-US" b="1" i="1" strike="noStrike" baseline="0" dirty="0" smtClean="0">
                <a:latin typeface="Times New Roman" panose="02020603050405020304" pitchFamily="18" charset="0"/>
              </a:rPr>
              <a:t>Symbolically:</a:t>
            </a:r>
          </a:p>
          <a:p>
            <a:pPr marR="0" lvl="0" rtl="0"/>
            <a:r>
              <a:rPr lang="en-US" b="1" i="1" strike="noStrike" baseline="0" dirty="0" smtClean="0">
                <a:latin typeface="Times New Roman" panose="02020603050405020304" pitchFamily="18" charset="0"/>
              </a:rPr>
              <a:t>A </a:t>
            </a:r>
            <a:r>
              <a:rPr lang="en-US" b="1" i="1" strike="noStrike" baseline="0" dirty="0" smtClean="0">
                <a:latin typeface="Symbol" panose="05050102010706020507" pitchFamily="18" charset="2"/>
              </a:rPr>
              <a:t>Ç</a:t>
            </a:r>
            <a:r>
              <a:rPr lang="en-US" b="1" i="1" strike="noStrike" baseline="0" dirty="0" smtClean="0">
                <a:latin typeface="Times New Roman" panose="02020603050405020304" pitchFamily="18" charset="0"/>
              </a:rPr>
              <a:t> B = {x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U | x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 A and x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B}</a:t>
            </a:r>
          </a:p>
        </p:txBody>
      </p:sp>
    </p:spTree>
    <p:extLst>
      <p:ext uri="{BB962C8B-B14F-4D97-AF65-F5344CB8AC3E}">
        <p14:creationId xmlns:p14="http://schemas.microsoft.com/office/powerpoint/2010/main" val="20580660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EXMAPLE:</a:t>
            </a:r>
          </a:p>
        </p:txBody>
      </p:sp>
      <p:sp>
        <p:nvSpPr>
          <p:cNvPr id="3" name="Text Placeholder 2"/>
          <p:cNvSpPr>
            <a:spLocks noGrp="1"/>
          </p:cNvSpPr>
          <p:nvPr>
            <p:ph type="body" idx="1"/>
          </p:nvPr>
        </p:nvSpPr>
        <p:spPr/>
        <p:txBody>
          <a:bodyPr/>
          <a:lstStyle/>
          <a:p>
            <a:pPr lvl="0"/>
            <a:r>
              <a:rPr lang="da-DK" b="1" i="1" strike="noStrike" baseline="0" dirty="0" smtClean="0">
                <a:latin typeface="Times New Roman" panose="02020603050405020304" pitchFamily="18" charset="0"/>
              </a:rPr>
              <a:t>Let	U = {a, b, c, d, e, f, g}</a:t>
            </a:r>
          </a:p>
          <a:p>
            <a:pPr lvl="0"/>
            <a:r>
              <a:rPr lang="en-US" b="1" i="1" strike="noStrike" baseline="0" dirty="0" smtClean="0">
                <a:latin typeface="Times New Roman" panose="02020603050405020304" pitchFamily="18" charset="0"/>
              </a:rPr>
              <a:t>A = {a, c, e, g},	B = {d, e, f, g} </a:t>
            </a:r>
          </a:p>
          <a:p>
            <a:pPr lvl="0"/>
            <a:r>
              <a:rPr lang="en-US" b="1" i="1" strike="noStrike" baseline="0" dirty="0" smtClean="0">
                <a:latin typeface="Times New Roman" panose="02020603050405020304" pitchFamily="18" charset="0"/>
              </a:rPr>
              <a:t>Then</a:t>
            </a:r>
            <a:r>
              <a:rPr lang="en-US" b="1" i="1" strike="noStrike" dirty="0" smtClean="0">
                <a:latin typeface="Times New Roman" panose="02020603050405020304" pitchFamily="18" charset="0"/>
              </a:rPr>
              <a:t> </a:t>
            </a:r>
            <a:r>
              <a:rPr lang="en-US" b="1" i="1" strike="noStrike" baseline="0" dirty="0" smtClean="0">
                <a:latin typeface="Times New Roman" panose="02020603050405020304" pitchFamily="18" charset="0"/>
              </a:rPr>
              <a:t>A </a:t>
            </a:r>
            <a:r>
              <a:rPr lang="en-US" b="1" i="1" strike="noStrike" baseline="0" dirty="0" smtClean="0">
                <a:latin typeface="Symbol" panose="05050102010706020507" pitchFamily="18" charset="2"/>
              </a:rPr>
              <a:t>Ç</a:t>
            </a:r>
            <a:r>
              <a:rPr lang="en-US" b="1" i="1" strike="noStrike" baseline="0" dirty="0" smtClean="0">
                <a:latin typeface="Times New Roman" panose="02020603050405020304" pitchFamily="18" charset="0"/>
              </a:rPr>
              <a:t> B = {e, g}</a:t>
            </a:r>
          </a:p>
          <a:p>
            <a:pPr lvl="0"/>
            <a:r>
              <a:rPr lang="en-US" b="1" dirty="0">
                <a:latin typeface="Times New Roman" panose="02020603050405020304" pitchFamily="18" charset="0"/>
              </a:rPr>
              <a:t>VENN DIAGRAM FOR </a:t>
            </a:r>
            <a:r>
              <a:rPr lang="en-US" b="1" dirty="0" smtClean="0">
                <a:latin typeface="Times New Roman" panose="02020603050405020304" pitchFamily="18" charset="0"/>
              </a:rPr>
              <a:t>					INTERSECTION</a:t>
            </a:r>
            <a:r>
              <a:rPr lang="en-US" b="1" dirty="0">
                <a:latin typeface="Times New Roman" panose="02020603050405020304" pitchFamily="18" charset="0"/>
              </a:rPr>
              <a:t>:</a:t>
            </a:r>
            <a:endParaRPr lang="en-US" b="1" i="1" strike="noStrike" baseline="0" dirty="0" smtClean="0">
              <a:latin typeface="Times New Roman" panose="02020603050405020304" pitchFamily="18" charset="0"/>
            </a:endParaRPr>
          </a:p>
          <a:p>
            <a:pPr lvl="0"/>
            <a:endParaRPr lang="en-US" b="1" i="1" strike="noStrike" baseline="0" dirty="0" smtClean="0">
              <a:latin typeface="Times New Roman" panose="02020603050405020304" pitchFamily="18"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4884" y="2472218"/>
            <a:ext cx="3221774" cy="3091863"/>
          </a:xfrm>
          <a:prstGeom prst="rect">
            <a:avLst/>
          </a:prstGeom>
        </p:spPr>
      </p:pic>
    </p:spTree>
    <p:extLst>
      <p:ext uri="{BB962C8B-B14F-4D97-AF65-F5344CB8AC3E}">
        <p14:creationId xmlns:p14="http://schemas.microsoft.com/office/powerpoint/2010/main" val="30562100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US" sz="3200" b="1" i="0" u="sng" strike="noStrike" baseline="0" dirty="0" smtClean="0">
                <a:latin typeface="Times New Roman" panose="02020603050405020304" pitchFamily="18" charset="0"/>
              </a:rPr>
              <a:t/>
            </a:r>
            <a:br>
              <a:rPr lang="en-US" sz="3200" b="1" i="0" u="sng" strike="noStrike" baseline="0" dirty="0" smtClean="0">
                <a:latin typeface="Times New Roman" panose="02020603050405020304" pitchFamily="18" charset="0"/>
              </a:rPr>
            </a:br>
            <a:r>
              <a:rPr lang="en-US" sz="3200" b="1" u="sng" dirty="0" smtClean="0">
                <a:latin typeface="Times New Roman" panose="02020603050405020304" pitchFamily="18" charset="0"/>
              </a:rPr>
              <a:t/>
            </a:r>
            <a:br>
              <a:rPr lang="en-US" sz="3200" b="1" u="sng" dirty="0" smtClean="0">
                <a:latin typeface="Times New Roman" panose="02020603050405020304" pitchFamily="18" charset="0"/>
              </a:rPr>
            </a:br>
            <a:r>
              <a:rPr lang="en-US" sz="3200" b="1" i="0" u="sng" strike="noStrike" baseline="0" dirty="0" smtClean="0">
                <a:latin typeface="Times New Roman" panose="02020603050405020304" pitchFamily="18" charset="0"/>
              </a:rPr>
              <a:t>REMARK:</a:t>
            </a:r>
          </a:p>
        </p:txBody>
      </p:sp>
      <p:sp>
        <p:nvSpPr>
          <p:cNvPr id="3" name="Text Placeholder 2"/>
          <p:cNvSpPr>
            <a:spLocks noGrp="1"/>
          </p:cNvSpPr>
          <p:nvPr>
            <p:ph type="body" idx="1"/>
          </p:nvPr>
        </p:nvSpPr>
        <p:spPr/>
        <p:txBody>
          <a:bodyPr/>
          <a:lstStyle/>
          <a:p>
            <a:pPr marL="514350" marR="0" lvl="0" indent="-514350" rtl="0">
              <a:buFont typeface="+mj-lt"/>
              <a:buAutoNum type="arabicPeriod"/>
            </a:pPr>
            <a:r>
              <a:rPr lang="en-US" b="1" i="1" strike="noStrike" baseline="0" dirty="0" smtClean="0">
                <a:latin typeface="Times New Roman" panose="02020603050405020304" pitchFamily="18" charset="0"/>
              </a:rPr>
              <a:t>A </a:t>
            </a:r>
            <a:r>
              <a:rPr lang="en-US" b="1" i="1" strike="noStrike" baseline="0" dirty="0" smtClean="0">
                <a:latin typeface="Symbol" panose="05050102010706020507" pitchFamily="18" charset="2"/>
              </a:rPr>
              <a:t>Ç</a:t>
            </a:r>
            <a:r>
              <a:rPr lang="en-US" b="1" i="1" strike="noStrike" baseline="0" dirty="0" smtClean="0">
                <a:latin typeface="Times New Roman" panose="02020603050405020304" pitchFamily="18" charset="0"/>
              </a:rPr>
              <a:t> B = B </a:t>
            </a:r>
            <a:r>
              <a:rPr lang="en-US" b="1" i="1" strike="noStrike" baseline="0" dirty="0" smtClean="0">
                <a:latin typeface="Symbol" panose="05050102010706020507" pitchFamily="18" charset="2"/>
              </a:rPr>
              <a:t>Ç</a:t>
            </a:r>
            <a:r>
              <a:rPr lang="en-US" b="1" i="1" strike="noStrike" baseline="0" dirty="0" smtClean="0">
                <a:latin typeface="Times New Roman" panose="02020603050405020304" pitchFamily="18" charset="0"/>
              </a:rPr>
              <a:t> A</a:t>
            </a:r>
          </a:p>
          <a:p>
            <a:pPr marL="514350" marR="0" lvl="0" indent="-514350" rtl="0">
              <a:buFont typeface="+mj-lt"/>
              <a:buAutoNum type="arabicPeriod"/>
            </a:pPr>
            <a:r>
              <a:rPr lang="en-US" b="1" i="1" strike="noStrike" baseline="0" dirty="0" smtClean="0">
                <a:latin typeface="Times New Roman" panose="02020603050405020304" pitchFamily="18" charset="0"/>
              </a:rPr>
              <a:t>A </a:t>
            </a:r>
            <a:r>
              <a:rPr lang="en-US" b="1" i="1" strike="noStrike" baseline="0" dirty="0" smtClean="0">
                <a:latin typeface="Symbol" panose="05050102010706020507" pitchFamily="18" charset="2"/>
              </a:rPr>
              <a:t>Ç</a:t>
            </a:r>
            <a:r>
              <a:rPr lang="en-US" b="1" i="1" strike="noStrike" baseline="0" dirty="0" smtClean="0">
                <a:latin typeface="Times New Roman" panose="02020603050405020304" pitchFamily="18" charset="0"/>
              </a:rPr>
              <a:t> B </a:t>
            </a:r>
            <a:r>
              <a:rPr lang="en-US" b="1" i="1" strike="noStrike" baseline="0" dirty="0" smtClean="0">
                <a:latin typeface="Symbol" panose="05050102010706020507" pitchFamily="18" charset="2"/>
              </a:rPr>
              <a:t>Í</a:t>
            </a:r>
            <a:r>
              <a:rPr lang="en-US" b="1" i="1" strike="noStrike" baseline="0" dirty="0" smtClean="0">
                <a:latin typeface="Times New Roman" panose="02020603050405020304" pitchFamily="18" charset="0"/>
              </a:rPr>
              <a:t> A	and	A </a:t>
            </a:r>
            <a:r>
              <a:rPr lang="en-US" b="1" i="1" strike="noStrike" baseline="0" dirty="0" smtClean="0">
                <a:latin typeface="Symbol" panose="05050102010706020507" pitchFamily="18" charset="2"/>
              </a:rPr>
              <a:t>Ç</a:t>
            </a:r>
            <a:r>
              <a:rPr lang="en-US" b="1" i="1" strike="noStrike" baseline="0" dirty="0" smtClean="0">
                <a:latin typeface="Times New Roman" panose="02020603050405020304" pitchFamily="18" charset="0"/>
              </a:rPr>
              <a:t> B </a:t>
            </a:r>
            <a:r>
              <a:rPr lang="en-US" b="1" i="1" strike="noStrike" baseline="0" dirty="0" smtClean="0">
                <a:latin typeface="Symbol" panose="05050102010706020507" pitchFamily="18" charset="2"/>
              </a:rPr>
              <a:t>Í</a:t>
            </a:r>
            <a:r>
              <a:rPr lang="en-US" b="1" i="1" strike="noStrike" baseline="0" dirty="0" smtClean="0">
                <a:latin typeface="Times New Roman" panose="02020603050405020304" pitchFamily="18" charset="0"/>
              </a:rPr>
              <a:t> B</a:t>
            </a:r>
          </a:p>
          <a:p>
            <a:pPr marL="514350" marR="0" lvl="0" indent="-514350" rtl="0">
              <a:buFont typeface="+mj-lt"/>
              <a:buAutoNum type="arabicPeriod"/>
            </a:pPr>
            <a:r>
              <a:rPr lang="en-US" b="1" i="1" strike="noStrike" baseline="0" dirty="0" smtClean="0">
                <a:latin typeface="Times New Roman" panose="02020603050405020304" pitchFamily="18" charset="0"/>
              </a:rPr>
              <a:t>If A </a:t>
            </a:r>
            <a:r>
              <a:rPr lang="en-US" b="1" i="1" strike="noStrike" baseline="0" dirty="0" smtClean="0">
                <a:latin typeface="Symbol" panose="05050102010706020507" pitchFamily="18" charset="2"/>
              </a:rPr>
              <a:t>Ç</a:t>
            </a:r>
            <a:r>
              <a:rPr lang="en-US" b="1" i="1" strike="noStrike" baseline="0" dirty="0" smtClean="0">
                <a:latin typeface="Times New Roman" panose="02020603050405020304" pitchFamily="18" charset="0"/>
              </a:rPr>
              <a:t> B = </a:t>
            </a:r>
            <a:r>
              <a:rPr lang="en-US" b="1" i="1" strike="noStrike" baseline="0" dirty="0" smtClean="0">
                <a:latin typeface="Symbol" panose="05050102010706020507" pitchFamily="18" charset="2"/>
              </a:rPr>
              <a:t>f</a:t>
            </a:r>
            <a:r>
              <a:rPr lang="en-US" b="1" i="1" strike="noStrike" baseline="0" dirty="0" smtClean="0">
                <a:latin typeface="Times New Roman" panose="02020603050405020304" pitchFamily="18" charset="0"/>
              </a:rPr>
              <a:t>, then A &amp; B are called disjoint sets.</a:t>
            </a:r>
          </a:p>
        </p:txBody>
      </p:sp>
    </p:spTree>
    <p:extLst>
      <p:ext uri="{BB962C8B-B14F-4D97-AF65-F5344CB8AC3E}">
        <p14:creationId xmlns:p14="http://schemas.microsoft.com/office/powerpoint/2010/main" val="6604319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sz="3600" b="1" i="0" u="sng" strike="noStrike" baseline="0" dirty="0" smtClean="0">
                <a:latin typeface="Times New Roman" panose="02020603050405020304" pitchFamily="18" charset="0"/>
              </a:rPr>
              <a:t>MEMBERSHIP TABLE FOR INTERSECTION:</a:t>
            </a:r>
          </a:p>
        </p:txBody>
      </p:sp>
      <p:sp>
        <p:nvSpPr>
          <p:cNvPr id="3" name="Text Placeholder 2"/>
          <p:cNvSpPr>
            <a:spLocks noGrp="1"/>
          </p:cNvSpPr>
          <p:nvPr>
            <p:ph type="body" idx="1"/>
          </p:nvPr>
        </p:nvSpPr>
        <p:spPr/>
        <p:txBody>
          <a:bodyPr/>
          <a:lstStyle/>
          <a:p>
            <a:endParaRPr lang="en-US" b="1" i="0" u="sng" strike="noStrike" baseline="0" dirty="0" smtClean="0">
              <a:latin typeface="Times New Roman" panose="02020603050405020304" pitchFamily="18" charset="0"/>
            </a:endParaRPr>
          </a:p>
          <a:p>
            <a:endParaRPr lang="en-US" b="1" u="sng" dirty="0">
              <a:latin typeface="Times New Roman" panose="02020603050405020304" pitchFamily="18" charset="0"/>
            </a:endParaRPr>
          </a:p>
          <a:p>
            <a:endParaRPr lang="en-US" b="1" i="0" u="sng" strike="noStrike" baseline="0" dirty="0" smtClean="0">
              <a:latin typeface="Times New Roman" panose="02020603050405020304" pitchFamily="18" charset="0"/>
            </a:endParaRPr>
          </a:p>
          <a:p>
            <a:endParaRPr lang="en-US" b="1" u="sng" dirty="0">
              <a:latin typeface="Times New Roman" panose="02020603050405020304" pitchFamily="18" charset="0"/>
            </a:endParaRPr>
          </a:p>
          <a:p>
            <a:endParaRPr lang="en-US" b="1" i="0" u="sng" strike="noStrike" baseline="0" dirty="0" smtClean="0">
              <a:latin typeface="Times New Roman" panose="02020603050405020304" pitchFamily="18" charset="0"/>
            </a:endParaRPr>
          </a:p>
          <a:p>
            <a:r>
              <a:rPr lang="en-US" b="1" i="0" u="sng" strike="noStrike" baseline="0" dirty="0" smtClean="0">
                <a:latin typeface="Times New Roman" panose="02020603050405020304" pitchFamily="18" charset="0"/>
              </a:rPr>
              <a:t>REMARK:</a:t>
            </a:r>
            <a:endParaRPr lang="en-US" b="1" u="sng" dirty="0">
              <a:latin typeface="Times New Roman" panose="02020603050405020304" pitchFamily="18" charset="0"/>
            </a:endParaRPr>
          </a:p>
          <a:p>
            <a:pPr lvl="0"/>
            <a:r>
              <a:rPr lang="en-US" b="1" i="1" strike="noStrike" baseline="0" dirty="0" smtClean="0">
                <a:latin typeface="Times New Roman" panose="02020603050405020304" pitchFamily="18" charset="0"/>
              </a:rPr>
              <a:t>This membership table is similar to the truth table for logical connective, conjunction (</a:t>
            </a:r>
            <a:r>
              <a:rPr lang="en-US" b="1" i="1" strike="noStrike" baseline="0" dirty="0" smtClean="0">
                <a:latin typeface="Symbol" panose="05050102010706020507" pitchFamily="18" charset="2"/>
              </a:rPr>
              <a:t>Ù</a:t>
            </a:r>
            <a:r>
              <a:rPr lang="en-US" b="1" i="1" strike="noStrike" baseline="0" dirty="0" smtClean="0">
                <a:latin typeface="Times New Roman" panose="02020603050405020304" pitchFamily="18" charset="0"/>
              </a:rPr>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4764" y="1536198"/>
            <a:ext cx="4182036" cy="3076784"/>
          </a:xfrm>
          <a:prstGeom prst="rect">
            <a:avLst/>
          </a:prstGeom>
        </p:spPr>
      </p:pic>
    </p:spTree>
    <p:extLst>
      <p:ext uri="{BB962C8B-B14F-4D97-AF65-F5344CB8AC3E}">
        <p14:creationId xmlns:p14="http://schemas.microsoft.com/office/powerpoint/2010/main" val="36788074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DIFFERENCE:</a:t>
            </a:r>
          </a:p>
        </p:txBody>
      </p:sp>
      <p:sp>
        <p:nvSpPr>
          <p:cNvPr id="3" name="Text Placeholder 2"/>
          <p:cNvSpPr>
            <a:spLocks noGrp="1"/>
          </p:cNvSpPr>
          <p:nvPr>
            <p:ph type="body" idx="1"/>
          </p:nvPr>
        </p:nvSpPr>
        <p:spPr/>
        <p:txBody>
          <a:bodyPr/>
          <a:lstStyle/>
          <a:p>
            <a:pPr marR="0" lvl="0" rtl="0"/>
            <a:r>
              <a:rPr lang="en-US" b="1" i="1" strike="noStrike" baseline="0" dirty="0" smtClean="0">
                <a:latin typeface="Times New Roman" panose="02020603050405020304" pitchFamily="18" charset="0"/>
              </a:rPr>
              <a:t>Let A and B be subsets of a universal set U. The difference of “A and B” (or relative complement of B in A) is the set of all elements in U that belong to A but not to B, and is denoted A – B or A \ B.</a:t>
            </a:r>
          </a:p>
          <a:p>
            <a:pPr marR="0" lvl="0" rtl="0"/>
            <a:r>
              <a:rPr lang="en-US" b="1" i="1" strike="noStrike" baseline="0" dirty="0" smtClean="0">
                <a:latin typeface="Times New Roman" panose="02020603050405020304" pitchFamily="18" charset="0"/>
              </a:rPr>
              <a:t>Symbolically:</a:t>
            </a:r>
          </a:p>
          <a:p>
            <a:pPr marL="0" indent="0">
              <a:buNone/>
            </a:pPr>
            <a:r>
              <a:rPr lang="en-US" b="1" i="1" dirty="0">
                <a:latin typeface="Times New Roman" panose="02020603050405020304" pitchFamily="18" charset="0"/>
              </a:rPr>
              <a:t>	</a:t>
            </a:r>
            <a:r>
              <a:rPr lang="en-US" b="1" i="1" dirty="0" smtClean="0">
                <a:latin typeface="Times New Roman" panose="02020603050405020304" pitchFamily="18" charset="0"/>
              </a:rPr>
              <a:t>	</a:t>
            </a:r>
            <a:r>
              <a:rPr lang="en-US" b="1" i="1" strike="noStrike" baseline="0" dirty="0" smtClean="0">
                <a:latin typeface="Times New Roman" panose="02020603050405020304" pitchFamily="18" charset="0"/>
              </a:rPr>
              <a:t>A – B = {x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U | x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 A and </a:t>
            </a:r>
            <a:r>
              <a:rPr lang="en-US" b="1" i="1" strike="noStrike" baseline="0" dirty="0" err="1" smtClean="0">
                <a:latin typeface="Times New Roman" panose="02020603050405020304" pitchFamily="18" charset="0"/>
              </a:rPr>
              <a:t>x</a:t>
            </a:r>
            <a:r>
              <a:rPr lang="en-US" b="1" i="1" strike="noStrike" baseline="0" dirty="0" err="1" smtClean="0">
                <a:latin typeface="Symbol" panose="05050102010706020507" pitchFamily="18" charset="2"/>
              </a:rPr>
              <a:t>Ï</a:t>
            </a:r>
            <a:r>
              <a:rPr lang="en-US" b="1" i="1" strike="noStrike" baseline="0" dirty="0" err="1" smtClean="0">
                <a:latin typeface="Times New Roman" panose="02020603050405020304" pitchFamily="18" charset="0"/>
              </a:rPr>
              <a:t>B</a:t>
            </a:r>
            <a:r>
              <a:rPr lang="en-US" b="1" i="1" strike="noStrike" baseline="0" dirty="0" smtClean="0">
                <a:latin typeface="Times New Roman" panose="02020603050405020304" pitchFamily="18" charset="0"/>
              </a:rPr>
              <a:t>}</a:t>
            </a:r>
          </a:p>
          <a:p>
            <a:pPr marL="0" marR="0" lvl="0" indent="0" rtl="0">
              <a:buNone/>
            </a:pPr>
            <a:endParaRPr lang="en-US" b="1" i="1"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41274454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EXAMPLE:</a:t>
            </a:r>
          </a:p>
        </p:txBody>
      </p:sp>
      <p:sp>
        <p:nvSpPr>
          <p:cNvPr id="3" name="Text Placeholder 2"/>
          <p:cNvSpPr>
            <a:spLocks noGrp="1"/>
          </p:cNvSpPr>
          <p:nvPr>
            <p:ph type="body" idx="1"/>
          </p:nvPr>
        </p:nvSpPr>
        <p:spPr/>
        <p:txBody>
          <a:bodyPr/>
          <a:lstStyle/>
          <a:p>
            <a:pPr lvl="0"/>
            <a:r>
              <a:rPr lang="da-DK" b="1" i="1" strike="noStrike" baseline="0" dirty="0" smtClean="0">
                <a:latin typeface="Times New Roman" panose="02020603050405020304" pitchFamily="18" charset="0"/>
              </a:rPr>
              <a:t>Let	U = {a, b, c, d, e, f, g}</a:t>
            </a:r>
          </a:p>
          <a:p>
            <a:pPr lvl="0"/>
            <a:r>
              <a:rPr lang="en-US" b="1" i="1" strike="noStrike" baseline="0" dirty="0" smtClean="0">
                <a:latin typeface="Times New Roman" panose="02020603050405020304" pitchFamily="18" charset="0"/>
              </a:rPr>
              <a:t>A = {a, c, e, g},	B = {d, e, f, g} </a:t>
            </a:r>
          </a:p>
          <a:p>
            <a:pPr marL="0" lvl="0" indent="0">
              <a:buNone/>
            </a:pPr>
            <a:r>
              <a:rPr lang="en-US" b="1" i="1" dirty="0">
                <a:latin typeface="Times New Roman" panose="02020603050405020304" pitchFamily="18" charset="0"/>
              </a:rPr>
              <a:t>	</a:t>
            </a:r>
            <a:r>
              <a:rPr lang="en-US" b="1" i="1" strike="noStrike" baseline="0" dirty="0" smtClean="0">
                <a:latin typeface="Times New Roman" panose="02020603050405020304" pitchFamily="18" charset="0"/>
              </a:rPr>
              <a:t>Then	A – B = {a, c}</a:t>
            </a:r>
          </a:p>
          <a:p>
            <a:pPr lvl="0"/>
            <a:r>
              <a:rPr lang="en-US" b="1" i="0" u="sng" strike="noStrike" baseline="0" dirty="0" smtClean="0">
                <a:latin typeface="Times New Roman" panose="02020603050405020304" pitchFamily="18" charset="0"/>
              </a:rPr>
              <a:t>VENN DIAGRAM FOR SET DIFFERENCE:</a:t>
            </a:r>
            <a:endParaRPr lang="en-US" b="1" i="1" strike="noStrike" baseline="0" dirty="0" smtClean="0">
              <a:latin typeface="Times New Roman" panose="02020603050405020304" pitchFamily="18" charset="0"/>
            </a:endParaRPr>
          </a:p>
          <a:p>
            <a:pPr marR="0" lvl="0" rtl="0"/>
            <a:endParaRPr lang="en-US" b="1" i="1" strike="noStrike" baseline="0" dirty="0" smtClean="0">
              <a:latin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9520" y="4001294"/>
            <a:ext cx="3598033" cy="2623082"/>
          </a:xfrm>
          <a:prstGeom prst="rect">
            <a:avLst/>
          </a:prstGeom>
        </p:spPr>
      </p:pic>
    </p:spTree>
    <p:extLst>
      <p:ext uri="{BB962C8B-B14F-4D97-AF65-F5344CB8AC3E}">
        <p14:creationId xmlns:p14="http://schemas.microsoft.com/office/powerpoint/2010/main" val="10164647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REMARK:</a:t>
            </a:r>
          </a:p>
        </p:txBody>
      </p:sp>
      <p:sp>
        <p:nvSpPr>
          <p:cNvPr id="3" name="Text Placeholder 2"/>
          <p:cNvSpPr>
            <a:spLocks noGrp="1"/>
          </p:cNvSpPr>
          <p:nvPr>
            <p:ph type="body" idx="1"/>
          </p:nvPr>
        </p:nvSpPr>
        <p:spPr/>
        <p:txBody>
          <a:bodyPr/>
          <a:lstStyle/>
          <a:p>
            <a:pPr lvl="0"/>
            <a:r>
              <a:rPr lang="en-US" b="1" i="1" strike="noStrike" baseline="0" dirty="0" smtClean="0">
                <a:latin typeface="Times New Roman" panose="02020603050405020304" pitchFamily="18" charset="0"/>
              </a:rPr>
              <a:t>A – B </a:t>
            </a:r>
            <a:r>
              <a:rPr lang="en-US" b="1" i="1" strike="noStrike" baseline="0" dirty="0" smtClean="0">
                <a:latin typeface="Symbol" panose="05050102010706020507" pitchFamily="18" charset="2"/>
              </a:rPr>
              <a:t>¹</a:t>
            </a:r>
            <a:r>
              <a:rPr lang="en-US" b="1" i="1" strike="noStrike" baseline="0" dirty="0" smtClean="0">
                <a:latin typeface="Times New Roman" panose="02020603050405020304" pitchFamily="18" charset="0"/>
              </a:rPr>
              <a:t> B – A that is Set difference is not commutative.</a:t>
            </a:r>
          </a:p>
          <a:p>
            <a:pPr lvl="0"/>
            <a:r>
              <a:rPr lang="en-US" b="1" i="1" strike="noStrike" baseline="0" dirty="0" smtClean="0">
                <a:latin typeface="Times New Roman" panose="02020603050405020304" pitchFamily="18" charset="0"/>
              </a:rPr>
              <a:t>A – B </a:t>
            </a:r>
            <a:r>
              <a:rPr lang="en-US" b="1" i="1" strike="noStrike" baseline="0" dirty="0" smtClean="0">
                <a:latin typeface="Symbol" panose="05050102010706020507" pitchFamily="18" charset="2"/>
              </a:rPr>
              <a:t>Í</a:t>
            </a:r>
            <a:r>
              <a:rPr lang="en-US" b="1" i="1" strike="noStrike" baseline="0" dirty="0" smtClean="0">
                <a:latin typeface="Times New Roman" panose="02020603050405020304" pitchFamily="18" charset="0"/>
              </a:rPr>
              <a:t> A</a:t>
            </a:r>
          </a:p>
          <a:p>
            <a:pPr lvl="0"/>
            <a:r>
              <a:rPr lang="en-US" b="1" i="1" strike="noStrike" baseline="0" dirty="0" smtClean="0">
                <a:latin typeface="Times New Roman" panose="02020603050405020304" pitchFamily="18" charset="0"/>
              </a:rPr>
              <a:t>A – B, A </a:t>
            </a:r>
            <a:r>
              <a:rPr lang="en-US" b="1" i="1" strike="noStrike" baseline="0" dirty="0" smtClean="0">
                <a:latin typeface="Symbol" panose="05050102010706020507" pitchFamily="18" charset="2"/>
              </a:rPr>
              <a:t>Ç</a:t>
            </a:r>
            <a:r>
              <a:rPr lang="en-US" b="1" i="1" strike="noStrike" baseline="0" dirty="0" smtClean="0">
                <a:latin typeface="Times New Roman" panose="02020603050405020304" pitchFamily="18" charset="0"/>
              </a:rPr>
              <a:t> B and</a:t>
            </a:r>
            <a:r>
              <a:rPr lang="en-US" b="1" i="1" strike="noStrike" dirty="0" smtClean="0">
                <a:latin typeface="Times New Roman" panose="02020603050405020304" pitchFamily="18" charset="0"/>
              </a:rPr>
              <a:t> </a:t>
            </a:r>
            <a:r>
              <a:rPr lang="en-US" b="1" i="1" strike="noStrike" baseline="0" dirty="0" smtClean="0">
                <a:latin typeface="Times New Roman" panose="02020603050405020304" pitchFamily="18" charset="0"/>
              </a:rPr>
              <a:t>B – A are mutually disjoint sets.</a:t>
            </a:r>
          </a:p>
          <a:p>
            <a:pPr lvl="0"/>
            <a:endParaRPr lang="en-US" b="1" i="1" strike="noStrike" baseline="0" dirty="0" smtClean="0">
              <a:latin typeface="Times New Roman" panose="02020603050405020304" pitchFamily="18" charset="0"/>
            </a:endParaRPr>
          </a:p>
          <a:p>
            <a:endParaRPr lang="en-US" dirty="0"/>
          </a:p>
        </p:txBody>
      </p:sp>
    </p:spTree>
    <p:extLst>
      <p:ext uri="{BB962C8B-B14F-4D97-AF65-F5344CB8AC3E}">
        <p14:creationId xmlns:p14="http://schemas.microsoft.com/office/powerpoint/2010/main" val="21662636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sz="3600" b="1" i="0" u="sng" strike="noStrike" baseline="0" dirty="0" smtClean="0">
                <a:latin typeface="Times New Roman" panose="02020603050405020304" pitchFamily="18" charset="0"/>
              </a:rPr>
              <a:t>MEMBERSHIP TABLE FOR SET DIFFERENCE:</a:t>
            </a:r>
          </a:p>
        </p:txBody>
      </p:sp>
      <p:sp>
        <p:nvSpPr>
          <p:cNvPr id="3" name="Text Placeholder 2"/>
          <p:cNvSpPr>
            <a:spLocks noGrp="1"/>
          </p:cNvSpPr>
          <p:nvPr>
            <p:ph type="body" idx="1"/>
          </p:nvPr>
        </p:nvSpPr>
        <p:spPr>
          <a:xfrm>
            <a:off x="838200" y="4585447"/>
            <a:ext cx="10515600" cy="1591516"/>
          </a:xfrm>
        </p:spPr>
        <p:txBody>
          <a:bodyPr/>
          <a:lstStyle/>
          <a:p>
            <a:pPr marL="0" indent="0">
              <a:buNone/>
            </a:pPr>
            <a:endParaRPr lang="en-US" b="1" i="0" u="sng" strike="noStrike" baseline="0" dirty="0" smtClean="0">
              <a:latin typeface="Times New Roman" panose="02020603050405020304" pitchFamily="18" charset="0"/>
            </a:endParaRPr>
          </a:p>
          <a:p>
            <a:r>
              <a:rPr lang="en-US" b="1" i="0" u="sng" strike="noStrike" baseline="0" dirty="0" smtClean="0">
                <a:latin typeface="Times New Roman" panose="02020603050405020304" pitchFamily="18" charset="0"/>
              </a:rPr>
              <a:t>REMARK:</a:t>
            </a:r>
          </a:p>
          <a:p>
            <a:pPr lvl="0"/>
            <a:r>
              <a:rPr lang="en-US" b="1" i="1" strike="noStrike" baseline="0" dirty="0" smtClean="0">
                <a:latin typeface="Times New Roman" panose="02020603050405020304" pitchFamily="18" charset="0"/>
              </a:rPr>
              <a:t>The membership table is similar to the truth table for ~ (p </a:t>
            </a:r>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q).</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7055" y="1984495"/>
            <a:ext cx="4084717" cy="2856446"/>
          </a:xfrm>
          <a:prstGeom prst="rect">
            <a:avLst/>
          </a:prstGeom>
        </p:spPr>
      </p:pic>
    </p:spTree>
    <p:extLst>
      <p:ext uri="{BB962C8B-B14F-4D97-AF65-F5344CB8AC3E}">
        <p14:creationId xmlns:p14="http://schemas.microsoft.com/office/powerpoint/2010/main" val="33674213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COMPLEMENT:</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pPr lvl="0"/>
                <a:r>
                  <a:rPr lang="en-US" b="1" i="1" strike="noStrike" baseline="0" dirty="0" smtClean="0">
                    <a:latin typeface="Times New Roman" panose="02020603050405020304" pitchFamily="18" charset="0"/>
                  </a:rPr>
                  <a:t>Let A be a subset of universal set U. The complement of A is the set of all element in U that do not belong to A, and is denoted </a:t>
                </a:r>
                <a:r>
                  <a:rPr lang="en-US" b="1" i="1" dirty="0">
                    <a:latin typeface="Times New Roman" panose="02020603050405020304" pitchFamily="18" charset="0"/>
                    <a:cs typeface="Times New Roman" panose="02020603050405020304" pitchFamily="18" charset="0"/>
                  </a:rPr>
                  <a:t>A′</a:t>
                </a:r>
                <a:r>
                  <a:rPr lang="en-US" b="1" i="1" strike="noStrike" baseline="0" dirty="0" smtClean="0">
                    <a:latin typeface="Times New Roman" panose="02020603050405020304" pitchFamily="18" charset="0"/>
                  </a:rPr>
                  <a:t>, </a:t>
                </a:r>
                <a14:m>
                  <m:oMath xmlns:m="http://schemas.openxmlformats.org/officeDocument/2006/math">
                    <m:acc>
                      <m:accPr>
                        <m:chr m:val="̅"/>
                        <m:ctrlPr>
                          <a:rPr lang="en-US" b="1" i="1" strike="noStrike" baseline="0" smtClean="0">
                            <a:latin typeface="Cambria Math" panose="02040503050406030204" pitchFamily="18" charset="0"/>
                          </a:rPr>
                        </m:ctrlPr>
                      </m:accPr>
                      <m:e>
                        <m:r>
                          <a:rPr lang="en-US" b="1" i="1" strike="noStrike" baseline="0" smtClean="0">
                            <a:latin typeface="Cambria Math" panose="02040503050406030204" pitchFamily="18" charset="0"/>
                          </a:rPr>
                          <m:t>𝑨</m:t>
                        </m:r>
                      </m:e>
                    </m:acc>
                  </m:oMath>
                </a14:m>
                <a:r>
                  <a:rPr lang="en-US" b="1" i="1" strike="noStrike" baseline="0" dirty="0" smtClean="0">
                    <a:latin typeface="Times New Roman" panose="02020603050405020304" pitchFamily="18" charset="0"/>
                  </a:rPr>
                  <a:t> or A</a:t>
                </a:r>
                <a:r>
                  <a:rPr lang="en-US" b="1" i="1" strike="noStrike" baseline="30000" dirty="0" smtClean="0">
                    <a:latin typeface="Times New Roman" panose="02020603050405020304" pitchFamily="18" charset="0"/>
                  </a:rPr>
                  <a:t>c </a:t>
                </a:r>
                <a:r>
                  <a:rPr lang="en-US" b="1" i="1" strike="noStrike" baseline="0" dirty="0" smtClean="0">
                    <a:latin typeface="Times New Roman" panose="02020603050405020304" pitchFamily="18" charset="0"/>
                  </a:rPr>
                  <a:t>Symbolically:</a:t>
                </a:r>
              </a:p>
              <a:p>
                <a:pPr marL="0" indent="0">
                  <a:buNone/>
                </a:pPr>
                <a:r>
                  <a:rPr lang="en-US" b="1" i="1" dirty="0">
                    <a:latin typeface="Times New Roman" panose="02020603050405020304" pitchFamily="18" charset="0"/>
                  </a:rPr>
                  <a:t>	</a:t>
                </a:r>
                <a:r>
                  <a:rPr lang="en-US" b="1" i="1" dirty="0" smtClean="0">
                    <a:latin typeface="Times New Roman" panose="02020603050405020304" pitchFamily="18" charset="0"/>
                  </a:rPr>
                  <a:t>		</a:t>
                </a:r>
                <a:r>
                  <a:rPr lang="en-US" b="1" i="1" strike="noStrike" baseline="0" dirty="0" smtClean="0">
                    <a:latin typeface="Times New Roman" panose="02020603050405020304" pitchFamily="18" charset="0"/>
                  </a:rPr>
                  <a:t>A</a:t>
                </a:r>
                <a:r>
                  <a:rPr lang="en-US" b="1" i="1" strike="noStrike" baseline="30000" dirty="0" smtClean="0">
                    <a:latin typeface="Times New Roman" panose="02020603050405020304" pitchFamily="18" charset="0"/>
                  </a:rPr>
                  <a:t>c</a:t>
                </a:r>
                <a:r>
                  <a:rPr lang="en-US" b="1" i="1" strike="noStrike" baseline="0" dirty="0" smtClean="0">
                    <a:latin typeface="Times New Roman" panose="02020603050405020304" pitchFamily="18" charset="0"/>
                  </a:rPr>
                  <a:t> = {x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U | x </a:t>
                </a:r>
                <a:r>
                  <a:rPr lang="en-US" b="1" i="1" strike="noStrike" baseline="0" dirty="0" smtClean="0">
                    <a:latin typeface="Symbol" panose="05050102010706020507" pitchFamily="18" charset="2"/>
                  </a:rPr>
                  <a:t>Ï</a:t>
                </a:r>
                <a:r>
                  <a:rPr lang="en-US" b="1" i="1" strike="noStrike" baseline="0" dirty="0" smtClean="0">
                    <a:latin typeface="Times New Roman" panose="02020603050405020304" pitchFamily="18" charset="0"/>
                  </a:rPr>
                  <a:t>A}</a:t>
                </a:r>
              </a:p>
              <a:p>
                <a:pPr marL="0" marR="0" lvl="0" indent="0" rtl="0">
                  <a:buNone/>
                </a:pPr>
                <a:endParaRPr lang="en-US" b="1" i="1" strike="noStrike" baseline="0" dirty="0" smtClean="0">
                  <a:latin typeface="Times New Roman" panose="02020603050405020304" pitchFamily="18" charset="0"/>
                </a:endParaRP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rotWithShape="0">
                <a:blip r:embed="rId2"/>
                <a:stretch>
                  <a:fillRect l="-1043" t="-2381" r="-928"/>
                </a:stretch>
              </a:blipFill>
            </p:spPr>
            <p:txBody>
              <a:bodyPr/>
              <a:lstStyle/>
              <a:p>
                <a:r>
                  <a:rPr lang="en-US">
                    <a:noFill/>
                  </a:rPr>
                  <a:t> </a:t>
                </a:r>
              </a:p>
            </p:txBody>
          </p:sp>
        </mc:Fallback>
      </mc:AlternateContent>
    </p:spTree>
    <p:extLst>
      <p:ext uri="{BB962C8B-B14F-4D97-AF65-F5344CB8AC3E}">
        <p14:creationId xmlns:p14="http://schemas.microsoft.com/office/powerpoint/2010/main" val="10171198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EXAMPLE:</a:t>
            </a:r>
          </a:p>
        </p:txBody>
      </p:sp>
      <p:sp>
        <p:nvSpPr>
          <p:cNvPr id="3" name="Text Placeholder 2"/>
          <p:cNvSpPr>
            <a:spLocks noGrp="1"/>
          </p:cNvSpPr>
          <p:nvPr>
            <p:ph type="body" idx="1"/>
          </p:nvPr>
        </p:nvSpPr>
        <p:spPr>
          <a:xfrm>
            <a:off x="838200" y="1825625"/>
            <a:ext cx="7794812" cy="4351338"/>
          </a:xfrm>
        </p:spPr>
        <p:txBody>
          <a:bodyPr/>
          <a:lstStyle/>
          <a:p>
            <a:pPr lvl="0"/>
            <a:r>
              <a:rPr lang="en-US" b="1" i="1" strike="noStrike" baseline="0" dirty="0" smtClean="0">
                <a:latin typeface="Times New Roman" panose="02020603050405020304" pitchFamily="18" charset="0"/>
              </a:rPr>
              <a:t>Let	U = {a, b, c, d, e, f, g] A = {a, c, e, g}</a:t>
            </a:r>
          </a:p>
          <a:p>
            <a:pPr lvl="0"/>
            <a:r>
              <a:rPr lang="en-US" b="1" i="1" strike="noStrike" baseline="0" dirty="0" smtClean="0">
                <a:latin typeface="Times New Roman" panose="02020603050405020304" pitchFamily="18" charset="0"/>
              </a:rPr>
              <a:t>Then	A</a:t>
            </a:r>
            <a:r>
              <a:rPr lang="en-US" b="1" i="1" strike="noStrike" baseline="30000" dirty="0" smtClean="0">
                <a:latin typeface="Times New Roman" panose="02020603050405020304" pitchFamily="18" charset="0"/>
              </a:rPr>
              <a:t>c</a:t>
            </a:r>
            <a:r>
              <a:rPr lang="en-US" b="1" i="1" strike="noStrike" baseline="0" dirty="0" smtClean="0">
                <a:latin typeface="Times New Roman" panose="02020603050405020304" pitchFamily="18" charset="0"/>
              </a:rPr>
              <a:t> = {b, d, f}</a:t>
            </a:r>
          </a:p>
          <a:p>
            <a:pPr lvl="0"/>
            <a:r>
              <a:rPr lang="en-US" b="1" i="0" u="sng" strike="noStrike" baseline="0" dirty="0" smtClean="0">
                <a:latin typeface="Times New Roman" panose="02020603050405020304" pitchFamily="18" charset="0"/>
              </a:rPr>
              <a:t>VENN DIAGRAM FOR COMPLEMENT:</a:t>
            </a:r>
            <a:endParaRPr lang="en-US" b="1" i="1" u="sng" dirty="0">
              <a:latin typeface="Times New Roman" panose="02020603050405020304" pitchFamily="18" charset="0"/>
            </a:endParaRPr>
          </a:p>
          <a:p>
            <a:pPr lvl="0"/>
            <a:r>
              <a:rPr lang="en-US" b="1" i="0" u="sng" strike="noStrike" baseline="0" dirty="0" smtClean="0">
                <a:latin typeface="Times New Roman" panose="02020603050405020304" pitchFamily="18" charset="0"/>
              </a:rPr>
              <a:t>REMARK :</a:t>
            </a:r>
            <a:endParaRPr lang="en-US" b="1" i="1" strike="noStrike" baseline="0" dirty="0" smtClean="0">
              <a:latin typeface="Times New Roman" panose="02020603050405020304" pitchFamily="18" charset="0"/>
            </a:endParaRPr>
          </a:p>
          <a:p>
            <a:pPr marL="514350" lvl="0" indent="-514350">
              <a:buFont typeface="+mj-lt"/>
              <a:buAutoNum type="arabicPeriod"/>
            </a:pPr>
            <a:r>
              <a:rPr lang="en-US" b="1" i="1" u="sng" strike="noStrike" baseline="0" dirty="0" smtClean="0">
                <a:latin typeface="Times New Roman" panose="02020603050405020304" pitchFamily="18" charset="0"/>
              </a:rPr>
              <a:t>A</a:t>
            </a:r>
            <a:r>
              <a:rPr lang="en-US" b="1" i="1" u="sng" strike="noStrike" baseline="30000" dirty="0" smtClean="0">
                <a:latin typeface="Times New Roman" panose="02020603050405020304" pitchFamily="18" charset="0"/>
              </a:rPr>
              <a:t>c</a:t>
            </a:r>
            <a:r>
              <a:rPr lang="en-US" b="1" i="1" u="sng" strike="noStrike" baseline="0" dirty="0" smtClean="0">
                <a:latin typeface="Times New Roman" panose="02020603050405020304" pitchFamily="18" charset="0"/>
              </a:rPr>
              <a:t> = U – A</a:t>
            </a:r>
          </a:p>
          <a:p>
            <a:pPr marL="514350" lvl="0" indent="-514350">
              <a:buFont typeface="+mj-lt"/>
              <a:buAutoNum type="arabicPeriod"/>
            </a:pPr>
            <a:r>
              <a:rPr lang="en-US" b="1" i="1" u="sng" strike="noStrike" baseline="0" dirty="0" smtClean="0">
                <a:latin typeface="Times New Roman" panose="02020603050405020304" pitchFamily="18" charset="0"/>
              </a:rPr>
              <a:t>A </a:t>
            </a:r>
            <a:r>
              <a:rPr lang="en-US" b="1" i="1" u="sng" strike="noStrike" baseline="0" dirty="0" smtClean="0">
                <a:latin typeface="Symbol" panose="05050102010706020507" pitchFamily="18" charset="2"/>
              </a:rPr>
              <a:t>Ç</a:t>
            </a:r>
            <a:r>
              <a:rPr lang="en-US" b="1" i="1" u="sng" strike="noStrike" baseline="0" dirty="0" smtClean="0">
                <a:latin typeface="Times New Roman" panose="02020603050405020304" pitchFamily="18" charset="0"/>
              </a:rPr>
              <a:t> A</a:t>
            </a:r>
            <a:r>
              <a:rPr lang="en-US" b="1" i="1" u="sng" strike="noStrike" baseline="30000" dirty="0" smtClean="0">
                <a:latin typeface="Times New Roman" panose="02020603050405020304" pitchFamily="18" charset="0"/>
              </a:rPr>
              <a:t>c</a:t>
            </a:r>
            <a:r>
              <a:rPr lang="en-US" b="1" i="1" u="sng" strike="noStrike" baseline="0" dirty="0" smtClean="0">
                <a:latin typeface="Times New Roman" panose="02020603050405020304" pitchFamily="18" charset="0"/>
              </a:rPr>
              <a:t> = </a:t>
            </a:r>
            <a:r>
              <a:rPr lang="en-US" b="1" i="1" u="sng" strike="noStrike" baseline="0" dirty="0" smtClean="0">
                <a:latin typeface="Symbol" panose="05050102010706020507" pitchFamily="18" charset="2"/>
              </a:rPr>
              <a:t>f</a:t>
            </a:r>
          </a:p>
          <a:p>
            <a:pPr marL="514350" lvl="0" indent="-514350">
              <a:buFont typeface="+mj-lt"/>
              <a:buAutoNum type="arabicPeriod"/>
            </a:pPr>
            <a:r>
              <a:rPr lang="en-US" b="1" i="1" u="sng" strike="noStrike" baseline="0" dirty="0" smtClean="0">
                <a:latin typeface="Times New Roman" panose="02020603050405020304" pitchFamily="18" charset="0"/>
              </a:rPr>
              <a:t>A </a:t>
            </a:r>
            <a:r>
              <a:rPr lang="en-US" b="1" i="1" u="sng" strike="noStrike" baseline="0" dirty="0" smtClean="0">
                <a:latin typeface="Symbol" panose="05050102010706020507" pitchFamily="18" charset="2"/>
              </a:rPr>
              <a:t>È</a:t>
            </a:r>
            <a:r>
              <a:rPr lang="en-US" b="1" i="1" u="sng" strike="noStrike" baseline="0" dirty="0" smtClean="0">
                <a:latin typeface="Times New Roman" panose="02020603050405020304" pitchFamily="18" charset="0"/>
              </a:rPr>
              <a:t> A</a:t>
            </a:r>
            <a:r>
              <a:rPr lang="en-US" b="1" i="1" u="sng" strike="noStrike" baseline="30000" dirty="0" smtClean="0">
                <a:latin typeface="Times New Roman" panose="02020603050405020304" pitchFamily="18" charset="0"/>
              </a:rPr>
              <a:t>c</a:t>
            </a:r>
            <a:r>
              <a:rPr lang="en-US" b="1" i="1" u="sng" strike="noStrike" baseline="0" dirty="0" smtClean="0">
                <a:latin typeface="Times New Roman" panose="02020603050405020304" pitchFamily="18" charset="0"/>
              </a:rPr>
              <a:t> = U</a:t>
            </a:r>
          </a:p>
          <a:p>
            <a:pPr lvl="0"/>
            <a:endParaRPr lang="en-US" b="1" i="1" strike="noStrike" baseline="0" dirty="0" smtClean="0">
              <a:latin typeface="Times New Roman" panose="02020603050405020304" pitchFamily="18" charset="0"/>
            </a:endParaRPr>
          </a:p>
          <a:p>
            <a:pPr marR="0" lvl="0" rtl="0"/>
            <a:endParaRPr lang="en-US" b="1" i="1" strike="noStrike" baseline="0" dirty="0" smtClean="0">
              <a:latin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3429714"/>
            <a:ext cx="4204447" cy="2669492"/>
          </a:xfrm>
          <a:prstGeom prst="rect">
            <a:avLst/>
          </a:prstGeom>
        </p:spPr>
      </p:pic>
    </p:spTree>
    <p:extLst>
      <p:ext uri="{BB962C8B-B14F-4D97-AF65-F5344CB8AC3E}">
        <p14:creationId xmlns:p14="http://schemas.microsoft.com/office/powerpoint/2010/main" val="3270290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DESCRIPTIVE FORM:</a:t>
            </a:r>
          </a:p>
        </p:txBody>
      </p:sp>
      <p:sp>
        <p:nvSpPr>
          <p:cNvPr id="3" name="Text Placeholder 2"/>
          <p:cNvSpPr>
            <a:spLocks noGrp="1"/>
          </p:cNvSpPr>
          <p:nvPr>
            <p:ph type="body" idx="1"/>
          </p:nvPr>
        </p:nvSpPr>
        <p:spPr/>
        <p:txBody>
          <a:bodyPr/>
          <a:lstStyle/>
          <a:p>
            <a:pPr lvl="0"/>
            <a:r>
              <a:rPr lang="en-US" b="1" i="1" strike="noStrike" baseline="0" dirty="0" smtClean="0">
                <a:latin typeface="Times New Roman" panose="02020603050405020304" pitchFamily="18" charset="0"/>
              </a:rPr>
              <a:t>We state the elements of a set in words.</a:t>
            </a:r>
          </a:p>
          <a:p>
            <a:pPr lvl="0"/>
            <a:r>
              <a:rPr lang="en-US" b="1" i="0" strike="noStrike" baseline="0" dirty="0" smtClean="0">
                <a:latin typeface="Times New Roman" panose="02020603050405020304" pitchFamily="18" charset="0"/>
              </a:rPr>
              <a:t>EXAMPLES</a:t>
            </a:r>
          </a:p>
          <a:p>
            <a:pPr lvl="0"/>
            <a:r>
              <a:rPr lang="en-US" b="1" i="1" strike="noStrike" baseline="0" dirty="0" smtClean="0">
                <a:latin typeface="Times New Roman" panose="02020603050405020304" pitchFamily="18" charset="0"/>
              </a:rPr>
              <a:t>Now we will write the above examples in the Descriptive Form.</a:t>
            </a:r>
          </a:p>
          <a:p>
            <a:pPr lvl="0"/>
            <a:r>
              <a:rPr lang="en-US" sz="2400" b="1" i="1" strike="noStrike" baseline="0" dirty="0" smtClean="0">
                <a:latin typeface="Times New Roman" panose="02020603050405020304" pitchFamily="18" charset="0"/>
              </a:rPr>
              <a:t>A = set of first five Natural Numbers.			( Descriptive Form )</a:t>
            </a:r>
          </a:p>
          <a:p>
            <a:pPr lvl="0"/>
            <a:r>
              <a:rPr lang="en-US" sz="2400" b="1" i="1" strike="noStrike" baseline="0" dirty="0" smtClean="0">
                <a:latin typeface="Times New Roman" panose="02020603050405020304" pitchFamily="18" charset="0"/>
              </a:rPr>
              <a:t>B = set of positive even integers less or equal to fifty.       ( Descriptive Form ) </a:t>
            </a:r>
          </a:p>
          <a:p>
            <a:pPr lvl="0"/>
            <a:r>
              <a:rPr lang="en-US" sz="2400" b="1" i="1" strike="noStrike" baseline="0" dirty="0" smtClean="0">
                <a:latin typeface="Times New Roman" panose="02020603050405020304" pitchFamily="18" charset="0"/>
              </a:rPr>
              <a:t>C = set of positive odd integers.				( Descriptive Form )</a:t>
            </a:r>
          </a:p>
          <a:p>
            <a:pPr lvl="0"/>
            <a:endParaRPr lang="en-US" b="1" i="0" strike="noStrike" baseline="0" dirty="0" smtClean="0">
              <a:latin typeface="Times New Roman" panose="02020603050405020304" pitchFamily="18" charset="0"/>
            </a:endParaRPr>
          </a:p>
          <a:p>
            <a:pPr lvl="0"/>
            <a:endParaRPr lang="en-US" b="1" i="1" strike="noStrike" baseline="0" dirty="0" smtClean="0">
              <a:latin typeface="Times New Roman" panose="02020603050405020304" pitchFamily="18" charset="0"/>
            </a:endParaRPr>
          </a:p>
          <a:p>
            <a:endParaRPr lang="en-US" dirty="0"/>
          </a:p>
        </p:txBody>
      </p:sp>
    </p:spTree>
    <p:extLst>
      <p:ext uri="{BB962C8B-B14F-4D97-AF65-F5344CB8AC3E}">
        <p14:creationId xmlns:p14="http://schemas.microsoft.com/office/powerpoint/2010/main" val="4831325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sz="3600" b="1" i="0" u="sng" strike="noStrike" baseline="0" dirty="0" smtClean="0">
                <a:latin typeface="Times New Roman" panose="02020603050405020304" pitchFamily="18" charset="0"/>
              </a:rPr>
              <a:t>MEMBERSHIP TABLE FOR COMPLEMENT:</a:t>
            </a:r>
          </a:p>
        </p:txBody>
      </p:sp>
      <p:sp>
        <p:nvSpPr>
          <p:cNvPr id="3" name="Text Placeholder 2"/>
          <p:cNvSpPr>
            <a:spLocks noGrp="1"/>
          </p:cNvSpPr>
          <p:nvPr>
            <p:ph type="body" idx="1"/>
          </p:nvPr>
        </p:nvSpPr>
        <p:spPr>
          <a:xfrm>
            <a:off x="838200" y="4235823"/>
            <a:ext cx="10515600" cy="1941139"/>
          </a:xfrm>
        </p:spPr>
        <p:txBody>
          <a:bodyPr/>
          <a:lstStyle/>
          <a:p>
            <a:r>
              <a:rPr lang="en-US" b="1" i="0" u="sng" strike="noStrike" baseline="0" dirty="0" smtClean="0">
                <a:latin typeface="Times New Roman" panose="02020603050405020304" pitchFamily="18" charset="0"/>
              </a:rPr>
              <a:t>REMARK</a:t>
            </a:r>
            <a:endParaRPr lang="en-US" b="1" u="sng" dirty="0">
              <a:latin typeface="Times New Roman" panose="02020603050405020304" pitchFamily="18" charset="0"/>
            </a:endParaRPr>
          </a:p>
          <a:p>
            <a:pPr lvl="0"/>
            <a:r>
              <a:rPr lang="en-US" b="1" i="1" strike="noStrike" baseline="0" dirty="0" smtClean="0">
                <a:latin typeface="Times New Roman" panose="02020603050405020304" pitchFamily="18" charset="0"/>
              </a:rPr>
              <a:t>This membership table is similar to the truth table for logical connective</a:t>
            </a:r>
          </a:p>
          <a:p>
            <a:pPr lvl="0"/>
            <a:r>
              <a:rPr lang="en-US" b="1" i="1" strike="noStrike" baseline="0" dirty="0" smtClean="0">
                <a:latin typeface="Times New Roman" panose="02020603050405020304" pitchFamily="18" charset="0"/>
              </a:rPr>
              <a:t>negation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3650" y="1920078"/>
            <a:ext cx="3694656" cy="2356935"/>
          </a:xfrm>
          <a:prstGeom prst="rect">
            <a:avLst/>
          </a:prstGeom>
        </p:spPr>
      </p:pic>
    </p:spTree>
    <p:extLst>
      <p:ext uri="{BB962C8B-B14F-4D97-AF65-F5344CB8AC3E}">
        <p14:creationId xmlns:p14="http://schemas.microsoft.com/office/powerpoint/2010/main" val="21191698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dirty="0" smtClean="0">
                <a:latin typeface="Times New Roman" panose="02020603050405020304" pitchFamily="18" charset="0"/>
              </a:rPr>
              <a:t>EXERCISE:</a:t>
            </a:r>
          </a:p>
        </p:txBody>
      </p:sp>
      <p:sp>
        <p:nvSpPr>
          <p:cNvPr id="3" name="Text Placeholder 2"/>
          <p:cNvSpPr>
            <a:spLocks noGrp="1"/>
          </p:cNvSpPr>
          <p:nvPr>
            <p:ph type="body" idx="1"/>
          </p:nvPr>
        </p:nvSpPr>
        <p:spPr/>
        <p:txBody>
          <a:bodyPr>
            <a:normAutofit fontScale="92500" lnSpcReduction="20000"/>
          </a:bodyPr>
          <a:lstStyle/>
          <a:p>
            <a:pPr marR="0" lvl="0" rtl="0"/>
            <a:r>
              <a:rPr lang="da-DK" b="1" i="1" strike="noStrike" baseline="0" dirty="0" smtClean="0">
                <a:latin typeface="Times New Roman" panose="02020603050405020304" pitchFamily="18" charset="0"/>
              </a:rPr>
              <a:t>Let	U = {1, 2, 3, …, 10},	X = {1, 2, 3, 4, 5}</a:t>
            </a:r>
          </a:p>
          <a:p>
            <a:pPr marL="0" marR="0" lvl="0" indent="0" rtl="0">
              <a:buNone/>
            </a:pPr>
            <a:r>
              <a:rPr lang="en-US" b="1" i="1" strike="noStrike" baseline="0" dirty="0" smtClean="0">
                <a:latin typeface="Times New Roman" panose="02020603050405020304" pitchFamily="18" charset="0"/>
              </a:rPr>
              <a:t>	</a:t>
            </a:r>
            <a:r>
              <a:rPr lang="pl-PL" b="1" i="1" strike="noStrike" baseline="0" dirty="0" smtClean="0">
                <a:latin typeface="Times New Roman" panose="02020603050405020304" pitchFamily="18" charset="0"/>
              </a:rPr>
              <a:t>Y = {y | y = 2 x, x </a:t>
            </a:r>
            <a:r>
              <a:rPr lang="pl-PL" b="1" i="1" strike="noStrike" baseline="0" dirty="0" smtClean="0">
                <a:latin typeface="Symbol" panose="05050102010706020507" pitchFamily="18" charset="2"/>
              </a:rPr>
              <a:t>Î</a:t>
            </a:r>
            <a:r>
              <a:rPr lang="pl-PL" b="1" i="1" strike="noStrike" baseline="0" dirty="0" smtClean="0">
                <a:latin typeface="Times New Roman" panose="02020603050405020304" pitchFamily="18" charset="0"/>
              </a:rPr>
              <a:t>X},	Z = {z | z</a:t>
            </a:r>
            <a:r>
              <a:rPr lang="pl-PL" b="1" i="1" strike="noStrike" baseline="30000" dirty="0" smtClean="0">
                <a:latin typeface="Times New Roman" panose="02020603050405020304" pitchFamily="18" charset="0"/>
              </a:rPr>
              <a:t>2</a:t>
            </a:r>
            <a:r>
              <a:rPr lang="pl-PL" b="1" i="1" strike="noStrike" baseline="0" dirty="0" smtClean="0">
                <a:latin typeface="Times New Roman" panose="02020603050405020304" pitchFamily="18" charset="0"/>
              </a:rPr>
              <a:t> – 9z + 14 = 0} </a:t>
            </a:r>
            <a:endParaRPr lang="en-US" b="1" i="1" strike="noStrike" baseline="0" dirty="0" smtClean="0">
              <a:latin typeface="Times New Roman" panose="02020603050405020304" pitchFamily="18" charset="0"/>
            </a:endParaRPr>
          </a:p>
          <a:p>
            <a:pPr marR="0" lvl="0" rtl="0"/>
            <a:r>
              <a:rPr lang="pl-PL" b="1" i="1" strike="noStrike" baseline="0" dirty="0" smtClean="0">
                <a:latin typeface="Times New Roman" panose="02020603050405020304" pitchFamily="18" charset="0"/>
              </a:rPr>
              <a:t>Enumerate:</a:t>
            </a:r>
          </a:p>
          <a:p>
            <a:pPr marL="0" marR="0" lvl="0" indent="0" rtl="0">
              <a:buNone/>
            </a:pPr>
            <a:r>
              <a:rPr lang="en-US" b="1" i="1" strike="noStrike" baseline="0" dirty="0" smtClean="0">
                <a:latin typeface="Times New Roman" panose="02020603050405020304" pitchFamily="18" charset="0"/>
              </a:rPr>
              <a:t>	(1)X </a:t>
            </a:r>
            <a:r>
              <a:rPr lang="en-US" b="1" i="1" strike="noStrike" baseline="0" dirty="0" smtClean="0">
                <a:latin typeface="Symbol" panose="05050102010706020507" pitchFamily="18" charset="2"/>
              </a:rPr>
              <a:t>Ç</a:t>
            </a:r>
            <a:r>
              <a:rPr lang="en-US" b="1" i="1" strike="noStrike" baseline="0" dirty="0" smtClean="0">
                <a:latin typeface="Times New Roman" panose="02020603050405020304" pitchFamily="18" charset="0"/>
              </a:rPr>
              <a:t> Y	(2) Y </a:t>
            </a:r>
            <a:r>
              <a:rPr lang="en-US" b="1" i="1" strike="noStrike" baseline="0" dirty="0" smtClean="0">
                <a:latin typeface="Symbol" panose="05050102010706020507" pitchFamily="18" charset="2"/>
              </a:rPr>
              <a:t>È</a:t>
            </a:r>
            <a:r>
              <a:rPr lang="en-US" b="1" i="1" strike="noStrike" baseline="0" dirty="0" smtClean="0">
                <a:latin typeface="Times New Roman" panose="02020603050405020304" pitchFamily="18" charset="0"/>
              </a:rPr>
              <a:t> Z	(3) X – Z</a:t>
            </a:r>
          </a:p>
          <a:p>
            <a:pPr marL="0" marR="0" lvl="0" indent="0" rtl="0">
              <a:buNone/>
            </a:pPr>
            <a:r>
              <a:rPr lang="en-US" b="1" i="1" strike="noStrike" baseline="0" dirty="0" smtClean="0">
                <a:latin typeface="Times New Roman" panose="02020603050405020304" pitchFamily="18" charset="0"/>
              </a:rPr>
              <a:t>	</a:t>
            </a:r>
            <a:r>
              <a:rPr lang="pl-PL" b="1" i="1" strike="noStrike" baseline="0" dirty="0" smtClean="0">
                <a:latin typeface="Times New Roman" panose="02020603050405020304" pitchFamily="18" charset="0"/>
              </a:rPr>
              <a:t>(4)Y</a:t>
            </a:r>
            <a:r>
              <a:rPr lang="pl-PL" b="1" i="1" strike="noStrike" baseline="30000" dirty="0" smtClean="0">
                <a:latin typeface="Times New Roman" panose="02020603050405020304" pitchFamily="18" charset="0"/>
              </a:rPr>
              <a:t>c</a:t>
            </a:r>
            <a:r>
              <a:rPr lang="pl-PL" b="1" i="1" strike="noStrike" baseline="0" dirty="0" smtClean="0">
                <a:latin typeface="Times New Roman" panose="02020603050405020304" pitchFamily="18" charset="0"/>
              </a:rPr>
              <a:t>	</a:t>
            </a:r>
            <a:r>
              <a:rPr lang="en-US" b="1" i="1" strike="noStrike" baseline="0" dirty="0" smtClean="0">
                <a:latin typeface="Times New Roman" panose="02020603050405020304" pitchFamily="18" charset="0"/>
              </a:rPr>
              <a:t>	</a:t>
            </a:r>
            <a:r>
              <a:rPr lang="pl-PL" b="1" i="1" strike="noStrike" baseline="0" dirty="0" smtClean="0">
                <a:latin typeface="Times New Roman" panose="02020603050405020304" pitchFamily="18" charset="0"/>
              </a:rPr>
              <a:t>(5) X</a:t>
            </a:r>
            <a:r>
              <a:rPr lang="pl-PL" b="1" i="1" strike="noStrike" baseline="30000" dirty="0" smtClean="0">
                <a:latin typeface="Times New Roman" panose="02020603050405020304" pitchFamily="18" charset="0"/>
              </a:rPr>
              <a:t>c</a:t>
            </a:r>
            <a:r>
              <a:rPr lang="pl-PL" b="1" i="1" strike="noStrike" baseline="0" dirty="0" smtClean="0">
                <a:latin typeface="Times New Roman" panose="02020603050405020304" pitchFamily="18" charset="0"/>
              </a:rPr>
              <a:t> – Z</a:t>
            </a:r>
            <a:r>
              <a:rPr lang="pl-PL" b="1" i="1" strike="noStrike" baseline="30000" dirty="0" smtClean="0">
                <a:latin typeface="Times New Roman" panose="02020603050405020304" pitchFamily="18" charset="0"/>
              </a:rPr>
              <a:t>c</a:t>
            </a:r>
            <a:r>
              <a:rPr lang="pl-PL" b="1" i="1" strike="noStrike" baseline="0" dirty="0" smtClean="0">
                <a:latin typeface="Times New Roman" panose="02020603050405020304" pitchFamily="18" charset="0"/>
              </a:rPr>
              <a:t>	(6) (X – Z) </a:t>
            </a:r>
            <a:r>
              <a:rPr lang="pl-PL" b="1" i="1" strike="noStrike" baseline="30000" dirty="0" smtClean="0">
                <a:latin typeface="Times New Roman" panose="02020603050405020304" pitchFamily="18" charset="0"/>
              </a:rPr>
              <a:t>c</a:t>
            </a:r>
          </a:p>
          <a:p>
            <a:pPr marR="0" lvl="0" rtl="0"/>
            <a:r>
              <a:rPr lang="en-US" b="1" i="1" strike="noStrike" baseline="0" dirty="0" smtClean="0">
                <a:latin typeface="Times New Roman" panose="02020603050405020304" pitchFamily="18" charset="0"/>
              </a:rPr>
              <a:t>Firstly we enumerate the given sets. Given</a:t>
            </a:r>
          </a:p>
          <a:p>
            <a:pPr marR="0" lvl="0" rtl="0"/>
            <a:r>
              <a:rPr lang="pl-PL" b="1" i="1" strike="noStrike" baseline="0" dirty="0" smtClean="0">
                <a:latin typeface="Times New Roman" panose="02020603050405020304" pitchFamily="18" charset="0"/>
              </a:rPr>
              <a:t>U = {1, 2, 3, …, 10},</a:t>
            </a:r>
          </a:p>
          <a:p>
            <a:pPr marR="0" lvl="0" rtl="0"/>
            <a:r>
              <a:rPr lang="en-US" b="1" i="1" strike="noStrike" baseline="0" dirty="0" smtClean="0">
                <a:latin typeface="Times New Roman" panose="02020603050405020304" pitchFamily="18" charset="0"/>
              </a:rPr>
              <a:t>X = {1, 2, 3, 4, 5}</a:t>
            </a:r>
          </a:p>
          <a:p>
            <a:pPr marR="0" lvl="0" rtl="0"/>
            <a:r>
              <a:rPr lang="es-ES" b="1" i="1" strike="noStrike" baseline="0" dirty="0" smtClean="0">
                <a:latin typeface="Times New Roman" panose="02020603050405020304" pitchFamily="18" charset="0"/>
              </a:rPr>
              <a:t>Y = {y | y = 2 x, x </a:t>
            </a:r>
            <a:r>
              <a:rPr lang="es-ES" b="1" i="1" strike="noStrike" baseline="0" dirty="0" smtClean="0">
                <a:latin typeface="Symbol" panose="05050102010706020507" pitchFamily="18" charset="2"/>
              </a:rPr>
              <a:t>Î</a:t>
            </a:r>
            <a:r>
              <a:rPr lang="es-ES" b="1" i="1" strike="noStrike" baseline="0" dirty="0" smtClean="0">
                <a:latin typeface="Times New Roman" panose="02020603050405020304" pitchFamily="18" charset="0"/>
              </a:rPr>
              <a:t>X} = {2, 4, 6, 8, 10}</a:t>
            </a:r>
          </a:p>
          <a:p>
            <a:pPr marR="0" lvl="0" rtl="0"/>
            <a:r>
              <a:rPr lang="pl-PL" b="1" i="1" strike="noStrike" baseline="0" dirty="0" smtClean="0">
                <a:latin typeface="Times New Roman" panose="02020603050405020304" pitchFamily="18" charset="0"/>
              </a:rPr>
              <a:t>Z = {z | z</a:t>
            </a:r>
            <a:r>
              <a:rPr lang="pl-PL" b="1" i="1" strike="noStrike" baseline="30000" dirty="0" smtClean="0">
                <a:latin typeface="Times New Roman" panose="02020603050405020304" pitchFamily="18" charset="0"/>
              </a:rPr>
              <a:t>2</a:t>
            </a:r>
            <a:r>
              <a:rPr lang="pl-PL" b="1" i="1" strike="noStrike" baseline="0" dirty="0" smtClean="0">
                <a:latin typeface="Times New Roman" panose="02020603050405020304" pitchFamily="18" charset="0"/>
              </a:rPr>
              <a:t> – 9 z + 14 = 0} = {2, 7}</a:t>
            </a:r>
          </a:p>
          <a:p>
            <a:pPr marR="0" lvl="0" rtl="0"/>
            <a:endParaRPr lang="pl-PL" b="1" i="1"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27751171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dirty="0" smtClean="0">
                <a:latin typeface="Times New Roman" panose="02020603050405020304" pitchFamily="18" charset="0"/>
              </a:rPr>
              <a:t>EXERCISE:</a:t>
            </a:r>
          </a:p>
        </p:txBody>
      </p:sp>
      <p:sp>
        <p:nvSpPr>
          <p:cNvPr id="3" name="Text Placeholder 2"/>
          <p:cNvSpPr>
            <a:spLocks noGrp="1"/>
          </p:cNvSpPr>
          <p:nvPr>
            <p:ph type="body" idx="1"/>
          </p:nvPr>
        </p:nvSpPr>
        <p:spPr/>
        <p:txBody>
          <a:bodyPr>
            <a:normAutofit/>
          </a:bodyPr>
          <a:lstStyle/>
          <a:p>
            <a:pPr marR="0" lvl="0" rtl="0"/>
            <a:r>
              <a:rPr lang="da-DK" b="1" i="1" strike="noStrike" baseline="0" dirty="0" smtClean="0">
                <a:latin typeface="Times New Roman" panose="02020603050405020304" pitchFamily="18" charset="0"/>
              </a:rPr>
              <a:t> </a:t>
            </a:r>
            <a:r>
              <a:rPr lang="es-ES" b="1" i="1" strike="noStrike" baseline="0" dirty="0" smtClean="0">
                <a:latin typeface="Times New Roman" panose="02020603050405020304" pitchFamily="18" charset="0"/>
              </a:rPr>
              <a:t>(1)	X </a:t>
            </a:r>
            <a:r>
              <a:rPr lang="es-ES" b="1" i="1" strike="noStrike" baseline="0" dirty="0" smtClean="0">
                <a:latin typeface="Symbol" panose="05050102010706020507" pitchFamily="18" charset="2"/>
              </a:rPr>
              <a:t>Ç</a:t>
            </a:r>
            <a:r>
              <a:rPr lang="es-ES" b="1" i="1" strike="noStrike" baseline="0" dirty="0" smtClean="0">
                <a:latin typeface="Times New Roman" panose="02020603050405020304" pitchFamily="18" charset="0"/>
              </a:rPr>
              <a:t> Y = {1, 2, 3, 4, 5} </a:t>
            </a:r>
            <a:r>
              <a:rPr lang="es-ES" b="1" i="1" strike="noStrike" baseline="0" dirty="0" smtClean="0">
                <a:latin typeface="Symbol" panose="05050102010706020507" pitchFamily="18" charset="2"/>
              </a:rPr>
              <a:t>Ç</a:t>
            </a:r>
            <a:r>
              <a:rPr lang="es-ES" b="1" i="1" strike="noStrike" baseline="0" dirty="0" smtClean="0">
                <a:latin typeface="Times New Roman" panose="02020603050405020304" pitchFamily="18" charset="0"/>
              </a:rPr>
              <a:t> {2, 4, 6, 8, 10}</a:t>
            </a:r>
          </a:p>
          <a:p>
            <a:pPr marL="0" marR="0" lvl="0" indent="0" rtl="0">
              <a:buNone/>
            </a:pPr>
            <a:r>
              <a:rPr lang="en-US" b="1" i="1" strike="noStrike" baseline="0" dirty="0" smtClean="0">
                <a:latin typeface="Times New Roman" panose="02020603050405020304" pitchFamily="18" charset="0"/>
              </a:rPr>
              <a:t>		= {2, 4}</a:t>
            </a:r>
          </a:p>
          <a:p>
            <a:pPr marR="0" lvl="0" rtl="0"/>
            <a:r>
              <a:rPr lang="it-IT" b="1" i="1" strike="noStrike" baseline="0" dirty="0" smtClean="0">
                <a:latin typeface="Times New Roman" panose="02020603050405020304" pitchFamily="18" charset="0"/>
              </a:rPr>
              <a:t>(2)	Y </a:t>
            </a:r>
            <a:r>
              <a:rPr lang="it-IT" b="1" i="1" strike="noStrike" baseline="0" dirty="0" smtClean="0">
                <a:latin typeface="Symbol" panose="05050102010706020507" pitchFamily="18" charset="2"/>
              </a:rPr>
              <a:t>È</a:t>
            </a:r>
            <a:r>
              <a:rPr lang="it-IT" b="1" i="1" strike="noStrike" baseline="0" dirty="0" smtClean="0">
                <a:latin typeface="Times New Roman" panose="02020603050405020304" pitchFamily="18" charset="0"/>
              </a:rPr>
              <a:t> Z = {2, 4, 6, 8, 10} </a:t>
            </a:r>
            <a:r>
              <a:rPr lang="it-IT" b="1" i="1" strike="noStrike" baseline="0" dirty="0" smtClean="0">
                <a:latin typeface="Symbol" panose="05050102010706020507" pitchFamily="18" charset="2"/>
              </a:rPr>
              <a:t>È</a:t>
            </a:r>
            <a:r>
              <a:rPr lang="it-IT" b="1" i="1" strike="noStrike" baseline="0" dirty="0" smtClean="0">
                <a:latin typeface="Times New Roman" panose="02020603050405020304" pitchFamily="18" charset="0"/>
              </a:rPr>
              <a:t> {2, 7}</a:t>
            </a:r>
          </a:p>
          <a:p>
            <a:pPr marL="0" marR="0" lvl="0" indent="0" rtl="0">
              <a:buNone/>
            </a:pPr>
            <a:r>
              <a:rPr lang="en-US" b="1" i="1" strike="noStrike" baseline="0" dirty="0" smtClean="0">
                <a:latin typeface="Times New Roman" panose="02020603050405020304" pitchFamily="18" charset="0"/>
              </a:rPr>
              <a:t>		= {2, 4, 6, 7, 8, 10}</a:t>
            </a:r>
          </a:p>
          <a:p>
            <a:pPr marR="0" lvl="0" rtl="0"/>
            <a:r>
              <a:rPr lang="pl-PL" b="1" i="1" strike="noStrike" baseline="0" dirty="0" smtClean="0">
                <a:latin typeface="Times New Roman" panose="02020603050405020304" pitchFamily="18" charset="0"/>
              </a:rPr>
              <a:t>(3)	X – Z = {1, 2, 3, 4, 5} – {2, 7}</a:t>
            </a:r>
          </a:p>
          <a:p>
            <a:pPr marL="0" marR="0" lvl="0" indent="0" rtl="0">
              <a:buNone/>
            </a:pPr>
            <a:r>
              <a:rPr lang="en-US" b="1" i="1" strike="noStrike" baseline="0" dirty="0" smtClean="0">
                <a:latin typeface="Times New Roman" panose="02020603050405020304" pitchFamily="18" charset="0"/>
              </a:rPr>
              <a:t>		= {1, 3, 4, 5}</a:t>
            </a:r>
          </a:p>
          <a:p>
            <a:pPr marR="0" lvl="0" rtl="0"/>
            <a:r>
              <a:rPr lang="es-ES" b="1" i="1" strike="noStrike" baseline="0" dirty="0" smtClean="0">
                <a:latin typeface="Times New Roman" panose="02020603050405020304" pitchFamily="18" charset="0"/>
              </a:rPr>
              <a:t>(4)	</a:t>
            </a:r>
            <a:r>
              <a:rPr lang="es-ES" b="1" i="1" strike="noStrike" baseline="0" dirty="0" err="1" smtClean="0">
                <a:latin typeface="Times New Roman" panose="02020603050405020304" pitchFamily="18" charset="0"/>
              </a:rPr>
              <a:t>Y</a:t>
            </a:r>
            <a:r>
              <a:rPr lang="es-ES" b="1" i="1" strike="noStrike" baseline="30000" dirty="0" err="1" smtClean="0">
                <a:latin typeface="Times New Roman" panose="02020603050405020304" pitchFamily="18" charset="0"/>
              </a:rPr>
              <a:t>c</a:t>
            </a:r>
            <a:r>
              <a:rPr lang="es-ES" b="1" i="1" strike="noStrike" baseline="0" dirty="0" smtClean="0">
                <a:latin typeface="Times New Roman" panose="02020603050405020304" pitchFamily="18" charset="0"/>
              </a:rPr>
              <a:t> = U – Y = {1, 2, 3, …, 10} – {2, 4, 6, 8, 10}</a:t>
            </a:r>
          </a:p>
          <a:p>
            <a:pPr marL="0" marR="0" lvl="0" indent="0" rtl="0">
              <a:buNone/>
            </a:pPr>
            <a:r>
              <a:rPr lang="en-US" b="1" i="1" strike="noStrike" baseline="0" dirty="0" smtClean="0">
                <a:latin typeface="Times New Roman" panose="02020603050405020304" pitchFamily="18" charset="0"/>
              </a:rPr>
              <a:t>		</a:t>
            </a:r>
            <a:r>
              <a:rPr lang="en-US" b="1" i="1" strike="noStrike" dirty="0" smtClean="0">
                <a:latin typeface="Times New Roman" panose="02020603050405020304" pitchFamily="18" charset="0"/>
              </a:rPr>
              <a:t>       </a:t>
            </a:r>
            <a:r>
              <a:rPr lang="en-US" b="1" i="1" strike="noStrike" baseline="0" dirty="0" smtClean="0">
                <a:latin typeface="Times New Roman" panose="02020603050405020304" pitchFamily="18" charset="0"/>
              </a:rPr>
              <a:t>= {1, 3, 5, 7, 9}</a:t>
            </a:r>
          </a:p>
          <a:p>
            <a:pPr marR="0" lvl="0" rtl="0"/>
            <a:endParaRPr lang="en-US" b="1" i="1" strike="noStrike" baseline="0" dirty="0" smtClean="0">
              <a:latin typeface="Times New Roman" panose="02020603050405020304" pitchFamily="18" charset="0"/>
            </a:endParaRPr>
          </a:p>
          <a:p>
            <a:pPr marR="0" lvl="0" rtl="0"/>
            <a:endParaRPr lang="pl-PL" b="1" i="1"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24035631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dirty="0" smtClean="0">
                <a:latin typeface="Times New Roman" panose="02020603050405020304" pitchFamily="18" charset="0"/>
              </a:rPr>
              <a:t>EXERCISE:</a:t>
            </a:r>
          </a:p>
        </p:txBody>
      </p:sp>
      <p:sp>
        <p:nvSpPr>
          <p:cNvPr id="3" name="Text Placeholder 2"/>
          <p:cNvSpPr>
            <a:spLocks noGrp="1"/>
          </p:cNvSpPr>
          <p:nvPr>
            <p:ph type="body" idx="1"/>
          </p:nvPr>
        </p:nvSpPr>
        <p:spPr/>
        <p:txBody>
          <a:bodyPr>
            <a:normAutofit lnSpcReduction="10000"/>
          </a:bodyPr>
          <a:lstStyle/>
          <a:p>
            <a:pPr marR="0" lvl="0" rtl="0"/>
            <a:r>
              <a:rPr lang="en-US" b="1" i="1" strike="noStrike" baseline="0" dirty="0" smtClean="0">
                <a:latin typeface="Times New Roman" panose="02020603050405020304" pitchFamily="18" charset="0"/>
              </a:rPr>
              <a:t>(5)	</a:t>
            </a:r>
            <a:r>
              <a:rPr lang="en-US" b="1" i="1" strike="noStrike" baseline="0" dirty="0" err="1" smtClean="0">
                <a:latin typeface="Times New Roman" panose="02020603050405020304" pitchFamily="18" charset="0"/>
              </a:rPr>
              <a:t>X</a:t>
            </a:r>
            <a:r>
              <a:rPr lang="en-US" b="1" i="1" strike="noStrike" baseline="30000" dirty="0" err="1" smtClean="0">
                <a:latin typeface="Times New Roman" panose="02020603050405020304" pitchFamily="18" charset="0"/>
              </a:rPr>
              <a:t>c</a:t>
            </a:r>
            <a:r>
              <a:rPr lang="en-US" b="1" i="1" strike="noStrike" baseline="0" dirty="0" smtClean="0">
                <a:latin typeface="Times New Roman" panose="02020603050405020304" pitchFamily="18" charset="0"/>
              </a:rPr>
              <a:t> = {6, 7, 8, 9, 10}</a:t>
            </a:r>
          </a:p>
          <a:p>
            <a:pPr marL="0" marR="0" lvl="0" indent="0" rtl="0">
              <a:buNone/>
            </a:pPr>
            <a:r>
              <a:rPr lang="en-US" b="1" i="1" strike="noStrike" baseline="0" dirty="0" smtClean="0">
                <a:latin typeface="Times New Roman" panose="02020603050405020304" pitchFamily="18" charset="0"/>
              </a:rPr>
              <a:t>	</a:t>
            </a:r>
            <a:r>
              <a:rPr lang="pl-PL" b="1" i="1" strike="noStrike" baseline="0" dirty="0" smtClean="0">
                <a:latin typeface="Times New Roman" panose="02020603050405020304" pitchFamily="18" charset="0"/>
              </a:rPr>
              <a:t>Z</a:t>
            </a:r>
            <a:r>
              <a:rPr lang="pl-PL" b="1" i="1" strike="noStrike" baseline="30000" dirty="0" smtClean="0">
                <a:latin typeface="Times New Roman" panose="02020603050405020304" pitchFamily="18" charset="0"/>
              </a:rPr>
              <a:t>c</a:t>
            </a:r>
            <a:r>
              <a:rPr lang="pl-PL" b="1" i="1" strike="noStrike" baseline="0" dirty="0" smtClean="0">
                <a:latin typeface="Times New Roman" panose="02020603050405020304" pitchFamily="18" charset="0"/>
              </a:rPr>
              <a:t> = {1, 3, 4, 5, 6, 8, 9, 10}</a:t>
            </a:r>
          </a:p>
          <a:p>
            <a:pPr marL="0" marR="0" lvl="0" indent="0" rtl="0">
              <a:buNone/>
            </a:pPr>
            <a:r>
              <a:rPr lang="en-US" b="1" i="1" strike="noStrike" baseline="0" dirty="0" smtClean="0">
                <a:latin typeface="Times New Roman" panose="02020603050405020304" pitchFamily="18" charset="0"/>
              </a:rPr>
              <a:t>	</a:t>
            </a:r>
            <a:r>
              <a:rPr lang="en-US" b="1" i="1" strike="noStrike" baseline="0" dirty="0" err="1" smtClean="0">
                <a:latin typeface="Times New Roman" panose="02020603050405020304" pitchFamily="18" charset="0"/>
              </a:rPr>
              <a:t>X</a:t>
            </a:r>
            <a:r>
              <a:rPr lang="en-US" b="1" i="1" strike="noStrike" baseline="30000" dirty="0" err="1" smtClean="0">
                <a:latin typeface="Times New Roman" panose="02020603050405020304" pitchFamily="18" charset="0"/>
              </a:rPr>
              <a:t>c</a:t>
            </a:r>
            <a:r>
              <a:rPr lang="en-US" b="1" i="1" strike="noStrike" baseline="0" dirty="0" smtClean="0">
                <a:latin typeface="Times New Roman" panose="02020603050405020304" pitchFamily="18" charset="0"/>
              </a:rPr>
              <a:t> – </a:t>
            </a:r>
            <a:r>
              <a:rPr lang="en-US" b="1" i="1" strike="noStrike" baseline="0" dirty="0" err="1" smtClean="0">
                <a:latin typeface="Times New Roman" panose="02020603050405020304" pitchFamily="18" charset="0"/>
              </a:rPr>
              <a:t>Z</a:t>
            </a:r>
            <a:r>
              <a:rPr lang="en-US" b="1" i="1" strike="noStrike" baseline="30000" dirty="0" err="1" smtClean="0">
                <a:latin typeface="Times New Roman" panose="02020603050405020304" pitchFamily="18" charset="0"/>
              </a:rPr>
              <a:t>c</a:t>
            </a:r>
            <a:r>
              <a:rPr lang="en-US" b="1" i="1" strike="noStrike" baseline="0" dirty="0" smtClean="0">
                <a:latin typeface="Times New Roman" panose="02020603050405020304" pitchFamily="18" charset="0"/>
              </a:rPr>
              <a:t> = {6, 7, 8, 9, 10} – {1, 3, 4, 5, 6, 8, 9, 10}</a:t>
            </a:r>
          </a:p>
          <a:p>
            <a:pPr marL="0" marR="0" lvl="0" indent="0" rtl="0">
              <a:buNone/>
            </a:pPr>
            <a:r>
              <a:rPr lang="en-US" b="1" i="1" strike="noStrike" baseline="0" dirty="0" smtClean="0">
                <a:latin typeface="Times New Roman" panose="02020603050405020304" pitchFamily="18" charset="0"/>
              </a:rPr>
              <a:t>		</a:t>
            </a:r>
            <a:r>
              <a:rPr lang="en-US" b="1" i="1" strike="noStrike" dirty="0" smtClean="0">
                <a:latin typeface="Times New Roman" panose="02020603050405020304" pitchFamily="18" charset="0"/>
              </a:rPr>
              <a:t>  </a:t>
            </a:r>
            <a:r>
              <a:rPr lang="en-US" b="1" i="1" strike="noStrike" baseline="0" dirty="0" smtClean="0">
                <a:latin typeface="Times New Roman" panose="02020603050405020304" pitchFamily="18" charset="0"/>
              </a:rPr>
              <a:t>= {7}</a:t>
            </a:r>
          </a:p>
          <a:p>
            <a:pPr marR="0" lvl="0" rtl="0"/>
            <a:r>
              <a:rPr lang="pl-PL" b="1" i="1" strike="noStrike" baseline="0" dirty="0" smtClean="0">
                <a:latin typeface="Times New Roman" panose="02020603050405020304" pitchFamily="18" charset="0"/>
              </a:rPr>
              <a:t>(6)	(X – Z)</a:t>
            </a:r>
            <a:r>
              <a:rPr lang="pl-PL" b="1" i="1" strike="noStrike" baseline="30000" dirty="0" smtClean="0">
                <a:latin typeface="Times New Roman" panose="02020603050405020304" pitchFamily="18" charset="0"/>
              </a:rPr>
              <a:t>c</a:t>
            </a:r>
            <a:r>
              <a:rPr lang="pl-PL" b="1" i="1" strike="noStrike" baseline="0" dirty="0" smtClean="0">
                <a:latin typeface="Times New Roman" panose="02020603050405020304" pitchFamily="18" charset="0"/>
              </a:rPr>
              <a:t> = U – (X – Z)</a:t>
            </a:r>
          </a:p>
          <a:p>
            <a:pPr marL="0" marR="0" lvl="0" indent="0" rtl="0">
              <a:buNone/>
            </a:pPr>
            <a:r>
              <a:rPr lang="en-US" b="1" i="1" strike="noStrike" baseline="0" dirty="0" smtClean="0">
                <a:latin typeface="Times New Roman" panose="02020603050405020304" pitchFamily="18" charset="0"/>
              </a:rPr>
              <a:t>		   = {1, 2, 3, …, 10} – {1, 3, 4, 5}</a:t>
            </a:r>
          </a:p>
          <a:p>
            <a:pPr marL="0" marR="0" lvl="0" indent="0" rtl="0">
              <a:buNone/>
            </a:pPr>
            <a:r>
              <a:rPr lang="en-US" b="1" i="1" strike="noStrike" baseline="0" dirty="0" smtClean="0">
                <a:latin typeface="Times New Roman" panose="02020603050405020304" pitchFamily="18" charset="0"/>
              </a:rPr>
              <a:t>		</a:t>
            </a:r>
            <a:r>
              <a:rPr lang="en-US" b="1" i="1" strike="noStrike" dirty="0" smtClean="0">
                <a:latin typeface="Times New Roman" panose="02020603050405020304" pitchFamily="18" charset="0"/>
              </a:rPr>
              <a:t>   </a:t>
            </a:r>
            <a:r>
              <a:rPr lang="en-US" b="1" i="1" strike="noStrike" baseline="0" dirty="0" smtClean="0">
                <a:latin typeface="Times New Roman" panose="02020603050405020304" pitchFamily="18" charset="0"/>
              </a:rPr>
              <a:t>= {2, 6, 7, 8, 9, 10}</a:t>
            </a:r>
          </a:p>
          <a:p>
            <a:pPr marR="0" lvl="0" rtl="0"/>
            <a:endParaRPr lang="en-US" b="1" i="1" strike="noStrike" baseline="0" dirty="0" smtClean="0">
              <a:latin typeface="Times New Roman" panose="02020603050405020304" pitchFamily="18" charset="0"/>
            </a:endParaRPr>
          </a:p>
          <a:p>
            <a:pPr marR="0" lvl="0" rtl="0"/>
            <a:r>
              <a:rPr lang="pl-PL" b="1" i="1" strike="noStrike" baseline="0" dirty="0" smtClean="0">
                <a:latin typeface="Times New Roman" panose="02020603050405020304" pitchFamily="18" charset="0"/>
              </a:rPr>
              <a:t>NOTE	(X – Z)</a:t>
            </a:r>
            <a:r>
              <a:rPr lang="pl-PL" b="1" i="1" strike="noStrike" baseline="30000" dirty="0" smtClean="0">
                <a:latin typeface="Times New Roman" panose="02020603050405020304" pitchFamily="18" charset="0"/>
              </a:rPr>
              <a:t>c</a:t>
            </a:r>
            <a:r>
              <a:rPr lang="pl-PL" b="1" i="1" strike="noStrike" baseline="0" dirty="0" smtClean="0">
                <a:latin typeface="Times New Roman" panose="02020603050405020304" pitchFamily="18" charset="0"/>
              </a:rPr>
              <a:t> </a:t>
            </a:r>
            <a:r>
              <a:rPr lang="pl-PL" b="1" i="1" strike="noStrike" baseline="0" dirty="0" smtClean="0">
                <a:latin typeface="Symbol" panose="05050102010706020507" pitchFamily="18" charset="2"/>
              </a:rPr>
              <a:t>¹</a:t>
            </a:r>
            <a:r>
              <a:rPr lang="pl-PL" b="1" i="1" strike="noStrike" baseline="0" dirty="0" smtClean="0">
                <a:latin typeface="Times New Roman" panose="02020603050405020304" pitchFamily="18" charset="0"/>
              </a:rPr>
              <a:t> X</a:t>
            </a:r>
            <a:r>
              <a:rPr lang="pl-PL" b="1" i="1" strike="noStrike" baseline="30000" dirty="0" smtClean="0">
                <a:latin typeface="Times New Roman" panose="02020603050405020304" pitchFamily="18" charset="0"/>
              </a:rPr>
              <a:t>c</a:t>
            </a:r>
            <a:r>
              <a:rPr lang="pl-PL" b="1" i="1" strike="noStrike" baseline="0" dirty="0" smtClean="0">
                <a:latin typeface="Times New Roman" panose="02020603050405020304" pitchFamily="18" charset="0"/>
              </a:rPr>
              <a:t> - Z</a:t>
            </a:r>
            <a:r>
              <a:rPr lang="pl-PL" b="1" i="1" strike="noStrike" baseline="30000" dirty="0" smtClean="0">
                <a:latin typeface="Times New Roman" panose="02020603050405020304" pitchFamily="18" charset="0"/>
              </a:rPr>
              <a:t>c</a:t>
            </a:r>
            <a:endParaRPr lang="pl-PL" b="1" i="1"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3949163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dirty="0" smtClean="0">
                <a:latin typeface="Times New Roman" panose="02020603050405020304" pitchFamily="18" charset="0"/>
              </a:rPr>
              <a:t>EXERCISE:</a:t>
            </a:r>
          </a:p>
        </p:txBody>
      </p:sp>
      <p:sp>
        <p:nvSpPr>
          <p:cNvPr id="3" name="Text Placeholder 2"/>
          <p:cNvSpPr>
            <a:spLocks noGrp="1"/>
          </p:cNvSpPr>
          <p:nvPr>
            <p:ph type="body" idx="1"/>
          </p:nvPr>
        </p:nvSpPr>
        <p:spPr/>
        <p:txBody>
          <a:bodyPr/>
          <a:lstStyle/>
          <a:p>
            <a:pPr marR="0" lvl="0" rtl="0"/>
            <a:r>
              <a:rPr lang="en-US" b="0" i="0" strike="noStrike" baseline="0" dirty="0" smtClean="0">
                <a:latin typeface="Times New Roman" panose="02020603050405020304" pitchFamily="18" charset="0"/>
              </a:rPr>
              <a:t>Given the following universal set U and its two subsets P and Q, where</a:t>
            </a:r>
          </a:p>
          <a:p>
            <a:pPr marL="0" marR="0" lvl="0" indent="0" rtl="0">
              <a:buNone/>
            </a:pPr>
            <a:r>
              <a:rPr lang="en-US" dirty="0">
                <a:latin typeface="Times New Roman" panose="02020603050405020304" pitchFamily="18" charset="0"/>
              </a:rPr>
              <a:t>	</a:t>
            </a:r>
            <a:r>
              <a:rPr lang="en-US" b="0" i="0" strike="noStrike" baseline="0" dirty="0" smtClean="0">
                <a:latin typeface="Times New Roman" panose="02020603050405020304" pitchFamily="18" charset="0"/>
              </a:rPr>
              <a:t> </a:t>
            </a:r>
            <a:r>
              <a:rPr lang="en-US" b="1" i="1" strike="noStrike" baseline="0" dirty="0" smtClean="0">
                <a:latin typeface="Times New Roman" panose="02020603050405020304" pitchFamily="18" charset="0"/>
              </a:rPr>
              <a:t>U = {x | x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 Z,0 </a:t>
            </a:r>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 x </a:t>
            </a:r>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 10}</a:t>
            </a:r>
          </a:p>
          <a:p>
            <a:pPr marL="0" marR="0" lvl="0" indent="0" rtl="0">
              <a:buNone/>
            </a:pPr>
            <a:r>
              <a:rPr lang="en-US" b="1" i="1" strike="noStrike" baseline="0" dirty="0" smtClean="0">
                <a:latin typeface="Times New Roman" panose="02020603050405020304" pitchFamily="18" charset="0"/>
              </a:rPr>
              <a:t>	P = {x | x is a prime number}</a:t>
            </a:r>
          </a:p>
          <a:p>
            <a:pPr marL="0" marR="0" lvl="0" indent="0" rtl="0">
              <a:buNone/>
            </a:pPr>
            <a:r>
              <a:rPr lang="en-US" b="1" i="1" dirty="0">
                <a:latin typeface="Times New Roman" panose="02020603050405020304" pitchFamily="18" charset="0"/>
              </a:rPr>
              <a:t>	</a:t>
            </a:r>
            <a:r>
              <a:rPr lang="en-US" b="1" i="1" strike="noStrike" baseline="0" dirty="0" smtClean="0">
                <a:latin typeface="Times New Roman" panose="02020603050405020304" pitchFamily="18" charset="0"/>
              </a:rPr>
              <a:t>Q = {x | x</a:t>
            </a:r>
            <a:r>
              <a:rPr lang="en-US" b="1" i="1" strike="noStrike" baseline="30000" dirty="0" smtClean="0">
                <a:latin typeface="Times New Roman" panose="02020603050405020304" pitchFamily="18" charset="0"/>
              </a:rPr>
              <a:t>2</a:t>
            </a:r>
            <a:r>
              <a:rPr lang="en-US" b="1" i="1" strike="noStrike" baseline="0" dirty="0" smtClean="0">
                <a:latin typeface="Times New Roman" panose="02020603050405020304" pitchFamily="18" charset="0"/>
              </a:rPr>
              <a:t> &lt; 70}</a:t>
            </a:r>
          </a:p>
          <a:p>
            <a:pPr marL="571500" marR="0" lvl="0" indent="-571500" rtl="0">
              <a:buFont typeface="+mj-lt"/>
              <a:buAutoNum type="romanLcPeriod"/>
            </a:pPr>
            <a:r>
              <a:rPr lang="en-US" b="1" i="1" strike="noStrike" baseline="0" dirty="0" smtClean="0">
                <a:latin typeface="Times New Roman" panose="02020603050405020304" pitchFamily="18" charset="0"/>
              </a:rPr>
              <a:t>Draw a Venn diagram for the above</a:t>
            </a:r>
          </a:p>
          <a:p>
            <a:pPr marL="571500" marR="0" lvl="0" indent="-571500" rtl="0">
              <a:buFont typeface="+mj-lt"/>
              <a:buAutoNum type="romanLcPeriod"/>
            </a:pPr>
            <a:r>
              <a:rPr lang="en-US" b="1" i="1" strike="noStrike" baseline="0" dirty="0" smtClean="0">
                <a:latin typeface="Times New Roman" panose="02020603050405020304" pitchFamily="18" charset="0"/>
              </a:rPr>
              <a:t>List the elements in P</a:t>
            </a:r>
            <a:r>
              <a:rPr lang="en-US" b="1" i="1" strike="noStrike" baseline="30000" dirty="0" smtClean="0">
                <a:latin typeface="Times New Roman" panose="02020603050405020304" pitchFamily="18" charset="0"/>
              </a:rPr>
              <a:t>c</a:t>
            </a:r>
            <a:r>
              <a:rPr lang="en-US" b="1" i="1" strike="noStrike" baseline="0" dirty="0" smtClean="0">
                <a:latin typeface="Times New Roman" panose="02020603050405020304" pitchFamily="18" charset="0"/>
              </a:rPr>
              <a:t> </a:t>
            </a:r>
            <a:r>
              <a:rPr lang="en-US" b="1" i="1" strike="noStrike" baseline="0" dirty="0" smtClean="0">
                <a:latin typeface="Symbol" panose="05050102010706020507" pitchFamily="18" charset="2"/>
              </a:rPr>
              <a:t>Ç</a:t>
            </a:r>
            <a:r>
              <a:rPr lang="en-US" b="1" i="1" strike="noStrike" baseline="0" dirty="0" smtClean="0">
                <a:latin typeface="Times New Roman" panose="02020603050405020304" pitchFamily="18" charset="0"/>
              </a:rPr>
              <a:t> Q</a:t>
            </a:r>
          </a:p>
        </p:txBody>
      </p:sp>
    </p:spTree>
    <p:extLst>
      <p:ext uri="{BB962C8B-B14F-4D97-AF65-F5344CB8AC3E}">
        <p14:creationId xmlns:p14="http://schemas.microsoft.com/office/powerpoint/2010/main" val="19719388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dirty="0" smtClean="0">
                <a:latin typeface="Times New Roman" panose="02020603050405020304" pitchFamily="18" charset="0"/>
              </a:rPr>
              <a:t>SOLUTION:</a:t>
            </a:r>
          </a:p>
        </p:txBody>
      </p:sp>
      <p:sp>
        <p:nvSpPr>
          <p:cNvPr id="3" name="Text Placeholder 2"/>
          <p:cNvSpPr>
            <a:spLocks noGrp="1"/>
          </p:cNvSpPr>
          <p:nvPr>
            <p:ph type="body" idx="1"/>
          </p:nvPr>
        </p:nvSpPr>
        <p:spPr/>
        <p:txBody>
          <a:bodyPr/>
          <a:lstStyle/>
          <a:p>
            <a:pPr lvl="0"/>
            <a:r>
              <a:rPr lang="en-US" b="1" i="1" strike="noStrike" baseline="0" dirty="0" smtClean="0">
                <a:latin typeface="Times New Roman" panose="02020603050405020304" pitchFamily="18" charset="0"/>
              </a:rPr>
              <a:t>First we write the sets in Tabular form.</a:t>
            </a:r>
          </a:p>
          <a:p>
            <a:pPr marL="0" lvl="0" indent="0">
              <a:buNone/>
            </a:pPr>
            <a:r>
              <a:rPr lang="en-US" b="1" i="1" strike="noStrike" baseline="0" dirty="0" smtClean="0">
                <a:latin typeface="Times New Roman" panose="02020603050405020304" pitchFamily="18" charset="0"/>
              </a:rPr>
              <a:t>	</a:t>
            </a:r>
            <a:r>
              <a:rPr lang="pl-PL" b="1" i="1" strike="noStrike" baseline="0" dirty="0" smtClean="0">
                <a:latin typeface="Times New Roman" panose="02020603050405020304" pitchFamily="18" charset="0"/>
              </a:rPr>
              <a:t>U = {x | x </a:t>
            </a:r>
            <a:r>
              <a:rPr lang="pl-PL" b="1" i="1" strike="noStrike" baseline="0" dirty="0" smtClean="0">
                <a:latin typeface="Symbol" panose="05050102010706020507" pitchFamily="18" charset="2"/>
              </a:rPr>
              <a:t>Î</a:t>
            </a:r>
            <a:r>
              <a:rPr lang="pl-PL" b="1" i="1" strike="noStrike" baseline="0" dirty="0" smtClean="0">
                <a:latin typeface="Times New Roman" panose="02020603050405020304" pitchFamily="18" charset="0"/>
              </a:rPr>
              <a:t>Z, 0 </a:t>
            </a:r>
            <a:r>
              <a:rPr lang="pl-PL" b="1" i="1" strike="noStrike" baseline="0" dirty="0" smtClean="0">
                <a:latin typeface="Symbol" panose="05050102010706020507" pitchFamily="18" charset="2"/>
              </a:rPr>
              <a:t>£</a:t>
            </a:r>
            <a:r>
              <a:rPr lang="pl-PL" b="1" i="1" strike="noStrike" baseline="0" dirty="0" smtClean="0">
                <a:latin typeface="Times New Roman" panose="02020603050405020304" pitchFamily="18" charset="0"/>
              </a:rPr>
              <a:t> x </a:t>
            </a:r>
            <a:r>
              <a:rPr lang="pl-PL" b="1" i="1" strike="noStrike" baseline="0" dirty="0" smtClean="0">
                <a:latin typeface="Symbol" panose="05050102010706020507" pitchFamily="18" charset="2"/>
              </a:rPr>
              <a:t>£</a:t>
            </a:r>
            <a:r>
              <a:rPr lang="pl-PL" b="1" i="1" strike="noStrike" baseline="0" dirty="0" smtClean="0">
                <a:latin typeface="Times New Roman" panose="02020603050405020304" pitchFamily="18" charset="0"/>
              </a:rPr>
              <a:t> 10}</a:t>
            </a:r>
            <a:endParaRPr lang="en-US" b="1" i="1" strike="noStrike" baseline="0" dirty="0" smtClean="0">
              <a:latin typeface="Times New Roman" panose="02020603050405020304" pitchFamily="18" charset="0"/>
            </a:endParaRPr>
          </a:p>
          <a:p>
            <a:pPr lvl="0"/>
            <a:r>
              <a:rPr lang="en-US" b="1" i="1" strike="noStrike" baseline="0" dirty="0" smtClean="0">
                <a:latin typeface="Times New Roman" panose="02020603050405020304" pitchFamily="18" charset="0"/>
              </a:rPr>
              <a:t>Since it is the set of integers that are greater then or equal 0 and less or equal to 10</a:t>
            </a:r>
          </a:p>
          <a:p>
            <a:pPr lvl="0"/>
            <a:r>
              <a:rPr lang="en-US" b="1" i="1" strike="noStrike" baseline="0" dirty="0" smtClean="0">
                <a:latin typeface="Times New Roman" panose="02020603050405020304" pitchFamily="18" charset="0"/>
              </a:rPr>
              <a:t>So we have</a:t>
            </a:r>
          </a:p>
          <a:p>
            <a:pPr marL="0" lvl="0" indent="0">
              <a:buNone/>
            </a:pPr>
            <a:r>
              <a:rPr lang="en-US" b="1" i="1" strike="noStrike" baseline="0" dirty="0" smtClean="0">
                <a:latin typeface="Times New Roman" panose="02020603050405020304" pitchFamily="18" charset="0"/>
              </a:rPr>
              <a:t>	</a:t>
            </a:r>
            <a:r>
              <a:rPr lang="pl-PL" b="1" i="1" strike="noStrike" baseline="0" dirty="0" smtClean="0">
                <a:latin typeface="Times New Roman" panose="02020603050405020304" pitchFamily="18" charset="0"/>
              </a:rPr>
              <a:t>U= {0, 1, 2, 3, …, 10}</a:t>
            </a:r>
          </a:p>
          <a:p>
            <a:pPr marL="0" lvl="0" indent="0">
              <a:buNone/>
            </a:pPr>
            <a:r>
              <a:rPr lang="en-US" b="1" i="1" strike="noStrike" baseline="0" dirty="0" smtClean="0">
                <a:latin typeface="Times New Roman" panose="02020603050405020304" pitchFamily="18" charset="0"/>
              </a:rPr>
              <a:t>	P = {x | x is a prime number}</a:t>
            </a:r>
          </a:p>
          <a:p>
            <a:endParaRPr lang="en-US" dirty="0"/>
          </a:p>
        </p:txBody>
      </p:sp>
    </p:spTree>
    <p:extLst>
      <p:ext uri="{BB962C8B-B14F-4D97-AF65-F5344CB8AC3E}">
        <p14:creationId xmlns:p14="http://schemas.microsoft.com/office/powerpoint/2010/main" val="29093675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sng" strike="noStrike" baseline="0" dirty="0" smtClean="0">
                <a:latin typeface="Times New Roman" panose="02020603050405020304" pitchFamily="18" charset="0"/>
              </a:rPr>
              <a:t>SOL…</a:t>
            </a:r>
            <a:endParaRPr lang="en-US" b="0" i="0" u="sng" strike="noStrike" baseline="0" dirty="0" smtClean="0">
              <a:latin typeface="Times New Roman" panose="02020603050405020304" pitchFamily="18" charset="0"/>
            </a:endParaRPr>
          </a:p>
        </p:txBody>
      </p:sp>
      <p:sp>
        <p:nvSpPr>
          <p:cNvPr id="3" name="Text Placeholder 2"/>
          <p:cNvSpPr>
            <a:spLocks noGrp="1"/>
          </p:cNvSpPr>
          <p:nvPr>
            <p:ph type="body" idx="1"/>
          </p:nvPr>
        </p:nvSpPr>
        <p:spPr/>
        <p:txBody>
          <a:bodyPr/>
          <a:lstStyle/>
          <a:p>
            <a:pPr marR="0" lvl="0" rtl="0"/>
            <a:r>
              <a:rPr lang="en-US" b="1" i="1" strike="noStrike" baseline="0" dirty="0" smtClean="0">
                <a:latin typeface="Times New Roman" panose="02020603050405020304" pitchFamily="18" charset="0"/>
              </a:rPr>
              <a:t>It is the set of prime numbers between 0 and 10. Remember Prime numbers are those numbers which have only two distinct divisors.</a:t>
            </a:r>
          </a:p>
          <a:p>
            <a:pPr marL="0" marR="0" lvl="0" indent="0" rtl="0">
              <a:buNone/>
            </a:pPr>
            <a:r>
              <a:rPr lang="en-US" b="1" i="1" strike="noStrike" baseline="0" dirty="0" smtClean="0">
                <a:latin typeface="Times New Roman" panose="02020603050405020304" pitchFamily="18" charset="0"/>
              </a:rPr>
              <a:t>	P = {2, 3, 5, 7} </a:t>
            </a:r>
          </a:p>
          <a:p>
            <a:pPr marL="0" marR="0" lvl="0" indent="0" rtl="0">
              <a:buNone/>
            </a:pPr>
            <a:r>
              <a:rPr lang="en-US" b="1" i="1" strike="noStrike" baseline="0" dirty="0" smtClean="0">
                <a:latin typeface="Times New Roman" panose="02020603050405020304" pitchFamily="18" charset="0"/>
              </a:rPr>
              <a:t>	Q = {x | x</a:t>
            </a:r>
            <a:r>
              <a:rPr lang="en-US" b="1" i="1" strike="noStrike" baseline="30000" dirty="0" smtClean="0">
                <a:latin typeface="Times New Roman" panose="02020603050405020304" pitchFamily="18" charset="0"/>
              </a:rPr>
              <a:t>2</a:t>
            </a:r>
            <a:r>
              <a:rPr lang="en-US" b="1" i="1" strike="noStrike" baseline="0" dirty="0" smtClean="0">
                <a:latin typeface="Times New Roman" panose="02020603050405020304" pitchFamily="18" charset="0"/>
              </a:rPr>
              <a:t> &lt; 70}</a:t>
            </a:r>
          </a:p>
          <a:p>
            <a:pPr marR="0" lvl="0" rtl="0"/>
            <a:r>
              <a:rPr lang="en-US" b="1" i="1" strike="noStrike" baseline="0" dirty="0" smtClean="0">
                <a:latin typeface="Times New Roman" panose="02020603050405020304" pitchFamily="18" charset="0"/>
              </a:rPr>
              <a:t>The set Q contains the elements between 0 and 10 which have their square less or equal to 70.</a:t>
            </a:r>
          </a:p>
          <a:p>
            <a:pPr marL="0" marR="0" lvl="0" indent="0" rtl="0">
              <a:buNone/>
            </a:pPr>
            <a:r>
              <a:rPr lang="fr-FR" b="1" i="1" strike="noStrike" baseline="0" dirty="0" smtClean="0">
                <a:latin typeface="Times New Roman" panose="02020603050405020304" pitchFamily="18" charset="0"/>
              </a:rPr>
              <a:t>	Q= {0, 1, 2, 3, 4, 5, 6, 7, 8}</a:t>
            </a:r>
          </a:p>
          <a:p>
            <a:pPr marR="0" lvl="0" rtl="0"/>
            <a:r>
              <a:rPr lang="en-US" b="1" i="1" strike="noStrike" baseline="0" dirty="0" smtClean="0">
                <a:latin typeface="Times New Roman" panose="02020603050405020304" pitchFamily="18" charset="0"/>
              </a:rPr>
              <a:t>Thus we write the sets in Tabular form.</a:t>
            </a:r>
          </a:p>
        </p:txBody>
      </p:sp>
    </p:spTree>
    <p:extLst>
      <p:ext uri="{BB962C8B-B14F-4D97-AF65-F5344CB8AC3E}">
        <p14:creationId xmlns:p14="http://schemas.microsoft.com/office/powerpoint/2010/main" val="12367905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dirty="0" smtClean="0">
                <a:latin typeface="Times New Roman" panose="02020603050405020304" pitchFamily="18" charset="0"/>
              </a:rPr>
              <a:t>VENN DIAGRAM:</a:t>
            </a:r>
          </a:p>
        </p:txBody>
      </p:sp>
      <p:sp>
        <p:nvSpPr>
          <p:cNvPr id="3" name="Text Placeholder 2"/>
          <p:cNvSpPr>
            <a:spLocks noGrp="1"/>
          </p:cNvSpPr>
          <p:nvPr>
            <p:ph type="body" idx="1"/>
          </p:nvPr>
        </p:nvSpPr>
        <p:spPr/>
        <p:txBody>
          <a:bodyPr/>
          <a:lstStyle/>
          <a:p>
            <a:pPr marL="571500" lvl="0" indent="-571500">
              <a:buFont typeface="+mj-lt"/>
              <a:buAutoNum type="romanLcPeriod"/>
            </a:pPr>
            <a:r>
              <a:rPr lang="en-US" b="1" i="1" strike="noStrike" baseline="0" dirty="0" smtClean="0">
                <a:latin typeface="Times New Roman" panose="02020603050405020304" pitchFamily="18" charset="0"/>
              </a:rPr>
              <a:t>Draw a Venn diagram for the above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682" y="2757394"/>
            <a:ext cx="4713351" cy="3105524"/>
          </a:xfrm>
          <a:prstGeom prst="rect">
            <a:avLst/>
          </a:prstGeom>
        </p:spPr>
      </p:pic>
    </p:spTree>
    <p:extLst>
      <p:ext uri="{BB962C8B-B14F-4D97-AF65-F5344CB8AC3E}">
        <p14:creationId xmlns:p14="http://schemas.microsoft.com/office/powerpoint/2010/main" val="24362828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endParaRPr lang="en-US" b="1" i="0" u="sng" strike="noStrike" baseline="0" smtClean="0">
              <a:latin typeface="Times New Roman" panose="02020603050405020304" pitchFamily="18" charset="0"/>
            </a:endParaRPr>
          </a:p>
        </p:txBody>
      </p:sp>
      <p:sp>
        <p:nvSpPr>
          <p:cNvPr id="3" name="Text Placeholder 2"/>
          <p:cNvSpPr>
            <a:spLocks noGrp="1"/>
          </p:cNvSpPr>
          <p:nvPr>
            <p:ph type="body" idx="1"/>
          </p:nvPr>
        </p:nvSpPr>
        <p:spPr/>
        <p:txBody>
          <a:bodyPr>
            <a:normAutofit/>
          </a:bodyPr>
          <a:lstStyle/>
          <a:p>
            <a:pPr marR="0" lvl="0" rtl="0"/>
            <a:r>
              <a:rPr lang="en-US" b="1" i="1" strike="noStrike" baseline="0" dirty="0" smtClean="0">
                <a:latin typeface="Times New Roman" panose="02020603050405020304" pitchFamily="18" charset="0"/>
              </a:rPr>
              <a:t>P</a:t>
            </a:r>
            <a:r>
              <a:rPr lang="en-US" b="1" i="1" strike="noStrike" baseline="30000" dirty="0" smtClean="0">
                <a:latin typeface="Times New Roman" panose="02020603050405020304" pitchFamily="18" charset="0"/>
              </a:rPr>
              <a:t>c</a:t>
            </a:r>
            <a:r>
              <a:rPr lang="en-US" b="1" i="1" strike="noStrike" baseline="0" dirty="0" smtClean="0">
                <a:latin typeface="Times New Roman" panose="02020603050405020304" pitchFamily="18" charset="0"/>
              </a:rPr>
              <a:t> </a:t>
            </a:r>
            <a:r>
              <a:rPr lang="en-US" b="1" i="1" strike="noStrike" baseline="0" dirty="0" smtClean="0">
                <a:latin typeface="Symbol" panose="05050102010706020507" pitchFamily="18" charset="2"/>
              </a:rPr>
              <a:t>Ç</a:t>
            </a:r>
            <a:r>
              <a:rPr lang="en-US" b="1" i="1" strike="noStrike" baseline="0" dirty="0" smtClean="0">
                <a:latin typeface="Times New Roman" panose="02020603050405020304" pitchFamily="18" charset="0"/>
              </a:rPr>
              <a:t> Q = ?</a:t>
            </a:r>
          </a:p>
          <a:p>
            <a:pPr marR="0" lvl="0" rtl="0"/>
            <a:endParaRPr lang="en-US" b="1" i="1" strike="noStrike" baseline="0" dirty="0" smtClean="0">
              <a:latin typeface="Times New Roman" panose="02020603050405020304" pitchFamily="18" charset="0"/>
            </a:endParaRPr>
          </a:p>
          <a:p>
            <a:pPr marL="0" marR="0" lvl="0" indent="0" rtl="0">
              <a:buNone/>
            </a:pPr>
            <a:r>
              <a:rPr lang="en-US" b="1" i="1" strike="noStrike" baseline="0" dirty="0" smtClean="0">
                <a:latin typeface="Times New Roman" panose="02020603050405020304" pitchFamily="18" charset="0"/>
              </a:rPr>
              <a:t>	</a:t>
            </a:r>
            <a:r>
              <a:rPr lang="pl-PL" b="1" i="1" strike="noStrike" baseline="0" dirty="0" smtClean="0">
                <a:latin typeface="Times New Roman" panose="02020603050405020304" pitchFamily="18" charset="0"/>
              </a:rPr>
              <a:t>P</a:t>
            </a:r>
            <a:r>
              <a:rPr lang="pl-PL" b="1" i="1" strike="noStrike" baseline="30000" dirty="0" smtClean="0">
                <a:latin typeface="Times New Roman" panose="02020603050405020304" pitchFamily="18" charset="0"/>
              </a:rPr>
              <a:t>c</a:t>
            </a:r>
            <a:r>
              <a:rPr lang="pl-PL" b="1" i="1" strike="noStrike" baseline="0" dirty="0" smtClean="0">
                <a:latin typeface="Times New Roman" panose="02020603050405020304" pitchFamily="18" charset="0"/>
              </a:rPr>
              <a:t> = U – P = {0, 1, 2, 3, …, 10}- {2, 3, 5, 7}</a:t>
            </a:r>
          </a:p>
          <a:p>
            <a:pPr marL="0" marR="0" lvl="0" indent="0" rtl="0">
              <a:buNone/>
            </a:pPr>
            <a:r>
              <a:rPr lang="en-US" b="1" i="1" strike="noStrike" baseline="0" dirty="0" smtClean="0">
                <a:latin typeface="Times New Roman" panose="02020603050405020304" pitchFamily="18" charset="0"/>
              </a:rPr>
              <a:t>	    </a:t>
            </a:r>
            <a:r>
              <a:rPr lang="en-US" b="1" i="1" strike="noStrike" dirty="0" smtClean="0">
                <a:latin typeface="Times New Roman" panose="02020603050405020304" pitchFamily="18" charset="0"/>
              </a:rPr>
              <a:t> </a:t>
            </a:r>
            <a:r>
              <a:rPr lang="en-US" b="1" i="1" strike="noStrike" baseline="0" dirty="0" smtClean="0">
                <a:latin typeface="Times New Roman" panose="02020603050405020304" pitchFamily="18" charset="0"/>
              </a:rPr>
              <a:t>= {0, 1, 4, 6, 8, 9, 10}</a:t>
            </a:r>
          </a:p>
          <a:p>
            <a:pPr lvl="0"/>
            <a:r>
              <a:rPr lang="en-US" b="1" i="1" strike="noStrike" baseline="0" dirty="0" smtClean="0">
                <a:latin typeface="Times New Roman" panose="02020603050405020304" pitchFamily="18" charset="0"/>
              </a:rPr>
              <a:t>and</a:t>
            </a:r>
          </a:p>
          <a:p>
            <a:pPr marL="0" lvl="0" indent="0">
              <a:buNone/>
            </a:pPr>
            <a:r>
              <a:rPr lang="en-US" b="1" i="1" strike="noStrike" baseline="0" dirty="0" smtClean="0">
                <a:latin typeface="Times New Roman" panose="02020603050405020304" pitchFamily="18" charset="0"/>
              </a:rPr>
              <a:t>	P</a:t>
            </a:r>
            <a:r>
              <a:rPr lang="en-US" b="1" i="1" strike="noStrike" baseline="30000" dirty="0" smtClean="0">
                <a:latin typeface="Times New Roman" panose="02020603050405020304" pitchFamily="18" charset="0"/>
              </a:rPr>
              <a:t>c</a:t>
            </a:r>
            <a:r>
              <a:rPr lang="en-US" b="1" i="1" strike="noStrike" baseline="0" dirty="0" smtClean="0">
                <a:latin typeface="Times New Roman" panose="02020603050405020304" pitchFamily="18" charset="0"/>
              </a:rPr>
              <a:t> </a:t>
            </a:r>
            <a:r>
              <a:rPr lang="en-US" b="1" i="1" strike="noStrike" baseline="0" dirty="0" smtClean="0">
                <a:latin typeface="Symbol" panose="05050102010706020507" pitchFamily="18" charset="2"/>
              </a:rPr>
              <a:t>Ç</a:t>
            </a:r>
            <a:r>
              <a:rPr lang="en-US" b="1" i="1" strike="noStrike" baseline="0" dirty="0" smtClean="0">
                <a:latin typeface="Times New Roman" panose="02020603050405020304" pitchFamily="18" charset="0"/>
              </a:rPr>
              <a:t> Q = {0, 1, 4, 6, 8, 9, 10} </a:t>
            </a:r>
            <a:r>
              <a:rPr lang="en-US" b="1" i="1" strike="noStrike" baseline="0" dirty="0" smtClean="0">
                <a:latin typeface="Symbol" panose="05050102010706020507" pitchFamily="18" charset="2"/>
              </a:rPr>
              <a:t>Ç</a:t>
            </a:r>
            <a:r>
              <a:rPr lang="en-US" b="1" i="1" strike="noStrike" baseline="0" dirty="0" smtClean="0">
                <a:latin typeface="Times New Roman" panose="02020603050405020304" pitchFamily="18" charset="0"/>
              </a:rPr>
              <a:t> {0, 1, 2, 3, 4, 5, 6, 7, 8}</a:t>
            </a:r>
          </a:p>
          <a:p>
            <a:pPr marL="0" lvl="0" indent="0">
              <a:buNone/>
            </a:pPr>
            <a:r>
              <a:rPr lang="en-US" b="1" i="1" strike="noStrike" baseline="0" dirty="0" smtClean="0">
                <a:latin typeface="Times New Roman" panose="02020603050405020304" pitchFamily="18" charset="0"/>
              </a:rPr>
              <a:t>		  = {0, 1, 4, 6, 8}</a:t>
            </a:r>
          </a:p>
          <a:p>
            <a:pPr marL="0" marR="0" lvl="0" indent="0" rtl="0">
              <a:buNone/>
            </a:pPr>
            <a:endParaRPr lang="en-US" b="1" i="1" strike="noStrike" baseline="0" dirty="0" smtClean="0">
              <a:latin typeface="Times New Roman" panose="02020603050405020304" pitchFamily="18" charset="0"/>
            </a:endParaRPr>
          </a:p>
          <a:p>
            <a:pPr marR="0" lvl="0" rtl="0"/>
            <a:endParaRPr lang="en-US" b="1" i="1" strike="noStrike" baseline="0" dirty="0" smtClean="0">
              <a:latin typeface="Times New Roman" panose="02020603050405020304" pitchFamily="18" charset="0"/>
            </a:endParaRPr>
          </a:p>
          <a:p>
            <a:pPr marR="0" lvl="0" rtl="0"/>
            <a:endParaRPr lang="en-US" b="1" i="1" strike="noStrike" baseline="0" dirty="0" smtClean="0">
              <a:latin typeface="Times New Roman" panose="02020603050405020304" pitchFamily="18" charset="0"/>
            </a:endParaRPr>
          </a:p>
          <a:p>
            <a:pPr marR="0" lvl="0" rtl="0"/>
            <a:endParaRPr lang="en-US" b="1" i="1" strike="noStrike" baseline="0" dirty="0" smtClean="0">
              <a:latin typeface="Times New Roman" panose="02020603050405020304" pitchFamily="18" charset="0"/>
            </a:endParaRPr>
          </a:p>
          <a:p>
            <a:pPr marR="0" lvl="0" rtl="0"/>
            <a:endParaRPr lang="en-US" b="1" i="1" strike="noStrike" baseline="0" dirty="0" smtClean="0">
              <a:latin typeface="Times New Roman" panose="02020603050405020304" pitchFamily="18" charset="0"/>
            </a:endParaRPr>
          </a:p>
          <a:p>
            <a:pPr marR="0" lvl="0" rtl="0"/>
            <a:endParaRPr lang="en-US" b="1" i="1" strike="noStrike" baseline="0" dirty="0" smtClean="0">
              <a:latin typeface="Times New Roman" panose="02020603050405020304" pitchFamily="18" charset="0"/>
            </a:endParaRPr>
          </a:p>
          <a:p>
            <a:pPr marR="0" lvl="0" rtl="0"/>
            <a:endParaRPr lang="en-US" b="1" i="1" strike="noStrike" baseline="0" dirty="0" smtClean="0">
              <a:latin typeface="Times New Roman" panose="02020603050405020304" pitchFamily="18" charset="0"/>
            </a:endParaRPr>
          </a:p>
          <a:p>
            <a:pPr marR="0" lvl="0" rtl="0"/>
            <a:endParaRPr lang="en-US" b="1" i="1"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13929224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i="1" u="sng" strike="noStrike" baseline="0" dirty="0" smtClean="0">
                <a:latin typeface="Times New Roman" panose="02020603050405020304" pitchFamily="18" charset="0"/>
              </a:rPr>
              <a:t>EXERCISE:</a:t>
            </a:r>
          </a:p>
        </p:txBody>
      </p:sp>
      <p:sp>
        <p:nvSpPr>
          <p:cNvPr id="3" name="Text Placeholder 2"/>
          <p:cNvSpPr>
            <a:spLocks noGrp="1"/>
          </p:cNvSpPr>
          <p:nvPr>
            <p:ph type="body" idx="1"/>
          </p:nvPr>
        </p:nvSpPr>
        <p:spPr/>
        <p:txBody>
          <a:bodyPr>
            <a:normAutofit/>
          </a:bodyPr>
          <a:lstStyle/>
          <a:p>
            <a:pPr marL="0" marR="0" lvl="0" indent="0" rtl="0">
              <a:buNone/>
            </a:pPr>
            <a:endParaRPr lang="en-US" b="1" i="1" strike="noStrike" baseline="0" dirty="0" smtClean="0">
              <a:latin typeface="Times New Roman" panose="02020603050405020304" pitchFamily="18" charset="0"/>
            </a:endParaRPr>
          </a:p>
          <a:p>
            <a:pPr marR="0" lvl="0" rtl="0"/>
            <a:r>
              <a:rPr lang="en-US" b="1" i="1" strike="noStrike" baseline="0" dirty="0" smtClean="0">
                <a:latin typeface="Times New Roman" panose="02020603050405020304" pitchFamily="18" charset="0"/>
              </a:rPr>
              <a:t>Let</a:t>
            </a:r>
          </a:p>
          <a:p>
            <a:pPr marR="0" lvl="0" rtl="0"/>
            <a:r>
              <a:rPr lang="pl-PL" b="1" i="1" strike="noStrike" baseline="0" dirty="0" smtClean="0">
                <a:latin typeface="Times New Roman" panose="02020603050405020304" pitchFamily="18" charset="0"/>
              </a:rPr>
              <a:t>U = {1, 2, 3, 4, 5},	C = {1, 3}</a:t>
            </a:r>
          </a:p>
          <a:p>
            <a:pPr marL="0" marR="0" lvl="0" indent="0" rtl="0">
              <a:buNone/>
            </a:pPr>
            <a:r>
              <a:rPr lang="en-US" b="1" i="1" strike="noStrike" baseline="0" dirty="0" smtClean="0">
                <a:latin typeface="Times New Roman" panose="02020603050405020304" pitchFamily="18" charset="0"/>
              </a:rPr>
              <a:t>	and A and B are non empty sets. Find A in each of the following:</a:t>
            </a:r>
          </a:p>
          <a:p>
            <a:pPr marL="571500" marR="0" lvl="0" indent="-571500" rtl="0">
              <a:buFont typeface="+mj-lt"/>
              <a:buAutoNum type="romanLcPeriod"/>
            </a:pPr>
            <a:r>
              <a:rPr lang="en-US" b="1" i="1" strike="noStrike" baseline="0" dirty="0" smtClean="0">
                <a:latin typeface="Times New Roman" panose="02020603050405020304" pitchFamily="18" charset="0"/>
              </a:rPr>
              <a:t>A </a:t>
            </a:r>
            <a:r>
              <a:rPr lang="en-US" b="1" i="1" strike="noStrike" baseline="0" dirty="0" smtClean="0">
                <a:latin typeface="Symbol" panose="05050102010706020507" pitchFamily="18" charset="2"/>
              </a:rPr>
              <a:t>È</a:t>
            </a:r>
            <a:r>
              <a:rPr lang="en-US" b="1" i="1" strike="noStrike" baseline="0" dirty="0" smtClean="0">
                <a:latin typeface="Times New Roman" panose="02020603050405020304" pitchFamily="18" charset="0"/>
              </a:rPr>
              <a:t> B = U,	A </a:t>
            </a:r>
            <a:r>
              <a:rPr lang="en-US" b="1" i="1" strike="noStrike" baseline="0" dirty="0" smtClean="0">
                <a:latin typeface="Symbol" panose="05050102010706020507" pitchFamily="18" charset="2"/>
              </a:rPr>
              <a:t>Ç</a:t>
            </a:r>
            <a:r>
              <a:rPr lang="en-US" b="1" i="1" strike="noStrike" baseline="0" dirty="0" smtClean="0">
                <a:latin typeface="Times New Roman" panose="02020603050405020304" pitchFamily="18" charset="0"/>
              </a:rPr>
              <a:t> B = </a:t>
            </a:r>
            <a:r>
              <a:rPr lang="en-US" b="1" i="1" strike="noStrike" baseline="0" dirty="0" smtClean="0">
                <a:latin typeface="Symbol" panose="05050102010706020507" pitchFamily="18" charset="2"/>
              </a:rPr>
              <a:t>f</a:t>
            </a:r>
            <a:r>
              <a:rPr lang="en-US" b="1" i="1" strike="noStrike" baseline="0" dirty="0" smtClean="0">
                <a:latin typeface="Times New Roman" panose="02020603050405020304" pitchFamily="18" charset="0"/>
              </a:rPr>
              <a:t>	and	B = {1}</a:t>
            </a:r>
          </a:p>
          <a:p>
            <a:pPr marL="571500" marR="0" lvl="0" indent="-571500" rtl="0">
              <a:buFont typeface="+mj-lt"/>
              <a:buAutoNum type="romanLcPeriod"/>
            </a:pPr>
            <a:r>
              <a:rPr lang="en-US" b="1" i="1" strike="noStrike" baseline="0" dirty="0" smtClean="0">
                <a:latin typeface="Times New Roman" panose="02020603050405020304" pitchFamily="18" charset="0"/>
              </a:rPr>
              <a:t>A </a:t>
            </a:r>
            <a:r>
              <a:rPr lang="en-US" b="1" i="1" strike="noStrike" baseline="0" dirty="0" smtClean="0">
                <a:latin typeface="Symbol" panose="05050102010706020507" pitchFamily="18" charset="2"/>
              </a:rPr>
              <a:t>Ì</a:t>
            </a:r>
            <a:r>
              <a:rPr lang="en-US" b="1" i="1" strike="noStrike" baseline="0" dirty="0" smtClean="0">
                <a:latin typeface="Times New Roman" panose="02020603050405020304" pitchFamily="18" charset="0"/>
              </a:rPr>
              <a:t> B	and	A </a:t>
            </a:r>
            <a:r>
              <a:rPr lang="en-US" b="1" i="1" strike="noStrike" baseline="0" dirty="0" smtClean="0">
                <a:latin typeface="Symbol" panose="05050102010706020507" pitchFamily="18" charset="2"/>
              </a:rPr>
              <a:t>È</a:t>
            </a:r>
            <a:r>
              <a:rPr lang="en-US" b="1" i="1" strike="noStrike" baseline="0" dirty="0" smtClean="0">
                <a:latin typeface="Times New Roman" panose="02020603050405020304" pitchFamily="18" charset="0"/>
              </a:rPr>
              <a:t> B = {4, 5}</a:t>
            </a:r>
          </a:p>
          <a:p>
            <a:pPr marL="571500" marR="0" lvl="0" indent="-571500" rtl="0">
              <a:buFont typeface="+mj-lt"/>
              <a:buAutoNum type="romanLcPeriod"/>
            </a:pPr>
            <a:r>
              <a:rPr lang="it-IT" b="1" i="1" strike="noStrike" baseline="0" dirty="0" smtClean="0">
                <a:latin typeface="Times New Roman" panose="02020603050405020304" pitchFamily="18" charset="0"/>
              </a:rPr>
              <a:t>A </a:t>
            </a:r>
            <a:r>
              <a:rPr lang="it-IT" b="1" i="1" strike="noStrike" baseline="0" dirty="0" smtClean="0">
                <a:latin typeface="Symbol" panose="05050102010706020507" pitchFamily="18" charset="2"/>
              </a:rPr>
              <a:t>Ç</a:t>
            </a:r>
            <a:r>
              <a:rPr lang="it-IT" b="1" i="1" strike="noStrike" baseline="0" dirty="0" smtClean="0">
                <a:latin typeface="Times New Roman" panose="02020603050405020304" pitchFamily="18" charset="0"/>
              </a:rPr>
              <a:t> B = {3},	A </a:t>
            </a:r>
            <a:r>
              <a:rPr lang="it-IT" b="1" i="1" strike="noStrike" baseline="0" dirty="0" smtClean="0">
                <a:latin typeface="Symbol" panose="05050102010706020507" pitchFamily="18" charset="2"/>
              </a:rPr>
              <a:t>È</a:t>
            </a:r>
            <a:r>
              <a:rPr lang="it-IT" b="1" i="1" strike="noStrike" baseline="0" dirty="0" smtClean="0">
                <a:latin typeface="Times New Roman" panose="02020603050405020304" pitchFamily="18" charset="0"/>
              </a:rPr>
              <a:t> B = {2, 3, 4}	and	B </a:t>
            </a:r>
            <a:r>
              <a:rPr lang="it-IT" b="1" i="1" strike="noStrike" baseline="0" dirty="0" smtClean="0">
                <a:latin typeface="Symbol" panose="05050102010706020507" pitchFamily="18" charset="2"/>
              </a:rPr>
              <a:t>È</a:t>
            </a:r>
            <a:r>
              <a:rPr lang="it-IT" b="1" i="1" strike="noStrike" baseline="0" dirty="0" smtClean="0">
                <a:latin typeface="Times New Roman" panose="02020603050405020304" pitchFamily="18" charset="0"/>
              </a:rPr>
              <a:t> C = {1,2,3}</a:t>
            </a:r>
          </a:p>
          <a:p>
            <a:pPr marL="0" marR="0" lvl="0" indent="0" rtl="0">
              <a:buNone/>
            </a:pPr>
            <a:endParaRPr lang="en-US" b="1" i="1"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97030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SET BUILDER FORM:</a:t>
            </a:r>
          </a:p>
        </p:txBody>
      </p:sp>
      <p:sp>
        <p:nvSpPr>
          <p:cNvPr id="3" name="Text Placeholder 2"/>
          <p:cNvSpPr>
            <a:spLocks noGrp="1"/>
          </p:cNvSpPr>
          <p:nvPr>
            <p:ph type="body" idx="1"/>
          </p:nvPr>
        </p:nvSpPr>
        <p:spPr/>
        <p:txBody>
          <a:bodyPr/>
          <a:lstStyle/>
          <a:p>
            <a:pPr lvl="0"/>
            <a:r>
              <a:rPr lang="en-US" b="1" i="1" strike="noStrike" baseline="0" dirty="0" smtClean="0">
                <a:latin typeface="Times New Roman" panose="02020603050405020304" pitchFamily="18" charset="0"/>
              </a:rPr>
              <a:t>We write the common characteristics in symbolic form, shared by all the elements of the set.</a:t>
            </a:r>
          </a:p>
          <a:p>
            <a:endParaRPr lang="en-US" dirty="0"/>
          </a:p>
        </p:txBody>
      </p:sp>
    </p:spTree>
    <p:extLst>
      <p:ext uri="{BB962C8B-B14F-4D97-AF65-F5344CB8AC3E}">
        <p14:creationId xmlns:p14="http://schemas.microsoft.com/office/powerpoint/2010/main" val="27495844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strike="noStrike" baseline="0" dirty="0" smtClean="0">
                <a:latin typeface="Times New Roman" panose="02020603050405020304" pitchFamily="18" charset="0"/>
              </a:rPr>
              <a:t>EXERCISE:</a:t>
            </a:r>
            <a:endParaRPr lang="en-US" b="1" i="0" u="sng" strike="noStrike" baseline="0" dirty="0" smtClean="0">
              <a:latin typeface="Times New Roman" panose="02020603050405020304" pitchFamily="18" charset="0"/>
            </a:endParaRPr>
          </a:p>
        </p:txBody>
      </p:sp>
      <p:sp>
        <p:nvSpPr>
          <p:cNvPr id="3" name="Text Placeholder 2"/>
          <p:cNvSpPr>
            <a:spLocks noGrp="1"/>
          </p:cNvSpPr>
          <p:nvPr>
            <p:ph type="body" idx="1"/>
          </p:nvPr>
        </p:nvSpPr>
        <p:spPr/>
        <p:txBody>
          <a:bodyPr/>
          <a:lstStyle/>
          <a:p>
            <a:pPr marL="571500" indent="-571500">
              <a:buFont typeface="+mj-lt"/>
              <a:buAutoNum type="romanLcPeriod"/>
            </a:pPr>
            <a:r>
              <a:rPr lang="en-US" b="1" i="1" strike="noStrike" baseline="0" dirty="0" smtClean="0">
                <a:latin typeface="Times New Roman" panose="02020603050405020304" pitchFamily="18" charset="0"/>
              </a:rPr>
              <a:t>A </a:t>
            </a:r>
            <a:r>
              <a:rPr lang="en-US" b="1" i="1" strike="noStrike" baseline="0" dirty="0" smtClean="0">
                <a:latin typeface="Symbol" panose="05050102010706020507" pitchFamily="18" charset="2"/>
              </a:rPr>
              <a:t>È</a:t>
            </a:r>
            <a:r>
              <a:rPr lang="en-US" b="1" i="1" strike="noStrike" baseline="0" dirty="0" smtClean="0">
                <a:latin typeface="Times New Roman" panose="02020603050405020304" pitchFamily="18" charset="0"/>
              </a:rPr>
              <a:t> B = U,	A </a:t>
            </a:r>
            <a:r>
              <a:rPr lang="en-US" b="1" i="1" strike="noStrike" baseline="0" dirty="0" smtClean="0">
                <a:latin typeface="Symbol" panose="05050102010706020507" pitchFamily="18" charset="2"/>
              </a:rPr>
              <a:t>Ç</a:t>
            </a:r>
            <a:r>
              <a:rPr lang="en-US" b="1" i="1" strike="noStrike" baseline="0" dirty="0" smtClean="0">
                <a:latin typeface="Times New Roman" panose="02020603050405020304" pitchFamily="18" charset="0"/>
              </a:rPr>
              <a:t> B = </a:t>
            </a:r>
            <a:r>
              <a:rPr lang="en-US" b="1" i="1" strike="noStrike" baseline="0" dirty="0" smtClean="0">
                <a:latin typeface="Symbol" panose="05050102010706020507" pitchFamily="18" charset="2"/>
              </a:rPr>
              <a:t>f</a:t>
            </a:r>
            <a:r>
              <a:rPr lang="en-US" b="1" i="1" strike="noStrike" baseline="0" dirty="0" smtClean="0">
                <a:latin typeface="Times New Roman" panose="02020603050405020304" pitchFamily="18" charset="0"/>
              </a:rPr>
              <a:t>	and	B = {1}</a:t>
            </a:r>
            <a:endParaRPr lang="en-US" b="1" i="1" dirty="0">
              <a:latin typeface="Times New Roman" panose="02020603050405020304" pitchFamily="18" charset="0"/>
            </a:endParaRPr>
          </a:p>
          <a:p>
            <a:pPr marL="0" indent="0">
              <a:buNone/>
            </a:pPr>
            <a:r>
              <a:rPr lang="en-US" b="1" i="0" strike="noStrike" baseline="0" dirty="0" smtClean="0">
                <a:latin typeface="Times New Roman" panose="02020603050405020304" pitchFamily="18" charset="0"/>
              </a:rPr>
              <a:t>SOLUTION:</a:t>
            </a:r>
          </a:p>
          <a:p>
            <a:pPr marL="0" lvl="0" indent="0">
              <a:buNone/>
            </a:pPr>
            <a:r>
              <a:rPr lang="it-IT" b="1" i="1" strike="noStrike" baseline="0" dirty="0" smtClean="0">
                <a:latin typeface="Times New Roman" panose="02020603050405020304" pitchFamily="18" charset="0"/>
              </a:rPr>
              <a:t>	Since A </a:t>
            </a:r>
            <a:r>
              <a:rPr lang="it-IT" b="1" i="1" strike="noStrike" baseline="0" dirty="0" smtClean="0">
                <a:latin typeface="Symbol" panose="05050102010706020507" pitchFamily="18" charset="2"/>
              </a:rPr>
              <a:t>È</a:t>
            </a:r>
            <a:r>
              <a:rPr lang="it-IT" b="1" i="1" strike="noStrike" baseline="0" dirty="0" smtClean="0">
                <a:latin typeface="Times New Roman" panose="02020603050405020304" pitchFamily="18" charset="0"/>
              </a:rPr>
              <a:t> B = U = {1, 2, 3, 4, 5}</a:t>
            </a:r>
          </a:p>
          <a:p>
            <a:pPr marL="0" lvl="0" indent="0">
              <a:buNone/>
            </a:pPr>
            <a:r>
              <a:rPr lang="en-US" b="1" i="1" strike="noStrike" baseline="0" dirty="0" smtClean="0">
                <a:latin typeface="Times New Roman" panose="02020603050405020304" pitchFamily="18" charset="0"/>
              </a:rPr>
              <a:t>	and A </a:t>
            </a:r>
            <a:r>
              <a:rPr lang="en-US" b="1" i="1" strike="noStrike" baseline="0" dirty="0" smtClean="0">
                <a:latin typeface="Symbol" panose="05050102010706020507" pitchFamily="18" charset="2"/>
              </a:rPr>
              <a:t>Ç</a:t>
            </a:r>
            <a:r>
              <a:rPr lang="en-US" b="1" i="1" strike="noStrike" baseline="0" dirty="0" smtClean="0">
                <a:latin typeface="Times New Roman" panose="02020603050405020304" pitchFamily="18" charset="0"/>
              </a:rPr>
              <a:t> B = </a:t>
            </a:r>
            <a:r>
              <a:rPr lang="en-US" b="1" i="1" strike="noStrike" baseline="0" dirty="0" smtClean="0">
                <a:latin typeface="Symbol" panose="05050102010706020507" pitchFamily="18" charset="2"/>
              </a:rPr>
              <a:t>f</a:t>
            </a:r>
            <a:r>
              <a:rPr lang="en-US" b="1" i="1" strike="noStrike" baseline="0" dirty="0" smtClean="0">
                <a:latin typeface="Times New Roman" panose="02020603050405020304" pitchFamily="18" charset="0"/>
              </a:rPr>
              <a:t>,</a:t>
            </a:r>
          </a:p>
          <a:p>
            <a:pPr marL="0" lvl="0" indent="0">
              <a:buNone/>
            </a:pPr>
            <a:r>
              <a:rPr lang="en-US" b="1" i="1" strike="noStrike" baseline="0" dirty="0" smtClean="0">
                <a:latin typeface="Times New Roman" panose="02020603050405020304" pitchFamily="18" charset="0"/>
              </a:rPr>
              <a:t>Therefore	A = </a:t>
            </a:r>
            <a:r>
              <a:rPr lang="en-US" b="1" i="1" strike="noStrike" baseline="0" dirty="0" err="1" smtClean="0">
                <a:latin typeface="Times New Roman" panose="02020603050405020304" pitchFamily="18" charset="0"/>
              </a:rPr>
              <a:t>B</a:t>
            </a:r>
            <a:r>
              <a:rPr lang="en-US" b="1" i="1" strike="noStrike" baseline="30000" dirty="0" err="1" smtClean="0">
                <a:latin typeface="Times New Roman" panose="02020603050405020304" pitchFamily="18" charset="0"/>
              </a:rPr>
              <a:t>c</a:t>
            </a:r>
            <a:r>
              <a:rPr lang="en-US" b="1" i="1" strike="noStrike" baseline="0" dirty="0" smtClean="0">
                <a:latin typeface="Times New Roman" panose="02020603050405020304" pitchFamily="18" charset="0"/>
              </a:rPr>
              <a:t> = {1}</a:t>
            </a:r>
            <a:r>
              <a:rPr lang="en-US" b="1" i="1" strike="noStrike" baseline="30000" dirty="0" smtClean="0">
                <a:latin typeface="Times New Roman" panose="02020603050405020304" pitchFamily="18" charset="0"/>
              </a:rPr>
              <a:t>c</a:t>
            </a:r>
            <a:r>
              <a:rPr lang="en-US" b="1" i="1" strike="noStrike" baseline="0" dirty="0" smtClean="0">
                <a:latin typeface="Times New Roman" panose="02020603050405020304" pitchFamily="18" charset="0"/>
              </a:rPr>
              <a:t> = {2, 3, 4, 5}</a:t>
            </a:r>
          </a:p>
          <a:p>
            <a:pPr lvl="0"/>
            <a:endParaRPr lang="en-US" b="1" i="1" strike="noStrike" baseline="0" dirty="0" smtClean="0">
              <a:latin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2064331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strike="noStrike" baseline="0" dirty="0" smtClean="0">
                <a:latin typeface="Times New Roman" panose="02020603050405020304" pitchFamily="18" charset="0"/>
              </a:rPr>
              <a:t>EXERCISE:</a:t>
            </a:r>
            <a:endParaRPr lang="en-US" b="1" i="0" u="sng" strike="noStrike" baseline="0" dirty="0" smtClean="0">
              <a:latin typeface="Times New Roman" panose="02020603050405020304" pitchFamily="18" charset="0"/>
            </a:endParaRPr>
          </a:p>
        </p:txBody>
      </p:sp>
      <p:sp>
        <p:nvSpPr>
          <p:cNvPr id="3" name="Text Placeholder 2"/>
          <p:cNvSpPr>
            <a:spLocks noGrp="1"/>
          </p:cNvSpPr>
          <p:nvPr>
            <p:ph type="body" idx="1"/>
          </p:nvPr>
        </p:nvSpPr>
        <p:spPr/>
        <p:txBody>
          <a:bodyPr/>
          <a:lstStyle/>
          <a:p>
            <a:pPr marL="571500" lvl="0" indent="-571500">
              <a:buFont typeface="+mj-lt"/>
              <a:buAutoNum type="romanLcPeriod" startAt="2"/>
            </a:pPr>
            <a:r>
              <a:rPr lang="en-US" b="1" i="1" strike="noStrike" baseline="0" dirty="0" smtClean="0">
                <a:latin typeface="Times New Roman" panose="02020603050405020304" pitchFamily="18" charset="0"/>
              </a:rPr>
              <a:t>A </a:t>
            </a:r>
            <a:r>
              <a:rPr lang="en-US" b="1" i="1" strike="noStrike" baseline="0" dirty="0" smtClean="0">
                <a:latin typeface="Symbol" panose="05050102010706020507" pitchFamily="18" charset="2"/>
              </a:rPr>
              <a:t>Ì</a:t>
            </a:r>
            <a:r>
              <a:rPr lang="en-US" b="1" i="1" strike="noStrike" baseline="0" dirty="0" smtClean="0">
                <a:latin typeface="Times New Roman" panose="02020603050405020304" pitchFamily="18" charset="0"/>
              </a:rPr>
              <a:t> B	and	A </a:t>
            </a:r>
            <a:r>
              <a:rPr lang="en-US" b="1" i="1" strike="noStrike" baseline="0" dirty="0" smtClean="0">
                <a:latin typeface="Symbol" panose="05050102010706020507" pitchFamily="18" charset="2"/>
              </a:rPr>
              <a:t>È</a:t>
            </a:r>
            <a:r>
              <a:rPr lang="en-US" b="1" i="1" strike="noStrike" baseline="0" dirty="0" smtClean="0">
                <a:latin typeface="Times New Roman" panose="02020603050405020304" pitchFamily="18" charset="0"/>
              </a:rPr>
              <a:t> B = {4, 5}	also	C = {1, 3}</a:t>
            </a:r>
            <a:endParaRPr lang="en-US" b="1" i="0" u="sng" strike="noStrike" baseline="0" dirty="0" smtClean="0">
              <a:latin typeface="Times New Roman" panose="02020603050405020304" pitchFamily="18" charset="0"/>
            </a:endParaRPr>
          </a:p>
          <a:p>
            <a:pPr marL="0" indent="0">
              <a:buNone/>
            </a:pPr>
            <a:r>
              <a:rPr lang="en-US" b="1" i="0" u="sng" strike="noStrike" baseline="0" dirty="0" smtClean="0">
                <a:latin typeface="Times New Roman" panose="02020603050405020304" pitchFamily="18" charset="0"/>
              </a:rPr>
              <a:t>SOLUTION:</a:t>
            </a:r>
          </a:p>
          <a:p>
            <a:pPr marL="0" lvl="0" indent="0">
              <a:buNone/>
            </a:pPr>
            <a:r>
              <a:rPr lang="en-US" b="1" i="1" strike="noStrike" baseline="0" dirty="0" smtClean="0">
                <a:latin typeface="Times New Roman" panose="02020603050405020304" pitchFamily="18" charset="0"/>
              </a:rPr>
              <a:t>	When A </a:t>
            </a:r>
            <a:r>
              <a:rPr lang="en-US" b="1" i="1" strike="noStrike" baseline="0" dirty="0" smtClean="0">
                <a:latin typeface="Symbol" panose="05050102010706020507" pitchFamily="18" charset="2"/>
              </a:rPr>
              <a:t>Ì</a:t>
            </a:r>
            <a:r>
              <a:rPr lang="en-US" b="1" i="1" strike="noStrike" baseline="0" dirty="0" smtClean="0">
                <a:latin typeface="Times New Roman" panose="02020603050405020304" pitchFamily="18" charset="0"/>
              </a:rPr>
              <a:t> B, then A </a:t>
            </a:r>
            <a:r>
              <a:rPr lang="en-US" b="1" i="1" strike="noStrike" baseline="0" dirty="0" smtClean="0">
                <a:latin typeface="Symbol" panose="05050102010706020507" pitchFamily="18" charset="2"/>
              </a:rPr>
              <a:t>È</a:t>
            </a:r>
            <a:r>
              <a:rPr lang="en-US" b="1" i="1" strike="noStrike" baseline="0" dirty="0" smtClean="0">
                <a:latin typeface="Times New Roman" panose="02020603050405020304" pitchFamily="18" charset="0"/>
              </a:rPr>
              <a:t> B = B = {4, 5} </a:t>
            </a:r>
          </a:p>
          <a:p>
            <a:pPr marL="0" lvl="0" indent="0">
              <a:buNone/>
            </a:pPr>
            <a:r>
              <a:rPr lang="en-US" b="1" i="1" strike="noStrike" baseline="0" dirty="0" smtClean="0">
                <a:latin typeface="Times New Roman" panose="02020603050405020304" pitchFamily="18" charset="0"/>
              </a:rPr>
              <a:t>	Also A being a proper subset of B implies </a:t>
            </a:r>
          </a:p>
          <a:p>
            <a:pPr marL="0" lvl="0" indent="0">
              <a:buNone/>
            </a:pPr>
            <a:r>
              <a:rPr lang="en-US" b="1" i="1" dirty="0">
                <a:latin typeface="Times New Roman" panose="02020603050405020304" pitchFamily="18" charset="0"/>
              </a:rPr>
              <a:t>	</a:t>
            </a:r>
            <a:r>
              <a:rPr lang="en-US" b="1" i="1" strike="noStrike" baseline="0" dirty="0" smtClean="0">
                <a:latin typeface="Times New Roman" panose="02020603050405020304" pitchFamily="18" charset="0"/>
              </a:rPr>
              <a:t>A = {4}	or A = {5}</a:t>
            </a:r>
          </a:p>
          <a:p>
            <a:pPr marL="0" indent="0">
              <a:buNone/>
            </a:pPr>
            <a:endParaRPr lang="en-US" dirty="0"/>
          </a:p>
        </p:txBody>
      </p:sp>
    </p:spTree>
    <p:extLst>
      <p:ext uri="{BB962C8B-B14F-4D97-AF65-F5344CB8AC3E}">
        <p14:creationId xmlns:p14="http://schemas.microsoft.com/office/powerpoint/2010/main" val="29882478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strike="noStrike" baseline="0" dirty="0" smtClean="0">
                <a:latin typeface="Times New Roman" panose="02020603050405020304" pitchFamily="18" charset="0"/>
              </a:rPr>
              <a:t>EXERCISE:</a:t>
            </a:r>
            <a:endParaRPr lang="en-US" b="1" i="0" u="sng" strike="noStrike" baseline="0" dirty="0" smtClean="0">
              <a:latin typeface="Times New Roman" panose="02020603050405020304" pitchFamily="18" charset="0"/>
            </a:endParaRPr>
          </a:p>
        </p:txBody>
      </p:sp>
      <p:sp>
        <p:nvSpPr>
          <p:cNvPr id="3" name="Text Placeholder 2"/>
          <p:cNvSpPr>
            <a:spLocks noGrp="1"/>
          </p:cNvSpPr>
          <p:nvPr>
            <p:ph type="body" idx="1"/>
          </p:nvPr>
        </p:nvSpPr>
        <p:spPr>
          <a:xfrm>
            <a:off x="838199" y="1825624"/>
            <a:ext cx="10806953" cy="4776881"/>
          </a:xfrm>
        </p:spPr>
        <p:txBody>
          <a:bodyPr>
            <a:normAutofit/>
          </a:bodyPr>
          <a:lstStyle/>
          <a:p>
            <a:pPr marL="571500" marR="0" lvl="0" indent="-571500" rtl="0">
              <a:buFont typeface="+mj-lt"/>
              <a:buAutoNum type="romanLcPeriod" startAt="3"/>
            </a:pPr>
            <a:r>
              <a:rPr lang="en-US" b="1" i="1" strike="noStrike" baseline="0" dirty="0" smtClean="0">
                <a:latin typeface="Times New Roman" panose="02020603050405020304" pitchFamily="18" charset="0"/>
              </a:rPr>
              <a:t>A </a:t>
            </a:r>
            <a:r>
              <a:rPr lang="en-US" b="1" i="1" strike="noStrike" baseline="0" dirty="0" smtClean="0">
                <a:latin typeface="Symbol" panose="05050102010706020507" pitchFamily="18" charset="2"/>
              </a:rPr>
              <a:t>Ç</a:t>
            </a:r>
            <a:r>
              <a:rPr lang="en-US" b="1" i="1" strike="noStrike" baseline="0" dirty="0" smtClean="0">
                <a:latin typeface="Times New Roman" panose="02020603050405020304" pitchFamily="18" charset="0"/>
              </a:rPr>
              <a:t> B = {3}, A </a:t>
            </a:r>
            <a:r>
              <a:rPr lang="en-US" b="1" i="1" strike="noStrike" baseline="0" dirty="0" smtClean="0">
                <a:latin typeface="Symbol" panose="05050102010706020507" pitchFamily="18" charset="2"/>
              </a:rPr>
              <a:t>È</a:t>
            </a:r>
            <a:r>
              <a:rPr lang="en-US" b="1" i="1" strike="noStrike" baseline="0" dirty="0" smtClean="0">
                <a:latin typeface="Times New Roman" panose="02020603050405020304" pitchFamily="18" charset="0"/>
              </a:rPr>
              <a:t> B = {2, 3, 4}and B </a:t>
            </a:r>
            <a:r>
              <a:rPr lang="en-US" b="1" i="1" strike="noStrike" baseline="0" dirty="0" smtClean="0">
                <a:latin typeface="Symbol" panose="05050102010706020507" pitchFamily="18" charset="2"/>
              </a:rPr>
              <a:t>È</a:t>
            </a:r>
            <a:r>
              <a:rPr lang="en-US" b="1" i="1" strike="noStrike" baseline="0" dirty="0" smtClean="0">
                <a:latin typeface="Times New Roman" panose="02020603050405020304" pitchFamily="18" charset="0"/>
              </a:rPr>
              <a:t> C = {1,2,3} Also C = {1, 3}</a:t>
            </a:r>
          </a:p>
          <a:p>
            <a:pPr marL="0" indent="0">
              <a:buNone/>
            </a:pPr>
            <a:r>
              <a:rPr lang="en-US" b="1" i="0" u="sng" strike="noStrike" baseline="0" dirty="0" smtClean="0">
                <a:latin typeface="Times New Roman" panose="02020603050405020304" pitchFamily="18" charset="0"/>
              </a:rPr>
              <a:t>SOLUTION:</a:t>
            </a:r>
          </a:p>
          <a:p>
            <a:pPr lvl="0" algn="just"/>
            <a:r>
              <a:rPr lang="en-US" sz="2400" b="1" i="1" strike="noStrike" baseline="0" dirty="0" smtClean="0">
                <a:latin typeface="Times New Roman" panose="02020603050405020304" pitchFamily="18" charset="0"/>
              </a:rPr>
              <a:t>Since we have 3 in the intersection of A and B as well as in C so we place 3 in common part shared by the three sets in the Venn diagram. </a:t>
            </a:r>
          </a:p>
          <a:p>
            <a:pPr lvl="0" algn="just"/>
            <a:r>
              <a:rPr lang="en-US" sz="2400" b="1" i="1" strike="noStrike" baseline="0" dirty="0" smtClean="0">
                <a:latin typeface="Times New Roman" panose="02020603050405020304" pitchFamily="18" charset="0"/>
              </a:rPr>
              <a:t>Now since 1 is</a:t>
            </a:r>
            <a:r>
              <a:rPr lang="en-US" sz="2400" b="1" i="1" strike="noStrike" dirty="0" smtClean="0">
                <a:latin typeface="Times New Roman" panose="02020603050405020304" pitchFamily="18" charset="0"/>
              </a:rPr>
              <a:t> </a:t>
            </a:r>
            <a:r>
              <a:rPr lang="en-US" sz="2400" b="1" i="1" strike="noStrike" baseline="0" dirty="0" smtClean="0">
                <a:latin typeface="Times New Roman" panose="02020603050405020304" pitchFamily="18" charset="0"/>
              </a:rPr>
              <a:t>in the union of B and C it means that 1 may be in C or may be in B, but 1cannot be in B because if 1 is in the B then it must be in A </a:t>
            </a:r>
            <a:r>
              <a:rPr lang="en-US" sz="2400" b="1" i="1" strike="noStrike" baseline="0" dirty="0" smtClean="0">
                <a:latin typeface="Symbol" panose="05050102010706020507" pitchFamily="18" charset="2"/>
              </a:rPr>
              <a:t>È</a:t>
            </a:r>
            <a:r>
              <a:rPr lang="en-US" sz="2400" b="1" i="1" strike="noStrike" baseline="0" dirty="0" smtClean="0">
                <a:latin typeface="Times New Roman" panose="02020603050405020304" pitchFamily="18" charset="0"/>
              </a:rPr>
              <a:t> B but 1 is not there, thus we place 1 in the part of C which is not shared by any other set. </a:t>
            </a:r>
          </a:p>
          <a:p>
            <a:pPr lvl="0" algn="just"/>
            <a:r>
              <a:rPr lang="en-US" sz="2400" b="1" i="1" strike="noStrike" baseline="0" dirty="0" smtClean="0">
                <a:latin typeface="Times New Roman" panose="02020603050405020304" pitchFamily="18" charset="0"/>
              </a:rPr>
              <a:t>Same is the reason for 4 and we place it in the set which is not shared by any other set.</a:t>
            </a:r>
          </a:p>
          <a:p>
            <a:pPr lvl="0" algn="just"/>
            <a:r>
              <a:rPr lang="en-US" sz="2400" b="1" i="1" strike="noStrike" baseline="0" dirty="0" smtClean="0">
                <a:latin typeface="Times New Roman" panose="02020603050405020304" pitchFamily="18" charset="0"/>
              </a:rPr>
              <a:t>Now 2 will be in B, 2 cannot be in A because A </a:t>
            </a:r>
            <a:r>
              <a:rPr lang="en-US" sz="2400" b="1" i="1" strike="noStrike" baseline="0" dirty="0" smtClean="0">
                <a:latin typeface="Symbol" panose="05050102010706020507" pitchFamily="18" charset="2"/>
              </a:rPr>
              <a:t>Ç</a:t>
            </a:r>
            <a:r>
              <a:rPr lang="en-US" sz="2400" b="1" i="1" strike="noStrike" baseline="0" dirty="0" smtClean="0">
                <a:latin typeface="Times New Roman" panose="02020603050405020304" pitchFamily="18" charset="0"/>
              </a:rPr>
              <a:t> B = {3}, and is not in C. So A = {3, 4} and B = {2, 3}</a:t>
            </a:r>
          </a:p>
          <a:p>
            <a:pPr marL="0" indent="0">
              <a:buNone/>
            </a:pPr>
            <a:endParaRPr lang="en-US" b="1" i="1" u="sng" strike="noStrike" baseline="0" dirty="0" smtClean="0">
              <a:latin typeface="Times New Roman" panose="02020603050405020304" pitchFamily="18" charset="0"/>
            </a:endParaRPr>
          </a:p>
          <a:p>
            <a:pPr marL="571500" marR="0" lvl="0" indent="-571500" rtl="0">
              <a:buFont typeface="+mj-lt"/>
              <a:buAutoNum type="romanLcPeriod" startAt="3"/>
            </a:pPr>
            <a:endParaRPr lang="en-US" b="1" i="1"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7022372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EXERCISE:</a:t>
            </a:r>
          </a:p>
        </p:txBody>
      </p:sp>
      <p:sp>
        <p:nvSpPr>
          <p:cNvPr id="3" name="Text Placeholder 2"/>
          <p:cNvSpPr>
            <a:spLocks noGrp="1"/>
          </p:cNvSpPr>
          <p:nvPr>
            <p:ph type="body" idx="1"/>
          </p:nvPr>
        </p:nvSpPr>
        <p:spPr/>
        <p:txBody>
          <a:bodyPr/>
          <a:lstStyle/>
          <a:p>
            <a:pPr lvl="0"/>
            <a:r>
              <a:rPr lang="en-US" b="1" i="1" strike="noStrike" baseline="0" dirty="0" smtClean="0">
                <a:latin typeface="Times New Roman" panose="02020603050405020304" pitchFamily="18" charset="0"/>
              </a:rPr>
              <a:t>Use a Venn diagram to represent the following:</a:t>
            </a:r>
          </a:p>
          <a:p>
            <a:pPr marL="571500" lvl="0" indent="-571500">
              <a:buFont typeface="+mj-lt"/>
              <a:buAutoNum type="romanLcPeriod"/>
            </a:pPr>
            <a:endParaRPr lang="pt-BR" b="1" i="1" strike="noStrike" baseline="0" dirty="0" smtClean="0">
              <a:latin typeface="Times New Roman" panose="02020603050405020304" pitchFamily="18" charset="0"/>
            </a:endParaRPr>
          </a:p>
          <a:p>
            <a:pPr marL="571500" lvl="0" indent="-571500">
              <a:buFont typeface="+mj-lt"/>
              <a:buAutoNum type="romanLcPeriod"/>
            </a:pPr>
            <a:r>
              <a:rPr lang="pt-BR" b="1" i="1" strike="noStrike" baseline="0" dirty="0" smtClean="0">
                <a:latin typeface="Times New Roman" panose="02020603050405020304" pitchFamily="18" charset="0"/>
              </a:rPr>
              <a:t>(A </a:t>
            </a:r>
            <a:r>
              <a:rPr lang="pt-BR" b="1" i="1" strike="noStrike" baseline="0" dirty="0" smtClean="0">
                <a:latin typeface="Symbol" panose="05050102010706020507" pitchFamily="18" charset="2"/>
              </a:rPr>
              <a:t>Ç</a:t>
            </a:r>
            <a:r>
              <a:rPr lang="pt-BR" b="1" i="1" strike="noStrike" baseline="0" dirty="0" smtClean="0">
                <a:latin typeface="Times New Roman" panose="02020603050405020304" pitchFamily="18" charset="0"/>
              </a:rPr>
              <a:t> B) </a:t>
            </a:r>
            <a:r>
              <a:rPr lang="pt-BR" b="1" i="1" strike="noStrike" baseline="0" dirty="0" smtClean="0">
                <a:latin typeface="Symbol" panose="05050102010706020507" pitchFamily="18" charset="2"/>
              </a:rPr>
              <a:t>Ç</a:t>
            </a:r>
            <a:r>
              <a:rPr lang="pt-BR" b="1" i="1" strike="noStrike" baseline="0" dirty="0" smtClean="0">
                <a:latin typeface="Times New Roman" panose="02020603050405020304" pitchFamily="18" charset="0"/>
              </a:rPr>
              <a:t> C</a:t>
            </a:r>
            <a:r>
              <a:rPr lang="pt-BR" b="1" i="1" strike="noStrike" baseline="30000" dirty="0" smtClean="0">
                <a:latin typeface="Times New Roman" panose="02020603050405020304" pitchFamily="18" charset="0"/>
              </a:rPr>
              <a:t>c</a:t>
            </a:r>
          </a:p>
          <a:p>
            <a:pPr marL="571500" lvl="0" indent="-571500">
              <a:buFont typeface="+mj-lt"/>
              <a:buAutoNum type="romanLcPeriod"/>
            </a:pPr>
            <a:r>
              <a:rPr lang="it-IT" b="1" i="1" strike="noStrike" baseline="0" dirty="0" smtClean="0">
                <a:latin typeface="Times New Roman" panose="02020603050405020304" pitchFamily="18" charset="0"/>
              </a:rPr>
              <a:t>A</a:t>
            </a:r>
            <a:r>
              <a:rPr lang="it-IT" b="1" i="1" strike="noStrike" baseline="30000" dirty="0" smtClean="0">
                <a:latin typeface="Times New Roman" panose="02020603050405020304" pitchFamily="18" charset="0"/>
              </a:rPr>
              <a:t>c</a:t>
            </a:r>
            <a:r>
              <a:rPr lang="it-IT" b="1" i="1" strike="noStrike" baseline="0" dirty="0" smtClean="0">
                <a:latin typeface="Times New Roman" panose="02020603050405020304" pitchFamily="18" charset="0"/>
              </a:rPr>
              <a:t> </a:t>
            </a:r>
            <a:r>
              <a:rPr lang="it-IT" b="1" i="1" strike="noStrike" baseline="0" dirty="0" smtClean="0">
                <a:latin typeface="Symbol" panose="05050102010706020507" pitchFamily="18" charset="2"/>
              </a:rPr>
              <a:t>È</a:t>
            </a:r>
            <a:r>
              <a:rPr lang="it-IT" b="1" i="1" strike="noStrike" baseline="0" dirty="0" smtClean="0">
                <a:latin typeface="Times New Roman" panose="02020603050405020304" pitchFamily="18" charset="0"/>
              </a:rPr>
              <a:t> (B </a:t>
            </a:r>
            <a:r>
              <a:rPr lang="it-IT" b="1" i="1" strike="noStrike" baseline="0" dirty="0" smtClean="0">
                <a:latin typeface="Symbol" panose="05050102010706020507" pitchFamily="18" charset="2"/>
              </a:rPr>
              <a:t>È</a:t>
            </a:r>
            <a:r>
              <a:rPr lang="it-IT" b="1" i="1" strike="noStrike" baseline="0" dirty="0" smtClean="0">
                <a:latin typeface="Times New Roman" panose="02020603050405020304" pitchFamily="18" charset="0"/>
              </a:rPr>
              <a:t> C)</a:t>
            </a:r>
          </a:p>
          <a:p>
            <a:pPr marL="571500" lvl="0" indent="-571500">
              <a:buFont typeface="+mj-lt"/>
              <a:buAutoNum type="romanLcPeriod"/>
            </a:pPr>
            <a:r>
              <a:rPr lang="en-US" b="1" i="1" strike="noStrike" baseline="0" dirty="0" smtClean="0">
                <a:latin typeface="Times New Roman" panose="02020603050405020304" pitchFamily="18" charset="0"/>
              </a:rPr>
              <a:t>(A – B) </a:t>
            </a:r>
            <a:r>
              <a:rPr lang="en-US" b="1" i="1" strike="noStrike" baseline="0" dirty="0" smtClean="0">
                <a:latin typeface="Symbol" panose="05050102010706020507" pitchFamily="18" charset="2"/>
              </a:rPr>
              <a:t>Ç</a:t>
            </a:r>
            <a:r>
              <a:rPr lang="en-US" b="1" i="1" strike="noStrike" baseline="0" dirty="0" smtClean="0">
                <a:latin typeface="Times New Roman" panose="02020603050405020304" pitchFamily="18" charset="0"/>
              </a:rPr>
              <a:t> C</a:t>
            </a:r>
          </a:p>
          <a:p>
            <a:pPr marL="571500" lvl="0" indent="-571500">
              <a:buFont typeface="+mj-lt"/>
              <a:buAutoNum type="romanLcPeriod"/>
            </a:pPr>
            <a:r>
              <a:rPr lang="it-IT" b="1" i="1" strike="noStrike" baseline="0" dirty="0" smtClean="0">
                <a:latin typeface="Times New Roman" panose="02020603050405020304" pitchFamily="18" charset="0"/>
              </a:rPr>
              <a:t>(A </a:t>
            </a:r>
            <a:r>
              <a:rPr lang="it-IT" b="1" i="1" strike="noStrike" baseline="0" dirty="0" smtClean="0">
                <a:latin typeface="Symbol" panose="05050102010706020507" pitchFamily="18" charset="2"/>
              </a:rPr>
              <a:t>Ç</a:t>
            </a:r>
            <a:r>
              <a:rPr lang="it-IT" b="1" i="1" strike="noStrike" baseline="0" dirty="0" smtClean="0">
                <a:latin typeface="Times New Roman" panose="02020603050405020304" pitchFamily="18" charset="0"/>
              </a:rPr>
              <a:t> B</a:t>
            </a:r>
            <a:r>
              <a:rPr lang="it-IT" b="1" i="1" strike="noStrike" baseline="30000" dirty="0" smtClean="0">
                <a:latin typeface="Times New Roman" panose="02020603050405020304" pitchFamily="18" charset="0"/>
              </a:rPr>
              <a:t>c</a:t>
            </a:r>
            <a:r>
              <a:rPr lang="it-IT" b="1" i="1" strike="noStrike" baseline="0" dirty="0" smtClean="0">
                <a:latin typeface="Times New Roman" panose="02020603050405020304" pitchFamily="18" charset="0"/>
              </a:rPr>
              <a:t>) </a:t>
            </a:r>
            <a:r>
              <a:rPr lang="it-IT" b="1" i="1" strike="noStrike" baseline="0" dirty="0" smtClean="0">
                <a:latin typeface="Symbol" panose="05050102010706020507" pitchFamily="18" charset="2"/>
              </a:rPr>
              <a:t>È</a:t>
            </a:r>
            <a:r>
              <a:rPr lang="it-IT" b="1" i="1" strike="noStrike" baseline="0" dirty="0" smtClean="0">
                <a:latin typeface="Times New Roman" panose="02020603050405020304" pitchFamily="18" charset="0"/>
              </a:rPr>
              <a:t> C</a:t>
            </a:r>
            <a:r>
              <a:rPr lang="it-IT" b="1" i="1" strike="noStrike" baseline="30000" dirty="0" smtClean="0">
                <a:latin typeface="Times New Roman" panose="02020603050405020304" pitchFamily="18" charset="0"/>
              </a:rPr>
              <a:t>c</a:t>
            </a:r>
          </a:p>
          <a:p>
            <a:pPr lvl="0"/>
            <a:endParaRPr lang="en-US" b="1" i="1" strike="noStrike" baseline="0" dirty="0" smtClean="0">
              <a:latin typeface="Times New Roman" panose="02020603050405020304" pitchFamily="18"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5338" y="2461557"/>
            <a:ext cx="4590376" cy="3172759"/>
          </a:xfrm>
          <a:prstGeom prst="rect">
            <a:avLst/>
          </a:prstGeom>
        </p:spPr>
      </p:pic>
    </p:spTree>
    <p:extLst>
      <p:ext uri="{BB962C8B-B14F-4D97-AF65-F5344CB8AC3E}">
        <p14:creationId xmlns:p14="http://schemas.microsoft.com/office/powerpoint/2010/main" val="29527394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5412" y="961525"/>
            <a:ext cx="6126270" cy="5794372"/>
          </a:xfrm>
          <a:prstGeom prst="rect">
            <a:avLst/>
          </a:prstGeom>
        </p:spPr>
      </p:pic>
      <p:sp>
        <p:nvSpPr>
          <p:cNvPr id="5" name="Title 1"/>
          <p:cNvSpPr>
            <a:spLocks noGrp="1"/>
          </p:cNvSpPr>
          <p:nvPr>
            <p:ph type="title"/>
          </p:nvPr>
        </p:nvSpPr>
        <p:spPr>
          <a:xfrm>
            <a:off x="838200" y="365126"/>
            <a:ext cx="10515600" cy="812614"/>
          </a:xfrm>
        </p:spPr>
        <p:txBody>
          <a:bodyPr>
            <a:normAutofit fontScale="90000"/>
          </a:bodyPr>
          <a:lstStyle/>
          <a:p>
            <a:r>
              <a:rPr lang="en-US" b="1" i="0" u="sng" strike="noStrike" baseline="0" dirty="0" smtClean="0">
                <a:latin typeface="Times New Roman" panose="02020603050405020304" pitchFamily="18" charset="0"/>
              </a:rPr>
              <a:t>SOLUTION:</a:t>
            </a:r>
            <a:br>
              <a:rPr lang="en-US" b="1" i="0" u="sng" strike="noStrike" baseline="0" dirty="0" smtClean="0">
                <a:latin typeface="Times New Roman" panose="02020603050405020304" pitchFamily="18" charset="0"/>
              </a:rPr>
            </a:br>
            <a:endParaRPr lang="en-US" b="0" i="0" u="sng"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31950808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6518"/>
            <a:ext cx="8359588" cy="699247"/>
          </a:xfrm>
        </p:spPr>
        <p:txBody>
          <a:bodyPr>
            <a:normAutofit fontScale="90000"/>
          </a:bodyPr>
          <a:lstStyle/>
          <a:p>
            <a:r>
              <a:rPr lang="en-US" b="1" i="0" u="sng" strike="noStrike" baseline="0" dirty="0" smtClean="0">
                <a:latin typeface="Times New Roman" panose="02020603050405020304" pitchFamily="18" charset="0"/>
              </a:rPr>
              <a:t>SOLUTION:</a:t>
            </a:r>
            <a:br>
              <a:rPr lang="en-US" b="1" i="0" u="sng" strike="noStrike" baseline="0" dirty="0" smtClean="0">
                <a:latin typeface="Times New Roman" panose="02020603050405020304" pitchFamily="18" charset="0"/>
              </a:rPr>
            </a:br>
            <a:endParaRPr lang="en-US" b="0" i="0" u="sng" strike="noStrike" baseline="0" dirty="0" smtClean="0">
              <a:latin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004" y="1193714"/>
            <a:ext cx="5878877" cy="5502307"/>
          </a:xfrm>
          <a:prstGeom prst="rect">
            <a:avLst/>
          </a:prstGeom>
        </p:spPr>
      </p:pic>
    </p:spTree>
    <p:extLst>
      <p:ext uri="{BB962C8B-B14F-4D97-AF65-F5344CB8AC3E}">
        <p14:creationId xmlns:p14="http://schemas.microsoft.com/office/powerpoint/2010/main" val="6043352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5467"/>
            <a:ext cx="10515600" cy="993028"/>
          </a:xfrm>
        </p:spPr>
        <p:txBody>
          <a:bodyPr>
            <a:normAutofit/>
          </a:bodyPr>
          <a:lstStyle/>
          <a:p>
            <a:pPr marR="0" rtl="0"/>
            <a:r>
              <a:rPr lang="en-US" sz="3200" b="1" i="0" u="sng" strike="noStrike" baseline="0" dirty="0" smtClean="0">
                <a:latin typeface="Times New Roman" panose="02020603050405020304" pitchFamily="18" charset="0"/>
              </a:rPr>
              <a:t>PROVING SET IDENTITIES BY VENN DIAGRAMS:</a:t>
            </a:r>
          </a:p>
        </p:txBody>
      </p:sp>
      <p:sp>
        <p:nvSpPr>
          <p:cNvPr id="3" name="Text Placeholder 2"/>
          <p:cNvSpPr>
            <a:spLocks noGrp="1"/>
          </p:cNvSpPr>
          <p:nvPr>
            <p:ph type="body" idx="1"/>
          </p:nvPr>
        </p:nvSpPr>
        <p:spPr/>
        <p:txBody>
          <a:bodyPr/>
          <a:lstStyle/>
          <a:p>
            <a:pPr lvl="0"/>
            <a:r>
              <a:rPr lang="en-US" b="1" i="1" strike="noStrike" baseline="0" dirty="0" smtClean="0">
                <a:latin typeface="Times New Roman" panose="02020603050405020304" pitchFamily="18" charset="0"/>
              </a:rPr>
              <a:t>Prove the following using Venn Diagrams:</a:t>
            </a:r>
          </a:p>
          <a:p>
            <a:pPr marL="571500" lvl="0" indent="-571500">
              <a:buFont typeface="+mj-lt"/>
              <a:buAutoNum type="romanLcPeriod"/>
            </a:pPr>
            <a:r>
              <a:rPr lang="pt-BR" b="1" i="1" strike="noStrike" baseline="0" dirty="0" smtClean="0">
                <a:latin typeface="Times New Roman" panose="02020603050405020304" pitchFamily="18" charset="0"/>
              </a:rPr>
              <a:t>A – (A – B) = A </a:t>
            </a:r>
            <a:r>
              <a:rPr lang="pt-BR" b="1" i="1" strike="noStrike" baseline="0" dirty="0" smtClean="0">
                <a:latin typeface="Symbol" panose="05050102010706020507" pitchFamily="18" charset="2"/>
              </a:rPr>
              <a:t>Ç</a:t>
            </a:r>
            <a:r>
              <a:rPr lang="pt-BR" b="1" i="1" strike="noStrike" baseline="0" dirty="0" smtClean="0">
                <a:latin typeface="Times New Roman" panose="02020603050405020304" pitchFamily="18" charset="0"/>
              </a:rPr>
              <a:t> B</a:t>
            </a:r>
          </a:p>
          <a:p>
            <a:pPr marL="571500" lvl="0" indent="-571500">
              <a:buFont typeface="+mj-lt"/>
              <a:buAutoNum type="romanLcPeriod"/>
            </a:pPr>
            <a:r>
              <a:rPr lang="it-IT" b="1" i="1" strike="noStrike" baseline="0" dirty="0" smtClean="0">
                <a:latin typeface="Times New Roman" panose="02020603050405020304" pitchFamily="18" charset="0"/>
              </a:rPr>
              <a:t>(A </a:t>
            </a:r>
            <a:r>
              <a:rPr lang="it-IT" b="1" i="1" strike="noStrike" baseline="0" dirty="0" smtClean="0">
                <a:latin typeface="Symbol" panose="05050102010706020507" pitchFamily="18" charset="2"/>
              </a:rPr>
              <a:t>Ç</a:t>
            </a:r>
            <a:r>
              <a:rPr lang="it-IT" b="1" i="1" strike="noStrike" baseline="0" dirty="0" smtClean="0">
                <a:latin typeface="Times New Roman" panose="02020603050405020304" pitchFamily="18" charset="0"/>
              </a:rPr>
              <a:t> B)</a:t>
            </a:r>
            <a:r>
              <a:rPr lang="it-IT" b="1" i="1" strike="noStrike" baseline="30000" dirty="0" smtClean="0">
                <a:latin typeface="Times New Roman" panose="02020603050405020304" pitchFamily="18" charset="0"/>
              </a:rPr>
              <a:t>c</a:t>
            </a:r>
            <a:r>
              <a:rPr lang="it-IT" b="1" i="1" strike="noStrike" baseline="0" dirty="0" smtClean="0">
                <a:latin typeface="Times New Roman" panose="02020603050405020304" pitchFamily="18" charset="0"/>
              </a:rPr>
              <a:t> = A </a:t>
            </a:r>
            <a:r>
              <a:rPr lang="it-IT" b="1" i="1" strike="noStrike" baseline="30000" dirty="0" smtClean="0">
                <a:latin typeface="Times New Roman" panose="02020603050405020304" pitchFamily="18" charset="0"/>
              </a:rPr>
              <a:t>c</a:t>
            </a:r>
            <a:r>
              <a:rPr lang="it-IT" b="1" i="1" strike="noStrike" baseline="0" dirty="0" smtClean="0">
                <a:latin typeface="Times New Roman" panose="02020603050405020304" pitchFamily="18" charset="0"/>
              </a:rPr>
              <a:t> </a:t>
            </a:r>
            <a:r>
              <a:rPr lang="it-IT" b="1" i="1" strike="noStrike" baseline="0" dirty="0" smtClean="0">
                <a:latin typeface="Symbol" panose="05050102010706020507" pitchFamily="18" charset="2"/>
              </a:rPr>
              <a:t>È</a:t>
            </a:r>
            <a:r>
              <a:rPr lang="it-IT" b="1" i="1" strike="noStrike" baseline="0" dirty="0" smtClean="0">
                <a:latin typeface="Times New Roman" panose="02020603050405020304" pitchFamily="18" charset="0"/>
              </a:rPr>
              <a:t> B </a:t>
            </a:r>
            <a:r>
              <a:rPr lang="it-IT" b="1" i="1" strike="noStrike" baseline="30000" dirty="0" smtClean="0">
                <a:latin typeface="Times New Roman" panose="02020603050405020304" pitchFamily="18" charset="0"/>
              </a:rPr>
              <a:t>c</a:t>
            </a:r>
          </a:p>
          <a:p>
            <a:pPr marL="571500" lvl="0" indent="-571500">
              <a:buFont typeface="+mj-lt"/>
              <a:buAutoNum type="romanLcPeriod"/>
            </a:pPr>
            <a:r>
              <a:rPr lang="pt-BR" b="1" i="1" strike="noStrike" baseline="0" dirty="0" smtClean="0">
                <a:latin typeface="Times New Roman" panose="02020603050405020304" pitchFamily="18" charset="0"/>
              </a:rPr>
              <a:t>A – B = A </a:t>
            </a:r>
            <a:r>
              <a:rPr lang="pt-BR" b="1" i="1" strike="noStrike" baseline="0" dirty="0" smtClean="0">
                <a:latin typeface="Symbol" panose="05050102010706020507" pitchFamily="18" charset="2"/>
              </a:rPr>
              <a:t>Ç</a:t>
            </a:r>
            <a:r>
              <a:rPr lang="pt-BR" b="1" i="1" strike="noStrike" baseline="0" dirty="0" smtClean="0">
                <a:latin typeface="Times New Roman" panose="02020603050405020304" pitchFamily="18" charset="0"/>
              </a:rPr>
              <a:t> B </a:t>
            </a:r>
            <a:r>
              <a:rPr lang="pt-BR" b="1" i="1" strike="noStrike" baseline="30000" dirty="0" smtClean="0">
                <a:latin typeface="Times New Roman" panose="02020603050405020304" pitchFamily="18" charset="0"/>
              </a:rPr>
              <a:t>c</a:t>
            </a:r>
            <a:endParaRPr lang="pt-BR" b="1" i="1" strike="noStrike" baseline="0" dirty="0" smtClean="0">
              <a:latin typeface="Times New Roman" panose="02020603050405020304" pitchFamily="18" charset="0"/>
            </a:endParaRPr>
          </a:p>
          <a:p>
            <a:endParaRPr lang="en-US" dirty="0"/>
          </a:p>
        </p:txBody>
      </p:sp>
    </p:spTree>
    <p:extLst>
      <p:ext uri="{BB962C8B-B14F-4D97-AF65-F5344CB8AC3E}">
        <p14:creationId xmlns:p14="http://schemas.microsoft.com/office/powerpoint/2010/main" val="34550736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dirty="0" smtClean="0">
                <a:latin typeface="Times New Roman" panose="02020603050405020304" pitchFamily="18" charset="0"/>
              </a:rPr>
              <a:t>SOLUTION (</a:t>
            </a:r>
            <a:r>
              <a:rPr lang="en-US" b="1" i="0" u="sng" strike="noStrike" baseline="0" dirty="0" err="1" smtClean="0">
                <a:latin typeface="Times New Roman" panose="02020603050405020304" pitchFamily="18" charset="0"/>
              </a:rPr>
              <a:t>i</a:t>
            </a:r>
            <a:r>
              <a:rPr lang="en-US" b="1" i="0" u="sng" strike="noStrike" baseline="0" dirty="0" smtClean="0">
                <a:latin typeface="Times New Roman" panose="02020603050405020304" pitchFamily="18" charset="0"/>
              </a:rPr>
              <a:t>)</a:t>
            </a:r>
          </a:p>
        </p:txBody>
      </p:sp>
      <p:sp>
        <p:nvSpPr>
          <p:cNvPr id="3" name="Text Placeholder 2"/>
          <p:cNvSpPr>
            <a:spLocks noGrp="1"/>
          </p:cNvSpPr>
          <p:nvPr>
            <p:ph type="body" idx="1"/>
          </p:nvPr>
        </p:nvSpPr>
        <p:spPr/>
        <p:txBody>
          <a:bodyPr/>
          <a:lstStyle/>
          <a:p>
            <a:pPr marL="0" marR="0" lvl="0" indent="0" rtl="0">
              <a:buNone/>
            </a:pPr>
            <a:r>
              <a:rPr lang="pt-BR" b="1" i="1" strike="noStrike" baseline="0" dirty="0" smtClean="0">
                <a:latin typeface="Times New Roman" panose="02020603050405020304" pitchFamily="18" charset="0"/>
              </a:rPr>
              <a:t>A - (A – B) = A </a:t>
            </a:r>
            <a:r>
              <a:rPr lang="pt-BR" b="1" i="1" strike="noStrike" baseline="0" dirty="0" smtClean="0">
                <a:latin typeface="Symbol" panose="05050102010706020507" pitchFamily="18" charset="2"/>
              </a:rPr>
              <a:t>Ç</a:t>
            </a:r>
            <a:r>
              <a:rPr lang="pt-BR" b="1" i="1" strike="noStrike" baseline="0" dirty="0" smtClean="0">
                <a:latin typeface="Times New Roman" panose="02020603050405020304" pitchFamily="18" charset="0"/>
              </a:rPr>
              <a:t> B</a:t>
            </a:r>
          </a:p>
          <a:p>
            <a:pPr marL="0" lvl="0" indent="0">
              <a:buNone/>
            </a:pPr>
            <a:r>
              <a:rPr lang="pt-BR" b="1" i="1" dirty="0" smtClean="0">
                <a:latin typeface="Times New Roman" panose="02020603050405020304" pitchFamily="18" charset="0"/>
              </a:rPr>
              <a:t>L.H.S=</a:t>
            </a:r>
            <a:r>
              <a:rPr lang="pt-BR" b="1" i="1" strike="noStrike" baseline="0" dirty="0" smtClean="0">
                <a:latin typeface="Times New Roman" panose="02020603050405020304" pitchFamily="18" charset="0"/>
              </a:rPr>
              <a:t> A - (A – B)</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7436" y="1490861"/>
            <a:ext cx="5300622" cy="5020866"/>
          </a:xfrm>
          <a:prstGeom prst="rect">
            <a:avLst/>
          </a:prstGeom>
        </p:spPr>
      </p:pic>
    </p:spTree>
    <p:extLst>
      <p:ext uri="{BB962C8B-B14F-4D97-AF65-F5344CB8AC3E}">
        <p14:creationId xmlns:p14="http://schemas.microsoft.com/office/powerpoint/2010/main" val="41863219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dirty="0" smtClean="0">
                <a:latin typeface="Times New Roman" panose="02020603050405020304" pitchFamily="18" charset="0"/>
              </a:rPr>
              <a:t>SOLUTION (</a:t>
            </a:r>
            <a:r>
              <a:rPr lang="en-US" b="1" i="0" u="sng" strike="noStrike" baseline="0" dirty="0" err="1" smtClean="0">
                <a:latin typeface="Times New Roman" panose="02020603050405020304" pitchFamily="18" charset="0"/>
              </a:rPr>
              <a:t>i</a:t>
            </a:r>
            <a:r>
              <a:rPr lang="en-US" b="1" i="0" u="sng" strike="noStrike" baseline="0" dirty="0" smtClean="0">
                <a:latin typeface="Times New Roman" panose="02020603050405020304" pitchFamily="18" charset="0"/>
              </a:rPr>
              <a:t>)</a:t>
            </a:r>
          </a:p>
        </p:txBody>
      </p:sp>
      <p:sp>
        <p:nvSpPr>
          <p:cNvPr id="3" name="Text Placeholder 2"/>
          <p:cNvSpPr>
            <a:spLocks noGrp="1"/>
          </p:cNvSpPr>
          <p:nvPr>
            <p:ph type="body" idx="1"/>
          </p:nvPr>
        </p:nvSpPr>
        <p:spPr/>
        <p:txBody>
          <a:bodyPr/>
          <a:lstStyle/>
          <a:p>
            <a:pPr marL="0" lvl="0" indent="0">
              <a:buNone/>
            </a:pPr>
            <a:r>
              <a:rPr lang="it-IT" b="1" i="1" strike="noStrike" baseline="0" dirty="0" smtClean="0">
                <a:latin typeface="Times New Roman" panose="02020603050405020304" pitchFamily="18" charset="0"/>
              </a:rPr>
              <a:t> R.H.S=</a:t>
            </a:r>
            <a:r>
              <a:rPr lang="pt-BR" b="1" i="1" strike="noStrike" baseline="0" dirty="0" smtClean="0">
                <a:latin typeface="Times New Roman" panose="02020603050405020304" pitchFamily="18" charset="0"/>
              </a:rPr>
              <a:t>A </a:t>
            </a:r>
            <a:r>
              <a:rPr lang="pt-BR" b="1" i="1" strike="noStrike" baseline="0" dirty="0" smtClean="0">
                <a:latin typeface="Symbol" panose="05050102010706020507" pitchFamily="18" charset="2"/>
              </a:rPr>
              <a:t>Ç</a:t>
            </a:r>
            <a:r>
              <a:rPr lang="pt-BR" b="1" i="1" strike="noStrike" baseline="0" dirty="0" smtClean="0">
                <a:latin typeface="Times New Roman" panose="02020603050405020304" pitchFamily="18" charset="0"/>
              </a:rPr>
              <a:t> B</a:t>
            </a:r>
            <a:endParaRPr lang="it-IT" b="1" i="1" strike="noStrike" baseline="0" dirty="0" smtClean="0">
              <a:latin typeface="Times New Roman" panose="02020603050405020304" pitchFamily="18"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4787" y="2462919"/>
            <a:ext cx="3612353" cy="3507139"/>
          </a:xfrm>
          <a:prstGeom prst="rect">
            <a:avLst/>
          </a:prstGeom>
        </p:spPr>
      </p:pic>
    </p:spTree>
    <p:extLst>
      <p:ext uri="{BB962C8B-B14F-4D97-AF65-F5344CB8AC3E}">
        <p14:creationId xmlns:p14="http://schemas.microsoft.com/office/powerpoint/2010/main" val="31297217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dirty="0" smtClean="0">
                <a:latin typeface="Times New Roman" panose="02020603050405020304" pitchFamily="18" charset="0"/>
              </a:rPr>
              <a:t>SOLUTION (ii)</a:t>
            </a:r>
          </a:p>
        </p:txBody>
      </p:sp>
      <p:sp>
        <p:nvSpPr>
          <p:cNvPr id="3" name="Text Placeholder 2"/>
          <p:cNvSpPr>
            <a:spLocks noGrp="1"/>
          </p:cNvSpPr>
          <p:nvPr>
            <p:ph type="body" idx="1"/>
          </p:nvPr>
        </p:nvSpPr>
        <p:spPr/>
        <p:txBody>
          <a:bodyPr/>
          <a:lstStyle/>
          <a:p>
            <a:pPr marL="0" lvl="0" indent="0">
              <a:buNone/>
            </a:pPr>
            <a:r>
              <a:rPr lang="it-IT" b="1" i="1" strike="noStrike" baseline="0" dirty="0" smtClean="0">
                <a:latin typeface="Times New Roman" panose="02020603050405020304" pitchFamily="18" charset="0"/>
              </a:rPr>
              <a:t>(A </a:t>
            </a:r>
            <a:r>
              <a:rPr lang="it-IT" b="1" i="1" strike="noStrike" baseline="0" dirty="0" smtClean="0">
                <a:latin typeface="Symbol" panose="05050102010706020507" pitchFamily="18" charset="2"/>
              </a:rPr>
              <a:t>Ç</a:t>
            </a:r>
            <a:r>
              <a:rPr lang="it-IT" b="1" i="1" strike="noStrike" baseline="0" dirty="0" smtClean="0">
                <a:latin typeface="Times New Roman" panose="02020603050405020304" pitchFamily="18" charset="0"/>
              </a:rPr>
              <a:t> B)</a:t>
            </a:r>
            <a:r>
              <a:rPr lang="it-IT" b="1" i="1" strike="noStrike" baseline="30000" dirty="0" smtClean="0">
                <a:latin typeface="Times New Roman" panose="02020603050405020304" pitchFamily="18" charset="0"/>
              </a:rPr>
              <a:t>c</a:t>
            </a:r>
            <a:r>
              <a:rPr lang="it-IT" b="1" i="1" strike="noStrike" baseline="0" dirty="0" smtClean="0">
                <a:latin typeface="Times New Roman" panose="02020603050405020304" pitchFamily="18" charset="0"/>
              </a:rPr>
              <a:t> = A </a:t>
            </a:r>
            <a:r>
              <a:rPr lang="it-IT" b="1" i="1" strike="noStrike" baseline="30000" dirty="0" smtClean="0">
                <a:latin typeface="Times New Roman" panose="02020603050405020304" pitchFamily="18" charset="0"/>
              </a:rPr>
              <a:t>c</a:t>
            </a:r>
            <a:r>
              <a:rPr lang="it-IT" b="1" i="1" strike="noStrike" baseline="0" dirty="0" smtClean="0">
                <a:latin typeface="Times New Roman" panose="02020603050405020304" pitchFamily="18" charset="0"/>
              </a:rPr>
              <a:t> </a:t>
            </a:r>
            <a:r>
              <a:rPr lang="it-IT" b="1" i="1" strike="noStrike" baseline="0" dirty="0" smtClean="0">
                <a:latin typeface="Symbol" panose="05050102010706020507" pitchFamily="18" charset="2"/>
              </a:rPr>
              <a:t>È</a:t>
            </a:r>
            <a:r>
              <a:rPr lang="it-IT" b="1" i="1" strike="noStrike" baseline="0" dirty="0" smtClean="0">
                <a:latin typeface="Times New Roman" panose="02020603050405020304" pitchFamily="18" charset="0"/>
              </a:rPr>
              <a:t> B </a:t>
            </a:r>
            <a:r>
              <a:rPr lang="it-IT" b="1" i="1" strike="noStrike" baseline="30000" dirty="0" smtClean="0">
                <a:latin typeface="Times New Roman" panose="02020603050405020304" pitchFamily="18" charset="0"/>
              </a:rPr>
              <a:t>c</a:t>
            </a:r>
          </a:p>
          <a:p>
            <a:pPr marL="0" lvl="0" indent="0">
              <a:buNone/>
            </a:pPr>
            <a:r>
              <a:rPr lang="it-IT" sz="3200" b="1" i="1" baseline="30000" dirty="0" smtClean="0">
                <a:latin typeface="Times New Roman" panose="02020603050405020304" pitchFamily="18" charset="0"/>
              </a:rPr>
              <a:t>L.H.S=</a:t>
            </a:r>
            <a:r>
              <a:rPr lang="it-IT" b="1" i="1" strike="noStrike" baseline="0" dirty="0" smtClean="0">
                <a:latin typeface="Times New Roman" panose="02020603050405020304" pitchFamily="18" charset="0"/>
              </a:rPr>
              <a:t> (A </a:t>
            </a:r>
            <a:r>
              <a:rPr lang="it-IT" b="1" i="1" strike="noStrike" baseline="0" dirty="0" smtClean="0">
                <a:latin typeface="Symbol" panose="05050102010706020507" pitchFamily="18" charset="2"/>
              </a:rPr>
              <a:t>Ç</a:t>
            </a:r>
            <a:r>
              <a:rPr lang="it-IT" b="1" i="1" strike="noStrike" baseline="0" dirty="0" smtClean="0">
                <a:latin typeface="Times New Roman" panose="02020603050405020304" pitchFamily="18" charset="0"/>
              </a:rPr>
              <a:t> B)</a:t>
            </a:r>
            <a:r>
              <a:rPr lang="it-IT" b="1" i="1" strike="noStrike" baseline="30000" dirty="0" smtClean="0">
                <a:latin typeface="Times New Roman" panose="02020603050405020304" pitchFamily="18" charset="0"/>
              </a:rPr>
              <a:t>c</a:t>
            </a:r>
            <a:r>
              <a:rPr lang="it-IT" b="1" i="1" strike="noStrike" baseline="0" dirty="0" smtClean="0">
                <a:latin typeface="Times New Roman" panose="02020603050405020304" pitchFamily="18" charset="0"/>
              </a:rPr>
              <a:t> </a:t>
            </a:r>
            <a:endParaRPr lang="en-US" dirty="0"/>
          </a:p>
        </p:txBody>
      </p:sp>
      <p:pic>
        <p:nvPicPr>
          <p:cNvPr id="5" name="image73.png"/>
          <p:cNvPicPr/>
          <p:nvPr/>
        </p:nvPicPr>
        <p:blipFill>
          <a:blip r:embed="rId2" cstate="print"/>
          <a:stretch>
            <a:fillRect/>
          </a:stretch>
        </p:blipFill>
        <p:spPr>
          <a:xfrm>
            <a:off x="1585791" y="3201408"/>
            <a:ext cx="2996808" cy="1881580"/>
          </a:xfrm>
          <a:prstGeom prst="rect">
            <a:avLst/>
          </a:prstGeom>
        </p:spPr>
      </p:pic>
      <p:pic>
        <p:nvPicPr>
          <p:cNvPr id="6" name="image74.png"/>
          <p:cNvPicPr/>
          <p:nvPr/>
        </p:nvPicPr>
        <p:blipFill>
          <a:blip r:embed="rId3" cstate="print"/>
          <a:stretch>
            <a:fillRect/>
          </a:stretch>
        </p:blipFill>
        <p:spPr>
          <a:xfrm>
            <a:off x="5404965" y="3201408"/>
            <a:ext cx="2563234" cy="2035269"/>
          </a:xfrm>
          <a:prstGeom prst="rect">
            <a:avLst/>
          </a:prstGeom>
        </p:spPr>
      </p:pic>
    </p:spTree>
    <p:extLst>
      <p:ext uri="{BB962C8B-B14F-4D97-AF65-F5344CB8AC3E}">
        <p14:creationId xmlns:p14="http://schemas.microsoft.com/office/powerpoint/2010/main" val="3578165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EXAMPLES:</a:t>
            </a:r>
          </a:p>
        </p:txBody>
      </p:sp>
      <p:sp>
        <p:nvSpPr>
          <p:cNvPr id="3" name="Text Placeholder 2"/>
          <p:cNvSpPr>
            <a:spLocks noGrp="1"/>
          </p:cNvSpPr>
          <p:nvPr>
            <p:ph type="body" idx="1"/>
          </p:nvPr>
        </p:nvSpPr>
        <p:spPr/>
        <p:txBody>
          <a:bodyPr/>
          <a:lstStyle/>
          <a:p>
            <a:pPr marR="0" lvl="0" rtl="0"/>
            <a:r>
              <a:rPr lang="en-US" b="1" i="1" strike="noStrike" baseline="0" dirty="0" smtClean="0">
                <a:latin typeface="Times New Roman" panose="02020603050405020304" pitchFamily="18" charset="0"/>
              </a:rPr>
              <a:t>Now we will write the same examples which we write in Tabular as well as Descriptive Form ,in Set Builder Form .</a:t>
            </a:r>
          </a:p>
          <a:p>
            <a:pPr marR="0" lvl="0" rtl="0"/>
            <a:endParaRPr lang="en-US" b="1" i="1" strike="noStrike" baseline="0" dirty="0" smtClean="0">
              <a:latin typeface="Times New Roman" panose="02020603050405020304" pitchFamily="18" charset="0"/>
            </a:endParaRPr>
          </a:p>
          <a:p>
            <a:pPr lvl="0"/>
            <a:r>
              <a:rPr lang="pt-BR" b="1" i="1" strike="noStrike" baseline="0" dirty="0" smtClean="0">
                <a:latin typeface="Times New Roman" panose="02020603050405020304" pitchFamily="18" charset="0"/>
              </a:rPr>
              <a:t>A = { x </a:t>
            </a:r>
            <a:r>
              <a:rPr lang="pt-BR" b="1" i="1" strike="noStrike" baseline="0" dirty="0" smtClean="0">
                <a:latin typeface="Symbol" panose="05050102010706020507" pitchFamily="18" charset="2"/>
              </a:rPr>
              <a:t>Î</a:t>
            </a:r>
            <a:r>
              <a:rPr lang="pt-BR" b="1" i="1" strike="noStrike" baseline="0" dirty="0" smtClean="0">
                <a:latin typeface="Times New Roman" panose="02020603050405020304" pitchFamily="18" charset="0"/>
              </a:rPr>
              <a:t>N | x </a:t>
            </a:r>
            <a:r>
              <a:rPr lang="pt-BR" b="1" i="1" strike="noStrike" baseline="0" dirty="0" smtClean="0">
                <a:latin typeface="Symbol" panose="05050102010706020507" pitchFamily="18" charset="2"/>
              </a:rPr>
              <a:t>£</a:t>
            </a:r>
            <a:r>
              <a:rPr lang="pt-BR" b="1" i="1" strike="noStrike" baseline="0" dirty="0" smtClean="0">
                <a:latin typeface="Times New Roman" panose="02020603050405020304" pitchFamily="18" charset="0"/>
              </a:rPr>
              <a:t> 5}		</a:t>
            </a:r>
            <a:r>
              <a:rPr lang="en-US" b="1" i="1" strike="noStrike" baseline="0" dirty="0" smtClean="0">
                <a:latin typeface="Times New Roman" panose="02020603050405020304" pitchFamily="18" charset="0"/>
              </a:rPr>
              <a:t> ( Set Builder Form) </a:t>
            </a:r>
            <a:endParaRPr lang="pt-BR" b="1" i="1" strike="noStrike" baseline="0" dirty="0" smtClean="0">
              <a:latin typeface="Times New Roman" panose="02020603050405020304" pitchFamily="18" charset="0"/>
            </a:endParaRPr>
          </a:p>
          <a:p>
            <a:pPr lvl="0"/>
            <a:r>
              <a:rPr lang="en-US" b="1" i="1" strike="noStrike" baseline="0" dirty="0" smtClean="0">
                <a:latin typeface="Times New Roman" panose="02020603050405020304" pitchFamily="18" charset="0"/>
              </a:rPr>
              <a:t>B = { x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E | 0 </a:t>
            </a:r>
            <a:r>
              <a:rPr lang="en-US" b="1" i="1" strike="noStrike" baseline="0" dirty="0" smtClean="0">
                <a:latin typeface="Symbol" panose="05050102010706020507" pitchFamily="18" charset="2"/>
              </a:rPr>
              <a:t>&lt;</a:t>
            </a:r>
            <a:r>
              <a:rPr lang="en-US" b="1" i="1" strike="noStrike" baseline="0" dirty="0" smtClean="0">
                <a:latin typeface="Times New Roman" panose="02020603050405020304" pitchFamily="18" charset="0"/>
              </a:rPr>
              <a:t> x </a:t>
            </a:r>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 50}		 ( Set Builder Form) </a:t>
            </a:r>
          </a:p>
          <a:p>
            <a:pPr lvl="0"/>
            <a:r>
              <a:rPr lang="en-US" b="1" i="1" strike="noStrike" baseline="0" dirty="0" smtClean="0">
                <a:latin typeface="Times New Roman" panose="02020603050405020304" pitchFamily="18" charset="0"/>
              </a:rPr>
              <a:t>C = { x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O | 0 </a:t>
            </a:r>
            <a:r>
              <a:rPr lang="en-US" b="1" i="1" strike="noStrike" baseline="0" dirty="0" smtClean="0">
                <a:latin typeface="Symbol" panose="05050102010706020507" pitchFamily="18" charset="2"/>
              </a:rPr>
              <a:t>&lt;</a:t>
            </a:r>
            <a:r>
              <a:rPr lang="en-US" b="1" i="1" strike="noStrike" baseline="0" dirty="0" smtClean="0">
                <a:latin typeface="Times New Roman" panose="02020603050405020304" pitchFamily="18" charset="0"/>
              </a:rPr>
              <a:t> x }		 ( Set Builder Form) </a:t>
            </a:r>
          </a:p>
          <a:p>
            <a:pPr marL="0" marR="0" lvl="0" indent="0" rtl="0">
              <a:buNone/>
            </a:pPr>
            <a:endParaRPr lang="en-US" b="1" i="1"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42896886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sng" strike="noStrike" baseline="0" dirty="0" smtClean="0">
                <a:latin typeface="Times New Roman" panose="02020603050405020304" pitchFamily="18" charset="0"/>
              </a:rPr>
              <a:t>SOLUTION (ii)</a:t>
            </a:r>
          </a:p>
        </p:txBody>
      </p:sp>
      <p:sp>
        <p:nvSpPr>
          <p:cNvPr id="3" name="Text Placeholder 2"/>
          <p:cNvSpPr>
            <a:spLocks noGrp="1"/>
          </p:cNvSpPr>
          <p:nvPr>
            <p:ph type="body" idx="1"/>
          </p:nvPr>
        </p:nvSpPr>
        <p:spPr>
          <a:xfrm>
            <a:off x="838200" y="1825624"/>
            <a:ext cx="10515600" cy="4911351"/>
          </a:xfrm>
        </p:spPr>
        <p:txBody>
          <a:bodyPr>
            <a:normAutofit/>
          </a:bodyPr>
          <a:lstStyle/>
          <a:p>
            <a:r>
              <a:rPr lang="it-IT" b="1" i="1" strike="noStrike" baseline="0" dirty="0" smtClean="0">
                <a:latin typeface="Times New Roman" panose="02020603050405020304" pitchFamily="18" charset="0"/>
              </a:rPr>
              <a:t>R.H.S</a:t>
            </a:r>
            <a:r>
              <a:rPr lang="it-IT" b="1" i="1" strike="noStrike" dirty="0" smtClean="0">
                <a:latin typeface="Times New Roman" panose="02020603050405020304" pitchFamily="18" charset="0"/>
              </a:rPr>
              <a:t> =</a:t>
            </a:r>
            <a:r>
              <a:rPr lang="it-IT" b="1" i="1" strike="noStrike" baseline="0" dirty="0" smtClean="0">
                <a:latin typeface="Times New Roman" panose="02020603050405020304" pitchFamily="18" charset="0"/>
              </a:rPr>
              <a:t>A </a:t>
            </a:r>
            <a:r>
              <a:rPr lang="it-IT" b="1" i="1" strike="noStrike" baseline="30000" dirty="0" smtClean="0">
                <a:latin typeface="Times New Roman" panose="02020603050405020304" pitchFamily="18" charset="0"/>
              </a:rPr>
              <a:t>c</a:t>
            </a:r>
            <a:r>
              <a:rPr lang="it-IT" b="1" i="1" strike="noStrike" baseline="0" dirty="0" smtClean="0">
                <a:latin typeface="Times New Roman" panose="02020603050405020304" pitchFamily="18" charset="0"/>
              </a:rPr>
              <a:t> </a:t>
            </a:r>
            <a:r>
              <a:rPr lang="it-IT" b="1" i="1" strike="noStrike" baseline="0" dirty="0" smtClean="0">
                <a:latin typeface="Symbol" panose="05050102010706020507" pitchFamily="18" charset="2"/>
              </a:rPr>
              <a:t>È</a:t>
            </a:r>
            <a:r>
              <a:rPr lang="it-IT" b="1" i="1" strike="noStrike" baseline="0" dirty="0" smtClean="0">
                <a:latin typeface="Times New Roman" panose="02020603050405020304" pitchFamily="18" charset="0"/>
              </a:rPr>
              <a:t> B </a:t>
            </a:r>
            <a:r>
              <a:rPr lang="it-IT" b="1" i="1" strike="noStrike" baseline="30000" dirty="0" smtClean="0">
                <a:latin typeface="Times New Roman" panose="02020603050405020304" pitchFamily="18" charset="0"/>
              </a:rPr>
              <a:t>c</a:t>
            </a:r>
          </a:p>
          <a:p>
            <a:pPr marR="0" lvl="0" rtl="0"/>
            <a:endParaRPr lang="it-IT" b="1" i="1" dirty="0" smtClean="0">
              <a:latin typeface="Times New Roman" panose="02020603050405020304" pitchFamily="18" charset="0"/>
            </a:endParaRPr>
          </a:p>
          <a:p>
            <a:pPr marR="0" lvl="0" rtl="0"/>
            <a:endParaRPr lang="it-IT" b="1" i="1" dirty="0">
              <a:latin typeface="Times New Roman" panose="02020603050405020304" pitchFamily="18" charset="0"/>
            </a:endParaRPr>
          </a:p>
          <a:p>
            <a:pPr marR="0" lvl="0" rtl="0"/>
            <a:endParaRPr lang="it-IT" b="1" i="1" dirty="0" smtClean="0">
              <a:latin typeface="Times New Roman" panose="02020603050405020304" pitchFamily="18" charset="0"/>
            </a:endParaRPr>
          </a:p>
          <a:p>
            <a:pPr marR="0" lvl="0" rtl="0"/>
            <a:endParaRPr lang="it-IT" b="1" i="1" dirty="0">
              <a:latin typeface="Times New Roman" panose="02020603050405020304" pitchFamily="18" charset="0"/>
            </a:endParaRPr>
          </a:p>
          <a:p>
            <a:pPr marR="0" lvl="0" rtl="0"/>
            <a:endParaRPr lang="it-IT" b="1" i="1" dirty="0" smtClean="0">
              <a:latin typeface="Times New Roman" panose="02020603050405020304" pitchFamily="18" charset="0"/>
            </a:endParaRPr>
          </a:p>
          <a:p>
            <a:pPr marR="0" lvl="0" rtl="0"/>
            <a:endParaRPr lang="it-IT" b="1" i="1" dirty="0">
              <a:latin typeface="Times New Roman" panose="02020603050405020304" pitchFamily="18" charset="0"/>
            </a:endParaRPr>
          </a:p>
          <a:p>
            <a:pPr marR="0" lvl="0" rtl="0"/>
            <a:r>
              <a:rPr lang="it-IT" b="1" i="1" dirty="0" smtClean="0">
                <a:latin typeface="Times New Roman" panose="02020603050405020304" pitchFamily="18" charset="0"/>
              </a:rPr>
              <a:t>Hence proved that L.H.S=R.H.S</a:t>
            </a:r>
          </a:p>
          <a:p>
            <a:r>
              <a:rPr lang="it-IT" b="1" i="1" strike="noStrike" dirty="0" smtClean="0">
                <a:latin typeface="Times New Roman" panose="02020603050405020304" pitchFamily="18" charset="0"/>
              </a:rPr>
              <a:t> </a:t>
            </a:r>
            <a:r>
              <a:rPr lang="it-IT" b="1" i="1" strike="noStrike" baseline="0" dirty="0" smtClean="0">
                <a:latin typeface="Times New Roman" panose="02020603050405020304" pitchFamily="18" charset="0"/>
              </a:rPr>
              <a:t>RESULT:	(A </a:t>
            </a:r>
            <a:r>
              <a:rPr lang="it-IT" b="1" i="1" strike="noStrike" baseline="0" dirty="0" smtClean="0">
                <a:latin typeface="Symbol" panose="05050102010706020507" pitchFamily="18" charset="2"/>
              </a:rPr>
              <a:t>Ç</a:t>
            </a:r>
            <a:r>
              <a:rPr lang="it-IT" b="1" i="1" strike="noStrike" baseline="0" dirty="0" smtClean="0">
                <a:latin typeface="Times New Roman" panose="02020603050405020304" pitchFamily="18" charset="0"/>
              </a:rPr>
              <a:t> B)</a:t>
            </a:r>
            <a:r>
              <a:rPr lang="it-IT" b="1" i="1" strike="noStrike" baseline="30000" dirty="0" smtClean="0">
                <a:latin typeface="Times New Roman" panose="02020603050405020304" pitchFamily="18" charset="0"/>
              </a:rPr>
              <a:t>c</a:t>
            </a:r>
            <a:r>
              <a:rPr lang="it-IT" b="1" i="1" strike="noStrike" baseline="0" dirty="0" smtClean="0">
                <a:latin typeface="Times New Roman" panose="02020603050405020304" pitchFamily="18" charset="0"/>
              </a:rPr>
              <a:t> = A </a:t>
            </a:r>
            <a:r>
              <a:rPr lang="it-IT" b="1" i="1" strike="noStrike" baseline="30000" dirty="0" smtClean="0">
                <a:latin typeface="Times New Roman" panose="02020603050405020304" pitchFamily="18" charset="0"/>
              </a:rPr>
              <a:t>c</a:t>
            </a:r>
            <a:r>
              <a:rPr lang="it-IT" b="1" i="1" strike="noStrike" baseline="0" dirty="0" smtClean="0">
                <a:latin typeface="Times New Roman" panose="02020603050405020304" pitchFamily="18" charset="0"/>
              </a:rPr>
              <a:t> </a:t>
            </a:r>
            <a:r>
              <a:rPr lang="it-IT" b="1" i="1" strike="noStrike" baseline="0" dirty="0" smtClean="0">
                <a:latin typeface="Symbol" panose="05050102010706020507" pitchFamily="18" charset="2"/>
              </a:rPr>
              <a:t>È</a:t>
            </a:r>
            <a:r>
              <a:rPr lang="it-IT" b="1" i="1" strike="noStrike" baseline="0" dirty="0" smtClean="0">
                <a:latin typeface="Times New Roman" panose="02020603050405020304" pitchFamily="18" charset="0"/>
              </a:rPr>
              <a:t> B </a:t>
            </a:r>
            <a:r>
              <a:rPr lang="it-IT" b="1" i="1" strike="noStrike" baseline="30000" dirty="0" smtClean="0">
                <a:latin typeface="Times New Roman" panose="02020603050405020304" pitchFamily="18" charset="0"/>
              </a:rPr>
              <a:t>c</a:t>
            </a:r>
            <a:endParaRPr lang="it-IT" b="1" i="1" strike="noStrike" baseline="0" dirty="0" smtClean="0">
              <a:latin typeface="Times New Roman" panose="02020603050405020304" pitchFamily="18" charset="0"/>
            </a:endParaRPr>
          </a:p>
          <a:p>
            <a:pPr marR="0" lvl="0" rtl="0"/>
            <a:endParaRPr lang="it-IT" b="1" i="1" strike="noStrike" baseline="0" dirty="0" smtClean="0">
              <a:latin typeface="Times New Roman" panose="02020603050405020304" pitchFamily="18" charset="0"/>
            </a:endParaRPr>
          </a:p>
        </p:txBody>
      </p:sp>
      <p:pic>
        <p:nvPicPr>
          <p:cNvPr id="4" name="image75.png"/>
          <p:cNvPicPr/>
          <p:nvPr/>
        </p:nvPicPr>
        <p:blipFill>
          <a:blip r:embed="rId2" cstate="print"/>
          <a:stretch>
            <a:fillRect/>
          </a:stretch>
        </p:blipFill>
        <p:spPr>
          <a:xfrm>
            <a:off x="950790" y="2728762"/>
            <a:ext cx="2728726" cy="2199902"/>
          </a:xfrm>
          <a:prstGeom prst="rect">
            <a:avLst/>
          </a:prstGeom>
        </p:spPr>
      </p:pic>
      <p:pic>
        <p:nvPicPr>
          <p:cNvPr id="5" name="image76.png"/>
          <p:cNvPicPr/>
          <p:nvPr/>
        </p:nvPicPr>
        <p:blipFill>
          <a:blip r:embed="rId3" cstate="print"/>
          <a:stretch>
            <a:fillRect/>
          </a:stretch>
        </p:blipFill>
        <p:spPr>
          <a:xfrm>
            <a:off x="3792106" y="2728762"/>
            <a:ext cx="2581800" cy="2199902"/>
          </a:xfrm>
          <a:prstGeom prst="rect">
            <a:avLst/>
          </a:prstGeom>
        </p:spPr>
      </p:pic>
      <p:pic>
        <p:nvPicPr>
          <p:cNvPr id="6" name="image77.png"/>
          <p:cNvPicPr/>
          <p:nvPr/>
        </p:nvPicPr>
        <p:blipFill>
          <a:blip r:embed="rId4" cstate="print"/>
          <a:stretch>
            <a:fillRect/>
          </a:stretch>
        </p:blipFill>
        <p:spPr>
          <a:xfrm>
            <a:off x="6727514" y="2728762"/>
            <a:ext cx="3263651" cy="2199902"/>
          </a:xfrm>
          <a:prstGeom prst="rect">
            <a:avLst/>
          </a:prstGeom>
        </p:spPr>
      </p:pic>
    </p:spTree>
    <p:extLst>
      <p:ext uri="{BB962C8B-B14F-4D97-AF65-F5344CB8AC3E}">
        <p14:creationId xmlns:p14="http://schemas.microsoft.com/office/powerpoint/2010/main" val="5133217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SOLUTION (iii)</a:t>
            </a:r>
          </a:p>
        </p:txBody>
      </p:sp>
      <p:sp>
        <p:nvSpPr>
          <p:cNvPr id="3" name="Text Placeholder 2"/>
          <p:cNvSpPr>
            <a:spLocks noGrp="1"/>
          </p:cNvSpPr>
          <p:nvPr>
            <p:ph type="body" idx="1"/>
          </p:nvPr>
        </p:nvSpPr>
        <p:spPr/>
        <p:txBody>
          <a:bodyPr/>
          <a:lstStyle/>
          <a:p>
            <a:r>
              <a:rPr lang="pt-BR" b="1" i="1" strike="noStrike" baseline="0" dirty="0" smtClean="0">
                <a:latin typeface="Times New Roman" panose="02020603050405020304" pitchFamily="18" charset="0"/>
              </a:rPr>
              <a:t>A – B = A </a:t>
            </a:r>
            <a:r>
              <a:rPr lang="pt-BR" b="1" i="1" strike="noStrike" baseline="0" dirty="0" smtClean="0">
                <a:latin typeface="Symbol" panose="05050102010706020507" pitchFamily="18" charset="2"/>
              </a:rPr>
              <a:t>Ç</a:t>
            </a:r>
            <a:r>
              <a:rPr lang="pt-BR" b="1" i="1" strike="noStrike" baseline="0" dirty="0" smtClean="0">
                <a:latin typeface="Times New Roman" panose="02020603050405020304" pitchFamily="18" charset="0"/>
              </a:rPr>
              <a:t> B</a:t>
            </a:r>
            <a:r>
              <a:rPr lang="pt-BR" b="1" i="1" strike="noStrike" baseline="30000" dirty="0" smtClean="0">
                <a:latin typeface="Times New Roman" panose="02020603050405020304" pitchFamily="18" charset="0"/>
              </a:rPr>
              <a:t>c</a:t>
            </a:r>
            <a:r>
              <a:rPr lang="pt-BR" b="1" i="1" strike="noStrike" baseline="0" dirty="0" smtClean="0">
                <a:latin typeface="Times New Roman" panose="02020603050405020304" pitchFamily="18" charset="0"/>
              </a:rPr>
              <a:t> </a:t>
            </a:r>
          </a:p>
          <a:p>
            <a:pPr marR="0" lvl="0" rtl="0"/>
            <a:endParaRPr lang="pt-BR" b="1" i="1" dirty="0" smtClean="0">
              <a:latin typeface="Times New Roman" panose="02020603050405020304" pitchFamily="18" charset="0"/>
            </a:endParaRPr>
          </a:p>
          <a:p>
            <a:pPr marR="0" lvl="0" rtl="0"/>
            <a:endParaRPr lang="pt-BR" b="1" i="1" dirty="0">
              <a:latin typeface="Times New Roman" panose="02020603050405020304" pitchFamily="18" charset="0"/>
            </a:endParaRPr>
          </a:p>
          <a:p>
            <a:pPr marR="0" lvl="0" rtl="0"/>
            <a:endParaRPr lang="pt-BR" b="1" i="1" dirty="0" smtClean="0">
              <a:latin typeface="Times New Roman" panose="02020603050405020304" pitchFamily="18" charset="0"/>
            </a:endParaRPr>
          </a:p>
          <a:p>
            <a:pPr marR="0" lvl="0" rtl="0"/>
            <a:endParaRPr lang="pt-BR" b="1" i="1" dirty="0">
              <a:latin typeface="Times New Roman" panose="02020603050405020304" pitchFamily="18" charset="0"/>
            </a:endParaRPr>
          </a:p>
          <a:p>
            <a:pPr marR="0" lvl="0" rtl="0"/>
            <a:endParaRPr lang="pt-BR" b="1" i="1" dirty="0" smtClean="0">
              <a:latin typeface="Times New Roman" panose="02020603050405020304" pitchFamily="18" charset="0"/>
            </a:endParaRPr>
          </a:p>
          <a:p>
            <a:pPr marR="0" lvl="0" rtl="0"/>
            <a:r>
              <a:rPr lang="pt-BR" b="1" i="1" dirty="0" smtClean="0">
                <a:latin typeface="Times New Roman" panose="02020603050405020304" pitchFamily="18" charset="0"/>
              </a:rPr>
              <a:t>Hence proved</a:t>
            </a:r>
            <a:endParaRPr lang="pt-BR" b="1" i="1" strike="noStrike" baseline="30000" dirty="0" smtClean="0">
              <a:latin typeface="Times New Roman" panose="02020603050405020304" pitchFamily="18" charset="0"/>
            </a:endParaRPr>
          </a:p>
        </p:txBody>
      </p:sp>
      <p:pic>
        <p:nvPicPr>
          <p:cNvPr id="4" name="image78.png"/>
          <p:cNvPicPr/>
          <p:nvPr/>
        </p:nvPicPr>
        <p:blipFill>
          <a:blip r:embed="rId2" cstate="print"/>
          <a:stretch>
            <a:fillRect/>
          </a:stretch>
        </p:blipFill>
        <p:spPr>
          <a:xfrm>
            <a:off x="978404" y="2636743"/>
            <a:ext cx="2168208" cy="1948703"/>
          </a:xfrm>
          <a:prstGeom prst="rect">
            <a:avLst/>
          </a:prstGeom>
        </p:spPr>
      </p:pic>
      <p:pic>
        <p:nvPicPr>
          <p:cNvPr id="5" name="image79.png"/>
          <p:cNvPicPr/>
          <p:nvPr/>
        </p:nvPicPr>
        <p:blipFill>
          <a:blip r:embed="rId3" cstate="print"/>
          <a:stretch>
            <a:fillRect/>
          </a:stretch>
        </p:blipFill>
        <p:spPr>
          <a:xfrm>
            <a:off x="3286816" y="2636743"/>
            <a:ext cx="2051666" cy="1948703"/>
          </a:xfrm>
          <a:prstGeom prst="rect">
            <a:avLst/>
          </a:prstGeom>
        </p:spPr>
      </p:pic>
      <p:pic>
        <p:nvPicPr>
          <p:cNvPr id="6" name="image80.png"/>
          <p:cNvPicPr/>
          <p:nvPr/>
        </p:nvPicPr>
        <p:blipFill>
          <a:blip r:embed="rId4" cstate="print"/>
          <a:stretch>
            <a:fillRect/>
          </a:stretch>
        </p:blipFill>
        <p:spPr>
          <a:xfrm>
            <a:off x="5510548" y="2636742"/>
            <a:ext cx="2154276" cy="1948703"/>
          </a:xfrm>
          <a:prstGeom prst="rect">
            <a:avLst/>
          </a:prstGeom>
        </p:spPr>
      </p:pic>
    </p:spTree>
    <p:extLst>
      <p:ext uri="{BB962C8B-B14F-4D97-AF65-F5344CB8AC3E}">
        <p14:creationId xmlns:p14="http://schemas.microsoft.com/office/powerpoint/2010/main" val="17548702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algn="ctr" rtl="0"/>
            <a:r>
              <a:rPr lang="en-US" sz="3600" b="1" i="0" u="sng" strike="noStrike" baseline="0" dirty="0" smtClean="0">
                <a:latin typeface="Times New Roman" panose="02020603050405020304" pitchFamily="18" charset="0"/>
              </a:rPr>
              <a:t>PROVING SET IDENTITIES BY MEMBERSHIP TABLE:</a:t>
            </a:r>
          </a:p>
        </p:txBody>
      </p:sp>
      <p:sp>
        <p:nvSpPr>
          <p:cNvPr id="3" name="Text Placeholder 2"/>
          <p:cNvSpPr>
            <a:spLocks noGrp="1"/>
          </p:cNvSpPr>
          <p:nvPr>
            <p:ph type="body" idx="1"/>
          </p:nvPr>
        </p:nvSpPr>
        <p:spPr/>
        <p:txBody>
          <a:bodyPr/>
          <a:lstStyle/>
          <a:p>
            <a:pPr marR="0" lvl="0" rtl="0"/>
            <a:r>
              <a:rPr lang="en-US" b="1" i="1" strike="noStrike" baseline="0" dirty="0" smtClean="0">
                <a:latin typeface="Times New Roman" panose="02020603050405020304" pitchFamily="18" charset="0"/>
              </a:rPr>
              <a:t>Prove the following using Membership Table:</a:t>
            </a:r>
          </a:p>
          <a:p>
            <a:pPr marL="571500" marR="0" lvl="0" indent="-571500" rtl="0">
              <a:buFont typeface="+mj-lt"/>
              <a:buAutoNum type="romanLcPeriod"/>
            </a:pPr>
            <a:r>
              <a:rPr lang="pt-BR" b="1" i="1" strike="noStrike" baseline="0" dirty="0" smtClean="0">
                <a:latin typeface="Times New Roman" panose="02020603050405020304" pitchFamily="18" charset="0"/>
              </a:rPr>
              <a:t>A – (A – B) = A </a:t>
            </a:r>
            <a:r>
              <a:rPr lang="pt-BR" b="1" i="1" strike="noStrike" baseline="0" dirty="0" smtClean="0">
                <a:latin typeface="Symbol" panose="05050102010706020507" pitchFamily="18" charset="2"/>
              </a:rPr>
              <a:t>Ç</a:t>
            </a:r>
            <a:r>
              <a:rPr lang="pt-BR" b="1" i="1" strike="noStrike" baseline="0" dirty="0" smtClean="0">
                <a:latin typeface="Times New Roman" panose="02020603050405020304" pitchFamily="18" charset="0"/>
              </a:rPr>
              <a:t> B</a:t>
            </a:r>
          </a:p>
          <a:p>
            <a:pPr marL="571500" marR="0" lvl="0" indent="-571500" rtl="0">
              <a:buFont typeface="+mj-lt"/>
              <a:buAutoNum type="romanLcPeriod"/>
            </a:pPr>
            <a:r>
              <a:rPr lang="it-IT" b="1" i="1" strike="noStrike" baseline="0" dirty="0" smtClean="0">
                <a:latin typeface="Times New Roman" panose="02020603050405020304" pitchFamily="18" charset="0"/>
              </a:rPr>
              <a:t>(A </a:t>
            </a:r>
            <a:r>
              <a:rPr lang="it-IT" b="1" i="1" strike="noStrike" baseline="0" dirty="0" smtClean="0">
                <a:latin typeface="Symbol" panose="05050102010706020507" pitchFamily="18" charset="2"/>
              </a:rPr>
              <a:t>Ç</a:t>
            </a:r>
            <a:r>
              <a:rPr lang="it-IT" b="1" i="1" strike="noStrike" baseline="0" dirty="0" smtClean="0">
                <a:latin typeface="Times New Roman" panose="02020603050405020304" pitchFamily="18" charset="0"/>
              </a:rPr>
              <a:t> B)</a:t>
            </a:r>
            <a:r>
              <a:rPr lang="it-IT" b="1" i="1" strike="noStrike" baseline="30000" dirty="0" smtClean="0">
                <a:latin typeface="Times New Roman" panose="02020603050405020304" pitchFamily="18" charset="0"/>
              </a:rPr>
              <a:t>c</a:t>
            </a:r>
            <a:r>
              <a:rPr lang="it-IT" b="1" i="1" strike="noStrike" baseline="0" dirty="0" smtClean="0">
                <a:latin typeface="Times New Roman" panose="02020603050405020304" pitchFamily="18" charset="0"/>
              </a:rPr>
              <a:t> = A </a:t>
            </a:r>
            <a:r>
              <a:rPr lang="it-IT" b="1" i="1" strike="noStrike" baseline="30000" dirty="0" smtClean="0">
                <a:latin typeface="Times New Roman" panose="02020603050405020304" pitchFamily="18" charset="0"/>
              </a:rPr>
              <a:t>c</a:t>
            </a:r>
            <a:r>
              <a:rPr lang="it-IT" b="1" i="1" strike="noStrike" baseline="0" dirty="0" smtClean="0">
                <a:latin typeface="Times New Roman" panose="02020603050405020304" pitchFamily="18" charset="0"/>
              </a:rPr>
              <a:t> </a:t>
            </a:r>
            <a:r>
              <a:rPr lang="it-IT" b="1" i="1" strike="noStrike" baseline="0" dirty="0" smtClean="0">
                <a:latin typeface="Symbol" panose="05050102010706020507" pitchFamily="18" charset="2"/>
              </a:rPr>
              <a:t>È</a:t>
            </a:r>
            <a:r>
              <a:rPr lang="it-IT" b="1" i="1" strike="noStrike" baseline="0" dirty="0" smtClean="0">
                <a:latin typeface="Times New Roman" panose="02020603050405020304" pitchFamily="18" charset="0"/>
              </a:rPr>
              <a:t> B </a:t>
            </a:r>
            <a:r>
              <a:rPr lang="it-IT" b="1" i="1" strike="noStrike" baseline="30000" dirty="0" smtClean="0">
                <a:latin typeface="Times New Roman" panose="02020603050405020304" pitchFamily="18" charset="0"/>
              </a:rPr>
              <a:t>c</a:t>
            </a:r>
          </a:p>
          <a:p>
            <a:pPr marL="571500" marR="0" lvl="0" indent="-571500" rtl="0">
              <a:buFont typeface="+mj-lt"/>
              <a:buAutoNum type="romanLcPeriod"/>
            </a:pPr>
            <a:r>
              <a:rPr lang="pt-BR" b="1" i="1" strike="noStrike" baseline="0" dirty="0" smtClean="0">
                <a:latin typeface="Times New Roman" panose="02020603050405020304" pitchFamily="18" charset="0"/>
              </a:rPr>
              <a:t>A – B = A </a:t>
            </a:r>
            <a:r>
              <a:rPr lang="pt-BR" b="1" i="1" strike="noStrike" baseline="0" dirty="0" smtClean="0">
                <a:latin typeface="Symbol" panose="05050102010706020507" pitchFamily="18" charset="2"/>
              </a:rPr>
              <a:t>Ç</a:t>
            </a:r>
            <a:r>
              <a:rPr lang="pt-BR" b="1" i="1" strike="noStrike" baseline="0" dirty="0" smtClean="0">
                <a:latin typeface="Times New Roman" panose="02020603050405020304" pitchFamily="18" charset="0"/>
              </a:rPr>
              <a:t> B </a:t>
            </a:r>
            <a:r>
              <a:rPr lang="pt-BR" b="1" i="1" strike="noStrike" baseline="30000" dirty="0" smtClean="0">
                <a:latin typeface="Times New Roman" panose="02020603050405020304" pitchFamily="18" charset="0"/>
              </a:rPr>
              <a:t>c</a:t>
            </a:r>
            <a:endParaRPr lang="pt-BR" b="1" i="1"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7772696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SOLUTION (i)</a:t>
            </a:r>
          </a:p>
        </p:txBody>
      </p:sp>
      <p:sp>
        <p:nvSpPr>
          <p:cNvPr id="3" name="Text Placeholder 2"/>
          <p:cNvSpPr>
            <a:spLocks noGrp="1"/>
          </p:cNvSpPr>
          <p:nvPr>
            <p:ph type="body" idx="1"/>
          </p:nvPr>
        </p:nvSpPr>
        <p:spPr/>
        <p:txBody>
          <a:bodyPr>
            <a:normAutofit lnSpcReduction="10000"/>
          </a:bodyPr>
          <a:lstStyle/>
          <a:p>
            <a:pPr marL="0" lvl="0" indent="0">
              <a:buNone/>
            </a:pPr>
            <a:r>
              <a:rPr lang="pt-BR" b="1" i="1" strike="noStrike" baseline="0" dirty="0" smtClean="0">
                <a:latin typeface="Times New Roman" panose="02020603050405020304" pitchFamily="18" charset="0"/>
              </a:rPr>
              <a:t>A – (A – B) = A </a:t>
            </a:r>
            <a:r>
              <a:rPr lang="pt-BR" b="1" i="1" strike="noStrike" baseline="0" dirty="0" smtClean="0">
                <a:latin typeface="Symbol" panose="05050102010706020507" pitchFamily="18" charset="2"/>
              </a:rPr>
              <a:t>Ç</a:t>
            </a:r>
            <a:r>
              <a:rPr lang="pt-BR" b="1" i="1" strike="noStrike" baseline="0" dirty="0" smtClean="0">
                <a:latin typeface="Times New Roman" panose="02020603050405020304" pitchFamily="18" charset="0"/>
              </a:rPr>
              <a:t> B</a:t>
            </a:r>
          </a:p>
          <a:p>
            <a:pPr marL="0" indent="0">
              <a:buNone/>
            </a:pPr>
            <a:endParaRPr lang="en-US" b="1" i="1" strike="noStrike" baseline="0" dirty="0" smtClean="0">
              <a:latin typeface="Times New Roman" panose="02020603050405020304" pitchFamily="18" charset="0"/>
            </a:endParaRPr>
          </a:p>
          <a:p>
            <a:pPr marL="0" indent="0">
              <a:buNone/>
            </a:pPr>
            <a:endParaRPr lang="en-US" b="1" i="1" dirty="0">
              <a:latin typeface="Times New Roman" panose="02020603050405020304" pitchFamily="18" charset="0"/>
            </a:endParaRPr>
          </a:p>
          <a:p>
            <a:pPr marL="0" indent="0">
              <a:buNone/>
            </a:pPr>
            <a:endParaRPr lang="en-US" b="1" i="1" strike="noStrike" baseline="0" dirty="0" smtClean="0">
              <a:latin typeface="Times New Roman" panose="02020603050405020304" pitchFamily="18" charset="0"/>
            </a:endParaRPr>
          </a:p>
          <a:p>
            <a:pPr marL="0" indent="0">
              <a:buNone/>
            </a:pPr>
            <a:endParaRPr lang="en-US" b="1" i="1" dirty="0">
              <a:latin typeface="Times New Roman" panose="02020603050405020304" pitchFamily="18" charset="0"/>
            </a:endParaRPr>
          </a:p>
          <a:p>
            <a:pPr marL="0" indent="0">
              <a:buNone/>
            </a:pPr>
            <a:endParaRPr lang="en-US" b="1" i="1" strike="noStrike" baseline="0" dirty="0" smtClean="0">
              <a:latin typeface="Times New Roman" panose="02020603050405020304" pitchFamily="18" charset="0"/>
            </a:endParaRPr>
          </a:p>
          <a:p>
            <a:r>
              <a:rPr lang="en-US" b="1" i="1" strike="noStrike" baseline="0" dirty="0" smtClean="0">
                <a:latin typeface="Times New Roman" panose="02020603050405020304" pitchFamily="18" charset="0"/>
              </a:rPr>
              <a:t>Since the last two columns of the above table are same hence the corresponding set expressions are same. </a:t>
            </a:r>
          </a:p>
          <a:p>
            <a:pPr lvl="0"/>
            <a:r>
              <a:rPr lang="en-US" b="1" i="1" strike="noStrike" baseline="0" dirty="0" smtClean="0">
                <a:latin typeface="Times New Roman" panose="02020603050405020304" pitchFamily="18" charset="0"/>
              </a:rPr>
              <a:t>That is </a:t>
            </a:r>
            <a:r>
              <a:rPr lang="pt-BR" b="1" i="1" strike="noStrike" baseline="0" dirty="0" smtClean="0">
                <a:latin typeface="Times New Roman" panose="02020603050405020304" pitchFamily="18" charset="0"/>
              </a:rPr>
              <a:t>A – (A – B) = A </a:t>
            </a:r>
            <a:r>
              <a:rPr lang="pt-BR" b="1" i="1" strike="noStrike" baseline="0" dirty="0" smtClean="0">
                <a:latin typeface="Symbol" panose="05050102010706020507" pitchFamily="18" charset="2"/>
              </a:rPr>
              <a:t>Ç</a:t>
            </a:r>
            <a:r>
              <a:rPr lang="pt-BR" b="1" i="1" strike="noStrike" baseline="0" dirty="0" smtClean="0">
                <a:latin typeface="Times New Roman" panose="02020603050405020304" pitchFamily="18" charset="0"/>
              </a:rPr>
              <a:t> B</a:t>
            </a:r>
          </a:p>
          <a:p>
            <a:pPr marL="0" indent="0">
              <a:buNone/>
            </a:pPr>
            <a:endParaRPr lang="en-US" b="1" i="1" strike="noStrike" baseline="0" dirty="0" smtClean="0">
              <a:latin typeface="Times New Roman" panose="02020603050405020304" pitchFamily="18" charset="0"/>
            </a:endParaRPr>
          </a:p>
          <a:p>
            <a:pPr marL="0" lvl="0" indent="0">
              <a:buNone/>
            </a:pPr>
            <a:endParaRPr lang="pt-BR" b="1" i="1" strike="noStrike" baseline="0" dirty="0" smtClean="0">
              <a:latin typeface="Times New Roman" panose="02020603050405020304" pitchFamily="18" charset="0"/>
            </a:endParaRPr>
          </a:p>
          <a:p>
            <a:pPr marL="0" lvl="0" indent="0">
              <a:buNone/>
            </a:pPr>
            <a:endParaRPr lang="pt-BR" b="1" i="1" strike="noStrike" baseline="0" dirty="0" smtClean="0">
              <a:latin typeface="Times New Roman" panose="02020603050405020304" pitchFamily="18" charset="0"/>
            </a:endParaRPr>
          </a:p>
          <a:p>
            <a:pPr marL="0" lvl="0" indent="0">
              <a:buNone/>
            </a:pPr>
            <a:endParaRPr lang="pt-BR" b="1" i="1" strike="noStrike" baseline="0" dirty="0" smtClean="0">
              <a:latin typeface="Times New Roman" panose="02020603050405020304" pitchFamily="18" charset="0"/>
            </a:endParaRPr>
          </a:p>
          <a:p>
            <a:endParaRPr lang="en-US" dirty="0"/>
          </a:p>
        </p:txBody>
      </p:sp>
      <p:graphicFrame>
        <p:nvGraphicFramePr>
          <p:cNvPr id="4" name="Table 3"/>
          <p:cNvGraphicFramePr>
            <a:graphicFrameLocks noGrp="1"/>
          </p:cNvGraphicFramePr>
          <p:nvPr>
            <p:extLst/>
          </p:nvPr>
        </p:nvGraphicFramePr>
        <p:xfrm>
          <a:off x="6508376" y="1690687"/>
          <a:ext cx="4477871" cy="2814078"/>
        </p:xfrm>
        <a:graphic>
          <a:graphicData uri="http://schemas.openxmlformats.org/drawingml/2006/table">
            <a:tbl>
              <a:tblPr firstRow="1" firstCol="1" lastRow="1" lastCol="1" bandRow="1" bandCol="1">
                <a:tableStyleId>{7E9639D4-E3E2-4D34-9284-5A2195B3D0D7}</a:tableStyleId>
              </a:tblPr>
              <a:tblGrid>
                <a:gridCol w="417231"/>
                <a:gridCol w="649163"/>
                <a:gridCol w="957177"/>
                <a:gridCol w="1349865"/>
                <a:gridCol w="1104435"/>
              </a:tblGrid>
              <a:tr h="562051">
                <a:tc>
                  <a:txBody>
                    <a:bodyPr/>
                    <a:lstStyle/>
                    <a:p>
                      <a:pPr marL="10795" marR="0" algn="ctr">
                        <a:spcBef>
                          <a:spcPts val="10"/>
                        </a:spcBef>
                        <a:spcAft>
                          <a:spcPts val="0"/>
                        </a:spcAft>
                      </a:pPr>
                      <a:r>
                        <a:rPr lang="en-US" sz="2000" dirty="0">
                          <a:effectLst/>
                        </a:rPr>
                        <a:t>A</a:t>
                      </a:r>
                      <a:endParaRPr lang="en-US" sz="2000" dirty="0">
                        <a:effectLst/>
                        <a:latin typeface="Times New Roman" panose="02020603050405020304" pitchFamily="18" charset="0"/>
                        <a:ea typeface="Times New Roman" panose="02020603050405020304" pitchFamily="18" charset="0"/>
                      </a:endParaRPr>
                    </a:p>
                  </a:txBody>
                  <a:tcPr marL="0" marR="0" marT="0" marB="0"/>
                </a:tc>
                <a:tc>
                  <a:txBody>
                    <a:bodyPr/>
                    <a:lstStyle/>
                    <a:p>
                      <a:pPr marL="119380" marR="0" algn="l">
                        <a:spcBef>
                          <a:spcPts val="10"/>
                        </a:spcBef>
                        <a:spcAft>
                          <a:spcPts val="0"/>
                        </a:spcAft>
                      </a:pPr>
                      <a:r>
                        <a:rPr lang="en-US" sz="2000">
                          <a:effectLst/>
                        </a:rPr>
                        <a:t>B</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107950" marR="96520" algn="ctr">
                        <a:spcBef>
                          <a:spcPts val="10"/>
                        </a:spcBef>
                        <a:spcAft>
                          <a:spcPts val="0"/>
                        </a:spcAft>
                      </a:pPr>
                      <a:r>
                        <a:rPr lang="en-US" sz="2000" dirty="0">
                          <a:effectLst/>
                        </a:rPr>
                        <a:t>A-B</a:t>
                      </a:r>
                      <a:endParaRPr lang="en-US" sz="2000" dirty="0">
                        <a:effectLst/>
                        <a:latin typeface="Times New Roman" panose="02020603050405020304" pitchFamily="18" charset="0"/>
                        <a:ea typeface="Times New Roman" panose="02020603050405020304" pitchFamily="18" charset="0"/>
                      </a:endParaRPr>
                    </a:p>
                  </a:txBody>
                  <a:tcPr marL="0" marR="0" marT="0" marB="0"/>
                </a:tc>
                <a:tc>
                  <a:txBody>
                    <a:bodyPr/>
                    <a:lstStyle/>
                    <a:p>
                      <a:pPr marL="83185" marR="71120" algn="ctr">
                        <a:spcBef>
                          <a:spcPts val="10"/>
                        </a:spcBef>
                        <a:spcAft>
                          <a:spcPts val="0"/>
                        </a:spcAft>
                      </a:pPr>
                      <a:r>
                        <a:rPr lang="en-US" sz="2000">
                          <a:effectLst/>
                        </a:rPr>
                        <a:t>A-(A-B)</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114300" marR="101600" algn="ctr">
                        <a:spcBef>
                          <a:spcPts val="15"/>
                        </a:spcBef>
                        <a:spcAft>
                          <a:spcPts val="0"/>
                        </a:spcAft>
                      </a:pPr>
                      <a:r>
                        <a:rPr lang="en-US" sz="1800" b="1" kern="1200" dirty="0" smtClean="0">
                          <a:solidFill>
                            <a:schemeClr val="bg1"/>
                          </a:solidFill>
                          <a:effectLst/>
                          <a:latin typeface="+mn-lt"/>
                          <a:ea typeface="+mn-ea"/>
                          <a:cs typeface="+mn-cs"/>
                        </a:rPr>
                        <a:t>A </a:t>
                      </a:r>
                      <a:r>
                        <a:rPr lang="pt-BR" b="1" i="1" strike="noStrike" baseline="0" dirty="0" smtClean="0">
                          <a:latin typeface="Symbol" panose="05050102010706020507" pitchFamily="18" charset="2"/>
                        </a:rPr>
                        <a:t>Ç </a:t>
                      </a:r>
                      <a:r>
                        <a:rPr lang="en-US" sz="1800" b="1" kern="1200" dirty="0" smtClean="0">
                          <a:solidFill>
                            <a:schemeClr val="bg1"/>
                          </a:solidFill>
                          <a:effectLst/>
                          <a:latin typeface="+mn-lt"/>
                          <a:ea typeface="+mn-ea"/>
                          <a:cs typeface="+mn-cs"/>
                        </a:rPr>
                        <a:t>B</a:t>
                      </a:r>
                      <a:endParaRPr lang="en-US" sz="2000" dirty="0">
                        <a:effectLst/>
                        <a:latin typeface="Times New Roman" panose="02020603050405020304" pitchFamily="18" charset="0"/>
                        <a:ea typeface="Times New Roman" panose="02020603050405020304" pitchFamily="18" charset="0"/>
                      </a:endParaRPr>
                    </a:p>
                  </a:txBody>
                  <a:tcPr marL="0" marR="0" marT="0" marB="0"/>
                </a:tc>
              </a:tr>
              <a:tr h="562051">
                <a:tc>
                  <a:txBody>
                    <a:bodyPr/>
                    <a:lstStyle/>
                    <a:p>
                      <a:pPr marL="10795" marR="0" algn="ctr">
                        <a:spcBef>
                          <a:spcPts val="10"/>
                        </a:spcBef>
                        <a:spcAft>
                          <a:spcPts val="0"/>
                        </a:spcAft>
                      </a:pPr>
                      <a:r>
                        <a:rPr lang="en-US" sz="2000">
                          <a:effectLst/>
                        </a:rPr>
                        <a:t>1</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132080" marR="0" algn="l">
                        <a:spcBef>
                          <a:spcPts val="10"/>
                        </a:spcBef>
                        <a:spcAft>
                          <a:spcPts val="0"/>
                        </a:spcAft>
                      </a:pPr>
                      <a:r>
                        <a:rPr lang="en-US" sz="2000">
                          <a:effectLst/>
                        </a:rPr>
                        <a:t>1</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11430" marR="0" algn="ctr">
                        <a:spcBef>
                          <a:spcPts val="10"/>
                        </a:spcBef>
                        <a:spcAft>
                          <a:spcPts val="0"/>
                        </a:spcAft>
                      </a:pPr>
                      <a:r>
                        <a:rPr lang="en-US" sz="2000" dirty="0">
                          <a:effectLst/>
                        </a:rPr>
                        <a:t>0</a:t>
                      </a:r>
                      <a:endParaRPr lang="en-US" sz="2000" dirty="0">
                        <a:effectLst/>
                        <a:latin typeface="Times New Roman" panose="02020603050405020304" pitchFamily="18" charset="0"/>
                        <a:ea typeface="Times New Roman" panose="02020603050405020304" pitchFamily="18" charset="0"/>
                      </a:endParaRPr>
                    </a:p>
                  </a:txBody>
                  <a:tcPr marL="0" marR="0" marT="0" marB="0"/>
                </a:tc>
                <a:tc>
                  <a:txBody>
                    <a:bodyPr/>
                    <a:lstStyle/>
                    <a:p>
                      <a:pPr marL="11430" marR="0" algn="ctr">
                        <a:spcBef>
                          <a:spcPts val="10"/>
                        </a:spcBef>
                        <a:spcAft>
                          <a:spcPts val="0"/>
                        </a:spcAft>
                      </a:pPr>
                      <a:r>
                        <a:rPr lang="en-US" sz="2000">
                          <a:effectLst/>
                        </a:rPr>
                        <a:t>1</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12065" marR="0" algn="ctr">
                        <a:spcBef>
                          <a:spcPts val="10"/>
                        </a:spcBef>
                        <a:spcAft>
                          <a:spcPts val="0"/>
                        </a:spcAft>
                      </a:pPr>
                      <a:r>
                        <a:rPr lang="en-US" sz="2000">
                          <a:effectLst/>
                        </a:rPr>
                        <a:t>1</a:t>
                      </a:r>
                      <a:endParaRPr lang="en-US" sz="2000">
                        <a:effectLst/>
                        <a:latin typeface="Times New Roman" panose="02020603050405020304" pitchFamily="18" charset="0"/>
                        <a:ea typeface="Times New Roman" panose="02020603050405020304" pitchFamily="18" charset="0"/>
                      </a:endParaRPr>
                    </a:p>
                  </a:txBody>
                  <a:tcPr marL="0" marR="0" marT="0" marB="0"/>
                </a:tc>
              </a:tr>
              <a:tr h="565874">
                <a:tc>
                  <a:txBody>
                    <a:bodyPr/>
                    <a:lstStyle/>
                    <a:p>
                      <a:pPr marL="10795" marR="0" algn="ctr">
                        <a:spcBef>
                          <a:spcPts val="10"/>
                        </a:spcBef>
                        <a:spcAft>
                          <a:spcPts val="0"/>
                        </a:spcAft>
                      </a:pPr>
                      <a:r>
                        <a:rPr lang="en-US" sz="2000">
                          <a:effectLst/>
                        </a:rPr>
                        <a:t>1</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132080" marR="0" algn="l">
                        <a:spcBef>
                          <a:spcPts val="10"/>
                        </a:spcBef>
                        <a:spcAft>
                          <a:spcPts val="0"/>
                        </a:spcAft>
                      </a:pPr>
                      <a:r>
                        <a:rPr lang="en-US" sz="2000">
                          <a:effectLst/>
                        </a:rPr>
                        <a:t>0</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11430" marR="0" algn="ctr">
                        <a:spcBef>
                          <a:spcPts val="10"/>
                        </a:spcBef>
                        <a:spcAft>
                          <a:spcPts val="0"/>
                        </a:spcAft>
                      </a:pPr>
                      <a:r>
                        <a:rPr lang="en-US" sz="2000">
                          <a:effectLst/>
                        </a:rPr>
                        <a:t>1</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11430" marR="0" algn="ctr">
                        <a:spcBef>
                          <a:spcPts val="10"/>
                        </a:spcBef>
                        <a:spcAft>
                          <a:spcPts val="0"/>
                        </a:spcAft>
                      </a:pPr>
                      <a:r>
                        <a:rPr lang="en-US" sz="2000" dirty="0">
                          <a:effectLst/>
                        </a:rPr>
                        <a:t>0</a:t>
                      </a:r>
                      <a:endParaRPr lang="en-US" sz="2000" dirty="0">
                        <a:effectLst/>
                        <a:latin typeface="Times New Roman" panose="02020603050405020304" pitchFamily="18" charset="0"/>
                        <a:ea typeface="Times New Roman" panose="02020603050405020304" pitchFamily="18" charset="0"/>
                      </a:endParaRPr>
                    </a:p>
                  </a:txBody>
                  <a:tcPr marL="0" marR="0" marT="0" marB="0"/>
                </a:tc>
                <a:tc>
                  <a:txBody>
                    <a:bodyPr/>
                    <a:lstStyle/>
                    <a:p>
                      <a:pPr marL="12065" marR="0" algn="ctr">
                        <a:spcBef>
                          <a:spcPts val="10"/>
                        </a:spcBef>
                        <a:spcAft>
                          <a:spcPts val="0"/>
                        </a:spcAft>
                      </a:pPr>
                      <a:r>
                        <a:rPr lang="en-US" sz="2000" dirty="0">
                          <a:effectLst/>
                        </a:rPr>
                        <a:t>0</a:t>
                      </a:r>
                      <a:endParaRPr lang="en-US" sz="2000" dirty="0">
                        <a:effectLst/>
                        <a:latin typeface="Times New Roman" panose="02020603050405020304" pitchFamily="18" charset="0"/>
                        <a:ea typeface="Times New Roman" panose="02020603050405020304" pitchFamily="18" charset="0"/>
                      </a:endParaRPr>
                    </a:p>
                  </a:txBody>
                  <a:tcPr marL="0" marR="0" marT="0" marB="0"/>
                </a:tc>
              </a:tr>
              <a:tr h="562051">
                <a:tc>
                  <a:txBody>
                    <a:bodyPr/>
                    <a:lstStyle/>
                    <a:p>
                      <a:pPr marL="10795" marR="0" algn="ctr">
                        <a:spcBef>
                          <a:spcPts val="10"/>
                        </a:spcBef>
                        <a:spcAft>
                          <a:spcPts val="0"/>
                        </a:spcAft>
                      </a:pPr>
                      <a:r>
                        <a:rPr lang="en-US" sz="2000">
                          <a:effectLst/>
                        </a:rPr>
                        <a:t>0</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132080" marR="0" algn="l">
                        <a:spcBef>
                          <a:spcPts val="10"/>
                        </a:spcBef>
                        <a:spcAft>
                          <a:spcPts val="0"/>
                        </a:spcAft>
                      </a:pPr>
                      <a:r>
                        <a:rPr lang="en-US" sz="2000">
                          <a:effectLst/>
                        </a:rPr>
                        <a:t>1</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11430" marR="0" algn="ctr">
                        <a:spcBef>
                          <a:spcPts val="10"/>
                        </a:spcBef>
                        <a:spcAft>
                          <a:spcPts val="0"/>
                        </a:spcAft>
                      </a:pPr>
                      <a:r>
                        <a:rPr lang="en-US" sz="2000">
                          <a:effectLst/>
                        </a:rPr>
                        <a:t>0</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11430" marR="0" algn="ctr">
                        <a:spcBef>
                          <a:spcPts val="10"/>
                        </a:spcBef>
                        <a:spcAft>
                          <a:spcPts val="0"/>
                        </a:spcAft>
                      </a:pPr>
                      <a:r>
                        <a:rPr lang="en-US" sz="2000">
                          <a:effectLst/>
                        </a:rPr>
                        <a:t>0</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12065" marR="0" algn="ctr">
                        <a:spcBef>
                          <a:spcPts val="10"/>
                        </a:spcBef>
                        <a:spcAft>
                          <a:spcPts val="0"/>
                        </a:spcAft>
                      </a:pPr>
                      <a:r>
                        <a:rPr lang="en-US" sz="2000">
                          <a:effectLst/>
                        </a:rPr>
                        <a:t>0</a:t>
                      </a:r>
                      <a:endParaRPr lang="en-US" sz="2000">
                        <a:effectLst/>
                        <a:latin typeface="Times New Roman" panose="02020603050405020304" pitchFamily="18" charset="0"/>
                        <a:ea typeface="Times New Roman" panose="02020603050405020304" pitchFamily="18" charset="0"/>
                      </a:endParaRPr>
                    </a:p>
                  </a:txBody>
                  <a:tcPr marL="0" marR="0" marT="0" marB="0"/>
                </a:tc>
              </a:tr>
              <a:tr h="562051">
                <a:tc>
                  <a:txBody>
                    <a:bodyPr/>
                    <a:lstStyle/>
                    <a:p>
                      <a:pPr marL="10795" marR="0" algn="ctr">
                        <a:spcBef>
                          <a:spcPts val="10"/>
                        </a:spcBef>
                        <a:spcAft>
                          <a:spcPts val="0"/>
                        </a:spcAft>
                      </a:pPr>
                      <a:r>
                        <a:rPr lang="en-US" sz="2000">
                          <a:effectLst/>
                        </a:rPr>
                        <a:t>0</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132080" marR="0" algn="l">
                        <a:spcBef>
                          <a:spcPts val="10"/>
                        </a:spcBef>
                        <a:spcAft>
                          <a:spcPts val="0"/>
                        </a:spcAft>
                      </a:pPr>
                      <a:r>
                        <a:rPr lang="en-US" sz="2000">
                          <a:effectLst/>
                        </a:rPr>
                        <a:t>0</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11430" marR="0" algn="ctr">
                        <a:spcBef>
                          <a:spcPts val="10"/>
                        </a:spcBef>
                        <a:spcAft>
                          <a:spcPts val="0"/>
                        </a:spcAft>
                      </a:pPr>
                      <a:r>
                        <a:rPr lang="en-US" sz="2000">
                          <a:effectLst/>
                        </a:rPr>
                        <a:t>0</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11430" marR="0" algn="ctr">
                        <a:spcBef>
                          <a:spcPts val="10"/>
                        </a:spcBef>
                        <a:spcAft>
                          <a:spcPts val="0"/>
                        </a:spcAft>
                      </a:pPr>
                      <a:r>
                        <a:rPr lang="en-US" sz="2000">
                          <a:effectLst/>
                        </a:rPr>
                        <a:t>0</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12065" marR="0" algn="ctr">
                        <a:spcBef>
                          <a:spcPts val="10"/>
                        </a:spcBef>
                        <a:spcAft>
                          <a:spcPts val="0"/>
                        </a:spcAft>
                      </a:pPr>
                      <a:r>
                        <a:rPr lang="en-US" sz="2000" dirty="0">
                          <a:effectLst/>
                        </a:rPr>
                        <a:t>0</a:t>
                      </a:r>
                      <a:endParaRPr lang="en-US" sz="2000" dirty="0">
                        <a:effectLst/>
                        <a:latin typeface="Times New Roman" panose="02020603050405020304" pitchFamily="18" charset="0"/>
                        <a:ea typeface="Times New Roman" panose="02020603050405020304" pitchFamily="18" charset="0"/>
                      </a:endParaRPr>
                    </a:p>
                  </a:txBody>
                  <a:tcPr marL="0" marR="0" marT="0" marB="0"/>
                </a:tc>
              </a:tr>
            </a:tbl>
          </a:graphicData>
        </a:graphic>
      </p:graphicFrame>
    </p:spTree>
    <p:extLst>
      <p:ext uri="{BB962C8B-B14F-4D97-AF65-F5344CB8AC3E}">
        <p14:creationId xmlns:p14="http://schemas.microsoft.com/office/powerpoint/2010/main" val="3829022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sng" strike="noStrike" baseline="0" dirty="0" smtClean="0">
                <a:latin typeface="Times New Roman" panose="02020603050405020304" pitchFamily="18" charset="0"/>
              </a:rPr>
              <a:t>SOLUTION (ii)</a:t>
            </a:r>
          </a:p>
        </p:txBody>
      </p:sp>
      <p:sp>
        <p:nvSpPr>
          <p:cNvPr id="3" name="Text Placeholder 2"/>
          <p:cNvSpPr>
            <a:spLocks noGrp="1"/>
          </p:cNvSpPr>
          <p:nvPr>
            <p:ph type="body" idx="1"/>
          </p:nvPr>
        </p:nvSpPr>
        <p:spPr>
          <a:xfrm>
            <a:off x="838200" y="1825624"/>
            <a:ext cx="10515600" cy="4924799"/>
          </a:xfrm>
        </p:spPr>
        <p:txBody>
          <a:bodyPr>
            <a:normAutofit lnSpcReduction="10000"/>
          </a:bodyPr>
          <a:lstStyle/>
          <a:p>
            <a:pPr marL="0" marR="0" lvl="0" indent="0" rtl="0">
              <a:buNone/>
            </a:pPr>
            <a:r>
              <a:rPr lang="it-IT" b="1" i="1" strike="noStrike" baseline="0" dirty="0" smtClean="0">
                <a:latin typeface="Times New Roman" panose="02020603050405020304" pitchFamily="18" charset="0"/>
              </a:rPr>
              <a:t>(A </a:t>
            </a:r>
            <a:r>
              <a:rPr lang="it-IT" b="1" i="1" strike="noStrike" baseline="0" dirty="0" smtClean="0">
                <a:latin typeface="Symbol" panose="05050102010706020507" pitchFamily="18" charset="2"/>
              </a:rPr>
              <a:t>Ç</a:t>
            </a:r>
            <a:r>
              <a:rPr lang="it-IT" b="1" i="1" strike="noStrike" baseline="0" dirty="0" smtClean="0">
                <a:latin typeface="Times New Roman" panose="02020603050405020304" pitchFamily="18" charset="0"/>
              </a:rPr>
              <a:t> B)</a:t>
            </a:r>
            <a:r>
              <a:rPr lang="it-IT" b="1" i="1" strike="noStrike" baseline="30000" dirty="0" smtClean="0">
                <a:latin typeface="Times New Roman" panose="02020603050405020304" pitchFamily="18" charset="0"/>
              </a:rPr>
              <a:t>c</a:t>
            </a:r>
            <a:r>
              <a:rPr lang="it-IT" b="1" i="1" strike="noStrike" baseline="0" dirty="0" smtClean="0">
                <a:latin typeface="Times New Roman" panose="02020603050405020304" pitchFamily="18" charset="0"/>
              </a:rPr>
              <a:t> = A </a:t>
            </a:r>
            <a:r>
              <a:rPr lang="it-IT" b="1" i="1" strike="noStrike" baseline="30000" dirty="0" smtClean="0">
                <a:latin typeface="Times New Roman" panose="02020603050405020304" pitchFamily="18" charset="0"/>
              </a:rPr>
              <a:t>c</a:t>
            </a:r>
            <a:r>
              <a:rPr lang="it-IT" b="1" i="1" strike="noStrike" baseline="0" dirty="0" smtClean="0">
                <a:latin typeface="Times New Roman" panose="02020603050405020304" pitchFamily="18" charset="0"/>
              </a:rPr>
              <a:t> </a:t>
            </a:r>
            <a:r>
              <a:rPr lang="it-IT" b="1" i="1" strike="noStrike" baseline="0" dirty="0" smtClean="0">
                <a:latin typeface="Symbol" panose="05050102010706020507" pitchFamily="18" charset="2"/>
              </a:rPr>
              <a:t>È</a:t>
            </a:r>
            <a:r>
              <a:rPr lang="it-IT" b="1" i="1" strike="noStrike" baseline="0" dirty="0" smtClean="0">
                <a:latin typeface="Times New Roman" panose="02020603050405020304" pitchFamily="18" charset="0"/>
              </a:rPr>
              <a:t> B </a:t>
            </a:r>
            <a:r>
              <a:rPr lang="it-IT" b="1" i="1" strike="noStrike" baseline="30000" dirty="0" smtClean="0">
                <a:latin typeface="Times New Roman" panose="02020603050405020304" pitchFamily="18" charset="0"/>
              </a:rPr>
              <a:t>c</a:t>
            </a:r>
          </a:p>
          <a:p>
            <a:pPr lvl="0"/>
            <a:endParaRPr lang="en-US" b="1" i="1" strike="noStrike" baseline="0" dirty="0" smtClean="0">
              <a:latin typeface="Times New Roman" panose="02020603050405020304" pitchFamily="18" charset="0"/>
            </a:endParaRPr>
          </a:p>
          <a:p>
            <a:pPr lvl="0"/>
            <a:endParaRPr lang="en-US" b="1" i="1" dirty="0">
              <a:latin typeface="Times New Roman" panose="02020603050405020304" pitchFamily="18" charset="0"/>
            </a:endParaRPr>
          </a:p>
          <a:p>
            <a:pPr lvl="0"/>
            <a:endParaRPr lang="en-US" b="1" i="1" strike="noStrike" baseline="0" dirty="0" smtClean="0">
              <a:latin typeface="Times New Roman" panose="02020603050405020304" pitchFamily="18" charset="0"/>
            </a:endParaRPr>
          </a:p>
          <a:p>
            <a:pPr lvl="0"/>
            <a:endParaRPr lang="en-US" b="1" i="1" dirty="0">
              <a:latin typeface="Times New Roman" panose="02020603050405020304" pitchFamily="18" charset="0"/>
            </a:endParaRPr>
          </a:p>
          <a:p>
            <a:pPr marL="0" lvl="0" indent="0">
              <a:buNone/>
            </a:pPr>
            <a:endParaRPr lang="en-US" b="1" i="1" strike="noStrike" baseline="0" dirty="0" smtClean="0">
              <a:latin typeface="Times New Roman" panose="02020603050405020304" pitchFamily="18" charset="0"/>
            </a:endParaRPr>
          </a:p>
          <a:p>
            <a:pPr marL="0" lvl="0" indent="0">
              <a:buNone/>
            </a:pPr>
            <a:endParaRPr lang="en-US" b="1" i="1" strike="noStrike" baseline="0" dirty="0" smtClean="0">
              <a:latin typeface="Times New Roman" panose="02020603050405020304" pitchFamily="18" charset="0"/>
            </a:endParaRPr>
          </a:p>
          <a:p>
            <a:pPr lvl="0"/>
            <a:r>
              <a:rPr lang="en-US" b="1" i="1" strike="noStrike" baseline="0" dirty="0" smtClean="0">
                <a:latin typeface="Times New Roman" panose="02020603050405020304" pitchFamily="18" charset="0"/>
              </a:rPr>
              <a:t>Since the fourth and last columns of the above table are same hence the corresponding set expressions are same. That is</a:t>
            </a:r>
          </a:p>
          <a:p>
            <a:pPr lvl="0"/>
            <a:r>
              <a:rPr lang="it-IT" b="1" i="1" strike="noStrike" baseline="0" dirty="0" smtClean="0">
                <a:latin typeface="Times New Roman" panose="02020603050405020304" pitchFamily="18" charset="0"/>
              </a:rPr>
              <a:t>(A </a:t>
            </a:r>
            <a:r>
              <a:rPr lang="it-IT" b="1" i="1" strike="noStrike" baseline="0" dirty="0" smtClean="0">
                <a:latin typeface="Symbol" panose="05050102010706020507" pitchFamily="18" charset="2"/>
              </a:rPr>
              <a:t>Ç</a:t>
            </a:r>
            <a:r>
              <a:rPr lang="it-IT" b="1" i="1" strike="noStrike" baseline="0" dirty="0" smtClean="0">
                <a:latin typeface="Times New Roman" panose="02020603050405020304" pitchFamily="18" charset="0"/>
              </a:rPr>
              <a:t> B)</a:t>
            </a:r>
            <a:r>
              <a:rPr lang="it-IT" b="1" i="1" strike="noStrike" baseline="30000" dirty="0" smtClean="0">
                <a:latin typeface="Times New Roman" panose="02020603050405020304" pitchFamily="18" charset="0"/>
              </a:rPr>
              <a:t>c</a:t>
            </a:r>
            <a:r>
              <a:rPr lang="it-IT" b="1" i="1" strike="noStrike" baseline="0" dirty="0" smtClean="0">
                <a:latin typeface="Times New Roman" panose="02020603050405020304" pitchFamily="18" charset="0"/>
              </a:rPr>
              <a:t> = A </a:t>
            </a:r>
            <a:r>
              <a:rPr lang="it-IT" b="1" i="1" strike="noStrike" baseline="30000" dirty="0" smtClean="0">
                <a:latin typeface="Times New Roman" panose="02020603050405020304" pitchFamily="18" charset="0"/>
              </a:rPr>
              <a:t>c</a:t>
            </a:r>
            <a:r>
              <a:rPr lang="it-IT" b="1" i="1" strike="noStrike" baseline="0" dirty="0" smtClean="0">
                <a:latin typeface="Times New Roman" panose="02020603050405020304" pitchFamily="18" charset="0"/>
              </a:rPr>
              <a:t> </a:t>
            </a:r>
            <a:r>
              <a:rPr lang="it-IT" b="1" i="1" strike="noStrike" baseline="0" dirty="0" smtClean="0">
                <a:latin typeface="Symbol" panose="05050102010706020507" pitchFamily="18" charset="2"/>
              </a:rPr>
              <a:t>È</a:t>
            </a:r>
            <a:r>
              <a:rPr lang="it-IT" b="1" i="1" strike="noStrike" baseline="0" dirty="0" smtClean="0">
                <a:latin typeface="Times New Roman" panose="02020603050405020304" pitchFamily="18" charset="0"/>
              </a:rPr>
              <a:t> B </a:t>
            </a:r>
            <a:r>
              <a:rPr lang="it-IT" b="1" i="1" strike="noStrike" baseline="30000" dirty="0" smtClean="0">
                <a:latin typeface="Times New Roman" panose="02020603050405020304" pitchFamily="18" charset="0"/>
              </a:rPr>
              <a:t>c</a:t>
            </a:r>
            <a:endParaRPr lang="it-IT" b="1" i="1" strike="noStrike" baseline="0" dirty="0" smtClean="0">
              <a:latin typeface="Times New Roman" panose="02020603050405020304" pitchFamily="18" charset="0"/>
            </a:endParaRPr>
          </a:p>
          <a:p>
            <a:pPr marR="0" lvl="0" rtl="0"/>
            <a:endParaRPr lang="it-IT" b="1" i="1" strike="noStrike" baseline="0" dirty="0" smtClean="0">
              <a:latin typeface="Times New Roman" panose="02020603050405020304" pitchFamily="18" charset="0"/>
            </a:endParaRPr>
          </a:p>
        </p:txBody>
      </p:sp>
      <p:graphicFrame>
        <p:nvGraphicFramePr>
          <p:cNvPr id="4" name="Table 3"/>
          <p:cNvGraphicFramePr>
            <a:graphicFrameLocks noGrp="1"/>
          </p:cNvGraphicFramePr>
          <p:nvPr>
            <p:extLst/>
          </p:nvPr>
        </p:nvGraphicFramePr>
        <p:xfrm>
          <a:off x="4386279" y="1825619"/>
          <a:ext cx="6967521" cy="3190133"/>
        </p:xfrm>
        <a:graphic>
          <a:graphicData uri="http://schemas.openxmlformats.org/drawingml/2006/table">
            <a:tbl>
              <a:tblPr firstRow="1" firstCol="1" lastRow="1" lastCol="1" bandRow="1" bandCol="1">
                <a:tableStyleId>{7E9639D4-E3E2-4D34-9284-5A2195B3D0D7}</a:tableStyleId>
              </a:tblPr>
              <a:tblGrid>
                <a:gridCol w="732342"/>
                <a:gridCol w="747743"/>
                <a:gridCol w="1350043"/>
                <a:gridCol w="1488638"/>
                <a:gridCol w="621124"/>
                <a:gridCol w="595456"/>
                <a:gridCol w="1432175"/>
              </a:tblGrid>
              <a:tr h="638893">
                <a:tc>
                  <a:txBody>
                    <a:bodyPr/>
                    <a:lstStyle/>
                    <a:p>
                      <a:pPr marL="11430" marR="0" algn="ctr">
                        <a:spcBef>
                          <a:spcPts val="15"/>
                        </a:spcBef>
                        <a:spcAft>
                          <a:spcPts val="0"/>
                        </a:spcAft>
                      </a:pPr>
                      <a:r>
                        <a:rPr lang="en-US" sz="2000" dirty="0">
                          <a:effectLst/>
                        </a:rPr>
                        <a:t>A</a:t>
                      </a:r>
                      <a:endParaRPr lang="en-US" sz="2000" dirty="0">
                        <a:effectLst/>
                        <a:latin typeface="Times New Roman" panose="02020603050405020304" pitchFamily="18" charset="0"/>
                        <a:ea typeface="Times New Roman" panose="02020603050405020304" pitchFamily="18" charset="0"/>
                      </a:endParaRPr>
                    </a:p>
                  </a:txBody>
                  <a:tcPr marL="0" marR="0" marT="0" marB="0"/>
                </a:tc>
                <a:tc>
                  <a:txBody>
                    <a:bodyPr/>
                    <a:lstStyle/>
                    <a:p>
                      <a:pPr marL="12065" marR="0" algn="ctr">
                        <a:spcBef>
                          <a:spcPts val="15"/>
                        </a:spcBef>
                        <a:spcAft>
                          <a:spcPts val="0"/>
                        </a:spcAft>
                      </a:pPr>
                      <a:r>
                        <a:rPr lang="en-US" sz="2000">
                          <a:effectLst/>
                        </a:rPr>
                        <a:t>B</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78740" marR="66675" algn="ctr">
                        <a:spcBef>
                          <a:spcPts val="20"/>
                        </a:spcBef>
                        <a:spcAft>
                          <a:spcPts val="0"/>
                        </a:spcAft>
                      </a:pPr>
                      <a:r>
                        <a:rPr lang="it-IT" sz="2000" b="1" i="1" strike="noStrike" baseline="0" dirty="0" smtClean="0">
                          <a:latin typeface="Times New Roman" panose="02020603050405020304" pitchFamily="18" charset="0"/>
                        </a:rPr>
                        <a:t>(A </a:t>
                      </a:r>
                      <a:r>
                        <a:rPr lang="it-IT" sz="2000" b="1" i="1" strike="noStrike" baseline="0" dirty="0" smtClean="0">
                          <a:latin typeface="Symbol" panose="05050102010706020507" pitchFamily="18" charset="2"/>
                        </a:rPr>
                        <a:t>Ç</a:t>
                      </a:r>
                      <a:r>
                        <a:rPr lang="it-IT" sz="2000" b="1" i="1" strike="noStrike" baseline="0" dirty="0" smtClean="0">
                          <a:latin typeface="Times New Roman" panose="02020603050405020304" pitchFamily="18" charset="0"/>
                        </a:rPr>
                        <a:t> B)</a:t>
                      </a:r>
                      <a:endParaRPr lang="en-US" sz="2000" dirty="0">
                        <a:effectLst/>
                        <a:latin typeface="Times New Roman" panose="02020603050405020304" pitchFamily="18" charset="0"/>
                        <a:ea typeface="Times New Roman" panose="02020603050405020304" pitchFamily="18" charset="0"/>
                      </a:endParaRPr>
                    </a:p>
                  </a:txBody>
                  <a:tcPr marL="0" marR="0" marT="0" marB="0"/>
                </a:tc>
                <a:tc>
                  <a:txBody>
                    <a:bodyPr/>
                    <a:lstStyle/>
                    <a:p>
                      <a:pPr marL="34290" marR="23495" algn="ctr">
                        <a:spcBef>
                          <a:spcPts val="20"/>
                        </a:spcBef>
                        <a:spcAft>
                          <a:spcPts val="0"/>
                        </a:spcAft>
                      </a:pPr>
                      <a:r>
                        <a:rPr lang="it-IT" sz="2000" b="1" i="1" strike="noStrike" baseline="0" dirty="0" smtClean="0">
                          <a:latin typeface="Times New Roman" panose="02020603050405020304" pitchFamily="18" charset="0"/>
                        </a:rPr>
                        <a:t>(A </a:t>
                      </a:r>
                      <a:r>
                        <a:rPr lang="it-IT" sz="2000" b="1" i="1" strike="noStrike" baseline="0" dirty="0" smtClean="0">
                          <a:latin typeface="Symbol" panose="05050102010706020507" pitchFamily="18" charset="2"/>
                        </a:rPr>
                        <a:t>Ç</a:t>
                      </a:r>
                      <a:r>
                        <a:rPr lang="it-IT" sz="2000" b="1" i="1" strike="noStrike" baseline="0" dirty="0" smtClean="0">
                          <a:latin typeface="Times New Roman" panose="02020603050405020304" pitchFamily="18" charset="0"/>
                        </a:rPr>
                        <a:t> B)</a:t>
                      </a:r>
                      <a:r>
                        <a:rPr lang="it-IT" sz="2000" b="1" i="1" strike="noStrike" baseline="30000" dirty="0" smtClean="0">
                          <a:latin typeface="Times New Roman" panose="02020603050405020304" pitchFamily="18" charset="0"/>
                        </a:rPr>
                        <a:t>c</a:t>
                      </a:r>
                      <a:r>
                        <a:rPr lang="it-IT" sz="2000" b="1" i="1" strike="noStrike" baseline="0" dirty="0" smtClean="0">
                          <a:latin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txBody>
                  <a:tcPr marL="0" marR="0" marT="0" marB="0"/>
                </a:tc>
                <a:tc>
                  <a:txBody>
                    <a:bodyPr/>
                    <a:lstStyle/>
                    <a:p>
                      <a:pPr marL="17780" marR="6350" algn="ctr">
                        <a:lnSpc>
                          <a:spcPct val="50000"/>
                        </a:lnSpc>
                        <a:spcBef>
                          <a:spcPts val="80"/>
                        </a:spcBef>
                        <a:spcAft>
                          <a:spcPts val="0"/>
                        </a:spcAft>
                      </a:pPr>
                      <a:endParaRPr lang="en-US" sz="2000" dirty="0" smtClean="0">
                        <a:effectLst/>
                      </a:endParaRPr>
                    </a:p>
                    <a:p>
                      <a:pPr marL="17780" marR="6350" algn="ctr">
                        <a:lnSpc>
                          <a:spcPct val="50000"/>
                        </a:lnSpc>
                        <a:spcBef>
                          <a:spcPts val="80"/>
                        </a:spcBef>
                        <a:spcAft>
                          <a:spcPts val="0"/>
                        </a:spcAft>
                      </a:pPr>
                      <a:r>
                        <a:rPr lang="it-IT" sz="2000" b="1" i="1" strike="noStrike" baseline="0" dirty="0" smtClean="0">
                          <a:latin typeface="Times New Roman" panose="02020603050405020304" pitchFamily="18" charset="0"/>
                        </a:rPr>
                        <a:t>A </a:t>
                      </a:r>
                      <a:r>
                        <a:rPr lang="it-IT" sz="2000" b="1" i="1" strike="noStrike" baseline="30000" dirty="0" smtClean="0">
                          <a:latin typeface="Times New Roman" panose="02020603050405020304" pitchFamily="18" charset="0"/>
                        </a:rPr>
                        <a:t>c</a:t>
                      </a:r>
                      <a:endParaRPr lang="en-US" sz="2000" dirty="0">
                        <a:effectLst/>
                        <a:latin typeface="Times New Roman" panose="02020603050405020304" pitchFamily="18" charset="0"/>
                        <a:ea typeface="Times New Roman" panose="02020603050405020304" pitchFamily="18" charset="0"/>
                      </a:endParaRPr>
                    </a:p>
                  </a:txBody>
                  <a:tcPr marL="0" marR="0" marT="0" marB="0"/>
                </a:tc>
                <a:tc>
                  <a:txBody>
                    <a:bodyPr/>
                    <a:lstStyle/>
                    <a:p>
                      <a:pPr marL="0" marR="14605" algn="r">
                        <a:lnSpc>
                          <a:spcPct val="50000"/>
                        </a:lnSpc>
                        <a:spcBef>
                          <a:spcPts val="80"/>
                        </a:spcBef>
                        <a:spcAft>
                          <a:spcPts val="0"/>
                        </a:spcAft>
                      </a:pPr>
                      <a:endParaRPr lang="en-US" sz="2000" dirty="0" smtClean="0">
                        <a:effectLst/>
                      </a:endParaRPr>
                    </a:p>
                    <a:p>
                      <a:pPr marL="0" marR="14605" algn="r">
                        <a:lnSpc>
                          <a:spcPct val="50000"/>
                        </a:lnSpc>
                        <a:spcBef>
                          <a:spcPts val="80"/>
                        </a:spcBef>
                        <a:spcAft>
                          <a:spcPts val="0"/>
                        </a:spcAft>
                      </a:pPr>
                      <a:r>
                        <a:rPr lang="it-IT" sz="2000" b="1" i="1" strike="noStrike" baseline="0" dirty="0" smtClean="0">
                          <a:latin typeface="Times New Roman" panose="02020603050405020304" pitchFamily="18" charset="0"/>
                        </a:rPr>
                        <a:t>B </a:t>
                      </a:r>
                      <a:r>
                        <a:rPr lang="it-IT" sz="2000" b="1" i="1" strike="noStrike" baseline="30000" dirty="0" smtClean="0">
                          <a:latin typeface="Times New Roman" panose="02020603050405020304" pitchFamily="18" charset="0"/>
                        </a:rPr>
                        <a:t>c</a:t>
                      </a:r>
                      <a:endParaRPr lang="en-US" sz="2000" dirty="0">
                        <a:effectLst/>
                        <a:latin typeface="Times New Roman" panose="02020603050405020304" pitchFamily="18" charset="0"/>
                        <a:ea typeface="Times New Roman" panose="02020603050405020304" pitchFamily="18" charset="0"/>
                      </a:endParaRPr>
                    </a:p>
                  </a:txBody>
                  <a:tcPr marL="0" marR="0" marT="0" marB="0"/>
                </a:tc>
                <a:tc>
                  <a:txBody>
                    <a:bodyPr/>
                    <a:lstStyle/>
                    <a:p>
                      <a:pPr marL="8890" marR="0" lvl="0" indent="0" algn="ctr" defTabSz="914400" rtl="0" eaLnBrk="1" fontAlgn="auto" latinLnBrk="0" hangingPunct="1">
                        <a:lnSpc>
                          <a:spcPct val="100000"/>
                        </a:lnSpc>
                        <a:spcBef>
                          <a:spcPts val="20"/>
                        </a:spcBef>
                        <a:spcAft>
                          <a:spcPts val="0"/>
                        </a:spcAft>
                        <a:buClrTx/>
                        <a:buSzTx/>
                        <a:buFontTx/>
                        <a:buNone/>
                        <a:tabLst/>
                        <a:defRPr/>
                      </a:pPr>
                      <a:r>
                        <a:rPr lang="it-IT" sz="2000" b="1" i="1" strike="noStrike" baseline="0" dirty="0" smtClean="0">
                          <a:latin typeface="Times New Roman" panose="02020603050405020304" pitchFamily="18" charset="0"/>
                        </a:rPr>
                        <a:t>A </a:t>
                      </a:r>
                      <a:r>
                        <a:rPr lang="it-IT" sz="2000" b="1" i="1" strike="noStrike" baseline="30000" dirty="0" smtClean="0">
                          <a:latin typeface="Times New Roman" panose="02020603050405020304" pitchFamily="18" charset="0"/>
                        </a:rPr>
                        <a:t>c</a:t>
                      </a:r>
                      <a:r>
                        <a:rPr lang="it-IT" sz="2000" b="1" i="1" strike="noStrike" baseline="0" dirty="0" smtClean="0">
                          <a:latin typeface="Times New Roman" panose="02020603050405020304" pitchFamily="18" charset="0"/>
                        </a:rPr>
                        <a:t> </a:t>
                      </a:r>
                      <a:r>
                        <a:rPr lang="it-IT" sz="2000" b="1" i="1" strike="noStrike" baseline="0" dirty="0" smtClean="0">
                          <a:latin typeface="Symbol" panose="05050102010706020507" pitchFamily="18" charset="2"/>
                        </a:rPr>
                        <a:t>È</a:t>
                      </a:r>
                      <a:r>
                        <a:rPr lang="it-IT" sz="2000" b="1" i="1" strike="noStrike" baseline="0" dirty="0" smtClean="0">
                          <a:latin typeface="Times New Roman" panose="02020603050405020304" pitchFamily="18" charset="0"/>
                        </a:rPr>
                        <a:t> B </a:t>
                      </a:r>
                      <a:r>
                        <a:rPr lang="it-IT" sz="2000" b="1" i="1" strike="noStrike" baseline="30000" dirty="0" smtClean="0">
                          <a:latin typeface="Times New Roman" panose="02020603050405020304" pitchFamily="18" charset="0"/>
                        </a:rPr>
                        <a:t>c</a:t>
                      </a:r>
                    </a:p>
                    <a:p>
                      <a:pPr marL="8890" marR="0" algn="ctr">
                        <a:spcBef>
                          <a:spcPts val="20"/>
                        </a:spcBef>
                        <a:spcAft>
                          <a:spcPts val="0"/>
                        </a:spcAft>
                      </a:pPr>
                      <a:endParaRPr lang="en-US" sz="2000" dirty="0">
                        <a:effectLst/>
                        <a:latin typeface="Times New Roman" panose="02020603050405020304" pitchFamily="18" charset="0"/>
                        <a:ea typeface="Times New Roman" panose="02020603050405020304" pitchFamily="18" charset="0"/>
                      </a:endParaRPr>
                    </a:p>
                  </a:txBody>
                  <a:tcPr marL="0" marR="0" marT="0" marB="0"/>
                </a:tc>
              </a:tr>
              <a:tr h="636727">
                <a:tc>
                  <a:txBody>
                    <a:bodyPr/>
                    <a:lstStyle/>
                    <a:p>
                      <a:pPr marL="10160" marR="0" algn="ctr">
                        <a:spcBef>
                          <a:spcPts val="15"/>
                        </a:spcBef>
                        <a:spcAft>
                          <a:spcPts val="0"/>
                        </a:spcAft>
                      </a:pPr>
                      <a:r>
                        <a:rPr lang="en-US" sz="2000">
                          <a:effectLst/>
                        </a:rPr>
                        <a:t>1</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12065" marR="0" algn="ctr">
                        <a:spcBef>
                          <a:spcPts val="15"/>
                        </a:spcBef>
                        <a:spcAft>
                          <a:spcPts val="0"/>
                        </a:spcAft>
                      </a:pPr>
                      <a:r>
                        <a:rPr lang="en-US" sz="2000">
                          <a:effectLst/>
                        </a:rPr>
                        <a:t>1</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10795" marR="0" algn="ctr">
                        <a:spcBef>
                          <a:spcPts val="15"/>
                        </a:spcBef>
                        <a:spcAft>
                          <a:spcPts val="0"/>
                        </a:spcAft>
                      </a:pPr>
                      <a:r>
                        <a:rPr lang="en-US" sz="2000">
                          <a:effectLst/>
                        </a:rPr>
                        <a:t>1</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10795" marR="0" algn="ctr">
                        <a:spcBef>
                          <a:spcPts val="15"/>
                        </a:spcBef>
                        <a:spcAft>
                          <a:spcPts val="0"/>
                        </a:spcAft>
                      </a:pPr>
                      <a:r>
                        <a:rPr lang="en-US" sz="2000">
                          <a:effectLst/>
                        </a:rPr>
                        <a:t>0</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10795" marR="0" algn="ctr">
                        <a:spcBef>
                          <a:spcPts val="15"/>
                        </a:spcBef>
                        <a:spcAft>
                          <a:spcPts val="0"/>
                        </a:spcAft>
                      </a:pPr>
                      <a:r>
                        <a:rPr lang="en-US" sz="2000">
                          <a:effectLst/>
                        </a:rPr>
                        <a:t>0</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0" marR="60325" algn="r">
                        <a:spcBef>
                          <a:spcPts val="15"/>
                        </a:spcBef>
                        <a:spcAft>
                          <a:spcPts val="0"/>
                        </a:spcAft>
                      </a:pPr>
                      <a:r>
                        <a:rPr lang="en-US" sz="2000">
                          <a:effectLst/>
                        </a:rPr>
                        <a:t>0</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12700" marR="0" algn="ctr">
                        <a:spcBef>
                          <a:spcPts val="15"/>
                        </a:spcBef>
                        <a:spcAft>
                          <a:spcPts val="0"/>
                        </a:spcAft>
                      </a:pPr>
                      <a:r>
                        <a:rPr lang="en-US" sz="2000">
                          <a:effectLst/>
                        </a:rPr>
                        <a:t>0</a:t>
                      </a:r>
                      <a:endParaRPr lang="en-US" sz="2000">
                        <a:effectLst/>
                        <a:latin typeface="Times New Roman" panose="02020603050405020304" pitchFamily="18" charset="0"/>
                        <a:ea typeface="Times New Roman" panose="02020603050405020304" pitchFamily="18" charset="0"/>
                      </a:endParaRPr>
                    </a:p>
                  </a:txBody>
                  <a:tcPr marL="0" marR="0" marT="0" marB="0"/>
                </a:tc>
              </a:tr>
              <a:tr h="638893">
                <a:tc>
                  <a:txBody>
                    <a:bodyPr/>
                    <a:lstStyle/>
                    <a:p>
                      <a:pPr marL="10160" marR="0" algn="ctr">
                        <a:spcBef>
                          <a:spcPts val="15"/>
                        </a:spcBef>
                        <a:spcAft>
                          <a:spcPts val="0"/>
                        </a:spcAft>
                      </a:pPr>
                      <a:r>
                        <a:rPr lang="en-US" sz="2000">
                          <a:effectLst/>
                        </a:rPr>
                        <a:t>1</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12065" marR="0" algn="ctr">
                        <a:spcBef>
                          <a:spcPts val="15"/>
                        </a:spcBef>
                        <a:spcAft>
                          <a:spcPts val="0"/>
                        </a:spcAft>
                      </a:pPr>
                      <a:r>
                        <a:rPr lang="en-US" sz="2000">
                          <a:effectLst/>
                        </a:rPr>
                        <a:t>0</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10795" marR="0" algn="ctr">
                        <a:spcBef>
                          <a:spcPts val="15"/>
                        </a:spcBef>
                        <a:spcAft>
                          <a:spcPts val="0"/>
                        </a:spcAft>
                      </a:pPr>
                      <a:r>
                        <a:rPr lang="en-US" sz="2000">
                          <a:effectLst/>
                        </a:rPr>
                        <a:t>0</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10795" marR="0" algn="ctr">
                        <a:spcBef>
                          <a:spcPts val="15"/>
                        </a:spcBef>
                        <a:spcAft>
                          <a:spcPts val="0"/>
                        </a:spcAft>
                      </a:pPr>
                      <a:r>
                        <a:rPr lang="en-US" sz="2000">
                          <a:effectLst/>
                        </a:rPr>
                        <a:t>1</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10795" marR="0" algn="ctr">
                        <a:spcBef>
                          <a:spcPts val="15"/>
                        </a:spcBef>
                        <a:spcAft>
                          <a:spcPts val="0"/>
                        </a:spcAft>
                      </a:pPr>
                      <a:r>
                        <a:rPr lang="en-US" sz="2000">
                          <a:effectLst/>
                        </a:rPr>
                        <a:t>0</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0" marR="60325" algn="r">
                        <a:spcBef>
                          <a:spcPts val="15"/>
                        </a:spcBef>
                        <a:spcAft>
                          <a:spcPts val="0"/>
                        </a:spcAft>
                      </a:pPr>
                      <a:r>
                        <a:rPr lang="en-US" sz="2000">
                          <a:effectLst/>
                        </a:rPr>
                        <a:t>1</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12700" marR="0" algn="ctr">
                        <a:spcBef>
                          <a:spcPts val="15"/>
                        </a:spcBef>
                        <a:spcAft>
                          <a:spcPts val="0"/>
                        </a:spcAft>
                      </a:pPr>
                      <a:r>
                        <a:rPr lang="en-US" sz="2000">
                          <a:effectLst/>
                        </a:rPr>
                        <a:t>1</a:t>
                      </a:r>
                      <a:endParaRPr lang="en-US" sz="2000">
                        <a:effectLst/>
                        <a:latin typeface="Times New Roman" panose="02020603050405020304" pitchFamily="18" charset="0"/>
                        <a:ea typeface="Times New Roman" panose="02020603050405020304" pitchFamily="18" charset="0"/>
                      </a:endParaRPr>
                    </a:p>
                  </a:txBody>
                  <a:tcPr marL="0" marR="0" marT="0" marB="0"/>
                </a:tc>
              </a:tr>
              <a:tr h="636727">
                <a:tc>
                  <a:txBody>
                    <a:bodyPr/>
                    <a:lstStyle/>
                    <a:p>
                      <a:pPr marL="10160" marR="0" algn="ctr">
                        <a:spcBef>
                          <a:spcPts val="15"/>
                        </a:spcBef>
                        <a:spcAft>
                          <a:spcPts val="0"/>
                        </a:spcAft>
                      </a:pPr>
                      <a:r>
                        <a:rPr lang="en-US" sz="2000">
                          <a:effectLst/>
                        </a:rPr>
                        <a:t>0</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12065" marR="0" algn="ctr">
                        <a:spcBef>
                          <a:spcPts val="15"/>
                        </a:spcBef>
                        <a:spcAft>
                          <a:spcPts val="0"/>
                        </a:spcAft>
                      </a:pPr>
                      <a:r>
                        <a:rPr lang="en-US" sz="2000">
                          <a:effectLst/>
                        </a:rPr>
                        <a:t>1</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10795" marR="0" algn="ctr">
                        <a:spcBef>
                          <a:spcPts val="15"/>
                        </a:spcBef>
                        <a:spcAft>
                          <a:spcPts val="0"/>
                        </a:spcAft>
                      </a:pPr>
                      <a:r>
                        <a:rPr lang="en-US" sz="2000">
                          <a:effectLst/>
                        </a:rPr>
                        <a:t>0</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10795" marR="0" algn="ctr">
                        <a:spcBef>
                          <a:spcPts val="15"/>
                        </a:spcBef>
                        <a:spcAft>
                          <a:spcPts val="0"/>
                        </a:spcAft>
                      </a:pPr>
                      <a:r>
                        <a:rPr lang="en-US" sz="2000">
                          <a:effectLst/>
                        </a:rPr>
                        <a:t>1</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10795" marR="0" algn="ctr">
                        <a:spcBef>
                          <a:spcPts val="15"/>
                        </a:spcBef>
                        <a:spcAft>
                          <a:spcPts val="0"/>
                        </a:spcAft>
                      </a:pPr>
                      <a:r>
                        <a:rPr lang="en-US" sz="2000">
                          <a:effectLst/>
                        </a:rPr>
                        <a:t>1</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0" marR="60325" algn="r">
                        <a:spcBef>
                          <a:spcPts val="15"/>
                        </a:spcBef>
                        <a:spcAft>
                          <a:spcPts val="0"/>
                        </a:spcAft>
                      </a:pPr>
                      <a:r>
                        <a:rPr lang="en-US" sz="2000">
                          <a:effectLst/>
                        </a:rPr>
                        <a:t>0</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12700" marR="0" algn="ctr">
                        <a:spcBef>
                          <a:spcPts val="15"/>
                        </a:spcBef>
                        <a:spcAft>
                          <a:spcPts val="0"/>
                        </a:spcAft>
                      </a:pPr>
                      <a:r>
                        <a:rPr lang="en-US" sz="2000">
                          <a:effectLst/>
                        </a:rPr>
                        <a:t>1</a:t>
                      </a:r>
                      <a:endParaRPr lang="en-US" sz="2000">
                        <a:effectLst/>
                        <a:latin typeface="Times New Roman" panose="02020603050405020304" pitchFamily="18" charset="0"/>
                        <a:ea typeface="Times New Roman" panose="02020603050405020304" pitchFamily="18" charset="0"/>
                      </a:endParaRPr>
                    </a:p>
                  </a:txBody>
                  <a:tcPr marL="0" marR="0" marT="0" marB="0"/>
                </a:tc>
              </a:tr>
              <a:tr h="638893">
                <a:tc>
                  <a:txBody>
                    <a:bodyPr/>
                    <a:lstStyle/>
                    <a:p>
                      <a:pPr marL="10160" marR="0" algn="ctr">
                        <a:spcBef>
                          <a:spcPts val="15"/>
                        </a:spcBef>
                        <a:spcAft>
                          <a:spcPts val="0"/>
                        </a:spcAft>
                      </a:pPr>
                      <a:r>
                        <a:rPr lang="en-US" sz="2000">
                          <a:effectLst/>
                        </a:rPr>
                        <a:t>0</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12065" marR="0" algn="ctr">
                        <a:spcBef>
                          <a:spcPts val="15"/>
                        </a:spcBef>
                        <a:spcAft>
                          <a:spcPts val="0"/>
                        </a:spcAft>
                      </a:pPr>
                      <a:r>
                        <a:rPr lang="en-US" sz="2000">
                          <a:effectLst/>
                        </a:rPr>
                        <a:t>0</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10795" marR="0" algn="ctr">
                        <a:spcBef>
                          <a:spcPts val="15"/>
                        </a:spcBef>
                        <a:spcAft>
                          <a:spcPts val="0"/>
                        </a:spcAft>
                      </a:pPr>
                      <a:r>
                        <a:rPr lang="en-US" sz="2000">
                          <a:effectLst/>
                        </a:rPr>
                        <a:t>0</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10795" marR="0" algn="ctr">
                        <a:spcBef>
                          <a:spcPts val="15"/>
                        </a:spcBef>
                        <a:spcAft>
                          <a:spcPts val="0"/>
                        </a:spcAft>
                      </a:pPr>
                      <a:r>
                        <a:rPr lang="en-US" sz="2000">
                          <a:effectLst/>
                        </a:rPr>
                        <a:t>1</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10795" marR="0" algn="ctr">
                        <a:spcBef>
                          <a:spcPts val="15"/>
                        </a:spcBef>
                        <a:spcAft>
                          <a:spcPts val="0"/>
                        </a:spcAft>
                      </a:pPr>
                      <a:r>
                        <a:rPr lang="en-US" sz="2000">
                          <a:effectLst/>
                        </a:rPr>
                        <a:t>1</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0" marR="60325" algn="r">
                        <a:spcBef>
                          <a:spcPts val="15"/>
                        </a:spcBef>
                        <a:spcAft>
                          <a:spcPts val="0"/>
                        </a:spcAft>
                      </a:pPr>
                      <a:r>
                        <a:rPr lang="en-US" sz="2000">
                          <a:effectLst/>
                        </a:rPr>
                        <a:t>1</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12700" marR="0" algn="ctr">
                        <a:spcBef>
                          <a:spcPts val="15"/>
                        </a:spcBef>
                        <a:spcAft>
                          <a:spcPts val="0"/>
                        </a:spcAft>
                      </a:pPr>
                      <a:r>
                        <a:rPr lang="en-US" sz="2000" dirty="0">
                          <a:effectLst/>
                        </a:rPr>
                        <a:t>1</a:t>
                      </a:r>
                      <a:endParaRPr lang="en-US" sz="2000" dirty="0">
                        <a:effectLst/>
                        <a:latin typeface="Times New Roman" panose="02020603050405020304" pitchFamily="18" charset="0"/>
                        <a:ea typeface="Times New Roman" panose="02020603050405020304" pitchFamily="18" charset="0"/>
                      </a:endParaRPr>
                    </a:p>
                  </a:txBody>
                  <a:tcPr marL="0" marR="0" marT="0" marB="0"/>
                </a:tc>
              </a:tr>
            </a:tbl>
          </a:graphicData>
        </a:graphic>
      </p:graphicFrame>
    </p:spTree>
    <p:extLst>
      <p:ext uri="{BB962C8B-B14F-4D97-AF65-F5344CB8AC3E}">
        <p14:creationId xmlns:p14="http://schemas.microsoft.com/office/powerpoint/2010/main" val="22965403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dirty="0" smtClean="0">
                <a:latin typeface="Times New Roman" panose="02020603050405020304" pitchFamily="18" charset="0"/>
              </a:rPr>
              <a:t>SOLUTION (iii)</a:t>
            </a:r>
          </a:p>
        </p:txBody>
      </p:sp>
      <p:sp>
        <p:nvSpPr>
          <p:cNvPr id="3" name="Text Placeholder 2"/>
          <p:cNvSpPr>
            <a:spLocks noGrp="1"/>
          </p:cNvSpPr>
          <p:nvPr>
            <p:ph type="body" idx="1"/>
          </p:nvPr>
        </p:nvSpPr>
        <p:spPr/>
        <p:txBody>
          <a:bodyPr/>
          <a:lstStyle/>
          <a:p>
            <a:pPr marL="228600" lvl="4">
              <a:spcBef>
                <a:spcPts val="1000"/>
              </a:spcBef>
            </a:pPr>
            <a:r>
              <a:rPr lang="en-US" sz="2800" b="1" i="1" dirty="0">
                <a:latin typeface="Times New Roman" panose="02020603050405020304" pitchFamily="18" charset="0"/>
                <a:cs typeface="Times New Roman" panose="02020603050405020304" pitchFamily="18" charset="0"/>
              </a:rPr>
              <a:t>A – B = A </a:t>
            </a:r>
            <a:r>
              <a:rPr lang="it-IT" sz="2800" b="1" i="1" strike="noStrike" baseline="0" dirty="0" smtClean="0">
                <a:latin typeface="Symbol" panose="05050102010706020507" pitchFamily="18" charset="2"/>
              </a:rPr>
              <a:t>Ç</a:t>
            </a:r>
            <a:r>
              <a:rPr lang="en-US" sz="2800" b="1" i="1" dirty="0" smtClean="0">
                <a:latin typeface="Times New Roman" panose="02020603050405020304" pitchFamily="18" charset="0"/>
                <a:cs typeface="Times New Roman" panose="02020603050405020304" pitchFamily="18" charset="0"/>
              </a:rPr>
              <a:t> </a:t>
            </a:r>
            <a:r>
              <a:rPr lang="en-US" sz="2800" b="1" i="1" dirty="0">
                <a:latin typeface="Times New Roman" panose="02020603050405020304" pitchFamily="18" charset="0"/>
                <a:cs typeface="Times New Roman" panose="02020603050405020304" pitchFamily="18" charset="0"/>
              </a:rPr>
              <a:t>B </a:t>
            </a:r>
            <a:r>
              <a:rPr lang="en-US" sz="2800" b="1" i="1" baseline="30000" dirty="0">
                <a:latin typeface="Times New Roman" panose="02020603050405020304" pitchFamily="18" charset="0"/>
                <a:cs typeface="Times New Roman" panose="02020603050405020304" pitchFamily="18" charset="0"/>
              </a:rPr>
              <a:t>c</a:t>
            </a:r>
            <a:endParaRPr lang="en-US" sz="2800" b="1" i="1" dirty="0">
              <a:latin typeface="Times New Roman" panose="02020603050405020304" pitchFamily="18" charset="0"/>
              <a:cs typeface="Times New Roman" panose="02020603050405020304" pitchFamily="18" charset="0"/>
            </a:endParaRPr>
          </a:p>
          <a:p>
            <a:endParaRPr lang="en-US" dirty="0"/>
          </a:p>
        </p:txBody>
      </p:sp>
      <p:graphicFrame>
        <p:nvGraphicFramePr>
          <p:cNvPr id="4" name="Table 3"/>
          <p:cNvGraphicFramePr>
            <a:graphicFrameLocks noGrp="1"/>
          </p:cNvGraphicFramePr>
          <p:nvPr>
            <p:extLst/>
          </p:nvPr>
        </p:nvGraphicFramePr>
        <p:xfrm>
          <a:off x="3704944" y="2243017"/>
          <a:ext cx="4712915" cy="2907418"/>
        </p:xfrm>
        <a:graphic>
          <a:graphicData uri="http://schemas.openxmlformats.org/drawingml/2006/table">
            <a:tbl>
              <a:tblPr firstRow="1" firstCol="1" lastRow="1" lastCol="1" bandRow="1" bandCol="1">
                <a:tableStyleId>{7E9639D4-E3E2-4D34-9284-5A2195B3D0D7}</a:tableStyleId>
              </a:tblPr>
              <a:tblGrid>
                <a:gridCol w="697065"/>
                <a:gridCol w="690197"/>
                <a:gridCol w="1110840"/>
                <a:gridCol w="904811"/>
                <a:gridCol w="1310002"/>
              </a:tblGrid>
              <a:tr h="543051">
                <a:tc>
                  <a:txBody>
                    <a:bodyPr/>
                    <a:lstStyle/>
                    <a:p>
                      <a:pPr marL="10160" marR="0" algn="ctr">
                        <a:spcBef>
                          <a:spcPts val="10"/>
                        </a:spcBef>
                        <a:spcAft>
                          <a:spcPts val="0"/>
                        </a:spcAft>
                      </a:pPr>
                      <a:r>
                        <a:rPr lang="en-US" sz="2000" dirty="0">
                          <a:effectLst/>
                        </a:rPr>
                        <a:t>A</a:t>
                      </a:r>
                      <a:endParaRPr lang="en-US" sz="2000" dirty="0">
                        <a:effectLst/>
                        <a:latin typeface="Times New Roman" panose="02020603050405020304" pitchFamily="18" charset="0"/>
                        <a:ea typeface="Times New Roman" panose="02020603050405020304" pitchFamily="18" charset="0"/>
                      </a:endParaRPr>
                    </a:p>
                  </a:txBody>
                  <a:tcPr marL="0" marR="0" marT="0" marB="0"/>
                </a:tc>
                <a:tc>
                  <a:txBody>
                    <a:bodyPr/>
                    <a:lstStyle/>
                    <a:p>
                      <a:pPr marL="79375" marR="0" algn="l">
                        <a:spcBef>
                          <a:spcPts val="10"/>
                        </a:spcBef>
                        <a:spcAft>
                          <a:spcPts val="0"/>
                        </a:spcAft>
                      </a:pPr>
                      <a:r>
                        <a:rPr lang="en-US" sz="2000">
                          <a:effectLst/>
                        </a:rPr>
                        <a:t>B</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19050" marR="8255" algn="ctr">
                        <a:spcBef>
                          <a:spcPts val="10"/>
                        </a:spcBef>
                        <a:spcAft>
                          <a:spcPts val="0"/>
                        </a:spcAft>
                      </a:pPr>
                      <a:r>
                        <a:rPr lang="en-US" sz="2000">
                          <a:effectLst/>
                        </a:rPr>
                        <a:t>A</a:t>
                      </a:r>
                      <a:r>
                        <a:rPr lang="en-US" sz="2000" spc="-20">
                          <a:effectLst/>
                        </a:rPr>
                        <a:t> </a:t>
                      </a:r>
                      <a:r>
                        <a:rPr lang="en-US" sz="2000">
                          <a:effectLst/>
                        </a:rPr>
                        <a:t>–</a:t>
                      </a:r>
                      <a:r>
                        <a:rPr lang="en-US" sz="2000" spc="-25">
                          <a:effectLst/>
                        </a:rPr>
                        <a:t> </a:t>
                      </a:r>
                      <a:r>
                        <a:rPr lang="en-US" sz="2000">
                          <a:effectLst/>
                        </a:rPr>
                        <a:t>B</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85725" marR="74295" algn="ctr">
                        <a:lnSpc>
                          <a:spcPct val="50000"/>
                        </a:lnSpc>
                        <a:spcBef>
                          <a:spcPts val="80"/>
                        </a:spcBef>
                        <a:spcAft>
                          <a:spcPts val="0"/>
                        </a:spcAft>
                      </a:pPr>
                      <a:endParaRPr lang="en-US" sz="2000" dirty="0" smtClean="0">
                        <a:effectLst/>
                        <a:latin typeface="+mn-lt"/>
                        <a:ea typeface="+mn-ea"/>
                      </a:endParaRPr>
                    </a:p>
                    <a:p>
                      <a:pPr marL="85725" marR="74295" lvl="4" indent="0" algn="ctr" defTabSz="914400" rtl="0" eaLnBrk="1" fontAlgn="auto" latinLnBrk="0" hangingPunct="1">
                        <a:lnSpc>
                          <a:spcPct val="50000"/>
                        </a:lnSpc>
                        <a:spcBef>
                          <a:spcPts val="80"/>
                        </a:spcBef>
                        <a:spcAft>
                          <a:spcPts val="0"/>
                        </a:spcAft>
                        <a:buClrTx/>
                        <a:buSzTx/>
                        <a:buFontTx/>
                        <a:buNone/>
                        <a:tabLst/>
                        <a:defRPr/>
                      </a:pPr>
                      <a:r>
                        <a:rPr lang="en-US" sz="2800" b="1" i="1" dirty="0" smtClean="0">
                          <a:latin typeface="Times New Roman" panose="02020603050405020304" pitchFamily="18" charset="0"/>
                          <a:cs typeface="Times New Roman" panose="02020603050405020304" pitchFamily="18" charset="0"/>
                        </a:rPr>
                        <a:t>B </a:t>
                      </a:r>
                      <a:r>
                        <a:rPr lang="en-US" sz="2800" b="1" i="1" baseline="30000" dirty="0" smtClean="0">
                          <a:latin typeface="Times New Roman" panose="02020603050405020304" pitchFamily="18" charset="0"/>
                          <a:cs typeface="Times New Roman" panose="02020603050405020304" pitchFamily="18" charset="0"/>
                        </a:rPr>
                        <a:t>c</a:t>
                      </a:r>
                      <a:endParaRPr lang="en-US" sz="2800" b="1" i="1" dirty="0" smtClean="0">
                        <a:latin typeface="Times New Roman" panose="02020603050405020304" pitchFamily="18" charset="0"/>
                        <a:cs typeface="Times New Roman" panose="02020603050405020304" pitchFamily="18" charset="0"/>
                      </a:endParaRPr>
                    </a:p>
                    <a:p>
                      <a:pPr marL="85725" marR="74295" algn="ctr">
                        <a:lnSpc>
                          <a:spcPct val="50000"/>
                        </a:lnSpc>
                        <a:spcBef>
                          <a:spcPts val="80"/>
                        </a:spcBef>
                        <a:spcAft>
                          <a:spcPts val="0"/>
                        </a:spcAft>
                      </a:pPr>
                      <a:endParaRPr lang="en-US" sz="2000" dirty="0">
                        <a:effectLst/>
                        <a:latin typeface="Times New Roman" panose="02020603050405020304" pitchFamily="18" charset="0"/>
                        <a:ea typeface="Times New Roman" panose="02020603050405020304" pitchFamily="18" charset="0"/>
                      </a:endParaRPr>
                    </a:p>
                  </a:txBody>
                  <a:tcPr marL="0" marR="0" marT="0" marB="0"/>
                </a:tc>
                <a:tc>
                  <a:txBody>
                    <a:bodyPr/>
                    <a:lstStyle/>
                    <a:p>
                      <a:pPr marL="17780" marR="3175" lvl="4" indent="0" algn="ctr" defTabSz="914400" rtl="0" eaLnBrk="1" fontAlgn="auto" latinLnBrk="0" hangingPunct="1">
                        <a:lnSpc>
                          <a:spcPct val="100000"/>
                        </a:lnSpc>
                        <a:spcBef>
                          <a:spcPts val="15"/>
                        </a:spcBef>
                        <a:spcAft>
                          <a:spcPts val="0"/>
                        </a:spcAft>
                        <a:buClrTx/>
                        <a:buSzTx/>
                        <a:buFontTx/>
                        <a:buNone/>
                        <a:tabLst/>
                        <a:defRPr/>
                      </a:pPr>
                      <a:r>
                        <a:rPr lang="en-US" sz="2800" b="1" i="1" dirty="0" smtClean="0">
                          <a:latin typeface="Times New Roman" panose="02020603050405020304" pitchFamily="18" charset="0"/>
                          <a:cs typeface="Times New Roman" panose="02020603050405020304" pitchFamily="18" charset="0"/>
                        </a:rPr>
                        <a:t>A </a:t>
                      </a:r>
                      <a:r>
                        <a:rPr lang="it-IT" sz="2800" b="1" i="1" strike="noStrike" baseline="0" dirty="0" smtClean="0">
                          <a:latin typeface="Symbol" panose="05050102010706020507" pitchFamily="18" charset="2"/>
                        </a:rPr>
                        <a:t>Ç</a:t>
                      </a:r>
                      <a:r>
                        <a:rPr lang="en-US" sz="2800" b="1" i="1" dirty="0" smtClean="0">
                          <a:latin typeface="Times New Roman" panose="02020603050405020304" pitchFamily="18" charset="0"/>
                          <a:cs typeface="Times New Roman" panose="02020603050405020304" pitchFamily="18" charset="0"/>
                        </a:rPr>
                        <a:t> B </a:t>
                      </a:r>
                      <a:r>
                        <a:rPr lang="en-US" sz="2800" b="1" i="1" baseline="30000" dirty="0" smtClean="0">
                          <a:latin typeface="Times New Roman" panose="02020603050405020304" pitchFamily="18" charset="0"/>
                          <a:cs typeface="Times New Roman" panose="02020603050405020304" pitchFamily="18" charset="0"/>
                        </a:rPr>
                        <a:t>c</a:t>
                      </a:r>
                      <a:endParaRPr lang="en-US" sz="2800" b="1" i="1" dirty="0" smtClean="0">
                        <a:latin typeface="Times New Roman" panose="02020603050405020304" pitchFamily="18" charset="0"/>
                        <a:cs typeface="Times New Roman" panose="02020603050405020304" pitchFamily="18" charset="0"/>
                      </a:endParaRPr>
                    </a:p>
                    <a:p>
                      <a:pPr marL="17780" marR="3175" algn="ctr">
                        <a:spcBef>
                          <a:spcPts val="15"/>
                        </a:spcBef>
                        <a:spcAft>
                          <a:spcPts val="0"/>
                        </a:spcAft>
                      </a:pPr>
                      <a:endParaRPr lang="en-US" sz="2000" dirty="0" smtClean="0">
                        <a:effectLst/>
                        <a:latin typeface="+mn-lt"/>
                        <a:ea typeface="+mn-ea"/>
                      </a:endParaRPr>
                    </a:p>
                  </a:txBody>
                  <a:tcPr marL="0" marR="0" marT="0" marB="0"/>
                </a:tc>
              </a:tr>
              <a:tr h="543051">
                <a:tc>
                  <a:txBody>
                    <a:bodyPr/>
                    <a:lstStyle/>
                    <a:p>
                      <a:pPr marL="10160" marR="0" algn="ctr">
                        <a:spcBef>
                          <a:spcPts val="10"/>
                        </a:spcBef>
                        <a:spcAft>
                          <a:spcPts val="0"/>
                        </a:spcAft>
                      </a:pPr>
                      <a:r>
                        <a:rPr lang="en-US" sz="2000">
                          <a:effectLst/>
                        </a:rPr>
                        <a:t>1</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90805" marR="0" algn="l">
                        <a:spcBef>
                          <a:spcPts val="10"/>
                        </a:spcBef>
                        <a:spcAft>
                          <a:spcPts val="0"/>
                        </a:spcAft>
                      </a:pPr>
                      <a:r>
                        <a:rPr lang="en-US" sz="2000">
                          <a:effectLst/>
                        </a:rPr>
                        <a:t>1</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10795" marR="0" algn="ctr">
                        <a:spcBef>
                          <a:spcPts val="10"/>
                        </a:spcBef>
                        <a:spcAft>
                          <a:spcPts val="0"/>
                        </a:spcAft>
                      </a:pPr>
                      <a:r>
                        <a:rPr lang="en-US" sz="2000">
                          <a:effectLst/>
                        </a:rPr>
                        <a:t>0</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10160" marR="0" algn="ctr">
                        <a:spcBef>
                          <a:spcPts val="10"/>
                        </a:spcBef>
                        <a:spcAft>
                          <a:spcPts val="0"/>
                        </a:spcAft>
                      </a:pPr>
                      <a:r>
                        <a:rPr lang="en-US" sz="2000">
                          <a:effectLst/>
                        </a:rPr>
                        <a:t>0</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13970" marR="0" algn="ctr">
                        <a:spcBef>
                          <a:spcPts val="10"/>
                        </a:spcBef>
                        <a:spcAft>
                          <a:spcPts val="0"/>
                        </a:spcAft>
                      </a:pPr>
                      <a:r>
                        <a:rPr lang="en-US" sz="2000">
                          <a:effectLst/>
                        </a:rPr>
                        <a:t>0</a:t>
                      </a:r>
                      <a:endParaRPr lang="en-US" sz="2000">
                        <a:effectLst/>
                        <a:latin typeface="Times New Roman" panose="02020603050405020304" pitchFamily="18" charset="0"/>
                        <a:ea typeface="Times New Roman" panose="02020603050405020304" pitchFamily="18" charset="0"/>
                      </a:endParaRPr>
                    </a:p>
                  </a:txBody>
                  <a:tcPr marL="0" marR="0" marT="0" marB="0"/>
                </a:tc>
              </a:tr>
              <a:tr h="546745">
                <a:tc>
                  <a:txBody>
                    <a:bodyPr/>
                    <a:lstStyle/>
                    <a:p>
                      <a:pPr marL="10160" marR="0" algn="ctr">
                        <a:spcBef>
                          <a:spcPts val="10"/>
                        </a:spcBef>
                        <a:spcAft>
                          <a:spcPts val="0"/>
                        </a:spcAft>
                      </a:pPr>
                      <a:r>
                        <a:rPr lang="en-US" sz="2000">
                          <a:effectLst/>
                        </a:rPr>
                        <a:t>1</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90805" marR="0" algn="l">
                        <a:spcBef>
                          <a:spcPts val="10"/>
                        </a:spcBef>
                        <a:spcAft>
                          <a:spcPts val="0"/>
                        </a:spcAft>
                      </a:pPr>
                      <a:r>
                        <a:rPr lang="en-US" sz="2000">
                          <a:effectLst/>
                        </a:rPr>
                        <a:t>0</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10795" marR="0" algn="ctr">
                        <a:spcBef>
                          <a:spcPts val="10"/>
                        </a:spcBef>
                        <a:spcAft>
                          <a:spcPts val="0"/>
                        </a:spcAft>
                      </a:pPr>
                      <a:r>
                        <a:rPr lang="en-US" sz="2000">
                          <a:effectLst/>
                        </a:rPr>
                        <a:t>1</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10160" marR="0" algn="ctr">
                        <a:spcBef>
                          <a:spcPts val="10"/>
                        </a:spcBef>
                        <a:spcAft>
                          <a:spcPts val="0"/>
                        </a:spcAft>
                      </a:pPr>
                      <a:r>
                        <a:rPr lang="en-US" sz="2000">
                          <a:effectLst/>
                        </a:rPr>
                        <a:t>1</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13970" marR="0" algn="ctr">
                        <a:spcBef>
                          <a:spcPts val="10"/>
                        </a:spcBef>
                        <a:spcAft>
                          <a:spcPts val="0"/>
                        </a:spcAft>
                      </a:pPr>
                      <a:r>
                        <a:rPr lang="en-US" sz="2000">
                          <a:effectLst/>
                        </a:rPr>
                        <a:t>1</a:t>
                      </a:r>
                      <a:endParaRPr lang="en-US" sz="2000">
                        <a:effectLst/>
                        <a:latin typeface="Times New Roman" panose="02020603050405020304" pitchFamily="18" charset="0"/>
                        <a:ea typeface="Times New Roman" panose="02020603050405020304" pitchFamily="18" charset="0"/>
                      </a:endParaRPr>
                    </a:p>
                  </a:txBody>
                  <a:tcPr marL="0" marR="0" marT="0" marB="0"/>
                </a:tc>
              </a:tr>
              <a:tr h="543051">
                <a:tc>
                  <a:txBody>
                    <a:bodyPr/>
                    <a:lstStyle/>
                    <a:p>
                      <a:pPr marL="10160" marR="0" algn="ctr">
                        <a:spcBef>
                          <a:spcPts val="15"/>
                        </a:spcBef>
                        <a:spcAft>
                          <a:spcPts val="0"/>
                        </a:spcAft>
                      </a:pPr>
                      <a:r>
                        <a:rPr lang="en-US" sz="2000">
                          <a:effectLst/>
                        </a:rPr>
                        <a:t>0</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90805" marR="0" algn="l">
                        <a:spcBef>
                          <a:spcPts val="15"/>
                        </a:spcBef>
                        <a:spcAft>
                          <a:spcPts val="0"/>
                        </a:spcAft>
                      </a:pPr>
                      <a:r>
                        <a:rPr lang="en-US" sz="2000">
                          <a:effectLst/>
                        </a:rPr>
                        <a:t>1</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10795" marR="0" algn="ctr">
                        <a:spcBef>
                          <a:spcPts val="15"/>
                        </a:spcBef>
                        <a:spcAft>
                          <a:spcPts val="0"/>
                        </a:spcAft>
                      </a:pPr>
                      <a:r>
                        <a:rPr lang="en-US" sz="2000">
                          <a:effectLst/>
                        </a:rPr>
                        <a:t>0</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10160" marR="0" algn="ctr">
                        <a:spcBef>
                          <a:spcPts val="15"/>
                        </a:spcBef>
                        <a:spcAft>
                          <a:spcPts val="0"/>
                        </a:spcAft>
                      </a:pPr>
                      <a:r>
                        <a:rPr lang="en-US" sz="2000">
                          <a:effectLst/>
                        </a:rPr>
                        <a:t>0</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13970" marR="0" algn="ctr">
                        <a:spcBef>
                          <a:spcPts val="15"/>
                        </a:spcBef>
                        <a:spcAft>
                          <a:spcPts val="0"/>
                        </a:spcAft>
                      </a:pPr>
                      <a:r>
                        <a:rPr lang="en-US" sz="2000">
                          <a:effectLst/>
                        </a:rPr>
                        <a:t>0</a:t>
                      </a:r>
                      <a:endParaRPr lang="en-US" sz="2000">
                        <a:effectLst/>
                        <a:latin typeface="Times New Roman" panose="02020603050405020304" pitchFamily="18" charset="0"/>
                        <a:ea typeface="Times New Roman" panose="02020603050405020304" pitchFamily="18" charset="0"/>
                      </a:endParaRPr>
                    </a:p>
                  </a:txBody>
                  <a:tcPr marL="0" marR="0" marT="0" marB="0"/>
                </a:tc>
              </a:tr>
              <a:tr h="543051">
                <a:tc>
                  <a:txBody>
                    <a:bodyPr/>
                    <a:lstStyle/>
                    <a:p>
                      <a:pPr marL="10160" marR="0" algn="ctr">
                        <a:spcBef>
                          <a:spcPts val="15"/>
                        </a:spcBef>
                        <a:spcAft>
                          <a:spcPts val="0"/>
                        </a:spcAft>
                      </a:pPr>
                      <a:r>
                        <a:rPr lang="en-US" sz="2000">
                          <a:effectLst/>
                        </a:rPr>
                        <a:t>0</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90805" marR="0" algn="l">
                        <a:spcBef>
                          <a:spcPts val="15"/>
                        </a:spcBef>
                        <a:spcAft>
                          <a:spcPts val="0"/>
                        </a:spcAft>
                      </a:pPr>
                      <a:r>
                        <a:rPr lang="en-US" sz="2000">
                          <a:effectLst/>
                        </a:rPr>
                        <a:t>0</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10795" marR="0" algn="ctr">
                        <a:spcBef>
                          <a:spcPts val="15"/>
                        </a:spcBef>
                        <a:spcAft>
                          <a:spcPts val="0"/>
                        </a:spcAft>
                      </a:pPr>
                      <a:r>
                        <a:rPr lang="en-US" sz="2000">
                          <a:effectLst/>
                        </a:rPr>
                        <a:t>0</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10160" marR="0" algn="ctr">
                        <a:spcBef>
                          <a:spcPts val="15"/>
                        </a:spcBef>
                        <a:spcAft>
                          <a:spcPts val="0"/>
                        </a:spcAft>
                      </a:pPr>
                      <a:r>
                        <a:rPr lang="en-US" sz="2000">
                          <a:effectLst/>
                        </a:rPr>
                        <a:t>1</a:t>
                      </a:r>
                      <a:endParaRPr lang="en-US" sz="2000">
                        <a:effectLst/>
                        <a:latin typeface="Times New Roman" panose="02020603050405020304" pitchFamily="18" charset="0"/>
                        <a:ea typeface="Times New Roman" panose="02020603050405020304" pitchFamily="18" charset="0"/>
                      </a:endParaRPr>
                    </a:p>
                  </a:txBody>
                  <a:tcPr marL="0" marR="0" marT="0" marB="0"/>
                </a:tc>
                <a:tc>
                  <a:txBody>
                    <a:bodyPr/>
                    <a:lstStyle/>
                    <a:p>
                      <a:pPr marL="13970" marR="0" algn="ctr">
                        <a:spcBef>
                          <a:spcPts val="15"/>
                        </a:spcBef>
                        <a:spcAft>
                          <a:spcPts val="0"/>
                        </a:spcAft>
                      </a:pPr>
                      <a:r>
                        <a:rPr lang="en-US" sz="2000" dirty="0">
                          <a:effectLst/>
                        </a:rPr>
                        <a:t>0</a:t>
                      </a:r>
                      <a:endParaRPr lang="en-US" sz="2000" dirty="0">
                        <a:effectLst/>
                        <a:latin typeface="Times New Roman" panose="02020603050405020304" pitchFamily="18" charset="0"/>
                        <a:ea typeface="Times New Roman" panose="02020603050405020304" pitchFamily="18" charset="0"/>
                      </a:endParaRPr>
                    </a:p>
                  </a:txBody>
                  <a:tcPr marL="0" marR="0" marT="0" marB="0"/>
                </a:tc>
              </a:tr>
            </a:tbl>
          </a:graphicData>
        </a:graphic>
      </p:graphicFrame>
    </p:spTree>
    <p:extLst>
      <p:ext uri="{BB962C8B-B14F-4D97-AF65-F5344CB8AC3E}">
        <p14:creationId xmlns:p14="http://schemas.microsoft.com/office/powerpoint/2010/main" val="205302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6149"/>
            <a:ext cx="10515600" cy="1325563"/>
          </a:xfrm>
        </p:spPr>
        <p:txBody>
          <a:bodyPr/>
          <a:lstStyle/>
          <a:p>
            <a:pPr marR="0" rtl="0"/>
            <a:r>
              <a:rPr lang="en-US" b="1" i="0" u="sng" strike="noStrike" baseline="0" dirty="0" smtClean="0">
                <a:latin typeface="Times New Roman" panose="02020603050405020304" pitchFamily="18" charset="0"/>
              </a:rPr>
              <a:t>SETS OF NUMBERS:</a:t>
            </a:r>
          </a:p>
        </p:txBody>
      </p:sp>
      <p:sp>
        <p:nvSpPr>
          <p:cNvPr id="3" name="Text Placeholder 2"/>
          <p:cNvSpPr>
            <a:spLocks noGrp="1"/>
          </p:cNvSpPr>
          <p:nvPr>
            <p:ph type="body" idx="1"/>
          </p:nvPr>
        </p:nvSpPr>
        <p:spPr>
          <a:xfrm>
            <a:off x="838200" y="2013883"/>
            <a:ext cx="10515600" cy="4602069"/>
          </a:xfrm>
        </p:spPr>
        <p:txBody>
          <a:bodyPr>
            <a:normAutofit/>
          </a:bodyPr>
          <a:lstStyle/>
          <a:p>
            <a:pPr marL="514350" lvl="0" indent="-514350">
              <a:buFont typeface="+mj-lt"/>
              <a:buAutoNum type="arabicPeriod"/>
            </a:pPr>
            <a:r>
              <a:rPr lang="en-US" b="1" i="1" strike="noStrike" baseline="0" dirty="0" smtClean="0">
                <a:latin typeface="Times New Roman" panose="02020603050405020304" pitchFamily="18" charset="0"/>
              </a:rPr>
              <a:t>Set of Natural Numbers	N = {1, 2, 3, … }</a:t>
            </a:r>
          </a:p>
          <a:p>
            <a:pPr marL="514350" lvl="0" indent="-514350">
              <a:buFont typeface="+mj-lt"/>
              <a:buAutoNum type="arabicPeriod"/>
            </a:pPr>
            <a:r>
              <a:rPr lang="en-US" b="1" i="1" strike="noStrike" baseline="0" dirty="0" smtClean="0">
                <a:latin typeface="Times New Roman" panose="02020603050405020304" pitchFamily="18" charset="0"/>
              </a:rPr>
              <a:t>Set of Whole Numbers	</a:t>
            </a:r>
            <a:r>
              <a:rPr lang="pl-PL" b="1" i="1" strike="noStrike" baseline="0" dirty="0" smtClean="0">
                <a:latin typeface="Times New Roman" panose="02020603050405020304" pitchFamily="18" charset="0"/>
              </a:rPr>
              <a:t>W = {0, 1, 2, 3, … }</a:t>
            </a:r>
          </a:p>
          <a:p>
            <a:pPr marL="514350" lvl="0" indent="-514350">
              <a:buFont typeface="+mj-lt"/>
              <a:buAutoNum type="arabicPeriod"/>
            </a:pPr>
            <a:r>
              <a:rPr lang="en-US" b="1" i="1" strike="noStrike" baseline="0" dirty="0" smtClean="0">
                <a:latin typeface="Times New Roman" panose="02020603050405020304" pitchFamily="18" charset="0"/>
              </a:rPr>
              <a:t>Set of Integers			</a:t>
            </a:r>
            <a:r>
              <a:rPr lang="pl-PL" b="1" i="1" strike="noStrike" baseline="0" dirty="0" smtClean="0">
                <a:latin typeface="Times New Roman" panose="02020603050405020304" pitchFamily="18" charset="0"/>
              </a:rPr>
              <a:t>Z = {…, -3, -2, -1, 0, +1, +2, +3, …}</a:t>
            </a:r>
            <a:r>
              <a:rPr lang="en-US" b="1" i="1" strike="noStrike" baseline="0" dirty="0" smtClean="0">
                <a:latin typeface="Times New Roman" panose="02020603050405020304" pitchFamily="18" charset="0"/>
              </a:rPr>
              <a:t>					</a:t>
            </a:r>
            <a:r>
              <a:rPr lang="en-US" b="1" i="1" strike="noStrike" dirty="0" smtClean="0">
                <a:latin typeface="Times New Roman" panose="02020603050405020304" pitchFamily="18" charset="0"/>
              </a:rPr>
              <a:t>   	</a:t>
            </a:r>
            <a:r>
              <a:rPr lang="en-US" b="1" i="1" strike="noStrike" baseline="0" dirty="0" smtClean="0">
                <a:latin typeface="Times New Roman" panose="02020603050405020304" pitchFamily="18" charset="0"/>
              </a:rPr>
              <a:t>= {0, </a:t>
            </a:r>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1, </a:t>
            </a:r>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2, </a:t>
            </a:r>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3, …}</a:t>
            </a:r>
          </a:p>
          <a:p>
            <a:pPr marL="514350" lvl="0" indent="-514350">
              <a:buFont typeface="+mj-lt"/>
              <a:buAutoNum type="arabicPeriod"/>
            </a:pPr>
            <a:r>
              <a:rPr lang="en-US" b="1" i="1" strike="noStrike" baseline="0" dirty="0" smtClean="0">
                <a:latin typeface="Times New Roman" panose="02020603050405020304" pitchFamily="18" charset="0"/>
              </a:rPr>
              <a:t>Set of Even Integers		E = {0, </a:t>
            </a:r>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 2, </a:t>
            </a:r>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 4, </a:t>
            </a:r>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 6, …}</a:t>
            </a:r>
          </a:p>
          <a:p>
            <a:pPr marL="514350" lvl="0" indent="-514350">
              <a:buFont typeface="+mj-lt"/>
              <a:buAutoNum type="arabicPeriod"/>
            </a:pPr>
            <a:r>
              <a:rPr lang="en-US" b="1" i="1" strike="noStrike" baseline="0" dirty="0" smtClean="0">
                <a:latin typeface="Times New Roman" panose="02020603050405020304" pitchFamily="18" charset="0"/>
              </a:rPr>
              <a:t>Set of Odd Integers		O = {</a:t>
            </a:r>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 1, </a:t>
            </a:r>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 3, </a:t>
            </a:r>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 5, …}</a:t>
            </a:r>
          </a:p>
          <a:p>
            <a:pPr marL="514350" indent="-514350">
              <a:buFont typeface="+mj-lt"/>
              <a:buAutoNum type="arabicPeriod"/>
            </a:pPr>
            <a:r>
              <a:rPr lang="en-US" b="1" i="1" strike="noStrike" baseline="0" dirty="0" smtClean="0">
                <a:latin typeface="Times New Roman" panose="02020603050405020304" pitchFamily="18" charset="0"/>
              </a:rPr>
              <a:t>Set of Prime Numbers	P = {2, 3, 5, 7, 11, 13, 17, 19, …}</a:t>
            </a:r>
          </a:p>
          <a:p>
            <a:pPr marL="0" lvl="0" indent="0">
              <a:buNone/>
            </a:pPr>
            <a:endParaRPr lang="en-US" b="1" i="1" strike="noStrike" baseline="0" dirty="0" smtClean="0">
              <a:latin typeface="Times New Roman" panose="02020603050405020304" pitchFamily="18" charset="0"/>
            </a:endParaRPr>
          </a:p>
          <a:p>
            <a:pPr marL="514350" indent="-514350">
              <a:buFont typeface="+mj-lt"/>
              <a:buAutoNum type="arabicPeriod"/>
            </a:pPr>
            <a:endParaRPr lang="en-US" dirty="0"/>
          </a:p>
        </p:txBody>
      </p:sp>
    </p:spTree>
    <p:extLst>
      <p:ext uri="{BB962C8B-B14F-4D97-AF65-F5344CB8AC3E}">
        <p14:creationId xmlns:p14="http://schemas.microsoft.com/office/powerpoint/2010/main" val="2568175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sng" strike="noStrike" baseline="0" dirty="0" smtClean="0">
                <a:latin typeface="Times New Roman" panose="02020603050405020304" pitchFamily="18" charset="0"/>
              </a:rPr>
              <a:t>SETS OF NUM…</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normAutofit/>
              </a:bodyPr>
              <a:lstStyle/>
              <a:p>
                <a:pPr marL="514350" marR="0" lvl="0" indent="-514350" rtl="0">
                  <a:buFont typeface="+mj-lt"/>
                  <a:buAutoNum type="arabicPeriod" startAt="7"/>
                </a:pPr>
                <a:r>
                  <a:rPr lang="en-US" b="1" i="1" strike="noStrike" baseline="0" dirty="0" smtClean="0">
                    <a:latin typeface="Times New Roman" panose="02020603050405020304" pitchFamily="18" charset="0"/>
                  </a:rPr>
                  <a:t>Set of Rational Numbers (or Quotient of Integers)				Q = { x | x </a:t>
                </a:r>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 </a:t>
                </a:r>
                <a14:m>
                  <m:oMath xmlns:m="http://schemas.openxmlformats.org/officeDocument/2006/math">
                    <m:f>
                      <m:fPr>
                        <m:ctrlPr>
                          <a:rPr lang="en-US" b="1" i="1" strike="noStrike" baseline="0" smtClean="0">
                            <a:latin typeface="Cambria Math" panose="02040503050406030204" pitchFamily="18" charset="0"/>
                          </a:rPr>
                        </m:ctrlPr>
                      </m:fPr>
                      <m:num>
                        <m:r>
                          <a:rPr lang="en-US" b="1" i="1" strike="noStrike" baseline="0" smtClean="0">
                            <a:latin typeface="Cambria Math" panose="02040503050406030204" pitchFamily="18" charset="0"/>
                          </a:rPr>
                          <m:t>𝒑</m:t>
                        </m:r>
                      </m:num>
                      <m:den>
                        <m:r>
                          <a:rPr lang="en-US" b="1" i="1" strike="noStrike" baseline="0" smtClean="0">
                            <a:latin typeface="Cambria Math" panose="02040503050406030204" pitchFamily="18" charset="0"/>
                          </a:rPr>
                          <m:t>𝒒</m:t>
                        </m:r>
                      </m:den>
                    </m:f>
                  </m:oMath>
                </a14:m>
                <a:r>
                  <a:rPr lang="en-US" b="1" i="1" strike="noStrike" baseline="30000" dirty="0" smtClean="0">
                    <a:latin typeface="Times New Roman" panose="02020603050405020304" pitchFamily="18" charset="0"/>
                  </a:rPr>
                  <a:t> </a:t>
                </a:r>
                <a:r>
                  <a:rPr lang="en-US" b="1" i="1" strike="noStrike" baseline="0" dirty="0" smtClean="0">
                    <a:latin typeface="Times New Roman" panose="02020603050405020304" pitchFamily="18" charset="0"/>
                  </a:rPr>
                  <a:t>, p, </a:t>
                </a:r>
                <a:r>
                  <a:rPr lang="en-US" b="1" i="1" strike="noStrike" baseline="0" dirty="0" err="1" smtClean="0">
                    <a:latin typeface="Times New Roman" panose="02020603050405020304" pitchFamily="18" charset="0"/>
                  </a:rPr>
                  <a:t>q</a:t>
                </a:r>
                <a:r>
                  <a:rPr lang="en-US" b="1" i="1" strike="noStrike" baseline="0" dirty="0" err="1" smtClean="0">
                    <a:latin typeface="Symbol" panose="05050102010706020507" pitchFamily="18" charset="2"/>
                  </a:rPr>
                  <a:t>Î</a:t>
                </a:r>
                <a:r>
                  <a:rPr lang="en-US" b="1" i="1" strike="noStrike" baseline="0" dirty="0" err="1" smtClean="0">
                    <a:latin typeface="Times New Roman" panose="02020603050405020304" pitchFamily="18" charset="0"/>
                  </a:rPr>
                  <a:t>Z</a:t>
                </a:r>
                <a:r>
                  <a:rPr lang="en-US" b="1" i="1" strike="noStrike" baseline="0" dirty="0" smtClean="0">
                    <a:latin typeface="Times New Roman" panose="02020603050405020304" pitchFamily="18" charset="0"/>
                  </a:rPr>
                  <a:t> , q </a:t>
                </a:r>
                <a:r>
                  <a:rPr lang="en-US" b="1" i="1" strike="noStrike" baseline="0" dirty="0" smtClean="0">
                    <a:latin typeface="Symbol" panose="05050102010706020507" pitchFamily="18" charset="2"/>
                  </a:rPr>
                  <a:t>¹</a:t>
                </a:r>
                <a:r>
                  <a:rPr lang="en-US" b="1" i="1" strike="noStrike" baseline="0" dirty="0" smtClean="0">
                    <a:latin typeface="Times New Roman" panose="02020603050405020304" pitchFamily="18" charset="0"/>
                  </a:rPr>
                  <a:t> 0}</a:t>
                </a:r>
              </a:p>
              <a:p>
                <a:pPr marL="514350" marR="0" lvl="0" indent="-514350" rtl="0">
                  <a:buFont typeface="+mj-lt"/>
                  <a:buAutoNum type="arabicPeriod" startAt="7"/>
                </a:pPr>
                <a:r>
                  <a:rPr lang="en-US" b="1" i="1" strike="noStrike" baseline="0" dirty="0" smtClean="0">
                    <a:latin typeface="Times New Roman" panose="02020603050405020304" pitchFamily="18" charset="0"/>
                  </a:rPr>
                  <a:t>Set of Irrational Numbers	Q </a:t>
                </a:r>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 Q ' = { x | x is not rational}</a:t>
                </a:r>
              </a:p>
              <a:p>
                <a:pPr marL="0" lvl="0" indent="0">
                  <a:buNone/>
                </a:pPr>
                <a:r>
                  <a:rPr lang="en-US" b="1" i="1" dirty="0" smtClean="0">
                    <a:latin typeface="Times New Roman" panose="02020603050405020304" pitchFamily="18" charset="0"/>
                  </a:rPr>
                  <a:t>					Example </a:t>
                </a:r>
                <a14:m>
                  <m:oMath xmlns:m="http://schemas.openxmlformats.org/officeDocument/2006/math">
                    <m:rad>
                      <m:radPr>
                        <m:degHide m:val="on"/>
                        <m:ctrlPr>
                          <a:rPr lang="en-US" b="1" i="1" smtClean="0">
                            <a:latin typeface="Cambria Math" panose="02040503050406030204" pitchFamily="18" charset="0"/>
                            <a:ea typeface="Cambria Math" panose="02040503050406030204" pitchFamily="18" charset="0"/>
                            <a:sym typeface="Symbol" panose="05050102010706020507" pitchFamily="18" charset="2"/>
                          </a:rPr>
                        </m:ctrlPr>
                      </m:radPr>
                      <m:deg/>
                      <m:e>
                        <m:r>
                          <a:rPr lang="en-US" b="1" i="1" smtClean="0">
                            <a:latin typeface="Cambria Math" panose="02040503050406030204" pitchFamily="18" charset="0"/>
                            <a:ea typeface="Cambria Math" panose="02040503050406030204" pitchFamily="18" charset="0"/>
                            <a:sym typeface="Symbol" panose="05050102010706020507" pitchFamily="18" charset="2"/>
                          </a:rPr>
                          <m:t>𝟐</m:t>
                        </m:r>
                      </m:e>
                    </m:rad>
                    <m:r>
                      <a:rPr lang="en-US" b="1" i="1" smtClean="0">
                        <a:latin typeface="Cambria Math" panose="02040503050406030204" pitchFamily="18" charset="0"/>
                        <a:ea typeface="Cambria Math" panose="02040503050406030204" pitchFamily="18" charset="0"/>
                        <a:sym typeface="Symbol" panose="05050102010706020507" pitchFamily="18" charset="2"/>
                      </a:rPr>
                      <m:t>,</m:t>
                    </m:r>
                    <m:rad>
                      <m:radPr>
                        <m:degHide m:val="on"/>
                        <m:ctrlPr>
                          <a:rPr lang="en-US" b="1" i="1" smtClean="0">
                            <a:latin typeface="Cambria Math" panose="02040503050406030204" pitchFamily="18" charset="0"/>
                            <a:ea typeface="Cambria Math" panose="02040503050406030204" pitchFamily="18" charset="0"/>
                            <a:sym typeface="Symbol" panose="05050102010706020507" pitchFamily="18" charset="2"/>
                          </a:rPr>
                        </m:ctrlPr>
                      </m:radPr>
                      <m:deg/>
                      <m:e>
                        <m:r>
                          <a:rPr lang="en-US" b="1" i="1" smtClean="0">
                            <a:latin typeface="Cambria Math" panose="02040503050406030204" pitchFamily="18" charset="0"/>
                            <a:ea typeface="Cambria Math" panose="02040503050406030204" pitchFamily="18" charset="0"/>
                            <a:sym typeface="Symbol" panose="05050102010706020507" pitchFamily="18" charset="2"/>
                          </a:rPr>
                          <m:t>𝟑</m:t>
                        </m:r>
                      </m:e>
                    </m:rad>
                    <m:r>
                      <a:rPr lang="en-US" b="1" i="1" smtClean="0">
                        <a:latin typeface="Cambria Math" panose="02040503050406030204" pitchFamily="18" charset="0"/>
                        <a:ea typeface="Cambria Math" panose="02040503050406030204" pitchFamily="18" charset="0"/>
                        <a:sym typeface="Symbol" panose="05050102010706020507" pitchFamily="18" charset="2"/>
                      </a:rPr>
                      <m:t>,  </m:t>
                    </m:r>
                    <m:r>
                      <a:rPr lang="en-US" b="1" i="1" smtClean="0">
                        <a:latin typeface="Cambria Math" panose="02040503050406030204" pitchFamily="18" charset="0"/>
                        <a:ea typeface="Cambria Math" panose="02040503050406030204" pitchFamily="18" charset="0"/>
                        <a:sym typeface="Symbol" panose="05050102010706020507" pitchFamily="18" charset="2"/>
                      </a:rPr>
                      <m:t>𝒆𝒕𝒄</m:t>
                    </m:r>
                  </m:oMath>
                </a14:m>
                <a:endParaRPr lang="en-US" b="1" i="1" strike="noStrike" baseline="0" dirty="0" smtClean="0">
                  <a:latin typeface="Times New Roman" panose="02020603050405020304" pitchFamily="18" charset="0"/>
                </a:endParaRPr>
              </a:p>
              <a:p>
                <a:pPr marL="514350" lvl="0" indent="-514350">
                  <a:buFont typeface="+mj-lt"/>
                  <a:buAutoNum type="arabicPeriod" startAt="9"/>
                </a:pPr>
                <a:r>
                  <a:rPr lang="en-US" b="1" i="1" dirty="0" smtClean="0">
                    <a:latin typeface="Times New Roman" panose="02020603050405020304" pitchFamily="18" charset="0"/>
                    <a:cs typeface="Times New Roman" panose="02020603050405020304" pitchFamily="18" charset="0"/>
                  </a:rPr>
                  <a:t>Set of Real Numbers		R = Q </a:t>
                </a:r>
                <a:r>
                  <a:rPr lang="en-US" b="1" i="1" dirty="0">
                    <a:latin typeface="Symbol" panose="05050102010706020507" pitchFamily="18" charset="2"/>
                  </a:rPr>
                  <a:t>È</a:t>
                </a:r>
                <a:r>
                  <a:rPr lang="en-US" b="1" i="1" dirty="0">
                    <a:latin typeface="Times New Roman" panose="02020603050405020304" pitchFamily="18" charset="0"/>
                  </a:rPr>
                  <a:t> </a:t>
                </a:r>
                <a:r>
                  <a:rPr lang="en-US" b="1" i="1" dirty="0" smtClean="0">
                    <a:latin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Q '</a:t>
                </a:r>
              </a:p>
              <a:p>
                <a:endParaRPr lang="en-US" b="1" i="1" strike="noStrike" baseline="0" dirty="0" smtClean="0">
                  <a:latin typeface="Times New Roman" panose="02020603050405020304" pitchFamily="18" charset="0"/>
                </a:endParaRPr>
              </a:p>
              <a:p>
                <a:pPr marL="514350" lvl="0" indent="-514350">
                  <a:buFont typeface="+mj-lt"/>
                  <a:buAutoNum type="arabicPeriod" startAt="10"/>
                </a:pPr>
                <a:r>
                  <a:rPr lang="en-US" b="1" i="1" strike="noStrike" baseline="0" dirty="0" smtClean="0">
                    <a:latin typeface="Times New Roman" panose="02020603050405020304" pitchFamily="18" charset="0"/>
                  </a:rPr>
                  <a:t>Set of Complex Numbers </a:t>
                </a:r>
                <a:r>
                  <a:rPr lang="en-US" b="1" i="1" dirty="0">
                    <a:latin typeface="Times New Roman" panose="02020603050405020304" pitchFamily="18" charset="0"/>
                  </a:rPr>
                  <a:t>C</a:t>
                </a:r>
                <a:r>
                  <a:rPr lang="en-US" b="1" i="1" strike="noStrike" baseline="0" dirty="0" smtClean="0">
                    <a:latin typeface="Times New Roman" panose="02020603050405020304" pitchFamily="18" charset="0"/>
                  </a:rPr>
                  <a:t> = { z | z</a:t>
                </a:r>
                <a:r>
                  <a:rPr lang="en-US" b="1" i="1" strike="noStrike" dirty="0" smtClean="0">
                    <a:latin typeface="Times New Roman" panose="02020603050405020304" pitchFamily="18" charset="0"/>
                  </a:rPr>
                  <a:t> </a:t>
                </a:r>
                <a14:m>
                  <m:oMath xmlns:m="http://schemas.openxmlformats.org/officeDocument/2006/math">
                    <m:r>
                      <a:rPr lang="en-US" b="1" i="1" strike="noStrike" smtClean="0">
                        <a:latin typeface="Cambria Math" panose="02040503050406030204" pitchFamily="18" charset="0"/>
                        <a:ea typeface="Cambria Math" panose="02040503050406030204" pitchFamily="18" charset="0"/>
                      </a:rPr>
                      <m:t>=</m:t>
                    </m:r>
                    <m:r>
                      <a:rPr lang="en-US" b="1" i="1" strike="noStrike" smtClean="0">
                        <a:latin typeface="Cambria Math" panose="02040503050406030204" pitchFamily="18" charset="0"/>
                        <a:ea typeface="Cambria Math" panose="02040503050406030204" pitchFamily="18" charset="0"/>
                      </a:rPr>
                      <m:t>𝒙</m:t>
                    </m:r>
                    <m:r>
                      <a:rPr lang="en-US" b="1" i="1" strike="noStrike" smtClean="0">
                        <a:latin typeface="Cambria Math" panose="02040503050406030204" pitchFamily="18" charset="0"/>
                        <a:ea typeface="Cambria Math" panose="02040503050406030204" pitchFamily="18" charset="0"/>
                      </a:rPr>
                      <m:t>+</m:t>
                    </m:r>
                    <m:r>
                      <a:rPr lang="en-US" b="1" i="1" strike="noStrike" smtClean="0">
                        <a:latin typeface="Cambria Math" panose="02040503050406030204" pitchFamily="18" charset="0"/>
                        <a:ea typeface="Cambria Math" panose="02040503050406030204" pitchFamily="18" charset="0"/>
                      </a:rPr>
                      <m:t>𝒊𝒚</m:t>
                    </m:r>
                    <m:r>
                      <a:rPr lang="en-US" b="1" i="1" strike="noStrike" smtClean="0">
                        <a:latin typeface="Cambria Math" panose="02040503050406030204" pitchFamily="18" charset="0"/>
                        <a:ea typeface="Cambria Math" panose="02040503050406030204" pitchFamily="18" charset="0"/>
                      </a:rPr>
                      <m:t>;</m:t>
                    </m:r>
                    <m:r>
                      <a:rPr lang="en-US" b="1" i="1" strike="noStrike" smtClean="0">
                        <a:latin typeface="Cambria Math" panose="02040503050406030204" pitchFamily="18" charset="0"/>
                        <a:ea typeface="Cambria Math" panose="02040503050406030204" pitchFamily="18" charset="0"/>
                      </a:rPr>
                      <m:t>𝒙</m:t>
                    </m:r>
                    <m:r>
                      <a:rPr lang="en-US" b="1" i="1" strike="noStrike" smtClean="0">
                        <a:latin typeface="Cambria Math" panose="02040503050406030204" pitchFamily="18" charset="0"/>
                        <a:ea typeface="Cambria Math" panose="02040503050406030204" pitchFamily="18" charset="0"/>
                      </a:rPr>
                      <m:t>,</m:t>
                    </m:r>
                    <m:r>
                      <a:rPr lang="en-US" b="1" i="1" strike="noStrike" smtClean="0">
                        <a:latin typeface="Cambria Math" panose="02040503050406030204" pitchFamily="18" charset="0"/>
                        <a:ea typeface="Cambria Math" panose="02040503050406030204" pitchFamily="18" charset="0"/>
                      </a:rPr>
                      <m:t>𝒚</m:t>
                    </m:r>
                  </m:oMath>
                </a14:m>
                <a:r>
                  <a:rPr lang="en-US" b="1" i="1" strike="noStrike" baseline="0" dirty="0" smtClean="0">
                    <a:latin typeface="Symbol" panose="05050102010706020507" pitchFamily="18" charset="2"/>
                  </a:rPr>
                  <a:t>Î</a:t>
                </a:r>
                <a:r>
                  <a:rPr lang="en-US" b="1" i="1" dirty="0" smtClean="0">
                    <a:latin typeface="Times New Roman" panose="02020603050405020304" pitchFamily="18" charset="0"/>
                  </a:rPr>
                  <a:t>R</a:t>
                </a:r>
                <a:r>
                  <a:rPr lang="en-US" b="1" i="1" strike="noStrike" baseline="0" dirty="0" smtClean="0">
                    <a:latin typeface="Times New Roman" panose="02020603050405020304" pitchFamily="18" charset="0"/>
                  </a:rPr>
                  <a:t>}</a:t>
                </a:r>
              </a:p>
              <a:p>
                <a:pPr marL="514350" marR="0" lvl="0" indent="-514350" rtl="0">
                  <a:buFont typeface="+mj-lt"/>
                  <a:buAutoNum type="arabicPeriod" startAt="7"/>
                </a:pPr>
                <a:endParaRPr lang="en-US" b="1" i="1" strike="noStrike" baseline="0" dirty="0" smtClean="0">
                  <a:latin typeface="Times New Roman" panose="02020603050405020304" pitchFamily="18" charset="0"/>
                </a:endParaRP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rotWithShape="0">
                <a:blip r:embed="rId2"/>
                <a:stretch>
                  <a:fillRect l="-1043" t="-2381"/>
                </a:stretch>
              </a:blipFill>
            </p:spPr>
            <p:txBody>
              <a:bodyPr/>
              <a:lstStyle/>
              <a:p>
                <a:r>
                  <a:rPr lang="en-US">
                    <a:noFill/>
                  </a:rPr>
                  <a:t> </a:t>
                </a:r>
              </a:p>
            </p:txBody>
          </p:sp>
        </mc:Fallback>
      </mc:AlternateContent>
      <p:cxnSp>
        <p:nvCxnSpPr>
          <p:cNvPr id="5" name="Straight Connector 4"/>
          <p:cNvCxnSpPr/>
          <p:nvPr/>
        </p:nvCxnSpPr>
        <p:spPr>
          <a:xfrm>
            <a:off x="5593977" y="2971800"/>
            <a:ext cx="188259" cy="0"/>
          </a:xfrm>
          <a:prstGeom prst="line">
            <a:avLst/>
          </a:prstGeom>
          <a:ln w="28575">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77644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SUBSET:</a:t>
            </a:r>
          </a:p>
        </p:txBody>
      </p:sp>
      <p:sp>
        <p:nvSpPr>
          <p:cNvPr id="3" name="Text Placeholder 2"/>
          <p:cNvSpPr>
            <a:spLocks noGrp="1"/>
          </p:cNvSpPr>
          <p:nvPr>
            <p:ph type="body" idx="1"/>
          </p:nvPr>
        </p:nvSpPr>
        <p:spPr/>
        <p:txBody>
          <a:bodyPr/>
          <a:lstStyle/>
          <a:p>
            <a:pPr marR="0" lvl="0" rtl="0"/>
            <a:r>
              <a:rPr lang="en-US" b="1" i="1" strike="noStrike" baseline="0" dirty="0" smtClean="0">
                <a:latin typeface="Times New Roman" panose="02020603050405020304" pitchFamily="18" charset="0"/>
              </a:rPr>
              <a:t>If A &amp; B are two sets, then A is called a subset of B. It is written as A </a:t>
            </a:r>
            <a:r>
              <a:rPr lang="en-US" b="1" i="1" strike="noStrike" baseline="0" dirty="0" smtClean="0">
                <a:latin typeface="Symbol" panose="05050102010706020507" pitchFamily="18" charset="2"/>
              </a:rPr>
              <a:t>Í</a:t>
            </a:r>
            <a:r>
              <a:rPr lang="en-US" b="1" i="1" strike="noStrike" baseline="0" dirty="0" smtClean="0">
                <a:latin typeface="Times New Roman" panose="02020603050405020304" pitchFamily="18" charset="0"/>
              </a:rPr>
              <a:t> B. The set A is subset of B if and only if any element of A is also an element of B.</a:t>
            </a:r>
          </a:p>
          <a:p>
            <a:pPr marR="0" lvl="0" rtl="0"/>
            <a:r>
              <a:rPr lang="en-US" b="1" i="1" strike="noStrike" baseline="0" dirty="0" smtClean="0">
                <a:latin typeface="Times New Roman" panose="02020603050405020304" pitchFamily="18" charset="0"/>
              </a:rPr>
              <a:t>Symbolically:</a:t>
            </a:r>
          </a:p>
          <a:p>
            <a:pPr marR="0" lvl="0" rtl="0"/>
            <a:r>
              <a:rPr lang="en-US" b="1" i="1" strike="noStrike" baseline="0" dirty="0" smtClean="0">
                <a:latin typeface="Times New Roman" panose="02020603050405020304" pitchFamily="18" charset="0"/>
              </a:rPr>
              <a:t>A </a:t>
            </a:r>
            <a:r>
              <a:rPr lang="en-US" b="1" i="1" strike="noStrike" baseline="0" dirty="0" smtClean="0">
                <a:latin typeface="Symbol" panose="05050102010706020507" pitchFamily="18" charset="2"/>
              </a:rPr>
              <a:t>Í</a:t>
            </a:r>
            <a:r>
              <a:rPr lang="en-US" b="1" i="1" strike="noStrike" baseline="0" dirty="0" smtClean="0">
                <a:latin typeface="Times New Roman" panose="02020603050405020304" pitchFamily="18" charset="0"/>
              </a:rPr>
              <a:t> B </a:t>
            </a:r>
            <a:r>
              <a:rPr lang="en-US" b="1" i="1" strike="noStrike" baseline="0" dirty="0" smtClean="0">
                <a:latin typeface="Symbol" panose="05050102010706020507" pitchFamily="18" charset="2"/>
              </a:rPr>
              <a:t>Û</a:t>
            </a:r>
            <a:r>
              <a:rPr lang="en-US" b="1" i="1" strike="noStrike" baseline="0" dirty="0" smtClean="0">
                <a:latin typeface="Times New Roman" panose="02020603050405020304" pitchFamily="18" charset="0"/>
              </a:rPr>
              <a:t> if </a:t>
            </a:r>
            <a:r>
              <a:rPr lang="en-US" b="1" i="1" strike="noStrike" baseline="0" dirty="0" err="1" smtClean="0">
                <a:latin typeface="Times New Roman" panose="02020603050405020304" pitchFamily="18" charset="0"/>
              </a:rPr>
              <a:t>x</a:t>
            </a:r>
            <a:r>
              <a:rPr lang="en-US" b="1" i="1" strike="noStrike" baseline="0" dirty="0" err="1" smtClean="0">
                <a:latin typeface="Symbol" panose="05050102010706020507" pitchFamily="18" charset="2"/>
              </a:rPr>
              <a:t>Î</a:t>
            </a:r>
            <a:r>
              <a:rPr lang="en-US" b="1" i="1" strike="noStrike" baseline="0" dirty="0" err="1" smtClean="0">
                <a:latin typeface="Times New Roman" panose="02020603050405020304" pitchFamily="18" charset="0"/>
              </a:rPr>
              <a:t>A</a:t>
            </a:r>
            <a:r>
              <a:rPr lang="en-US" b="1" i="1" strike="noStrike" baseline="0" dirty="0" smtClean="0">
                <a:latin typeface="Times New Roman" panose="02020603050405020304" pitchFamily="18" charset="0"/>
              </a:rPr>
              <a:t>, then </a:t>
            </a:r>
            <a:r>
              <a:rPr lang="en-US" b="1" i="1" strike="noStrike" baseline="0" dirty="0" err="1" smtClean="0">
                <a:latin typeface="Times New Roman" panose="02020603050405020304" pitchFamily="18" charset="0"/>
              </a:rPr>
              <a:t>x</a:t>
            </a:r>
            <a:r>
              <a:rPr lang="en-US" b="1" i="1" strike="noStrike" baseline="0" dirty="0" err="1" smtClean="0">
                <a:latin typeface="Symbol" panose="05050102010706020507" pitchFamily="18" charset="2"/>
              </a:rPr>
              <a:t>Î</a:t>
            </a:r>
            <a:r>
              <a:rPr lang="en-US" b="1" i="1" strike="noStrike" baseline="0" dirty="0" err="1" smtClean="0">
                <a:latin typeface="Times New Roman" panose="02020603050405020304" pitchFamily="18" charset="0"/>
              </a:rPr>
              <a:t>B</a:t>
            </a:r>
            <a:endParaRPr lang="en-US" b="1" i="1"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2125070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Sets</Template>
  <TotalTime>244</TotalTime>
  <Words>2232</Words>
  <Application>Microsoft Office PowerPoint</Application>
  <PresentationFormat>Widescreen</PresentationFormat>
  <Paragraphs>470</Paragraphs>
  <Slides>65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Arial</vt:lpstr>
      <vt:lpstr>Calibri</vt:lpstr>
      <vt:lpstr>Calibri Light</vt:lpstr>
      <vt:lpstr>Cambria Math</vt:lpstr>
      <vt:lpstr>Symbol</vt:lpstr>
      <vt:lpstr>Times New Roman</vt:lpstr>
      <vt:lpstr>Office Theme</vt:lpstr>
      <vt:lpstr>Set Theory</vt:lpstr>
      <vt:lpstr>Set</vt:lpstr>
      <vt:lpstr>TABULAR FORM</vt:lpstr>
      <vt:lpstr>DESCRIPTIVE FORM:</vt:lpstr>
      <vt:lpstr>SET BUILDER FORM:</vt:lpstr>
      <vt:lpstr>EXAMPLES:</vt:lpstr>
      <vt:lpstr>SETS OF NUMBERS:</vt:lpstr>
      <vt:lpstr>SETS OF NUM…</vt:lpstr>
      <vt:lpstr>SUBSET:</vt:lpstr>
      <vt:lpstr>REMARK:</vt:lpstr>
      <vt:lpstr>EXAMPLES:</vt:lpstr>
      <vt:lpstr>EXAMPLE:</vt:lpstr>
      <vt:lpstr>PROPER SUBSET:</vt:lpstr>
      <vt:lpstr>EQUAL SETS:</vt:lpstr>
      <vt:lpstr>NULL SET:</vt:lpstr>
      <vt:lpstr>REMARK</vt:lpstr>
      <vt:lpstr>EXERCISE:</vt:lpstr>
      <vt:lpstr>PowerPoint Presentation</vt:lpstr>
      <vt:lpstr>UNIVERSAL SET:</vt:lpstr>
      <vt:lpstr>VENN DIAGRAM:</vt:lpstr>
      <vt:lpstr>FINITE AND INFINITE SETS:</vt:lpstr>
      <vt:lpstr>EXAMPLES:</vt:lpstr>
      <vt:lpstr>EXERCISE:</vt:lpstr>
      <vt:lpstr>MEMBERSHIP TABLE:</vt:lpstr>
      <vt:lpstr>MEMBERSHIP TABLE:</vt:lpstr>
      <vt:lpstr>UNION:</vt:lpstr>
      <vt:lpstr>EMAMPLE:</vt:lpstr>
      <vt:lpstr>REMARK:</vt:lpstr>
      <vt:lpstr>MEMBERSHIP TABLE FOR UNION:</vt:lpstr>
      <vt:lpstr>INTERSECTION: </vt:lpstr>
      <vt:lpstr>EXMAPLE:</vt:lpstr>
      <vt:lpstr>  REMARK:</vt:lpstr>
      <vt:lpstr>MEMBERSHIP TABLE FOR INTERSECTION:</vt:lpstr>
      <vt:lpstr>DIFFERENCE:</vt:lpstr>
      <vt:lpstr>EXAMPLE:</vt:lpstr>
      <vt:lpstr>REMARK:</vt:lpstr>
      <vt:lpstr>MEMBERSHIP TABLE FOR SET DIFFERENCE:</vt:lpstr>
      <vt:lpstr>COMPLEMENT:</vt:lpstr>
      <vt:lpstr>EXAMPLE:</vt:lpstr>
      <vt:lpstr>MEMBERSHIP TABLE FOR COMPLEMENT:</vt:lpstr>
      <vt:lpstr>EXERCISE:</vt:lpstr>
      <vt:lpstr>EXERCISE:</vt:lpstr>
      <vt:lpstr>EXERCISE:</vt:lpstr>
      <vt:lpstr>EXERCISE:</vt:lpstr>
      <vt:lpstr>SOLUTION:</vt:lpstr>
      <vt:lpstr>SOL…</vt:lpstr>
      <vt:lpstr>VENN DIAGRAM:</vt:lpstr>
      <vt:lpstr>PowerPoint Presentation</vt:lpstr>
      <vt:lpstr>EXERCISE:</vt:lpstr>
      <vt:lpstr>EXERCISE:</vt:lpstr>
      <vt:lpstr>EXERCISE:</vt:lpstr>
      <vt:lpstr>EXERCISE:</vt:lpstr>
      <vt:lpstr>EXERCISE:</vt:lpstr>
      <vt:lpstr>SOLUTION: </vt:lpstr>
      <vt:lpstr>SOLUTION: </vt:lpstr>
      <vt:lpstr>PROVING SET IDENTITIES BY VENN DIAGRAMS:</vt:lpstr>
      <vt:lpstr>SOLUTION (i)</vt:lpstr>
      <vt:lpstr>SOLUTION (i)</vt:lpstr>
      <vt:lpstr>SOLUTION (ii)</vt:lpstr>
      <vt:lpstr>SOLUTION (ii)</vt:lpstr>
      <vt:lpstr>SOLUTION (iii)</vt:lpstr>
      <vt:lpstr>PROVING SET IDENTITIES BY MEMBERSHIP TABLE:</vt:lpstr>
      <vt:lpstr>SOLUTION (i)</vt:lpstr>
      <vt:lpstr>SOLUTION (ii)</vt:lpstr>
      <vt:lpstr>SOLUTION (iii)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 Theory</dc:title>
  <dc:creator>Abid Tasleem</dc:creator>
  <cp:lastModifiedBy>Abid Tasleem</cp:lastModifiedBy>
  <cp:revision>40</cp:revision>
  <dcterms:created xsi:type="dcterms:W3CDTF">2023-09-15T06:05:54Z</dcterms:created>
  <dcterms:modified xsi:type="dcterms:W3CDTF">2023-09-20T02:31:08Z</dcterms:modified>
</cp:coreProperties>
</file>