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0" r:id="rId1"/>
  </p:sldMasterIdLst>
  <p:notesMasterIdLst>
    <p:notesMasterId r:id="rId12"/>
  </p:notesMasterIdLst>
  <p:handoutMasterIdLst>
    <p:handoutMasterId r:id="rId13"/>
  </p:handoutMasterIdLst>
  <p:sldIdLst>
    <p:sldId id="390" r:id="rId2"/>
    <p:sldId id="258" r:id="rId3"/>
    <p:sldId id="391" r:id="rId4"/>
    <p:sldId id="354" r:id="rId5"/>
    <p:sldId id="356" r:id="rId6"/>
    <p:sldId id="357" r:id="rId7"/>
    <p:sldId id="359" r:id="rId8"/>
    <p:sldId id="392" r:id="rId9"/>
    <p:sldId id="393" r:id="rId10"/>
    <p:sldId id="374" r:id="rId11"/>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949"/>
    <a:srgbClr val="889B52"/>
    <a:srgbClr val="D1DDB0"/>
    <a:srgbClr val="A6CDBD"/>
    <a:srgbClr val="EE6E4B"/>
    <a:srgbClr val="77623D"/>
    <a:srgbClr val="F39E87"/>
    <a:srgbClr val="DBCEB7"/>
    <a:srgbClr val="D6D1C8"/>
    <a:srgbClr val="C8C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4" autoAdjust="0"/>
    <p:restoredTop sz="94660" autoAdjust="0"/>
  </p:normalViewPr>
  <p:slideViewPr>
    <p:cSldViewPr snapToGrid="0">
      <p:cViewPr>
        <p:scale>
          <a:sx n="90" d="100"/>
          <a:sy n="90" d="100"/>
        </p:scale>
        <p:origin x="-90" y="-138"/>
      </p:cViewPr>
      <p:guideLst>
        <p:guide orient="horz" pos="2160"/>
        <p:guide pos="3840"/>
      </p:guideLst>
    </p:cSldViewPr>
  </p:slideViewPr>
  <p:outlineViewPr>
    <p:cViewPr>
      <p:scale>
        <a:sx n="33" d="100"/>
        <a:sy n="33" d="100"/>
      </p:scale>
      <p:origin x="0" y="20598"/>
    </p:cViewPr>
  </p:outlineViewPr>
  <p:notesTextViewPr>
    <p:cViewPr>
      <p:scale>
        <a:sx n="1" d="1"/>
        <a:sy n="1" d="1"/>
      </p:scale>
      <p:origin x="0" y="0"/>
    </p:cViewPr>
  </p:notesTextViewPr>
  <p:notesViewPr>
    <p:cSldViewPr snapToGrid="0">
      <p:cViewPr varScale="1">
        <p:scale>
          <a:sx n="53" d="100"/>
          <a:sy n="53" d="100"/>
        </p:scale>
        <p:origin x="-2874"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C5EE45E9-197A-47B1-AEF3-F977D17F169E}" type="datetimeFigureOut">
              <a:rPr lang="en-US" smtClean="0"/>
              <a:pPr/>
              <a:t>11/30/2023</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68F7C1DE-F9C7-465F-97C3-43BE584D1F29}" type="slidenum">
              <a:rPr lang="en-US" smtClean="0"/>
              <a:pPr/>
              <a:t>‹#›</a:t>
            </a:fld>
            <a:endParaRPr lang="en-US"/>
          </a:p>
        </p:txBody>
      </p:sp>
    </p:spTree>
    <p:extLst>
      <p:ext uri="{BB962C8B-B14F-4D97-AF65-F5344CB8AC3E}">
        <p14:creationId xmlns:p14="http://schemas.microsoft.com/office/powerpoint/2010/main" val="1086888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5DAE0583-90E0-4DC7-97CC-66F8E7253EC8}" type="datetimeFigureOut">
              <a:rPr lang="en-US" smtClean="0"/>
              <a:pPr/>
              <a:t>11/30/2023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6A8D750-A76A-456C-A46B-F4AEFB2032A6}" type="slidenum">
              <a:rPr lang="en-US" smtClean="0"/>
              <a:pPr/>
              <a:t>‹#›</a:t>
            </a:fld>
            <a:endParaRPr lang="en-US"/>
          </a:p>
        </p:txBody>
      </p:sp>
    </p:spTree>
    <p:extLst>
      <p:ext uri="{BB962C8B-B14F-4D97-AF65-F5344CB8AC3E}">
        <p14:creationId xmlns:p14="http://schemas.microsoft.com/office/powerpoint/2010/main" val="305503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7B289A-B170-474C-83BE-E43F8EECF514}" type="datetime1">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40410"/>
      </p:ext>
    </p:extLst>
  </p:cSld>
  <p:clrMapOvr>
    <a:masterClrMapping/>
  </p:clrMapOvr>
  <p:transition>
    <p:wedg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2081459"/>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43695745"/>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283068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3737258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E82F729-F9EB-46E1-B6CA-A9DC3E44D512}" type="datetime1">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64022"/>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08E5B7-8E49-49B7-9AF5-D247E978963C}" type="datetime1">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5180795"/>
      </p:ext>
    </p:extLst>
  </p:cSld>
  <p:clrMapOvr>
    <a:masterClrMapping/>
  </p:clrMapOvr>
  <p:transition>
    <p:wedg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053B17-04CC-42A2-A241-5129679C85A6}" type="datetime1">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262681"/>
      </p:ext>
    </p:extLst>
  </p:cSld>
  <p:clrMapOvr>
    <a:masterClrMapping/>
  </p:clrMapOvr>
  <p:transition>
    <p:wedg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B1DC2A-56D1-4C31-9B84-F9D15B143A33}" type="datetime1">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3521975"/>
      </p:ext>
    </p:extLst>
  </p:cSld>
  <p:clrMapOvr>
    <a:masterClrMapping/>
  </p:clrMapOvr>
  <p:transition>
    <p:wedg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B65DBE-61D1-4D82-8498-7BFFAD803BD2}" type="datetime1">
              <a:rPr lang="en-US" smtClean="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2475446"/>
      </p:ext>
    </p:extLst>
  </p:cSld>
  <p:clrMapOvr>
    <a:masterClrMapping/>
  </p:clrMapOvr>
  <p:transition>
    <p:wedg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24BA780-7598-4459-A56B-D5F18339AB95}" type="datetime1">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231918"/>
      </p:ext>
    </p:extLst>
  </p:cSld>
  <p:clrMapOvr>
    <a:masterClrMapping/>
  </p:clrMapOvr>
  <p:transition>
    <p:wedg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6A054B-9EDA-43CD-B58C-33F3FA6837D0}" type="datetime1">
              <a:rPr lang="en-US" smtClean="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4179235"/>
      </p:ext>
    </p:extLst>
  </p:cSld>
  <p:clrMapOvr>
    <a:masterClrMapping/>
  </p:clrMapOvr>
  <p:transition>
    <p:wedg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BCB103-F5FD-428B-B1C8-7D2EEAB33FFC}" type="datetime1">
              <a:rPr lang="en-US" smtClean="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824172"/>
      </p:ext>
    </p:extLst>
  </p:cSld>
  <p:clrMapOvr>
    <a:masterClrMapping/>
  </p:clrMapOvr>
  <p:transition>
    <p:wedg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C991E-AB61-4D79-94B3-8A4F23AC4641}" type="datetime1">
              <a:rPr lang="en-US" smtClean="0"/>
              <a:pPr/>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6940757"/>
      </p:ext>
    </p:extLst>
  </p:cSld>
  <p:clrMapOvr>
    <a:masterClrMapping/>
  </p:clrMapOvr>
  <p:transition>
    <p:wedg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56C0871-8C3E-4CBE-9C42-C92608223F22}" type="datetime1">
              <a:rPr lang="en-US" smtClean="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2786175"/>
      </p:ext>
    </p:extLst>
  </p:cSld>
  <p:clrMapOvr>
    <a:masterClrMapping/>
  </p:clrMapOvr>
  <p:transition>
    <p:wedg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6661CC78-3771-4E36-859D-28880DA8B573}" type="datetime1">
              <a:rPr lang="en-US" smtClean="0"/>
              <a:pPr/>
              <a:t>11/30/2023</a:t>
            </a:fld>
            <a:endParaRPr lang="en-US" dirty="0"/>
          </a:p>
        </p:txBody>
      </p:sp>
    </p:spTree>
    <p:extLst>
      <p:ext uri="{BB962C8B-B14F-4D97-AF65-F5344CB8AC3E}">
        <p14:creationId xmlns:p14="http://schemas.microsoft.com/office/powerpoint/2010/main" val="118618537"/>
      </p:ext>
    </p:extLst>
  </p:cSld>
  <p:clrMapOvr>
    <a:masterClrMapping/>
  </p:clrMapOvr>
  <p:transition>
    <p:wedg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F729-F9EB-46E1-B6CA-A9DC3E44D512}" type="datetime1">
              <a:rPr lang="en-US" smtClean="0"/>
              <a:pPr/>
              <a:t>11/30/2023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972840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p:wedge/>
  </p:transition>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677334" y="2160589"/>
            <a:ext cx="8087843" cy="188256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sz="3600" b="1" dirty="0" smtClean="0">
                <a:solidFill>
                  <a:schemeClr val="accent6">
                    <a:lumMod val="75000"/>
                  </a:schemeClr>
                </a:solidFill>
              </a:rPr>
              <a:t> </a:t>
            </a:r>
            <a:r>
              <a:rPr lang="en-US" sz="3600" b="1" dirty="0" smtClean="0">
                <a:solidFill>
                  <a:schemeClr val="tx1"/>
                </a:solidFill>
              </a:rPr>
              <a:t>With the name of Allah, Who is the most Gracious</a:t>
            </a:r>
            <a:r>
              <a:rPr lang="en-US" sz="4000" b="1" dirty="0" smtClean="0">
                <a:solidFill>
                  <a:schemeClr val="tx1"/>
                </a:solidFill>
              </a:rPr>
              <a:t> </a:t>
            </a:r>
            <a:r>
              <a:rPr lang="en-US" sz="3600" b="1" dirty="0" smtClean="0">
                <a:solidFill>
                  <a:schemeClr val="tx1"/>
                </a:solidFill>
              </a:rPr>
              <a:t>and Merciful</a:t>
            </a:r>
          </a:p>
          <a:p>
            <a:endParaRPr lang="en-US" sz="3200" b="1" dirty="0">
              <a:solidFill>
                <a:schemeClr val="accent6">
                  <a:lumMod val="75000"/>
                </a:scheme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1</a:t>
            </a:fld>
            <a:endParaRPr lang="en-US" dirty="0"/>
          </a:p>
        </p:txBody>
      </p:sp>
      <p:pic>
        <p:nvPicPr>
          <p:cNvPr id="7" name="Picture 2" descr="Image result for bismillah in urdu"/>
          <p:cNvPicPr>
            <a:picLocks noChangeAspect="1" noChangeArrowheads="1"/>
          </p:cNvPicPr>
          <p:nvPr/>
        </p:nvPicPr>
        <p:blipFill>
          <a:blip r:embed="rId2"/>
          <a:srcRect/>
          <a:stretch>
            <a:fillRect/>
          </a:stretch>
        </p:blipFill>
        <p:spPr bwMode="auto">
          <a:xfrm>
            <a:off x="1658983" y="509451"/>
            <a:ext cx="6753497" cy="1389019"/>
          </a:xfrm>
          <a:prstGeom prst="rect">
            <a:avLst/>
          </a:prstGeom>
          <a:noFill/>
        </p:spPr>
      </p:pic>
    </p:spTree>
    <p:extLst>
      <p:ext uri="{BB962C8B-B14F-4D97-AF65-F5344CB8AC3E}">
        <p14:creationId xmlns:p14="http://schemas.microsoft.com/office/powerpoint/2010/main" val="953219383"/>
      </p:ext>
    </p:extLst>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4483467"/>
          </a:xfrm>
        </p:spPr>
        <p:txBody>
          <a:bodyPr>
            <a:normAutofit/>
          </a:bodyPr>
          <a:lstStyle/>
          <a:p>
            <a:pPr algn="ctr"/>
            <a:r>
              <a:rPr lang="en-US" sz="9600" dirty="0" smtClean="0"/>
              <a:t/>
            </a:r>
            <a:br>
              <a:rPr lang="en-US" sz="9600" dirty="0" smtClean="0"/>
            </a:br>
            <a:r>
              <a:rPr lang="en-US" sz="11500" dirty="0" smtClean="0">
                <a:latin typeface="Curlz MT" pitchFamily="82" charset="0"/>
              </a:rPr>
              <a:t>Thank You</a:t>
            </a:r>
            <a:endParaRPr lang="en-US" sz="9600" dirty="0">
              <a:latin typeface="Curlz MT" pitchFamily="82" charset="0"/>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p:transition>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697" y="452718"/>
            <a:ext cx="9698137" cy="971133"/>
          </a:xfrm>
        </p:spPr>
        <p:txBody>
          <a:bodyPr>
            <a:normAutofit fontScale="90000"/>
          </a:bodyPr>
          <a:lstStyle/>
          <a:p>
            <a:r>
              <a:rPr lang="en-GB" b="1" dirty="0" smtClean="0">
                <a:solidFill>
                  <a:schemeClr val="tx1"/>
                </a:solidFill>
              </a:rPr>
              <a:t>Machine </a:t>
            </a:r>
            <a:r>
              <a:rPr lang="en-GB" b="1" dirty="0">
                <a:solidFill>
                  <a:schemeClr val="tx1"/>
                </a:solidFill>
              </a:rPr>
              <a:t>learning </a:t>
            </a:r>
            <a:r>
              <a:rPr lang="en-GB" dirty="0"/>
              <a:t/>
            </a:r>
            <a:br>
              <a:rPr lang="en-GB" dirty="0"/>
            </a:br>
            <a:r>
              <a:rPr lang="en-US" b="1" u="sng" dirty="0" smtClean="0"/>
              <a:t> </a:t>
            </a:r>
            <a:endParaRPr lang="en-US" u="sng" dirty="0">
              <a:solidFill>
                <a:schemeClr val="accent1"/>
              </a:solidFill>
            </a:endParaRPr>
          </a:p>
        </p:txBody>
      </p:sp>
      <p:sp>
        <p:nvSpPr>
          <p:cNvPr id="3" name="Slide Number Placeholder 2"/>
          <p:cNvSpPr>
            <a:spLocks noGrp="1"/>
          </p:cNvSpPr>
          <p:nvPr>
            <p:ph type="sldNum" sz="quarter" idx="12"/>
          </p:nvPr>
        </p:nvSpPr>
        <p:spPr/>
        <p:txBody>
          <a:bodyPr/>
          <a:lstStyle/>
          <a:p>
            <a:fld id="{D57F1E4F-1CFF-5643-939E-217C01CDF565}" type="slidenum">
              <a:rPr lang="en-US" smtClean="0"/>
              <a:pPr/>
              <a:t>2</a:t>
            </a:fld>
            <a:endParaRPr lang="en-US" dirty="0"/>
          </a:p>
        </p:txBody>
      </p:sp>
      <p:sp>
        <p:nvSpPr>
          <p:cNvPr id="6" name="Rectangle 5"/>
          <p:cNvSpPr/>
          <p:nvPr/>
        </p:nvSpPr>
        <p:spPr>
          <a:xfrm>
            <a:off x="352697" y="1423851"/>
            <a:ext cx="10084526" cy="4662815"/>
          </a:xfrm>
          <a:prstGeom prst="rect">
            <a:avLst/>
          </a:prstGeom>
        </p:spPr>
        <p:txBody>
          <a:bodyPr wrap="square">
            <a:spAutoFit/>
          </a:bodyPr>
          <a:lstStyle/>
          <a:p>
            <a:pPr marL="342900" indent="-342900" algn="just">
              <a:lnSpc>
                <a:spcPct val="150000"/>
              </a:lnSpc>
              <a:buClr>
                <a:schemeClr val="accent1"/>
              </a:buCl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Machine learning is a subset of artificial intelligence that focuses on developing systems and algorithms that can learn from data and make predictions or decisions without being explicitly programmed for each </a:t>
            </a:r>
            <a:r>
              <a:rPr lang="en-GB" sz="2400" dirty="0" smtClean="0">
                <a:latin typeface="Times New Roman" panose="02020603050405020304" pitchFamily="18" charset="0"/>
                <a:cs typeface="Times New Roman" panose="02020603050405020304" pitchFamily="18" charset="0"/>
              </a:rPr>
              <a:t>task.</a:t>
            </a:r>
          </a:p>
          <a:p>
            <a:pPr marL="342900" indent="-342900" algn="just">
              <a:lnSpc>
                <a:spcPct val="150000"/>
              </a:lnSpc>
              <a:buClr>
                <a:schemeClr val="accent1"/>
              </a:buClr>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The </a:t>
            </a:r>
            <a:r>
              <a:rPr lang="en-GB" sz="2400" dirty="0">
                <a:latin typeface="Times New Roman" panose="02020603050405020304" pitchFamily="18" charset="0"/>
                <a:cs typeface="Times New Roman" panose="02020603050405020304" pitchFamily="18" charset="0"/>
              </a:rPr>
              <a:t>basic concept of machine learning involves enabling computers to improve their performance on a specific task over time through the analysis of data.</a:t>
            </a: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56370"/>
      </p:ext>
    </p:extLst>
  </p:cSld>
  <p:clrMapOvr>
    <a:masterClrMapping/>
  </p:clrMapOvr>
  <p:transition>
    <p:comb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3</a:t>
            </a:fld>
            <a:endParaRPr lang="en-US" dirty="0"/>
          </a:p>
        </p:txBody>
      </p:sp>
      <p:sp>
        <p:nvSpPr>
          <p:cNvPr id="5" name="Rectangle 4"/>
          <p:cNvSpPr/>
          <p:nvPr/>
        </p:nvSpPr>
        <p:spPr>
          <a:xfrm>
            <a:off x="849085" y="796835"/>
            <a:ext cx="8424917" cy="4939814"/>
          </a:xfrm>
          <a:prstGeom prst="rect">
            <a:avLst/>
          </a:prstGeom>
        </p:spPr>
        <p:txBody>
          <a:bodyPr wrap="square">
            <a:spAutoFit/>
          </a:bodyPr>
          <a:lstStyle/>
          <a:p>
            <a:pPr marL="285750" indent="-285750" algn="just">
              <a:lnSpc>
                <a:spcPct val="150000"/>
              </a:lnSpc>
              <a:buClr>
                <a:schemeClr val="accent1"/>
              </a:buClr>
              <a:buFont typeface="Wingdings" panose="05000000000000000000" pitchFamily="2" charset="2"/>
              <a:buChar char="§"/>
            </a:pPr>
            <a:r>
              <a:rPr lang="en-GB" b="1" dirty="0" smtClean="0">
                <a:latin typeface="Times New Roman" panose="02020603050405020304" pitchFamily="18" charset="0"/>
                <a:cs typeface="Times New Roman" panose="02020603050405020304" pitchFamily="18" charset="0"/>
              </a:rPr>
              <a:t>HERE ARE THE FUNDAMENTAL CONCEPTS OF MACHINE LEARNING</a:t>
            </a:r>
          </a:p>
          <a:p>
            <a:pPr marL="285750" indent="-285750" algn="just">
              <a:lnSpc>
                <a:spcPct val="150000"/>
              </a:lnSpc>
              <a:buClr>
                <a:schemeClr val="accent1"/>
              </a:buCl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DATA</a:t>
            </a:r>
          </a:p>
          <a:p>
            <a:pPr algn="just">
              <a:lnSpc>
                <a:spcPct val="150000"/>
              </a:lnSpc>
              <a:buClr>
                <a:schemeClr val="accent1"/>
              </a:buClr>
            </a:pP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Machine learning heavily relies on data. This can be any type of information that is relevant to the task at hand, such as images, text, numbers, or a combination of these.</a:t>
            </a:r>
          </a:p>
          <a:p>
            <a:pPr marL="342900" indent="-342900" algn="just">
              <a:lnSpc>
                <a:spcPct val="150000"/>
              </a:lnSpc>
              <a:buClr>
                <a:schemeClr val="accent1"/>
              </a:buClr>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  Features  </a:t>
            </a:r>
            <a:r>
              <a:rPr lang="en-GB" sz="2400" dirty="0" smtClean="0">
                <a:latin typeface="Times New Roman" panose="02020603050405020304" pitchFamily="18" charset="0"/>
                <a:cs typeface="Times New Roman" panose="02020603050405020304" pitchFamily="18" charset="0"/>
              </a:rPr>
              <a:t> </a:t>
            </a:r>
          </a:p>
          <a:p>
            <a:pPr algn="just">
              <a:lnSpc>
                <a:spcPct val="150000"/>
              </a:lnSpc>
              <a:buClr>
                <a:schemeClr val="accent1"/>
              </a:buClr>
            </a:pP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Features are specific aspects or characteristics of the data that the machine learning model will use to make predictions. These are the input variables that the algorithm </a:t>
            </a:r>
            <a:r>
              <a:rPr lang="en-GB" sz="2400" dirty="0" smtClean="0">
                <a:latin typeface="Times New Roman" panose="02020603050405020304" pitchFamily="18" charset="0"/>
                <a:cs typeface="Times New Roman" panose="02020603050405020304" pitchFamily="18" charset="0"/>
              </a:rPr>
              <a:t>analyses.</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763445"/>
      </p:ext>
    </p:extLst>
  </p:cSld>
  <p:clrMapOvr>
    <a:masterClrMapping/>
  </p:clrMapOvr>
  <p:transition>
    <p:wedg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680" y="431074"/>
            <a:ext cx="9492931" cy="679269"/>
          </a:xfrm>
        </p:spPr>
        <p:txBody>
          <a:bodyPr>
            <a:normAutofit/>
          </a:bodyPr>
          <a:lstStyle/>
          <a:p>
            <a:pPr algn="just">
              <a:spcBef>
                <a:spcPts val="1000"/>
              </a:spcBef>
              <a:buClr>
                <a:schemeClr val="accent1"/>
              </a:buClr>
              <a:buSzPct val="80000"/>
            </a:pPr>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GB" b="1" dirty="0">
                <a:solidFill>
                  <a:schemeClr val="tx1">
                    <a:lumMod val="75000"/>
                    <a:lumOff val="25000"/>
                  </a:schemeClr>
                </a:solidFill>
                <a:latin typeface="Times New Roman" panose="02020603050405020304" pitchFamily="18" charset="0"/>
                <a:ea typeface="+mn-ea"/>
                <a:cs typeface="Times New Roman" panose="02020603050405020304" pitchFamily="18" charset="0"/>
              </a:rPr>
              <a:t>Labels or Targets </a:t>
            </a:r>
            <a:r>
              <a:rPr lang="en-US" b="1"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p>
        </p:txBody>
      </p:sp>
      <p:sp>
        <p:nvSpPr>
          <p:cNvPr id="3" name="Content Placeholder 2"/>
          <p:cNvSpPr>
            <a:spLocks noGrp="1"/>
          </p:cNvSpPr>
          <p:nvPr>
            <p:ph sz="half" idx="1"/>
          </p:nvPr>
        </p:nvSpPr>
        <p:spPr>
          <a:xfrm>
            <a:off x="378822" y="1240971"/>
            <a:ext cx="9313817" cy="5068389"/>
          </a:xfrm>
        </p:spPr>
        <p:txBody>
          <a:bodyPr>
            <a:normAutofit/>
          </a:bodyPr>
          <a:lstStyle/>
          <a:p>
            <a:pPr marL="0" indent="0" algn="just">
              <a:buNone/>
            </a:pPr>
            <a:r>
              <a:rPr lang="en-GB" sz="2800" dirty="0"/>
              <a:t/>
            </a:r>
            <a:br>
              <a:rPr lang="en-GB" sz="2800" dirty="0"/>
            </a:br>
            <a:r>
              <a:rPr lang="en-GB" sz="2800" dirty="0" smtClean="0">
                <a:latin typeface="Times New Roman" panose="02020603050405020304" pitchFamily="18" charset="0"/>
                <a:cs typeface="Times New Roman" panose="02020603050405020304" pitchFamily="18" charset="0"/>
              </a:rPr>
              <a:t>In </a:t>
            </a:r>
            <a:r>
              <a:rPr lang="en-GB" sz="2800" dirty="0">
                <a:latin typeface="Times New Roman" panose="02020603050405020304" pitchFamily="18" charset="0"/>
                <a:cs typeface="Times New Roman" panose="02020603050405020304" pitchFamily="18" charset="0"/>
              </a:rPr>
              <a:t>supervised learning, the model is trained on a </a:t>
            </a:r>
            <a:r>
              <a:rPr lang="en-GB" sz="2800" dirty="0" smtClean="0">
                <a:latin typeface="Times New Roman" panose="02020603050405020304" pitchFamily="18" charset="0"/>
                <a:cs typeface="Times New Roman" panose="02020603050405020304" pitchFamily="18" charset="0"/>
              </a:rPr>
              <a:t>labelled </a:t>
            </a:r>
            <a:r>
              <a:rPr lang="en-GB" sz="2800" dirty="0">
                <a:latin typeface="Times New Roman" panose="02020603050405020304" pitchFamily="18" charset="0"/>
                <a:cs typeface="Times New Roman" panose="02020603050405020304" pitchFamily="18" charset="0"/>
              </a:rPr>
              <a:t>dataset. Labels or targets are the outcomes we want the model to predict. </a:t>
            </a:r>
            <a:endParaRPr lang="en-GB" sz="2800" dirty="0" smtClean="0">
              <a:latin typeface="Times New Roman" panose="02020603050405020304" pitchFamily="18" charset="0"/>
              <a:cs typeface="Times New Roman" panose="02020603050405020304" pitchFamily="18" charset="0"/>
            </a:endParaRPr>
          </a:p>
          <a:p>
            <a:pPr marL="0" indent="0" algn="just">
              <a:buNone/>
            </a:pPr>
            <a:r>
              <a:rPr lang="en-GB" sz="2800" dirty="0" smtClean="0">
                <a:latin typeface="Times New Roman" panose="02020603050405020304" pitchFamily="18" charset="0"/>
                <a:cs typeface="Times New Roman" panose="02020603050405020304" pitchFamily="18" charset="0"/>
              </a:rPr>
              <a:t>For </a:t>
            </a:r>
            <a:r>
              <a:rPr lang="en-GB" sz="2800" dirty="0">
                <a:latin typeface="Times New Roman" panose="02020603050405020304" pitchFamily="18" charset="0"/>
                <a:cs typeface="Times New Roman" panose="02020603050405020304" pitchFamily="18" charset="0"/>
              </a:rPr>
              <a:t>example, if the task is to distinguish between spam and non-spam emails, the labels would be "spam" or "not spam."</a:t>
            </a:r>
          </a:p>
        </p:txBody>
      </p:sp>
      <p:sp>
        <p:nvSpPr>
          <p:cNvPr id="4" name="Slide Number Placeholder 3"/>
          <p:cNvSpPr>
            <a:spLocks noGrp="1"/>
          </p:cNvSpPr>
          <p:nvPr>
            <p:ph type="sldNum" sz="quarter" idx="12"/>
          </p:nvPr>
        </p:nvSpPr>
        <p:spPr/>
        <p:txBody>
          <a:bodyPr/>
          <a:lstStyle/>
          <a:p>
            <a:fld id="{D57F1E4F-1CFF-5643-939E-217C01CDF565}" type="slidenum">
              <a:rPr lang="en-US" smtClean="0"/>
              <a:pPr/>
              <a:t>4</a:t>
            </a:fld>
            <a:endParaRPr lang="en-US" dirty="0"/>
          </a:p>
        </p:txBody>
      </p:sp>
      <p:cxnSp>
        <p:nvCxnSpPr>
          <p:cNvPr id="5" name="Straight Connector 4"/>
          <p:cNvCxnSpPr/>
          <p:nvPr/>
        </p:nvCxnSpPr>
        <p:spPr>
          <a:xfrm flipV="1">
            <a:off x="143691" y="1063416"/>
            <a:ext cx="9431380"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0" y="3105835"/>
            <a:ext cx="6096000" cy="369332"/>
          </a:xfrm>
          <a:prstGeom prst="rect">
            <a:avLst/>
          </a:prstGeom>
        </p:spPr>
        <p:txBody>
          <a:bodyPr>
            <a:spAutoFit/>
          </a:bodyPr>
          <a:lstStyle/>
          <a:p>
            <a:r>
              <a:rPr lang="en-US"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transition>
    <p:plus/>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cxnSp>
        <p:nvCxnSpPr>
          <p:cNvPr id="5" name="Straight Connector 4"/>
          <p:cNvCxnSpPr/>
          <p:nvPr/>
        </p:nvCxnSpPr>
        <p:spPr>
          <a:xfrm flipV="1">
            <a:off x="209006" y="836019"/>
            <a:ext cx="9836331" cy="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94357" y="1260344"/>
            <a:ext cx="9102339" cy="4031873"/>
          </a:xfrm>
          <a:prstGeom prst="rect">
            <a:avLst/>
          </a:prstGeom>
        </p:spPr>
        <p:txBody>
          <a:bodyPr wrap="square">
            <a:spAutoFit/>
          </a:bodyPr>
          <a:lstStyle/>
          <a:p>
            <a:pPr marL="342900" indent="-342900" algn="just">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Training</a:t>
            </a:r>
            <a:endParaRPr lang="en-GB" sz="2400" b="1" dirty="0">
              <a:latin typeface="Times New Roman" panose="02020603050405020304" pitchFamily="18" charset="0"/>
              <a:cs typeface="Times New Roman" panose="02020603050405020304" pitchFamily="18" charset="0"/>
            </a:endParaRPr>
          </a:p>
          <a:p>
            <a:pPr algn="just"/>
            <a:r>
              <a:rPr lang="en-GB" sz="2400" dirty="0" smtClean="0">
                <a:latin typeface="Times New Roman" panose="02020603050405020304" pitchFamily="18" charset="0"/>
                <a:cs typeface="Times New Roman" panose="02020603050405020304" pitchFamily="18" charset="0"/>
              </a:rPr>
              <a:t> During </a:t>
            </a:r>
            <a:r>
              <a:rPr lang="en-GB" sz="2400" dirty="0">
                <a:latin typeface="Times New Roman" panose="02020603050405020304" pitchFamily="18" charset="0"/>
                <a:cs typeface="Times New Roman" panose="02020603050405020304" pitchFamily="18" charset="0"/>
              </a:rPr>
              <a:t>the training phase, the machine learning model is exposed to a dataset with known inputs and corresponding outputs. The model learns to identify patterns and relationships within the data to make accurate predictions</a:t>
            </a:r>
            <a:r>
              <a:rPr lang="en-GB" sz="2400" dirty="0" smtClean="0">
                <a:latin typeface="Times New Roman" panose="02020603050405020304" pitchFamily="18" charset="0"/>
                <a:cs typeface="Times New Roman" panose="02020603050405020304" pitchFamily="18" charset="0"/>
              </a:rPr>
              <a:t>.</a:t>
            </a:r>
          </a:p>
          <a:p>
            <a:pPr algn="just"/>
            <a:endParaRPr lang="en-GB"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sz="2400" b="1" dirty="0" smtClean="0">
                <a:latin typeface="Times New Roman" panose="02020603050405020304" pitchFamily="18" charset="0"/>
                <a:cs typeface="Times New Roman" panose="02020603050405020304" pitchFamily="18" charset="0"/>
              </a:rPr>
              <a:t>Testing </a:t>
            </a:r>
            <a:r>
              <a:rPr lang="en-GB" sz="2400" b="1" dirty="0">
                <a:latin typeface="Times New Roman" panose="02020603050405020304" pitchFamily="18" charset="0"/>
                <a:cs typeface="Times New Roman" panose="02020603050405020304" pitchFamily="18" charset="0"/>
              </a:rPr>
              <a:t>and </a:t>
            </a:r>
            <a:r>
              <a:rPr lang="en-GB" sz="2400" b="1" dirty="0" smtClean="0">
                <a:latin typeface="Times New Roman" panose="02020603050405020304" pitchFamily="18" charset="0"/>
                <a:cs typeface="Times New Roman" panose="02020603050405020304" pitchFamily="18" charset="0"/>
              </a:rPr>
              <a:t>Evaluation  </a:t>
            </a:r>
          </a:p>
          <a:p>
            <a:pPr algn="just"/>
            <a:r>
              <a:rPr lang="en-GB" sz="2400" dirty="0">
                <a:latin typeface="Times New Roman" panose="02020603050405020304" pitchFamily="18" charset="0"/>
                <a:cs typeface="Times New Roman" panose="02020603050405020304" pitchFamily="18" charset="0"/>
              </a:rPr>
              <a:t>After training, the model is tested on new, unseen data to evaluate its performance. This helps assess how well the model generalizes to new, previously unseen examples.</a:t>
            </a:r>
          </a:p>
          <a:p>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ransition>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2" y="271413"/>
            <a:ext cx="10537960" cy="891181"/>
          </a:xfrm>
        </p:spPr>
        <p:txBody>
          <a:bodyPr>
            <a:normAutofit fontScale="90000"/>
          </a:bodyPr>
          <a:lstStyle/>
          <a:p>
            <a:r>
              <a:rPr lang="en-GB" sz="2800" b="1" dirty="0" smtClean="0">
                <a:solidFill>
                  <a:schemeClr val="tx1"/>
                </a:solidFill>
              </a:rPr>
              <a:t>Algorithms</a:t>
            </a:r>
            <a:r>
              <a:rPr lang="en-GB" sz="2800" dirty="0">
                <a:solidFill>
                  <a:schemeClr val="tx1"/>
                </a:solidFill>
                <a:latin typeface="Times New Roman" panose="02020603050405020304" pitchFamily="18" charset="0"/>
                <a:cs typeface="Times New Roman" panose="02020603050405020304" pitchFamily="18" charset="0"/>
              </a:rPr>
              <a:t/>
            </a:r>
            <a:br>
              <a:rPr lang="en-GB" sz="2800" dirty="0">
                <a:solidFill>
                  <a:schemeClr val="tx1"/>
                </a:solidFill>
                <a:latin typeface="Times New Roman" panose="02020603050405020304" pitchFamily="18" charset="0"/>
                <a:cs typeface="Times New Roman" panose="02020603050405020304" pitchFamily="18" charset="0"/>
              </a:rPr>
            </a:b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half" idx="1"/>
          </p:nvPr>
        </p:nvSpPr>
        <p:spPr>
          <a:xfrm>
            <a:off x="470264" y="1319349"/>
            <a:ext cx="9339942" cy="4702628"/>
          </a:xfrm>
        </p:spPr>
        <p:txBody>
          <a:bodyPr>
            <a:normAutofit/>
          </a:bodyPr>
          <a:lstStyle/>
          <a:p>
            <a:pPr marL="0" lvl="0" indent="0">
              <a:buNone/>
            </a:pPr>
            <a:endParaRPr lang="en-GB" b="1" dirty="0" smtClean="0"/>
          </a:p>
          <a:p>
            <a:pPr marL="0" algn="just"/>
            <a:r>
              <a:rPr lang="en-GB" sz="2400" dirty="0" smtClean="0">
                <a:solidFill>
                  <a:schemeClr val="tx1"/>
                </a:solidFill>
                <a:latin typeface="Times New Roman" panose="02020603050405020304" pitchFamily="18" charset="0"/>
                <a:cs typeface="Times New Roman" panose="02020603050405020304" pitchFamily="18" charset="0"/>
              </a:rPr>
              <a:t>Machine </a:t>
            </a:r>
            <a:r>
              <a:rPr lang="en-GB" sz="2400" dirty="0">
                <a:solidFill>
                  <a:schemeClr val="tx1"/>
                </a:solidFill>
                <a:latin typeface="Times New Roman" panose="02020603050405020304" pitchFamily="18" charset="0"/>
                <a:cs typeface="Times New Roman" panose="02020603050405020304" pitchFamily="18" charset="0"/>
              </a:rPr>
              <a:t>learning algorithms are the mathematical models that process the data and learn patterns. </a:t>
            </a:r>
          </a:p>
          <a:p>
            <a:pPr marL="0" algn="just"/>
            <a:r>
              <a:rPr lang="en-GB" sz="2400" dirty="0" smtClean="0">
                <a:solidFill>
                  <a:schemeClr val="tx1"/>
                </a:solidFill>
                <a:latin typeface="Times New Roman" panose="02020603050405020304" pitchFamily="18" charset="0"/>
                <a:cs typeface="Times New Roman" panose="02020603050405020304" pitchFamily="18" charset="0"/>
              </a:rPr>
              <a:t>These </a:t>
            </a:r>
            <a:r>
              <a:rPr lang="en-GB" sz="2400" dirty="0">
                <a:solidFill>
                  <a:schemeClr val="tx1"/>
                </a:solidFill>
                <a:latin typeface="Times New Roman" panose="02020603050405020304" pitchFamily="18" charset="0"/>
                <a:cs typeface="Times New Roman" panose="02020603050405020304" pitchFamily="18" charset="0"/>
              </a:rPr>
              <a:t>algorithms can be categorized into supervised learning, unsupervised learning, and reinforcement learning, each suited for different types of tasks Advanced techniques, such as deep learning and neural networks, have significantly improved the accuracy and performance of speech recognition systems.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6</a:t>
            </a:fld>
            <a:endParaRPr lang="en-US" dirty="0"/>
          </a:p>
        </p:txBody>
      </p:sp>
      <p:cxnSp>
        <p:nvCxnSpPr>
          <p:cNvPr id="5" name="Straight Connector 4"/>
          <p:cNvCxnSpPr/>
          <p:nvPr/>
        </p:nvCxnSpPr>
        <p:spPr>
          <a:xfrm flipV="1">
            <a:off x="398366" y="836021"/>
            <a:ext cx="9072206" cy="399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1" y="313510"/>
            <a:ext cx="9858692" cy="953588"/>
          </a:xfrm>
        </p:spPr>
        <p:txBody>
          <a:bodyPr>
            <a:normAutofit/>
          </a:bodyPr>
          <a:lstStyle/>
          <a:p>
            <a:r>
              <a:rPr lang="en-US" sz="2400" b="1" dirty="0" smtClean="0">
                <a:latin typeface="Times New Roman" panose="02020603050405020304" pitchFamily="18" charset="0"/>
                <a:cs typeface="Times New Roman" panose="02020603050405020304" pitchFamily="18" charset="0"/>
              </a:rPr>
              <a:t> </a:t>
            </a:r>
            <a:r>
              <a:rPr lang="en-GB" sz="2400" b="1" dirty="0">
                <a:solidFill>
                  <a:schemeClr val="tx1"/>
                </a:solidFill>
                <a:latin typeface="Times New Roman" panose="02020603050405020304" pitchFamily="18" charset="0"/>
                <a:cs typeface="Times New Roman" panose="02020603050405020304" pitchFamily="18" charset="0"/>
              </a:rPr>
              <a:t>Prediction or Classification</a:t>
            </a:r>
            <a:endParaRPr lang="en-US" sz="2400" b="1" dirty="0">
              <a:solidFill>
                <a:schemeClr val="tx1"/>
              </a:solidFill>
            </a:endParaRPr>
          </a:p>
        </p:txBody>
      </p:sp>
      <p:sp>
        <p:nvSpPr>
          <p:cNvPr id="3" name="Content Placeholder 2"/>
          <p:cNvSpPr>
            <a:spLocks noGrp="1"/>
          </p:cNvSpPr>
          <p:nvPr>
            <p:ph idx="1"/>
          </p:nvPr>
        </p:nvSpPr>
        <p:spPr>
          <a:xfrm>
            <a:off x="287384" y="1123407"/>
            <a:ext cx="9248502" cy="5408022"/>
          </a:xfrm>
        </p:spPr>
        <p:txBody>
          <a:bodyPr>
            <a:noAutofit/>
          </a:bodyPr>
          <a:lstStyle/>
          <a:p>
            <a:pPr marL="0" algn="just"/>
            <a:r>
              <a:rPr lang="en-US" sz="2400" dirty="0" smtClean="0">
                <a:latin typeface="Times New Roman" panose="02020603050405020304" pitchFamily="18" charset="0"/>
                <a:cs typeface="Times New Roman" panose="02020603050405020304" pitchFamily="18" charset="0"/>
              </a:rPr>
              <a:t> </a:t>
            </a:r>
            <a:r>
              <a:rPr lang="en-GB" sz="2400" dirty="0">
                <a:solidFill>
                  <a:schemeClr val="tx1"/>
                </a:solidFill>
                <a:latin typeface="Times New Roman" panose="02020603050405020304" pitchFamily="18" charset="0"/>
                <a:cs typeface="Times New Roman" panose="02020603050405020304" pitchFamily="18" charset="0"/>
              </a:rPr>
              <a:t>Prediction or Classification Once trained, the machine learning model can make predictions or classifications on new, unseen data. </a:t>
            </a:r>
            <a:endParaRPr lang="en-GB" sz="2400" dirty="0" smtClean="0">
              <a:solidFill>
                <a:schemeClr val="tx1"/>
              </a:solidFill>
              <a:latin typeface="Times New Roman" panose="02020603050405020304" pitchFamily="18" charset="0"/>
              <a:cs typeface="Times New Roman" panose="02020603050405020304" pitchFamily="18" charset="0"/>
            </a:endParaRPr>
          </a:p>
          <a:p>
            <a:pPr marL="0" algn="just"/>
            <a:r>
              <a:rPr lang="en-GB" sz="2400" dirty="0" smtClean="0">
                <a:solidFill>
                  <a:schemeClr val="tx1"/>
                </a:solidFill>
                <a:latin typeface="Times New Roman" panose="02020603050405020304" pitchFamily="18" charset="0"/>
                <a:cs typeface="Times New Roman" panose="02020603050405020304" pitchFamily="18" charset="0"/>
              </a:rPr>
              <a:t>For </a:t>
            </a:r>
            <a:r>
              <a:rPr lang="en-GB" sz="2400" dirty="0">
                <a:solidFill>
                  <a:schemeClr val="tx1"/>
                </a:solidFill>
                <a:latin typeface="Times New Roman" panose="02020603050405020304" pitchFamily="18" charset="0"/>
                <a:cs typeface="Times New Roman" panose="02020603050405020304" pitchFamily="18" charset="0"/>
              </a:rPr>
              <a:t>example, it can predict whether an email is spam or not, identify objects in images, or forecast stock prices based on historical data</a:t>
            </a:r>
            <a:r>
              <a:rPr lang="en-GB" sz="2400" dirty="0" smtClean="0">
                <a:solidFill>
                  <a:schemeClr val="tx1"/>
                </a:solidFill>
                <a:latin typeface="Times New Roman" panose="02020603050405020304" pitchFamily="18" charset="0"/>
                <a:cs typeface="Times New Roman" panose="02020603050405020304" pitchFamily="18" charset="0"/>
              </a:rPr>
              <a:t>.</a:t>
            </a:r>
            <a:endParaRPr lang="en-GB" sz="2400" dirty="0">
              <a:solidFill>
                <a:schemeClr val="tx1"/>
              </a:solidFill>
              <a:latin typeface="Times New Roman" panose="02020603050405020304" pitchFamily="18" charset="0"/>
              <a:cs typeface="Times New Roman" panose="02020603050405020304" pitchFamily="18" charset="0"/>
            </a:endParaRPr>
          </a:p>
          <a:p>
            <a:pPr marL="0" algn="just"/>
            <a:r>
              <a:rPr lang="en-GB" sz="2400" b="1" dirty="0">
                <a:solidFill>
                  <a:schemeClr val="tx1"/>
                </a:solidFill>
                <a:latin typeface="Times New Roman" panose="02020603050405020304" pitchFamily="18" charset="0"/>
                <a:cs typeface="Times New Roman" panose="02020603050405020304" pitchFamily="18" charset="0"/>
              </a:rPr>
              <a:t>Feedback Loop</a:t>
            </a:r>
          </a:p>
          <a:p>
            <a:pPr marL="0" indent="0" algn="just">
              <a:buNone/>
            </a:pPr>
            <a:r>
              <a:rPr lang="en-GB" sz="2400" dirty="0" smtClean="0">
                <a:solidFill>
                  <a:schemeClr val="tx1"/>
                </a:solidFill>
                <a:latin typeface="Times New Roman" panose="02020603050405020304" pitchFamily="18" charset="0"/>
                <a:cs typeface="Times New Roman" panose="02020603050405020304" pitchFamily="18" charset="0"/>
              </a:rPr>
              <a:t>Machine </a:t>
            </a:r>
            <a:r>
              <a:rPr lang="en-GB" sz="2400" dirty="0">
                <a:solidFill>
                  <a:schemeClr val="tx1"/>
                </a:solidFill>
                <a:latin typeface="Times New Roman" panose="02020603050405020304" pitchFamily="18" charset="0"/>
                <a:cs typeface="Times New Roman" panose="02020603050405020304" pitchFamily="18" charset="0"/>
              </a:rPr>
              <a:t>learning systems often include a feedback loop where the model's predictions are compared to the actual outcomes. </a:t>
            </a:r>
            <a:endParaRPr lang="en-GB" sz="24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GB" sz="2400" dirty="0" smtClean="0">
                <a:solidFill>
                  <a:schemeClr val="tx1"/>
                </a:solidFill>
                <a:latin typeface="Times New Roman" panose="02020603050405020304" pitchFamily="18" charset="0"/>
                <a:cs typeface="Times New Roman" panose="02020603050405020304" pitchFamily="18" charset="0"/>
              </a:rPr>
              <a:t>This </a:t>
            </a:r>
            <a:r>
              <a:rPr lang="en-GB" sz="2400" dirty="0">
                <a:solidFill>
                  <a:schemeClr val="tx1"/>
                </a:solidFill>
                <a:latin typeface="Times New Roman" panose="02020603050405020304" pitchFamily="18" charset="0"/>
                <a:cs typeface="Times New Roman" panose="02020603050405020304" pitchFamily="18" charset="0"/>
              </a:rPr>
              <a:t>information is used to update and refine the model, improving its accuracy over time.</a:t>
            </a:r>
          </a:p>
        </p:txBody>
      </p:sp>
      <p:sp>
        <p:nvSpPr>
          <p:cNvPr id="4" name="Slide Number Placeholder 3"/>
          <p:cNvSpPr>
            <a:spLocks noGrp="1"/>
          </p:cNvSpPr>
          <p:nvPr>
            <p:ph type="sldNum" sz="quarter" idx="12"/>
          </p:nvPr>
        </p:nvSpPr>
        <p:spPr/>
        <p:txBody>
          <a:bodyPr/>
          <a:lstStyle/>
          <a:p>
            <a:fld id="{D57F1E4F-1CFF-5643-939E-217C01CDF565}" type="slidenum">
              <a:rPr lang="en-US" smtClean="0"/>
              <a:pPr/>
              <a:t>7</a:t>
            </a:fld>
            <a:endParaRPr lang="en-US" dirty="0"/>
          </a:p>
        </p:txBody>
      </p:sp>
      <p:cxnSp>
        <p:nvCxnSpPr>
          <p:cNvPr id="5" name="Straight Connector 4"/>
          <p:cNvCxnSpPr/>
          <p:nvPr/>
        </p:nvCxnSpPr>
        <p:spPr>
          <a:xfrm>
            <a:off x="-91440" y="921778"/>
            <a:ext cx="9535885" cy="13063"/>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transition>
    <p:comb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63041"/>
            <a:ext cx="8806300" cy="4578322"/>
          </a:xfrm>
        </p:spPr>
        <p:txBody>
          <a:bodyPr>
            <a:normAutofit/>
          </a:bodyPr>
          <a:lstStyle/>
          <a:p>
            <a:pPr algn="just"/>
            <a:r>
              <a:rPr lang="en-GB" sz="2800" dirty="0" smtClean="0">
                <a:solidFill>
                  <a:schemeClr val="tx1"/>
                </a:solidFill>
                <a:latin typeface="Times New Roman" panose="02020603050405020304" pitchFamily="18" charset="0"/>
                <a:cs typeface="Times New Roman" panose="02020603050405020304" pitchFamily="18" charset="0"/>
              </a:rPr>
              <a:t>Machine </a:t>
            </a:r>
            <a:r>
              <a:rPr lang="en-GB" sz="2800" dirty="0">
                <a:solidFill>
                  <a:schemeClr val="tx1"/>
                </a:solidFill>
                <a:latin typeface="Times New Roman" panose="02020603050405020304" pitchFamily="18" charset="0"/>
                <a:cs typeface="Times New Roman" panose="02020603050405020304" pitchFamily="18" charset="0"/>
              </a:rPr>
              <a:t>learning is a dynamic field with various applications, ranging from image and speech recognition to medical diagnosis and recommendation systems. </a:t>
            </a:r>
            <a:endParaRPr lang="en-GB" sz="2800" dirty="0" smtClean="0">
              <a:solidFill>
                <a:schemeClr val="tx1"/>
              </a:solidFill>
              <a:latin typeface="Times New Roman" panose="02020603050405020304" pitchFamily="18" charset="0"/>
              <a:cs typeface="Times New Roman" panose="02020603050405020304" pitchFamily="18" charset="0"/>
            </a:endParaRPr>
          </a:p>
          <a:p>
            <a:pPr algn="just"/>
            <a:r>
              <a:rPr lang="en-GB" sz="2800" dirty="0" smtClean="0">
                <a:solidFill>
                  <a:schemeClr val="tx1"/>
                </a:solidFill>
                <a:latin typeface="Times New Roman" panose="02020603050405020304" pitchFamily="18" charset="0"/>
                <a:cs typeface="Times New Roman" panose="02020603050405020304" pitchFamily="18" charset="0"/>
              </a:rPr>
              <a:t>Understanding </a:t>
            </a:r>
            <a:r>
              <a:rPr lang="en-GB" sz="2800" dirty="0">
                <a:solidFill>
                  <a:schemeClr val="tx1"/>
                </a:solidFill>
                <a:latin typeface="Times New Roman" panose="02020603050405020304" pitchFamily="18" charset="0"/>
                <a:cs typeface="Times New Roman" panose="02020603050405020304" pitchFamily="18" charset="0"/>
              </a:rPr>
              <a:t>these basic concepts provides a foundation for delving deeper into the intricacies of different </a:t>
            </a:r>
            <a:r>
              <a:rPr lang="en-GB" sz="2800" dirty="0" smtClean="0">
                <a:solidFill>
                  <a:schemeClr val="tx1"/>
                </a:solidFill>
                <a:latin typeface="Times New Roman" panose="02020603050405020304" pitchFamily="18" charset="0"/>
                <a:cs typeface="Times New Roman" panose="02020603050405020304" pitchFamily="18" charset="0"/>
              </a:rPr>
              <a:t>machine-learning </a:t>
            </a:r>
            <a:r>
              <a:rPr lang="en-GB" sz="2800" dirty="0">
                <a:solidFill>
                  <a:schemeClr val="tx1"/>
                </a:solidFill>
                <a:latin typeface="Times New Roman" panose="02020603050405020304" pitchFamily="18" charset="0"/>
                <a:cs typeface="Times New Roman" panose="02020603050405020304" pitchFamily="18" charset="0"/>
              </a:rPr>
              <a:t>techniques and algorithms.</a:t>
            </a:r>
          </a:p>
        </p:txBody>
      </p: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135900678"/>
      </p:ext>
    </p:extLst>
  </p:cSld>
  <p:clrMapOvr>
    <a:masterClrMapping/>
  </p:clrMapOvr>
  <p:transition>
    <p:wedg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Rectangle 3"/>
          <p:cNvSpPr/>
          <p:nvPr/>
        </p:nvSpPr>
        <p:spPr>
          <a:xfrm>
            <a:off x="1867989" y="1841863"/>
            <a:ext cx="7276011" cy="646331"/>
          </a:xfrm>
          <a:prstGeom prst="rect">
            <a:avLst/>
          </a:prstGeom>
        </p:spPr>
        <p:txBody>
          <a:bodyPr wrap="square">
            <a:spAutoFit/>
          </a:bodyPr>
          <a:lstStyle/>
          <a:p>
            <a:r>
              <a:rPr lang="en-GB" dirty="0">
                <a:solidFill>
                  <a:schemeClr val="accent2"/>
                </a:solidFill>
              </a:rPr>
              <a:t>https://colab.research.google.com/drive/1l1JDhowFI9D82_Vj1JnTaLeIuIVjZJpE?usp=sharing</a:t>
            </a:r>
          </a:p>
        </p:txBody>
      </p:sp>
    </p:spTree>
    <p:extLst>
      <p:ext uri="{BB962C8B-B14F-4D97-AF65-F5344CB8AC3E}">
        <p14:creationId xmlns:p14="http://schemas.microsoft.com/office/powerpoint/2010/main" val="484259366"/>
      </p:ext>
    </p:extLst>
  </p:cSld>
  <p:clrMapOvr>
    <a:masterClrMapping/>
  </p:clrMapOvr>
  <p:transition>
    <p:wedge/>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8692</TotalTime>
  <Words>446</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Curlz MT</vt:lpstr>
      <vt:lpstr>Times New Roman</vt:lpstr>
      <vt:lpstr>Trebuchet MS</vt:lpstr>
      <vt:lpstr>Wingdings</vt:lpstr>
      <vt:lpstr>Wingdings 3</vt:lpstr>
      <vt:lpstr>Facet</vt:lpstr>
      <vt:lpstr>PowerPoint Presentation</vt:lpstr>
      <vt:lpstr>Machine learning   </vt:lpstr>
      <vt:lpstr>PowerPoint Presentation</vt:lpstr>
      <vt:lpstr>        (Labels or Targets ) </vt:lpstr>
      <vt:lpstr>PowerPoint Presentation</vt:lpstr>
      <vt:lpstr>Algorithms </vt:lpstr>
      <vt:lpstr> Prediction or Classification</vt:lpstr>
      <vt:lpstr>PowerPoint Presentation</vt:lpstr>
      <vt:lpstr>PowerPoint Presentation</vt:lpstr>
      <vt:lpstr> Thank You</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Muneer Umar</dc:creator>
  <cp:lastModifiedBy>01KKKUKCSMSF19</cp:lastModifiedBy>
  <cp:revision>555</cp:revision>
  <cp:lastPrinted>2019-03-11T07:04:42Z</cp:lastPrinted>
  <dcterms:created xsi:type="dcterms:W3CDTF">2018-07-13T16:31:18Z</dcterms:created>
  <dcterms:modified xsi:type="dcterms:W3CDTF">2023-11-30T06:55:43Z</dcterms:modified>
</cp:coreProperties>
</file>