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4"/>
  </p:notesMasterIdLst>
  <p:handoutMasterIdLst>
    <p:handoutMasterId r:id="rId15"/>
  </p:handoutMasterIdLst>
  <p:sldIdLst>
    <p:sldId id="390" r:id="rId2"/>
    <p:sldId id="258" r:id="rId3"/>
    <p:sldId id="391" r:id="rId4"/>
    <p:sldId id="354" r:id="rId5"/>
    <p:sldId id="392" r:id="rId6"/>
    <p:sldId id="393" r:id="rId7"/>
    <p:sldId id="356" r:id="rId8"/>
    <p:sldId id="395" r:id="rId9"/>
    <p:sldId id="396" r:id="rId10"/>
    <p:sldId id="394" r:id="rId11"/>
    <p:sldId id="397" r:id="rId12"/>
    <p:sldId id="374" r:id="rId1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90" d="100"/>
          <a:sy n="90" d="100"/>
        </p:scale>
        <p:origin x="-72" y="264"/>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2/26/2024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2/26/2024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2/26/2024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2/26/2024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72494"/>
          </a:xfrm>
        </p:spPr>
        <p:txBody>
          <a:bodyPr>
            <a:noAutofit/>
          </a:bodyPr>
          <a:lstStyle/>
          <a:p>
            <a:pPr marL="457200" indent="-457200" algn="just">
              <a:buFont typeface="Wingdings" pitchFamily="2" charset="2"/>
              <a:buChar char="Ø"/>
            </a:pPr>
            <a:r>
              <a:rPr lang="en-US" sz="2800" dirty="0">
                <a:solidFill>
                  <a:schemeClr val="tx1"/>
                </a:solidFill>
                <a:latin typeface="Times New Roman" pitchFamily="18" charset="0"/>
                <a:ea typeface="+mn-ea"/>
                <a:cs typeface="Times New Roman" pitchFamily="18" charset="0"/>
              </a:rPr>
              <a:t>To address </a:t>
            </a:r>
            <a:r>
              <a:rPr lang="en-US" sz="2800" dirty="0" err="1" smtClean="0">
                <a:solidFill>
                  <a:schemeClr val="tx1"/>
                </a:solidFill>
                <a:latin typeface="Times New Roman" pitchFamily="18" charset="0"/>
                <a:ea typeface="+mn-ea"/>
                <a:cs typeface="Times New Roman" pitchFamily="18" charset="0"/>
              </a:rPr>
              <a:t>underfitting</a:t>
            </a:r>
            <a:r>
              <a:rPr lang="en-US" sz="2800" dirty="0" smtClean="0">
                <a:solidFill>
                  <a:schemeClr val="tx1"/>
                </a:solidFill>
                <a:latin typeface="Times New Roman" pitchFamily="18" charset="0"/>
                <a:ea typeface="+mn-ea"/>
                <a:cs typeface="Times New Roman" pitchFamily="18" charset="0"/>
              </a:rPr>
              <a:t>, </a:t>
            </a:r>
            <a:r>
              <a:rPr lang="en-US" sz="2800" dirty="0">
                <a:solidFill>
                  <a:schemeClr val="tx1"/>
                </a:solidFill>
                <a:latin typeface="Times New Roman" pitchFamily="18" charset="0"/>
                <a:ea typeface="+mn-ea"/>
                <a:cs typeface="Times New Roman" pitchFamily="18" charset="0"/>
              </a:rPr>
              <a:t>one can try increasing the model's complexity (e.g., adding more layers or neurons), optimizing </a:t>
            </a:r>
            <a:r>
              <a:rPr lang="en-US" sz="2800" dirty="0" smtClean="0">
                <a:solidFill>
                  <a:schemeClr val="tx1"/>
                </a:solidFill>
                <a:latin typeface="Times New Roman" pitchFamily="18" charset="0"/>
                <a:ea typeface="+mn-ea"/>
                <a:cs typeface="Times New Roman" pitchFamily="18" charset="0"/>
              </a:rPr>
              <a:t>hyper parameters, </a:t>
            </a:r>
            <a:r>
              <a:rPr lang="en-US" sz="2800" dirty="0">
                <a:solidFill>
                  <a:schemeClr val="tx1"/>
                </a:solidFill>
                <a:latin typeface="Times New Roman" pitchFamily="18" charset="0"/>
                <a:ea typeface="+mn-ea"/>
                <a:cs typeface="Times New Roman" pitchFamily="18" charset="0"/>
              </a:rPr>
              <a:t>or using more sophisticated </a:t>
            </a:r>
            <a:r>
              <a:rPr lang="en-US" sz="2800" dirty="0" smtClean="0">
                <a:solidFill>
                  <a:schemeClr val="tx1"/>
                </a:solidFill>
                <a:latin typeface="Times New Roman" pitchFamily="18" charset="0"/>
                <a:ea typeface="+mn-ea"/>
                <a:cs typeface="Times New Roman" pitchFamily="18" charset="0"/>
              </a:rPr>
              <a:t>architectures.</a:t>
            </a:r>
            <a:br>
              <a:rPr lang="en-US" sz="2800" dirty="0" smtClean="0">
                <a:solidFill>
                  <a:schemeClr val="tx1"/>
                </a:solidFill>
                <a:latin typeface="Times New Roman" pitchFamily="18" charset="0"/>
                <a:ea typeface="+mn-ea"/>
                <a:cs typeface="Times New Roman" pitchFamily="18" charset="0"/>
              </a:rPr>
            </a:br>
            <a:r>
              <a:rPr lang="en-US" sz="2800" dirty="0" smtClean="0">
                <a:solidFill>
                  <a:schemeClr val="tx1"/>
                </a:solidFill>
                <a:latin typeface="Times New Roman" pitchFamily="18" charset="0"/>
                <a:ea typeface="+mn-ea"/>
                <a:cs typeface="Times New Roman" pitchFamily="18" charset="0"/>
              </a:rPr>
              <a:t>Additionally</a:t>
            </a:r>
            <a:r>
              <a:rPr lang="en-US" sz="2800" dirty="0">
                <a:solidFill>
                  <a:schemeClr val="tx1"/>
                </a:solidFill>
                <a:latin typeface="Times New Roman" pitchFamily="18" charset="0"/>
                <a:ea typeface="+mn-ea"/>
                <a:cs typeface="Times New Roman" pitchFamily="18" charset="0"/>
              </a:rPr>
              <a:t>, providing more training data or preprocessing the existing data to extract more relevant features can help mitigate </a:t>
            </a:r>
            <a:r>
              <a:rPr lang="en-US" sz="2800" dirty="0" err="1">
                <a:solidFill>
                  <a:schemeClr val="tx1"/>
                </a:solidFill>
                <a:latin typeface="Times New Roman" pitchFamily="18" charset="0"/>
                <a:ea typeface="+mn-ea"/>
                <a:cs typeface="Times New Roman" pitchFamily="18" charset="0"/>
              </a:rPr>
              <a:t>underfitting</a:t>
            </a:r>
            <a:r>
              <a:rPr lang="en-US" sz="2800" dirty="0" smtClean="0">
                <a:solidFill>
                  <a:schemeClr val="tx1"/>
                </a:solidFill>
                <a:latin typeface="Times New Roman" pitchFamily="18" charset="0"/>
                <a:ea typeface="+mn-ea"/>
                <a:cs typeface="Times New Roman" pitchFamily="18" charset="0"/>
              </a:rPr>
              <a:t>.</a:t>
            </a:r>
            <a:br>
              <a:rPr lang="en-US" sz="2800" dirty="0" smtClean="0">
                <a:solidFill>
                  <a:schemeClr val="tx1"/>
                </a:solidFill>
                <a:latin typeface="Times New Roman" pitchFamily="18" charset="0"/>
                <a:ea typeface="+mn-ea"/>
                <a:cs typeface="Times New Roman" pitchFamily="18" charset="0"/>
              </a:rPr>
            </a:br>
            <a:r>
              <a:rPr lang="en-US" sz="2800" dirty="0">
                <a:solidFill>
                  <a:schemeClr val="tx1"/>
                </a:solidFill>
                <a:latin typeface="Times New Roman" pitchFamily="18" charset="0"/>
                <a:cs typeface="Times New Roman" pitchFamily="18" charset="0"/>
              </a:rPr>
              <a:t>Dropout is a regularization technique commonly used in neural network models, particularly in deep learning, to prevent </a:t>
            </a:r>
            <a:r>
              <a:rPr lang="en-US" sz="2800" dirty="0" err="1">
                <a:solidFill>
                  <a:schemeClr val="tx1"/>
                </a:solidFill>
                <a:latin typeface="Times New Roman" pitchFamily="18" charset="0"/>
                <a:cs typeface="Times New Roman" pitchFamily="18" charset="0"/>
              </a:rPr>
              <a:t>overfitting</a:t>
            </a:r>
            <a:r>
              <a:rPr lang="en-US" sz="2800"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192169116"/>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72494"/>
          </a:xfrm>
        </p:spPr>
        <p:txBody>
          <a:bodyPr>
            <a:noAutofit/>
          </a:bodyPr>
          <a:lstStyle/>
          <a:p>
            <a:pPr marL="514350" indent="-514350" algn="just">
              <a:buFont typeface="Wingdings" pitchFamily="2" charset="2"/>
              <a:buChar char="Ø"/>
            </a:pPr>
            <a:r>
              <a:rPr lang="en-US" sz="2800" dirty="0" smtClean="0">
                <a:solidFill>
                  <a:schemeClr val="tx1"/>
                </a:solidFill>
                <a:latin typeface="Times New Roman" pitchFamily="18" charset="0"/>
                <a:ea typeface="+mn-ea"/>
                <a:cs typeface="Times New Roman" pitchFamily="18" charset="0"/>
              </a:rPr>
              <a:t>Overfitting </a:t>
            </a:r>
            <a:r>
              <a:rPr lang="en-US" sz="2800" dirty="0">
                <a:solidFill>
                  <a:schemeClr val="tx1"/>
                </a:solidFill>
                <a:latin typeface="Times New Roman" pitchFamily="18" charset="0"/>
                <a:ea typeface="+mn-ea"/>
                <a:cs typeface="Times New Roman" pitchFamily="18" charset="0"/>
              </a:rPr>
              <a:t>occurs when a model learns to memorize the training data rather than generalizing well to unseen data. </a:t>
            </a:r>
            <a:r>
              <a:rPr lang="en-US" sz="2800" dirty="0" smtClean="0">
                <a:solidFill>
                  <a:schemeClr val="tx1"/>
                </a:solidFill>
                <a:latin typeface="Times New Roman" pitchFamily="18" charset="0"/>
                <a:ea typeface="+mn-ea"/>
                <a:cs typeface="Times New Roman" pitchFamily="18" charset="0"/>
              </a:rPr>
              <a:t>  Dropout is </a:t>
            </a:r>
            <a:r>
              <a:rPr lang="en-US" sz="2800" dirty="0">
                <a:solidFill>
                  <a:schemeClr val="tx1"/>
                </a:solidFill>
                <a:latin typeface="Times New Roman" pitchFamily="18" charset="0"/>
                <a:ea typeface="+mn-ea"/>
                <a:cs typeface="Times New Roman" pitchFamily="18" charset="0"/>
              </a:rPr>
              <a:t>a method used during training that randomly ignores a certain proportion of neurons, typically specified as a probability, during each training iteration. </a:t>
            </a:r>
            <a:r>
              <a:rPr lang="en-US" sz="2800" dirty="0" smtClean="0">
                <a:solidFill>
                  <a:schemeClr val="tx1"/>
                </a:solidFill>
                <a:latin typeface="Times New Roman" pitchFamily="18" charset="0"/>
                <a:ea typeface="+mn-ea"/>
                <a:cs typeface="Times New Roman" pitchFamily="18" charset="0"/>
              </a:rPr>
              <a:t/>
            </a:r>
            <a:br>
              <a:rPr lang="en-US" sz="2800" dirty="0" smtClean="0">
                <a:solidFill>
                  <a:schemeClr val="tx1"/>
                </a:solidFill>
                <a:latin typeface="Times New Roman" pitchFamily="18" charset="0"/>
                <a:ea typeface="+mn-ea"/>
                <a:cs typeface="Times New Roman" pitchFamily="18" charset="0"/>
              </a:rPr>
            </a:br>
            <a:r>
              <a:rPr lang="en-US" sz="2800" dirty="0">
                <a:solidFill>
                  <a:schemeClr val="tx1"/>
                </a:solidFill>
                <a:latin typeface="Times New Roman" pitchFamily="18" charset="0"/>
                <a:ea typeface="+mn-ea"/>
                <a:cs typeface="Times New Roman" pitchFamily="18" charset="0"/>
              </a:rPr>
              <a:t/>
            </a:r>
            <a:br>
              <a:rPr lang="en-US" sz="2800" dirty="0">
                <a:solidFill>
                  <a:schemeClr val="tx1"/>
                </a:solidFill>
                <a:latin typeface="Times New Roman" pitchFamily="18" charset="0"/>
                <a:ea typeface="+mn-ea"/>
                <a:cs typeface="Times New Roman" pitchFamily="18" charset="0"/>
              </a:rPr>
            </a:br>
            <a:r>
              <a:rPr lang="en-US" sz="2800" dirty="0" smtClean="0">
                <a:solidFill>
                  <a:schemeClr val="tx1"/>
                </a:solidFill>
                <a:latin typeface="Times New Roman" pitchFamily="18" charset="0"/>
                <a:ea typeface="+mn-ea"/>
                <a:cs typeface="Times New Roman" pitchFamily="18" charset="0"/>
              </a:rPr>
              <a:t>This </a:t>
            </a:r>
            <a:r>
              <a:rPr lang="en-US" sz="2800" dirty="0">
                <a:solidFill>
                  <a:schemeClr val="tx1"/>
                </a:solidFill>
                <a:latin typeface="Times New Roman" pitchFamily="18" charset="0"/>
                <a:ea typeface="+mn-ea"/>
                <a:cs typeface="Times New Roman" pitchFamily="18" charset="0"/>
              </a:rPr>
              <a:t>means that the output of these neurons is temporarily set to zero, effectively "dropping out" of the network for that iteration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94966430"/>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59" y="1070677"/>
            <a:ext cx="8911687" cy="4483467"/>
          </a:xfrm>
        </p:spPr>
        <p:txBody>
          <a:bodyPr>
            <a:normAutofit/>
          </a:bodyPr>
          <a:lstStyle/>
          <a:p>
            <a:pPr algn="ctr"/>
            <a:r>
              <a:rPr lang="en-US" sz="11500" dirty="0" smtClean="0">
                <a:latin typeface="Curlz MT" pitchFamily="82" charset="0"/>
              </a:rPr>
              <a:t/>
            </a:r>
            <a:br>
              <a:rPr lang="en-US" sz="11500" dirty="0" smtClean="0">
                <a:latin typeface="Curlz MT" pitchFamily="82" charset="0"/>
              </a:rPr>
            </a:br>
            <a:r>
              <a:rPr lang="en-US" sz="11500" dirty="0" smtClean="0">
                <a:latin typeface="Curlz MT" pitchFamily="82" charset="0"/>
              </a:rPr>
              <a:t>Thank </a:t>
            </a:r>
            <a:r>
              <a:rPr lang="en-US" sz="11500" dirty="0" smtClean="0">
                <a:latin typeface="Curlz MT" pitchFamily="82" charset="0"/>
              </a:rPr>
              <a:t>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a:bodyPr>
          <a:lstStyle/>
          <a:p>
            <a:r>
              <a:rPr lang="en-US" dirty="0"/>
              <a:t>Recurrent Neural Network</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205973" cy="3970318"/>
          </a:xfrm>
          <a:prstGeom prst="rect">
            <a:avLst/>
          </a:prstGeom>
        </p:spPr>
        <p:txBody>
          <a:bodyPr wrap="square">
            <a:spAutoFit/>
          </a:bodyPr>
          <a:lstStyle/>
          <a:p>
            <a:pPr marL="457200" indent="-457200" algn="just">
              <a:buFont typeface="Wingdings" pitchFamily="2" charset="2"/>
              <a:buChar char="Ø"/>
            </a:pPr>
            <a:r>
              <a:rPr lang="en-US" sz="2800" dirty="0" smtClean="0"/>
              <a:t>RNN </a:t>
            </a:r>
            <a:r>
              <a:rPr lang="en-US" sz="2800" dirty="0"/>
              <a:t>stands for Recurrent Neural Network. It is a type of artificial neural network designed to recognize patterns in sequences of data, such as time series data, text, audio, or video</a:t>
            </a:r>
            <a:r>
              <a:rPr lang="en-US" sz="2800" dirty="0" smtClean="0"/>
              <a:t>.</a:t>
            </a:r>
          </a:p>
          <a:p>
            <a:pPr marL="457200" indent="-457200" algn="just">
              <a:buFont typeface="Wingdings" pitchFamily="2" charset="2"/>
              <a:buChar char="Ø"/>
            </a:pPr>
            <a:r>
              <a:rPr lang="en-US" sz="2800" dirty="0" smtClean="0"/>
              <a:t> </a:t>
            </a:r>
            <a:r>
              <a:rPr lang="en-US" sz="2800" dirty="0"/>
              <a:t>Unlike traditional </a:t>
            </a:r>
            <a:r>
              <a:rPr lang="en-US" sz="2800" dirty="0" err="1"/>
              <a:t>feedforward</a:t>
            </a:r>
            <a:r>
              <a:rPr lang="en-US" sz="2800" dirty="0"/>
              <a:t> neural networks, which process data in a single direction (from input to output), recurrent neural networks have connections that form directed cycles, allowing them to exhibit dynamic temporal behavior.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p:cNvSpPr/>
          <p:nvPr/>
        </p:nvSpPr>
        <p:spPr>
          <a:xfrm>
            <a:off x="849085" y="796835"/>
            <a:ext cx="8424917" cy="4339650"/>
          </a:xfrm>
          <a:prstGeom prst="rect">
            <a:avLst/>
          </a:prstGeom>
        </p:spPr>
        <p:txBody>
          <a:bodyPr wrap="square">
            <a:spAutoFit/>
          </a:bodyPr>
          <a:lstStyle/>
          <a:p>
            <a:endParaRPr lang="en-US" sz="2400" dirty="0"/>
          </a:p>
          <a:p>
            <a:pPr marL="457200" indent="-457200" algn="just">
              <a:buFont typeface="Wingdings" pitchFamily="2" charset="2"/>
              <a:buChar char="Ø"/>
            </a:pPr>
            <a:r>
              <a:rPr lang="en-US" sz="2800" dirty="0"/>
              <a:t>RNNs are particularly useful for tasks where the input and/or output data are sequences of variable length, or where there is a temporal dependency between the elements of the sequence</a:t>
            </a:r>
            <a:r>
              <a:rPr lang="en-US" sz="2800" dirty="0" smtClean="0"/>
              <a:t>.</a:t>
            </a:r>
          </a:p>
          <a:p>
            <a:pPr marL="457200" indent="-457200" algn="just">
              <a:buFont typeface="Wingdings" pitchFamily="2" charset="2"/>
              <a:buChar char="Ø"/>
            </a:pPr>
            <a:r>
              <a:rPr lang="en-US" sz="2800" dirty="0" smtClean="0"/>
              <a:t> </a:t>
            </a:r>
            <a:r>
              <a:rPr lang="en-US" sz="2800" dirty="0"/>
              <a:t>For example, tasks like natural language processing (NLP), speech recognition, time series prediction, and handwriting recognition can all benefit from RNNs.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63445"/>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algn="just">
              <a:buFont typeface="Wingdings" pitchFamily="2" charset="2"/>
              <a:buChar char="Ø"/>
            </a:pPr>
            <a:r>
              <a:rPr lang="en-US" sz="2800" dirty="0"/>
              <a:t>The basic building block of an RNN is the recurrent neuron, which takes an input vector and a hidden state vector from the previous time step, and produces an output vector and a new hidden state vector. </a:t>
            </a:r>
            <a:endParaRPr lang="en-US" sz="2800" dirty="0" smtClean="0"/>
          </a:p>
          <a:p>
            <a:pPr algn="just">
              <a:buFont typeface="Wingdings" pitchFamily="2" charset="2"/>
              <a:buChar char="Ø"/>
            </a:pPr>
            <a:r>
              <a:rPr lang="en-US" sz="2800" dirty="0" smtClean="0"/>
              <a:t>This </a:t>
            </a:r>
            <a:r>
              <a:rPr lang="en-US" sz="2800" dirty="0"/>
              <a:t>allows information to persist over time and be shared across different time steps in the sequence.</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2906" y="757091"/>
            <a:ext cx="8083894" cy="3880772"/>
          </a:xfrm>
        </p:spPr>
        <p:txBody>
          <a:bodyPr>
            <a:normAutofit/>
          </a:bodyPr>
          <a:lstStyle/>
          <a:p>
            <a:pPr algn="just"/>
            <a:r>
              <a:rPr lang="en-US" sz="2400" dirty="0">
                <a:latin typeface="Times New Roman" pitchFamily="18" charset="0"/>
                <a:cs typeface="Times New Roman" pitchFamily="18" charset="0"/>
              </a:rPr>
              <a:t>The vanishing gradient problem is a challenge that arises during the training of deep neural networks, particularly in recurrent neural networks (RNNs) and deep </a:t>
            </a:r>
            <a:r>
              <a:rPr lang="en-US" sz="2400" dirty="0" err="1">
                <a:latin typeface="Times New Roman" pitchFamily="18" charset="0"/>
                <a:cs typeface="Times New Roman" pitchFamily="18" charset="0"/>
              </a:rPr>
              <a:t>feedforward</a:t>
            </a:r>
            <a:r>
              <a:rPr lang="en-US" sz="2400" dirty="0">
                <a:latin typeface="Times New Roman" pitchFamily="18" charset="0"/>
                <a:cs typeface="Times New Roman" pitchFamily="18" charset="0"/>
              </a:rPr>
              <a:t> neural networks with many layers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occurs when the gradients of the loss function with respect to the parameters of the network (i.e., the weights and biases) become extremely small as they are propagated backward through the layers during the training process.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77052019"/>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4171" y="767724"/>
            <a:ext cx="8530462" cy="3880772"/>
          </a:xfrm>
        </p:spPr>
        <p:txBody>
          <a:bodyPr>
            <a:noAutofit/>
          </a:bodyPr>
          <a:lstStyle/>
          <a:p>
            <a:pPr algn="just"/>
            <a:r>
              <a:rPr lang="en-US" sz="2800" dirty="0">
                <a:latin typeface="Times New Roman" pitchFamily="18" charset="0"/>
                <a:cs typeface="Times New Roman" pitchFamily="18" charset="0"/>
              </a:rPr>
              <a:t>When gradients become very small, they effectively "vanish," meaning they carry little to no useful information for updating the parameters of the network via gradient descent optimization algorithms, such as stochastic gradient descent (SGD) or its variants</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As a result, the weights in the early layers of the network (closer to the input) are not effectively updated, and the network fails to learn meaningful representations from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6699025"/>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401205"/>
          </a:xfrm>
          <a:prstGeom prst="rect">
            <a:avLst/>
          </a:prstGeom>
        </p:spPr>
        <p:txBody>
          <a:bodyPr wrap="square">
            <a:spAutoFit/>
          </a:bodyPr>
          <a:lstStyle/>
          <a:p>
            <a:pPr algn="just"/>
            <a:r>
              <a:rPr lang="en-US" sz="2800" dirty="0">
                <a:latin typeface="Times New Roman" pitchFamily="18" charset="0"/>
                <a:cs typeface="Times New Roman" pitchFamily="18" charset="0"/>
              </a:rPr>
              <a:t>However, traditional RNNs suffer from the problem of vanishing gradients, which makes it difficult for them to learn long-term dependencies in the data.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address this issue, more advanced RNN architectures have been developed, such as Long Short-Term Memory (LSTM) networks and Gated Recurrent Units (GRUs), which are designed to better capture long-term dependencies and mitigate the vanishing gradient problem</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These architectures have become widely used in many applications of sequence modeling and prediction.</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832092"/>
          </a:xfrm>
          <a:prstGeom prst="rect">
            <a:avLst/>
          </a:prstGeom>
        </p:spPr>
        <p:txBody>
          <a:bodyPr wrap="square">
            <a:spAutoFit/>
          </a:bodyPr>
          <a:lstStyle/>
          <a:p>
            <a:pPr marL="457200" indent="-457200" algn="just">
              <a:buFont typeface="Wingdings" pitchFamily="2" charset="2"/>
              <a:buChar char="Ø"/>
            </a:pPr>
            <a:r>
              <a:rPr lang="en-US" sz="2800" dirty="0" smtClean="0">
                <a:latin typeface="Times New Roman" pitchFamily="18" charset="0"/>
                <a:cs typeface="Times New Roman" pitchFamily="18" charset="0"/>
              </a:rPr>
              <a:t>Overfitting </a:t>
            </a:r>
            <a:r>
              <a:rPr lang="en-US" sz="2800" dirty="0">
                <a:latin typeface="Times New Roman" pitchFamily="18" charset="0"/>
                <a:cs typeface="Times New Roman" pitchFamily="18" charset="0"/>
              </a:rPr>
              <a:t>in deep learning occurs when a model learns to perform well on the training data but fails to generalize to new, unseen data. This phenomenon arises when the model becomes overly complex and starts memorizing noise or specific patterns unique to the training set instead of learning the underlying relationships. </a:t>
            </a:r>
            <a:endParaRPr lang="en-US" sz="2800" dirty="0" smtClean="0">
              <a:latin typeface="Times New Roman" pitchFamily="18" charset="0"/>
              <a:cs typeface="Times New Roman" pitchFamily="18" charset="0"/>
            </a:endParaRPr>
          </a:p>
          <a:p>
            <a:pPr marL="514350" indent="-514350" algn="just">
              <a:buFont typeface="Wingdings" pitchFamily="2" charset="2"/>
              <a:buChar char="Ø"/>
            </a:pPr>
            <a:r>
              <a:rPr lang="en-US" sz="2800" dirty="0" smtClean="0">
                <a:latin typeface="Times New Roman" pitchFamily="18" charset="0"/>
                <a:cs typeface="Times New Roman" pitchFamily="18" charset="0"/>
              </a:rPr>
              <a:t>As </a:t>
            </a:r>
            <a:r>
              <a:rPr lang="en-US" sz="2800" dirty="0">
                <a:latin typeface="Times New Roman" pitchFamily="18" charset="0"/>
                <a:cs typeface="Times New Roman" pitchFamily="18" charset="0"/>
              </a:rPr>
              <a:t>a result, the model's performance degrades when applied to new data. </a:t>
            </a:r>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combat over fitting, techniques such as regularization, dropout, early stopping, and increasing the size or diversity of the training data are commonly employed.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861016"/>
      </p:ext>
    </p:extLst>
  </p:cSld>
  <p:clrMapOvr>
    <a:masterClrMapping/>
  </p:clrMapOvr>
  <p:transition>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3970318"/>
          </a:xfrm>
          <a:prstGeom prst="rect">
            <a:avLst/>
          </a:prstGeom>
        </p:spPr>
        <p:txBody>
          <a:bodyPr wrap="square">
            <a:spAutoFit/>
          </a:bodyPr>
          <a:lstStyle/>
          <a:p>
            <a:pPr marL="457200" indent="-457200" algn="just">
              <a:buFont typeface="Wingdings" pitchFamily="2" charset="2"/>
              <a:buChar char="Ø"/>
            </a:pPr>
            <a:r>
              <a:rPr lang="en-US" sz="2800" dirty="0">
                <a:latin typeface="Times New Roman" pitchFamily="18" charset="0"/>
                <a:cs typeface="Times New Roman" pitchFamily="18" charset="0"/>
              </a:rPr>
              <a:t>Underfitting in deep learning occurs when a model is too simple to capture the underlying structure of the data, resulting in poor performance on both the training and unseen data. </a:t>
            </a:r>
            <a:endParaRPr lang="en-US" sz="2800" dirty="0" smtClean="0">
              <a:latin typeface="Times New Roman" pitchFamily="18" charset="0"/>
              <a:cs typeface="Times New Roman" pitchFamily="18" charset="0"/>
            </a:endParaRPr>
          </a:p>
          <a:p>
            <a:pPr marL="457200" indent="-457200" algn="just">
              <a:buFont typeface="Wingdings" pitchFamily="2" charset="2"/>
              <a:buChar char="Ø"/>
            </a:pPr>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typically happens when the model is not complex enough to represent the relationships present in the data. Signs of </a:t>
            </a:r>
            <a:r>
              <a:rPr lang="en-US" sz="2800" dirty="0" err="1">
                <a:latin typeface="Times New Roman" pitchFamily="18" charset="0"/>
                <a:cs typeface="Times New Roman" pitchFamily="18" charset="0"/>
              </a:rPr>
              <a:t>underfitting</a:t>
            </a:r>
            <a:r>
              <a:rPr lang="en-US" sz="2800" dirty="0">
                <a:latin typeface="Times New Roman" pitchFamily="18" charset="0"/>
                <a:cs typeface="Times New Roman" pitchFamily="18" charset="0"/>
              </a:rPr>
              <a:t> include high training error and high validation error. </a:t>
            </a:r>
            <a:endParaRPr lang="en-US" sz="2800" dirty="0" smtClean="0">
              <a:latin typeface="Times New Roman" pitchFamily="18" charset="0"/>
              <a:cs typeface="Times New Roman" pitchFamily="18" charset="0"/>
            </a:endParaRPr>
          </a:p>
          <a:p>
            <a:pPr algn="just"/>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124580"/>
      </p:ext>
    </p:extLst>
  </p:cSld>
  <p:clrMapOvr>
    <a:masterClrMapping/>
  </p:clrMapOvr>
  <p:transition>
    <p:comb/>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8775</TotalTime>
  <Words>702</Words>
  <Application>Microsoft Office PowerPoint</Application>
  <PresentationFormat>Custom</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Recurrent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address underfitting, one can try increasing the model's complexity (e.g., adding more layers or neurons), optimizing hyper parameters, or using more sophisticated architectures. Additionally, providing more training data or preprocessing the existing data to extract more relevant features can help mitigate underfitting. Dropout is a regularization technique commonly used in neural network models, particularly in deep learning, to prevent overfitting.</vt:lpstr>
      <vt:lpstr>Overfitting occurs when a model learns to memorize the training data rather than generalizing well to unseen data.   Dropout is a method used during training that randomly ignores a certain proportion of neurons, typically specified as a probability, during each training iteration.   This means that the output of these neurons is temporarily set to zero, effectively "dropping out" of the network for that iteration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576</cp:revision>
  <cp:lastPrinted>2019-03-11T07:04:42Z</cp:lastPrinted>
  <dcterms:created xsi:type="dcterms:W3CDTF">2018-07-13T16:31:18Z</dcterms:created>
  <dcterms:modified xsi:type="dcterms:W3CDTF">2024-02-27T04:17:23Z</dcterms:modified>
</cp:coreProperties>
</file>