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9"/>
  </p:notesMasterIdLst>
  <p:handoutMasterIdLst>
    <p:handoutMasterId r:id="rId10"/>
  </p:handoutMasterIdLst>
  <p:sldIdLst>
    <p:sldId id="390" r:id="rId2"/>
    <p:sldId id="258" r:id="rId3"/>
    <p:sldId id="394" r:id="rId4"/>
    <p:sldId id="391" r:id="rId5"/>
    <p:sldId id="354" r:id="rId6"/>
    <p:sldId id="392" r:id="rId7"/>
    <p:sldId id="374" r:id="rId8"/>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90" d="100"/>
          <a:sy n="90" d="100"/>
        </p:scale>
        <p:origin x="-72"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2/28/2024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2/28/2024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2/28/2024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2/28/2024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2/28/2024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2/28/2024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2/28/2024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2/28/2024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2/28/2024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a:bodyPr>
          <a:lstStyle/>
          <a:p>
            <a:r>
              <a:rPr lang="en-US" b="1" dirty="0">
                <a:solidFill>
                  <a:schemeClr val="tx1"/>
                </a:solidFill>
                <a:latin typeface="Times New Roman" pitchFamily="18" charset="0"/>
                <a:cs typeface="Times New Roman" pitchFamily="18" charset="0"/>
              </a:rPr>
              <a:t>Knowledge Representation in AI</a:t>
            </a:r>
            <a:endParaRPr lang="en-US" b="1" u="sng" dirty="0">
              <a:solidFill>
                <a:schemeClr val="tx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205973" cy="2677656"/>
          </a:xfrm>
          <a:prstGeom prst="rect">
            <a:avLst/>
          </a:prstGeom>
        </p:spPr>
        <p:txBody>
          <a:bodyPr wrap="square">
            <a:spAutoFit/>
          </a:bodyPr>
          <a:lstStyle/>
          <a:p>
            <a:pPr algn="just"/>
            <a:r>
              <a:rPr lang="en-US" sz="2800" dirty="0">
                <a:latin typeface="Times New Roman" pitchFamily="18" charset="0"/>
                <a:cs typeface="Times New Roman" pitchFamily="18" charset="0"/>
              </a:rPr>
              <a:t>Knowledge representation in AI refers to the way information is structured and stored within a computer system to enable reasoning, decision-making, and problem-solving</a:t>
            </a:r>
            <a:r>
              <a:rPr lang="en-US" sz="2800" dirty="0" smtClean="0">
                <a:latin typeface="Times New Roman" pitchFamily="18" charset="0"/>
                <a:cs typeface="Times New Roman" pitchFamily="18" charset="0"/>
              </a:rPr>
              <a:t>.</a:t>
            </a:r>
          </a:p>
          <a:p>
            <a:pPr algn="just"/>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It involves encoding knowledge in a format that a computer can understand and manipulate to perform various tasks intelligently.</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Rectangle 5"/>
          <p:cNvSpPr/>
          <p:nvPr/>
        </p:nvSpPr>
        <p:spPr>
          <a:xfrm>
            <a:off x="427125" y="637041"/>
            <a:ext cx="9205973" cy="4955203"/>
          </a:xfrm>
          <a:prstGeom prst="rect">
            <a:avLst/>
          </a:prstGeom>
        </p:spPr>
        <p:txBody>
          <a:bodyPr wrap="square">
            <a:spAutoFit/>
          </a:bodyPr>
          <a:lstStyle/>
          <a:p>
            <a:pPr marL="457200" indent="-457200" algn="just">
              <a:buFont typeface="Wingdings" pitchFamily="2" charset="2"/>
              <a:buChar char="Ø"/>
            </a:pPr>
            <a:r>
              <a:rPr lang="en-US" sz="2800" b="1" dirty="0">
                <a:latin typeface="Times New Roman" panose="02020603050405020304" pitchFamily="18" charset="0"/>
                <a:cs typeface="Times New Roman" panose="02020603050405020304" pitchFamily="18" charset="0"/>
              </a:rPr>
              <a:t>Semantic </a:t>
            </a:r>
            <a:r>
              <a:rPr lang="en-US" sz="2800" b="1" dirty="0" smtClean="0">
                <a:latin typeface="Times New Roman" panose="02020603050405020304" pitchFamily="18" charset="0"/>
                <a:cs typeface="Times New Roman" panose="02020603050405020304" pitchFamily="18" charset="0"/>
              </a:rPr>
              <a:t>Networks:</a:t>
            </a:r>
          </a:p>
          <a:p>
            <a:pPr marL="457200" indent="-457200" algn="just">
              <a:buFont typeface="Wingdings" pitchFamily="2" charset="2"/>
              <a:buChar char="Ø"/>
            </a:pPr>
            <a:r>
              <a:rPr lang="en-US" sz="28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These represent knowledge as a network or graph, where nodes represent concepts or entities, and edges represent relationships between them.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useful for capturing hierarchical relationships, categories, and associations between concepts</a:t>
            </a:r>
            <a:r>
              <a:rPr lang="en-US" sz="2800" dirty="0" smtClean="0">
                <a:latin typeface="Times New Roman" panose="02020603050405020304" pitchFamily="18" charset="0"/>
                <a:cs typeface="Times New Roman" panose="02020603050405020304" pitchFamily="18" charset="0"/>
              </a:rPr>
              <a:t>.</a:t>
            </a:r>
          </a:p>
          <a:p>
            <a:pPr marL="457200" indent="-457200" algn="just">
              <a:buFont typeface="Wingdings" pitchFamily="2" charset="2"/>
              <a:buChar char="Ø"/>
            </a:pPr>
            <a:r>
              <a:rPr lang="en-US" sz="2800" b="1" dirty="0" smtClean="0">
                <a:latin typeface="Times New Roman" panose="02020603050405020304" pitchFamily="18" charset="0"/>
                <a:cs typeface="Times New Roman" panose="02020603050405020304" pitchFamily="18" charset="0"/>
              </a:rPr>
              <a:t>Frames: </a:t>
            </a:r>
            <a:r>
              <a:rPr lang="en-US" sz="2400" dirty="0">
                <a:latin typeface="Times New Roman" panose="02020603050405020304" pitchFamily="18" charset="0"/>
                <a:cs typeface="Times New Roman" panose="02020603050405020304" pitchFamily="18" charset="0"/>
              </a:rPr>
              <a:t>Frames are a way to represent knowledge by organizing information into structures called frames. Each frame contains slots for various attributes or properties of an object or concept, along with values for those attributes. Frames are particularly helpful for representing stereotypical or typical knowledge about objects or concepts.</a:t>
            </a:r>
          </a:p>
        </p:txBody>
      </p:sp>
    </p:spTree>
    <p:extLst>
      <p:ext uri="{BB962C8B-B14F-4D97-AF65-F5344CB8AC3E}">
        <p14:creationId xmlns:p14="http://schemas.microsoft.com/office/powerpoint/2010/main" val="4160141017"/>
      </p:ext>
    </p:extLst>
  </p:cSld>
  <p:clrMapOvr>
    <a:masterClrMapping/>
  </p:clrMapOvr>
  <p:transition>
    <p:comb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5" name="Rectangle 4"/>
          <p:cNvSpPr/>
          <p:nvPr/>
        </p:nvSpPr>
        <p:spPr>
          <a:xfrm>
            <a:off x="849085" y="796835"/>
            <a:ext cx="8424917" cy="3477875"/>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Rules</a:t>
            </a:r>
          </a:p>
          <a:p>
            <a:pPr algn="just"/>
            <a:r>
              <a:rPr lang="en-US" sz="2800" dirty="0" smtClean="0">
                <a:latin typeface="Times New Roman" panose="02020603050405020304" pitchFamily="18" charset="0"/>
                <a:cs typeface="Times New Roman" panose="02020603050405020304" pitchFamily="18" charset="0"/>
              </a:rPr>
              <a:t>Rule-based </a:t>
            </a:r>
            <a:r>
              <a:rPr lang="en-US" sz="2800" dirty="0">
                <a:latin typeface="Times New Roman" panose="02020603050405020304" pitchFamily="18" charset="0"/>
                <a:cs typeface="Times New Roman" panose="02020603050405020304" pitchFamily="18" charset="0"/>
              </a:rPr>
              <a:t>representation involves encoding knowledge in the form of if-then rules. These rules specify conditions (if) and actions (then), allowing the system to infer new knowledge based on existing knowledge and rules.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Rules </a:t>
            </a:r>
            <a:r>
              <a:rPr lang="en-US" sz="2800" dirty="0">
                <a:latin typeface="Times New Roman" panose="02020603050405020304" pitchFamily="18" charset="0"/>
                <a:cs typeface="Times New Roman" panose="02020603050405020304" pitchFamily="18" charset="0"/>
              </a:rPr>
              <a:t>are used for encoding procedural knowledge, decision-making criteria, and logical relationships.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63445"/>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9455" y="656180"/>
            <a:ext cx="9313817" cy="5068389"/>
          </a:xfrm>
        </p:spPr>
        <p:txBody>
          <a:bodyPr>
            <a:normAutofit/>
          </a:bodyPr>
          <a:lstStyle/>
          <a:p>
            <a:pPr algn="just">
              <a:buFont typeface="Wingdings" pitchFamily="2" charset="2"/>
              <a:buChar char="Ø"/>
            </a:pPr>
            <a:r>
              <a:rPr lang="en-US" sz="2800" b="1" dirty="0">
                <a:latin typeface="Times New Roman" panose="02020603050405020304" pitchFamily="18" charset="0"/>
                <a:cs typeface="Times New Roman" panose="02020603050405020304" pitchFamily="18" charset="0"/>
              </a:rPr>
              <a:t>Logic-based </a:t>
            </a:r>
            <a:r>
              <a:rPr lang="en-US" sz="2800" b="1" dirty="0" smtClean="0">
                <a:latin typeface="Times New Roman" panose="02020603050405020304" pitchFamily="18" charset="0"/>
                <a:cs typeface="Times New Roman" panose="02020603050405020304" pitchFamily="18" charset="0"/>
              </a:rPr>
              <a:t>Representations: </a:t>
            </a:r>
          </a:p>
          <a:p>
            <a:pPr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includes various logical formalisms such as propositional logic, first-order logic, and higher-order logic. Propositional logic deals with simple true/false statements and logical connectives like AND, OR, and NOT. </a:t>
            </a:r>
            <a:endParaRPr lang="en-US" sz="2800" dirty="0" smtClean="0">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800" dirty="0" smtClean="0">
                <a:latin typeface="Times New Roman" panose="02020603050405020304" pitchFamily="18" charset="0"/>
                <a:cs typeface="Times New Roman" panose="02020603050405020304" pitchFamily="18" charset="0"/>
              </a:rPr>
              <a:t>First-order </a:t>
            </a:r>
            <a:r>
              <a:rPr lang="en-US" sz="2800" dirty="0">
                <a:latin typeface="Times New Roman" panose="02020603050405020304" pitchFamily="18" charset="0"/>
                <a:cs typeface="Times New Roman" panose="02020603050405020304" pitchFamily="18" charset="0"/>
              </a:rPr>
              <a:t>logic extends propositional logic by incorporating variables, quantifiers, and predicates, allowing for more complex reasoning about objects and relationships.</a:t>
            </a: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2906" y="757091"/>
            <a:ext cx="8083894" cy="3880772"/>
          </a:xfrm>
        </p:spPr>
        <p:txBody>
          <a:bodyPr>
            <a:normAutofit/>
          </a:bodyPr>
          <a:lstStyle/>
          <a:p>
            <a:pPr algn="just"/>
            <a:r>
              <a:rPr lang="en-US" sz="2400" b="1" dirty="0" smtClean="0">
                <a:latin typeface="Times New Roman" pitchFamily="18" charset="0"/>
                <a:cs typeface="Times New Roman" pitchFamily="18" charset="0"/>
              </a:rPr>
              <a:t>Ontologies</a:t>
            </a:r>
            <a:r>
              <a:rPr lang="en-US"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Ontologies </a:t>
            </a:r>
            <a:r>
              <a:rPr lang="en-US" sz="2400" dirty="0">
                <a:latin typeface="Times New Roman" pitchFamily="18" charset="0"/>
                <a:cs typeface="Times New Roman" pitchFamily="18" charset="0"/>
              </a:rPr>
              <a:t>are formal representations of knowledge that define concepts, their properties, and the relationships between them in a standardized way</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They provide a shared vocabulary and taxonomy for a particular domain, facilitating interoperability and knowledge sharing between different systems.</a:t>
            </a: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7705201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859" y="1070677"/>
            <a:ext cx="8911687" cy="4483467"/>
          </a:xfrm>
        </p:spPr>
        <p:txBody>
          <a:bodyPr>
            <a:normAutofit/>
          </a:bodyPr>
          <a:lstStyle/>
          <a:p>
            <a:pPr algn="ctr"/>
            <a:r>
              <a:rPr lang="en-US" sz="11500" dirty="0" smtClean="0">
                <a:latin typeface="Curlz MT" pitchFamily="82" charset="0"/>
              </a:rPr>
              <a:t/>
            </a:r>
            <a:br>
              <a:rPr lang="en-US" sz="11500" dirty="0" smtClean="0">
                <a:latin typeface="Curlz MT" pitchFamily="82" charset="0"/>
              </a:rPr>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p:transition>
    <p:comb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8790</TotalTime>
  <Words>330</Words>
  <Application>Microsoft Office PowerPoint</Application>
  <PresentationFormat>Custom</PresentationFormat>
  <Paragraphs>26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PowerPoint Presentation</vt:lpstr>
      <vt:lpstr>Knowledge Representation in AI</vt:lpstr>
      <vt:lpstr>PowerPoint Presentation</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583</cp:revision>
  <cp:lastPrinted>2019-03-11T07:04:42Z</cp:lastPrinted>
  <dcterms:created xsi:type="dcterms:W3CDTF">2018-07-13T16:31:18Z</dcterms:created>
  <dcterms:modified xsi:type="dcterms:W3CDTF">2024-02-29T05:01:31Z</dcterms:modified>
</cp:coreProperties>
</file>