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0" r:id="rId1"/>
  </p:sldMasterIdLst>
  <p:notesMasterIdLst>
    <p:notesMasterId r:id="rId13"/>
  </p:notesMasterIdLst>
  <p:handoutMasterIdLst>
    <p:handoutMasterId r:id="rId14"/>
  </p:handoutMasterIdLst>
  <p:sldIdLst>
    <p:sldId id="390" r:id="rId2"/>
    <p:sldId id="258" r:id="rId3"/>
    <p:sldId id="391" r:id="rId4"/>
    <p:sldId id="354" r:id="rId5"/>
    <p:sldId id="356" r:id="rId6"/>
    <p:sldId id="357" r:id="rId7"/>
    <p:sldId id="359" r:id="rId8"/>
    <p:sldId id="392" r:id="rId9"/>
    <p:sldId id="393" r:id="rId10"/>
    <p:sldId id="394" r:id="rId11"/>
    <p:sldId id="374" r:id="rId12"/>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5949"/>
    <a:srgbClr val="889B52"/>
    <a:srgbClr val="D1DDB0"/>
    <a:srgbClr val="A6CDBD"/>
    <a:srgbClr val="EE6E4B"/>
    <a:srgbClr val="77623D"/>
    <a:srgbClr val="F39E87"/>
    <a:srgbClr val="DBCEB7"/>
    <a:srgbClr val="D6D1C8"/>
    <a:srgbClr val="C8C2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54" autoAdjust="0"/>
    <p:restoredTop sz="94660" autoAdjust="0"/>
  </p:normalViewPr>
  <p:slideViewPr>
    <p:cSldViewPr snapToGrid="0">
      <p:cViewPr>
        <p:scale>
          <a:sx n="80" d="100"/>
          <a:sy n="80" d="100"/>
        </p:scale>
        <p:origin x="-270" y="60"/>
      </p:cViewPr>
      <p:guideLst>
        <p:guide orient="horz" pos="2160"/>
        <p:guide pos="3840"/>
      </p:guideLst>
    </p:cSldViewPr>
  </p:slideViewPr>
  <p:outlineViewPr>
    <p:cViewPr>
      <p:scale>
        <a:sx n="33" d="100"/>
        <a:sy n="33" d="100"/>
      </p:scale>
      <p:origin x="0" y="20598"/>
    </p:cViewPr>
  </p:outlineViewPr>
  <p:notesTextViewPr>
    <p:cViewPr>
      <p:scale>
        <a:sx n="1" d="1"/>
        <a:sy n="1" d="1"/>
      </p:scale>
      <p:origin x="0" y="0"/>
    </p:cViewPr>
  </p:notesTextViewPr>
  <p:notesViewPr>
    <p:cSldViewPr snapToGrid="0">
      <p:cViewPr varScale="1">
        <p:scale>
          <a:sx n="53" d="100"/>
          <a:sy n="53" d="100"/>
        </p:scale>
        <p:origin x="-2874"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C5EE45E9-197A-47B1-AEF3-F977D17F169E}" type="datetimeFigureOut">
              <a:rPr lang="en-US" smtClean="0"/>
              <a:pPr/>
              <a:t>12/19/2023</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68F7C1DE-F9C7-465F-97C3-43BE584D1F29}" type="slidenum">
              <a:rPr lang="en-US" smtClean="0"/>
              <a:pPr/>
              <a:t>‹#›</a:t>
            </a:fld>
            <a:endParaRPr lang="en-US"/>
          </a:p>
        </p:txBody>
      </p:sp>
    </p:spTree>
    <p:extLst>
      <p:ext uri="{BB962C8B-B14F-4D97-AF65-F5344CB8AC3E}">
        <p14:creationId xmlns:p14="http://schemas.microsoft.com/office/powerpoint/2010/main" val="10868883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5DAE0583-90E0-4DC7-97CC-66F8E7253EC8}" type="datetimeFigureOut">
              <a:rPr lang="en-US" smtClean="0"/>
              <a:pPr/>
              <a:t>12/19/2023</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86A8D750-A76A-456C-A46B-F4AEFB2032A6}" type="slidenum">
              <a:rPr lang="en-US" smtClean="0"/>
              <a:pPr/>
              <a:t>‹#›</a:t>
            </a:fld>
            <a:endParaRPr lang="en-US"/>
          </a:p>
        </p:txBody>
      </p:sp>
    </p:spTree>
    <p:extLst>
      <p:ext uri="{BB962C8B-B14F-4D97-AF65-F5344CB8AC3E}">
        <p14:creationId xmlns:p14="http://schemas.microsoft.com/office/powerpoint/2010/main" val="3055033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B7B289A-B170-474C-83BE-E43F8EECF514}" type="datetime1">
              <a:rPr lang="en-US" smtClean="0"/>
              <a:pPr/>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3540410"/>
      </p:ext>
    </p:extLst>
  </p:cSld>
  <p:clrMapOvr>
    <a:masterClrMapping/>
  </p:clrMapOvr>
  <p:transition>
    <p:wedg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2081459"/>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43695745"/>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2830687"/>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37372589"/>
      </p:ext>
    </p:extLst>
  </p:cSld>
  <p:clrMapOvr>
    <a:masterClrMapping/>
  </p:clrMapOvr>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0364022"/>
      </p:ext>
    </p:extLst>
  </p:cSld>
  <p:clrMapOvr>
    <a:masterClrMapping/>
  </p:clrMapOvr>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08E5B7-8E49-49B7-9AF5-D247E978963C}" type="datetime1">
              <a:rPr lang="en-US" smtClean="0"/>
              <a:pPr/>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5180795"/>
      </p:ext>
    </p:extLst>
  </p:cSld>
  <p:clrMapOvr>
    <a:masterClrMapping/>
  </p:clrMapOvr>
  <p:transition>
    <p:wedg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053B17-04CC-42A2-A241-5129679C85A6}" type="datetime1">
              <a:rPr lang="en-US" smtClean="0"/>
              <a:pPr/>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262681"/>
      </p:ext>
    </p:extLst>
  </p:cSld>
  <p:clrMapOvr>
    <a:masterClrMapping/>
  </p:clrMapOvr>
  <p:transition>
    <p:wedg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B1DC2A-56D1-4C31-9B84-F9D15B143A33}" type="datetime1">
              <a:rPr lang="en-US" smtClean="0"/>
              <a:pPr/>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3521975"/>
      </p:ext>
    </p:extLst>
  </p:cSld>
  <p:clrMapOvr>
    <a:masterClrMapping/>
  </p:clrMapOvr>
  <p:transition>
    <p:wedg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7B65DBE-61D1-4D82-8498-7BFFAD803BD2}" type="datetime1">
              <a:rPr lang="en-US" smtClean="0"/>
              <a:pPr/>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2475446"/>
      </p:ext>
    </p:extLst>
  </p:cSld>
  <p:clrMapOvr>
    <a:masterClrMapping/>
  </p:clrMapOvr>
  <p:transition>
    <p:wedg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24BA780-7598-4459-A56B-D5F18339AB95}" type="datetime1">
              <a:rPr lang="en-US" smtClean="0"/>
              <a:pPr/>
              <a:t>12/19/2023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5231918"/>
      </p:ext>
    </p:extLst>
  </p:cSld>
  <p:clrMapOvr>
    <a:masterClrMapping/>
  </p:clrMapOvr>
  <p:transition>
    <p:wedg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A6A054B-9EDA-43CD-B58C-33F3FA6837D0}" type="datetime1">
              <a:rPr lang="en-US" smtClean="0"/>
              <a:pPr/>
              <a:t>12/19/2023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4179235"/>
      </p:ext>
    </p:extLst>
  </p:cSld>
  <p:clrMapOvr>
    <a:masterClrMapping/>
  </p:clrMapOvr>
  <p:transition>
    <p:wedg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BCB103-F5FD-428B-B1C8-7D2EEAB33FFC}" type="datetime1">
              <a:rPr lang="en-US" smtClean="0"/>
              <a:pPr/>
              <a:t>12/19/2023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2824172"/>
      </p:ext>
    </p:extLst>
  </p:cSld>
  <p:clrMapOvr>
    <a:masterClrMapping/>
  </p:clrMapOvr>
  <p:transition>
    <p:wedg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EC991E-AB61-4D79-94B3-8A4F23AC4641}" type="datetime1">
              <a:rPr lang="en-US" smtClean="0"/>
              <a:pPr/>
              <a:t>12/19/2023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6940757"/>
      </p:ext>
    </p:extLst>
  </p:cSld>
  <p:clrMapOvr>
    <a:masterClrMapping/>
  </p:clrMapOvr>
  <p:transition>
    <p:wedg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56C0871-8C3E-4CBE-9C42-C92608223F22}" type="datetime1">
              <a:rPr lang="en-US" smtClean="0"/>
              <a:pPr/>
              <a:t>12/19/2023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2786175"/>
      </p:ext>
    </p:extLst>
  </p:cSld>
  <p:clrMapOvr>
    <a:masterClrMapping/>
  </p:clrMapOvr>
  <p:transition>
    <p:wedg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6661CC78-3771-4E36-859D-28880DA8B573}" type="datetime1">
              <a:rPr lang="en-US" smtClean="0"/>
              <a:pPr/>
              <a:t>12/19/2023</a:t>
            </a:fld>
            <a:endParaRPr lang="en-US" dirty="0"/>
          </a:p>
        </p:txBody>
      </p:sp>
    </p:spTree>
    <p:extLst>
      <p:ext uri="{BB962C8B-B14F-4D97-AF65-F5344CB8AC3E}">
        <p14:creationId xmlns:p14="http://schemas.microsoft.com/office/powerpoint/2010/main" val="118618537"/>
      </p:ext>
    </p:extLst>
  </p:cSld>
  <p:clrMapOvr>
    <a:masterClrMapping/>
  </p:clrMapOvr>
  <p:transition>
    <p:wedg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82F729-F9EB-46E1-B6CA-A9DC3E44D512}" type="datetime1">
              <a:rPr lang="en-US" smtClean="0"/>
              <a:pPr/>
              <a:t>12/19/2023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9728408"/>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Lst>
  <p:transition>
    <p:wedge/>
  </p:transition>
  <p:timing>
    <p:tnLst>
      <p:par>
        <p:cTn id="1" dur="indefinite" restart="never" nodeType="tmRoot"/>
      </p:par>
    </p:tnLst>
  </p:timing>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677334" y="2160589"/>
            <a:ext cx="8087843" cy="1882567"/>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3600" b="1" dirty="0" smtClean="0">
                <a:solidFill>
                  <a:schemeClr val="accent6">
                    <a:lumMod val="75000"/>
                  </a:schemeClr>
                </a:solidFill>
              </a:rPr>
              <a:t> </a:t>
            </a:r>
            <a:r>
              <a:rPr lang="en-US" sz="3600" b="1" dirty="0" smtClean="0">
                <a:solidFill>
                  <a:schemeClr val="tx1"/>
                </a:solidFill>
              </a:rPr>
              <a:t>With the name of Allah, Who is the most Gracious</a:t>
            </a:r>
            <a:r>
              <a:rPr lang="en-US" sz="4000" b="1" dirty="0" smtClean="0">
                <a:solidFill>
                  <a:schemeClr val="tx1"/>
                </a:solidFill>
              </a:rPr>
              <a:t> </a:t>
            </a:r>
            <a:r>
              <a:rPr lang="en-US" sz="3600" b="1" dirty="0" smtClean="0">
                <a:solidFill>
                  <a:schemeClr val="tx1"/>
                </a:solidFill>
              </a:rPr>
              <a:t>and Merciful</a:t>
            </a:r>
          </a:p>
          <a:p>
            <a:endParaRPr lang="en-US" sz="3200" b="1"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a:t>
            </a:fld>
            <a:endParaRPr lang="en-US" dirty="0"/>
          </a:p>
        </p:txBody>
      </p:sp>
      <p:pic>
        <p:nvPicPr>
          <p:cNvPr id="7" name="Picture 2" descr="Image result for bismillah in urdu"/>
          <p:cNvPicPr>
            <a:picLocks noChangeAspect="1" noChangeArrowheads="1"/>
          </p:cNvPicPr>
          <p:nvPr/>
        </p:nvPicPr>
        <p:blipFill>
          <a:blip r:embed="rId2"/>
          <a:srcRect/>
          <a:stretch>
            <a:fillRect/>
          </a:stretch>
        </p:blipFill>
        <p:spPr bwMode="auto">
          <a:xfrm>
            <a:off x="1658983" y="509451"/>
            <a:ext cx="6753497" cy="1389019"/>
          </a:xfrm>
          <a:prstGeom prst="rect">
            <a:avLst/>
          </a:prstGeom>
          <a:noFill/>
        </p:spPr>
      </p:pic>
    </p:spTree>
    <p:extLst>
      <p:ext uri="{BB962C8B-B14F-4D97-AF65-F5344CB8AC3E}">
        <p14:creationId xmlns:p14="http://schemas.microsoft.com/office/powerpoint/2010/main" val="953219383"/>
      </p:ext>
    </p:extLst>
  </p:cSld>
  <p:clrMapOvr>
    <a:masterClrMapping/>
  </p:clrMapOvr>
  <p:transition>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463041"/>
            <a:ext cx="8806300" cy="4578322"/>
          </a:xfrm>
        </p:spPr>
        <p:txBody>
          <a:bodyPr>
            <a:normAutofit/>
          </a:bodyPr>
          <a:lstStyle/>
          <a:p>
            <a:pPr algn="just"/>
            <a:r>
              <a:rPr lang="en-US" sz="2800" b="1" dirty="0" smtClean="0">
                <a:solidFill>
                  <a:schemeClr val="tx1"/>
                </a:solidFill>
                <a:latin typeface="Times New Roman" panose="02020603050405020304" pitchFamily="18" charset="0"/>
                <a:cs typeface="Times New Roman" panose="02020603050405020304" pitchFamily="18" charset="0"/>
              </a:rPr>
              <a:t>Sentiment Analysis </a:t>
            </a:r>
          </a:p>
          <a:p>
            <a:pPr algn="just"/>
            <a:r>
              <a:rPr lang="en-US" sz="2800" b="1" dirty="0" smtClean="0">
                <a:solidFill>
                  <a:schemeClr val="tx1"/>
                </a:solidFill>
                <a:latin typeface="Times New Roman" panose="02020603050405020304" pitchFamily="18" charset="0"/>
                <a:cs typeface="Times New Roman" panose="02020603050405020304" pitchFamily="18" charset="0"/>
              </a:rPr>
              <a:t>  </a:t>
            </a:r>
            <a:r>
              <a:rPr lang="en-US" sz="2800" dirty="0" smtClean="0">
                <a:solidFill>
                  <a:schemeClr val="tx1"/>
                </a:solidFill>
                <a:latin typeface="Times New Roman" panose="02020603050405020304" pitchFamily="18" charset="0"/>
                <a:cs typeface="Times New Roman" panose="02020603050405020304" pitchFamily="18" charset="0"/>
              </a:rPr>
              <a:t>Involves determining the sentiment expressed in a piece of text, such as positive, negative, or neutral.</a:t>
            </a:r>
            <a:endParaRPr lang="en-GB" sz="24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2135900678"/>
      </p:ext>
    </p:extLst>
  </p:cSld>
  <p:clrMapOvr>
    <a:masterClrMapping/>
  </p:clrMapOvr>
  <p:transition>
    <p:wedg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09"/>
            <a:ext cx="8911687" cy="4483467"/>
          </a:xfrm>
        </p:spPr>
        <p:txBody>
          <a:bodyPr>
            <a:normAutofit/>
          </a:bodyPr>
          <a:lstStyle/>
          <a:p>
            <a:pPr algn="ctr"/>
            <a:r>
              <a:rPr lang="en-US" sz="9600" dirty="0" smtClean="0"/>
              <a:t/>
            </a:r>
            <a:br>
              <a:rPr lang="en-US" sz="9600" dirty="0" smtClean="0"/>
            </a:br>
            <a:r>
              <a:rPr lang="en-US" sz="11500" dirty="0" smtClean="0">
                <a:latin typeface="Curlz MT" pitchFamily="82" charset="0"/>
              </a:rPr>
              <a:t>Thank You</a:t>
            </a:r>
            <a:endParaRPr lang="en-US" sz="9600" dirty="0">
              <a:latin typeface="Curlz MT" pitchFamily="82" charset="0"/>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pPr/>
              <a:t>11</a:t>
            </a:fld>
            <a:endParaRPr lang="en-US" dirty="0"/>
          </a:p>
        </p:txBody>
      </p:sp>
    </p:spTree>
  </p:cSld>
  <p:clrMapOvr>
    <a:masterClrMapping/>
  </p:clrMapOvr>
  <p:transition>
    <p:comb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697" y="452718"/>
            <a:ext cx="9698137" cy="971133"/>
          </a:xfrm>
        </p:spPr>
        <p:txBody>
          <a:bodyPr>
            <a:normAutofit fontScale="90000"/>
          </a:bodyPr>
          <a:lstStyle/>
          <a:p>
            <a:r>
              <a:rPr lang="en-US" b="1" dirty="0" smtClean="0">
                <a:solidFill>
                  <a:schemeClr val="tx1"/>
                </a:solidFill>
                <a:latin typeface="Times New Roman" panose="02020603050405020304" pitchFamily="18" charset="0"/>
                <a:cs typeface="Times New Roman" panose="02020603050405020304" pitchFamily="18" charset="0"/>
              </a:rPr>
              <a:t>Natural Language Processing</a:t>
            </a:r>
            <a:r>
              <a:rPr lang="en-GB" dirty="0"/>
              <a:t/>
            </a:r>
            <a:br>
              <a:rPr lang="en-GB" dirty="0"/>
            </a:br>
            <a:r>
              <a:rPr lang="en-US" b="1" u="sng" dirty="0" smtClean="0"/>
              <a:t> </a:t>
            </a:r>
            <a:endParaRPr lang="en-US" u="sng" dirty="0">
              <a:solidFill>
                <a:schemeClr val="accent1"/>
              </a:solidFill>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pPr/>
              <a:t>2</a:t>
            </a:fld>
            <a:endParaRPr lang="en-US" dirty="0"/>
          </a:p>
        </p:txBody>
      </p:sp>
      <p:sp>
        <p:nvSpPr>
          <p:cNvPr id="6" name="Rectangle 5"/>
          <p:cNvSpPr/>
          <p:nvPr/>
        </p:nvSpPr>
        <p:spPr>
          <a:xfrm>
            <a:off x="352697" y="1423851"/>
            <a:ext cx="10084526" cy="3693319"/>
          </a:xfrm>
          <a:prstGeom prst="rect">
            <a:avLst/>
          </a:prstGeom>
        </p:spPr>
        <p:txBody>
          <a:bodyPr wrap="square">
            <a:spAutoFit/>
          </a:bodyPr>
          <a:lstStyle/>
          <a:p>
            <a:pPr marL="342900" indent="-342900" algn="just">
              <a:lnSpc>
                <a:spcPct val="150000"/>
              </a:lnSpc>
              <a:buClr>
                <a:schemeClr val="accent1"/>
              </a:buCl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NLP, or Natural Language Processing, is a subfield of artificial intelligence (AI) that focuses on the interaction between computers and humans through natural language. </a:t>
            </a:r>
          </a:p>
          <a:p>
            <a:pPr marL="342900" indent="-342900" algn="just">
              <a:lnSpc>
                <a:spcPct val="150000"/>
              </a:lnSpc>
              <a:buClr>
                <a:schemeClr val="accent1"/>
              </a:buCl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 goal of NLP is to enable computers to understand, interpret, and generate human language in a way that is both meaningful and contextually relevant.</a:t>
            </a:r>
            <a:endParaRPr lang="en-US" dirty="0" smtClean="0">
              <a:latin typeface="Times New Roman" panose="02020603050405020304" pitchFamily="18" charset="0"/>
              <a:cs typeface="Times New Roman" panose="02020603050405020304" pitchFamily="18" charset="0"/>
            </a:endParaRPr>
          </a:p>
          <a:p>
            <a:pPr marL="285750" indent="-285750">
              <a:lnSpc>
                <a:spcPct val="150000"/>
              </a:lnSpc>
              <a:buClr>
                <a:schemeClr val="accent1"/>
              </a:buClr>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lnSpc>
                <a:spcPct val="150000"/>
              </a:lnSpc>
              <a:buClr>
                <a:schemeClr val="accent1"/>
              </a:buClr>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7856370"/>
      </p:ext>
    </p:extLst>
  </p:cSld>
  <p:clrMapOvr>
    <a:masterClrMapping/>
  </p:clrMapOvr>
  <p:transition>
    <p:comb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sp>
        <p:nvSpPr>
          <p:cNvPr id="5" name="Rectangle 4"/>
          <p:cNvSpPr/>
          <p:nvPr/>
        </p:nvSpPr>
        <p:spPr>
          <a:xfrm>
            <a:off x="849085" y="796835"/>
            <a:ext cx="8424917" cy="4985980"/>
          </a:xfrm>
          <a:prstGeom prst="rect">
            <a:avLst/>
          </a:prstGeom>
        </p:spPr>
        <p:txBody>
          <a:bodyPr wrap="square">
            <a:spAutoFit/>
          </a:bodyPr>
          <a:lstStyle/>
          <a:p>
            <a:pPr marL="285750" indent="-285750" algn="just">
              <a:lnSpc>
                <a:spcPct val="150000"/>
              </a:lnSpc>
              <a:buClr>
                <a:schemeClr val="accent1"/>
              </a:buClr>
              <a:buFont typeface="Wingdings" panose="05000000000000000000" pitchFamily="2" charset="2"/>
              <a:buChar char="§"/>
            </a:pPr>
            <a:r>
              <a:rPr lang="en-GB" sz="2400" b="1" dirty="0" smtClean="0">
                <a:latin typeface="Times New Roman" panose="02020603050405020304" pitchFamily="18" charset="0"/>
                <a:cs typeface="Times New Roman" panose="02020603050405020304" pitchFamily="18" charset="0"/>
              </a:rPr>
              <a:t>Importance of NLP:</a:t>
            </a:r>
            <a:r>
              <a:rPr lang="en-GB" sz="2400" dirty="0" smtClean="0">
                <a:latin typeface="Times New Roman" panose="02020603050405020304" pitchFamily="18" charset="0"/>
                <a:cs typeface="Times New Roman" panose="02020603050405020304" pitchFamily="18" charset="0"/>
              </a:rPr>
              <a:t>    </a:t>
            </a:r>
            <a:endParaRPr lang="en-GB" sz="2400" b="1" dirty="0" smtClean="0">
              <a:latin typeface="Times New Roman" panose="02020603050405020304" pitchFamily="18" charset="0"/>
              <a:cs typeface="Times New Roman" panose="02020603050405020304" pitchFamily="18" charset="0"/>
            </a:endParaRPr>
          </a:p>
          <a:p>
            <a:pPr algn="just">
              <a:lnSpc>
                <a:spcPct val="150000"/>
              </a:lnSpc>
              <a:buClr>
                <a:schemeClr val="accent1"/>
              </a:buClr>
            </a:pPr>
            <a:r>
              <a:rPr lang="en-GB"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Communication with Computers</a:t>
            </a:r>
          </a:p>
          <a:p>
            <a:pPr algn="just">
              <a:lnSpc>
                <a:spcPct val="150000"/>
              </a:lnSpc>
              <a:buClr>
                <a:schemeClr val="accent1"/>
              </a:buClr>
            </a:pPr>
            <a:r>
              <a:rPr lang="en-US" sz="2000" dirty="0" smtClean="0">
                <a:latin typeface="Times New Roman" panose="02020603050405020304" pitchFamily="18" charset="0"/>
                <a:cs typeface="Times New Roman" panose="02020603050405020304" pitchFamily="18" charset="0"/>
              </a:rPr>
              <a:t> NLP enables humans to communicate with computers in a more natural and intuitive way. This includes voice commands, text input, and even gestures, making technology more accessible.</a:t>
            </a:r>
            <a:endParaRPr lang="en-GB" sz="2000" dirty="0">
              <a:latin typeface="Times New Roman" panose="02020603050405020304" pitchFamily="18" charset="0"/>
              <a:cs typeface="Times New Roman" panose="02020603050405020304" pitchFamily="18" charset="0"/>
            </a:endParaRPr>
          </a:p>
          <a:p>
            <a:pPr marL="342900" indent="-342900" algn="just">
              <a:lnSpc>
                <a:spcPct val="150000"/>
              </a:lnSpc>
              <a:buClr>
                <a:schemeClr val="accent1"/>
              </a:buClr>
              <a:buFont typeface="Wingdings" panose="05000000000000000000" pitchFamily="2" charset="2"/>
              <a:buChar char="Ø"/>
            </a:pPr>
            <a:r>
              <a:rPr lang="en-GB" sz="2400" b="1"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Data Analysis</a:t>
            </a:r>
          </a:p>
          <a:p>
            <a:pPr marL="342900" indent="-342900" algn="just">
              <a:lnSpc>
                <a:spcPct val="150000"/>
              </a:lnSpc>
              <a:buClr>
                <a:schemeClr val="accent1"/>
              </a:buCl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NLP plays a crucial role in extracting valuable insights from large volumes of unstructured data, such as social media posts, articles, and customer reviews. This aids businesses in making informed decisions based on sentiment analysis and other linguistic patterns.</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2763445"/>
      </p:ext>
    </p:extLst>
  </p:cSld>
  <p:clrMapOvr>
    <a:masterClrMapping/>
  </p:clrMapOvr>
  <p:transition>
    <p:wedg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78822" y="1240971"/>
            <a:ext cx="9313817" cy="5068389"/>
          </a:xfrm>
        </p:spPr>
        <p:txBody>
          <a:bodyPr>
            <a:normAutofit/>
          </a:bodyPr>
          <a:lstStyle/>
          <a:p>
            <a:pPr marL="0" indent="0" algn="just">
              <a:buNone/>
            </a:pPr>
            <a:r>
              <a:rPr lang="en-US" sz="2800" b="1" dirty="0" smtClean="0"/>
              <a:t>Machine Translation   </a:t>
            </a:r>
          </a:p>
          <a:p>
            <a:pPr marL="0" indent="0" algn="just">
              <a:buNone/>
            </a:pPr>
            <a:r>
              <a:rPr lang="en-US" sz="2800" dirty="0" smtClean="0"/>
              <a:t>NLP is essential for developing machine translation systems, allowing for the automatic translation of text from one language to another. Services like Google Translate rely on NLP algorithms.</a:t>
            </a:r>
          </a:p>
          <a:p>
            <a:pPr marL="0" indent="0" algn="just">
              <a:buNone/>
            </a:pPr>
            <a:r>
              <a:rPr lang="en-US" sz="2800" b="1" dirty="0" smtClean="0">
                <a:latin typeface="Times New Roman" panose="02020603050405020304" pitchFamily="18" charset="0"/>
                <a:cs typeface="Times New Roman" panose="02020603050405020304" pitchFamily="18" charset="0"/>
              </a:rPr>
              <a:t>Chatbots and Virtual Assistants  </a:t>
            </a:r>
          </a:p>
          <a:p>
            <a:pPr marL="0" indent="0" algn="just">
              <a:buNone/>
            </a:pPr>
            <a:r>
              <a:rPr lang="en-US" sz="2800" dirty="0" smtClean="0">
                <a:latin typeface="Times New Roman" panose="02020603050405020304" pitchFamily="18" charset="0"/>
                <a:cs typeface="Times New Roman" panose="02020603050405020304" pitchFamily="18" charset="0"/>
              </a:rPr>
              <a:t> NLP is a key component in the development of chatbots and virtual assistants, making them capable of understanding and responding to user queries in a conversational manner.</a:t>
            </a:r>
            <a:endParaRPr lang="en-GB"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cxnSp>
        <p:nvCxnSpPr>
          <p:cNvPr id="5" name="Straight Connector 4"/>
          <p:cNvCxnSpPr/>
          <p:nvPr/>
        </p:nvCxnSpPr>
        <p:spPr>
          <a:xfrm flipV="1">
            <a:off x="143691" y="1063416"/>
            <a:ext cx="9431380" cy="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453116" y="2723063"/>
            <a:ext cx="6096000" cy="369332"/>
          </a:xfrm>
          <a:prstGeom prst="rect">
            <a:avLst/>
          </a:prstGeom>
        </p:spPr>
        <p:txBody>
          <a:bodyPr>
            <a:spAutoFit/>
          </a:bodyPr>
          <a:lstStyle/>
          <a:p>
            <a:r>
              <a:rPr lang="en-US" dirty="0" smtClean="0">
                <a:latin typeface="Times New Roman" panose="02020603050405020304" pitchFamily="18" charset="0"/>
                <a:cs typeface="Times New Roman" panose="02020603050405020304" pitchFamily="18" charset="0"/>
              </a:rPr>
              <a:t>. </a:t>
            </a:r>
            <a:endParaRPr lang="en-US" dirty="0"/>
          </a:p>
        </p:txBody>
      </p:sp>
    </p:spTree>
  </p:cSld>
  <p:clrMapOvr>
    <a:masterClrMapping/>
  </p:clrMapOvr>
  <p:transition>
    <p:plus/>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cxnSp>
        <p:nvCxnSpPr>
          <p:cNvPr id="5" name="Straight Connector 4"/>
          <p:cNvCxnSpPr/>
          <p:nvPr/>
        </p:nvCxnSpPr>
        <p:spPr>
          <a:xfrm flipV="1">
            <a:off x="209006" y="836019"/>
            <a:ext cx="9836331" cy="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41859" y="1699730"/>
            <a:ext cx="8298381" cy="3354765"/>
          </a:xfrm>
          <a:prstGeom prst="rect">
            <a:avLst/>
          </a:prstGeom>
        </p:spPr>
        <p:txBody>
          <a:bodyPr wrap="square">
            <a:spAutoFit/>
          </a:bodyPr>
          <a:lstStyle/>
          <a:p>
            <a:pPr marL="342900" indent="-342900" algn="just">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Information Retrieval  </a:t>
            </a:r>
          </a:p>
          <a:p>
            <a:pPr marL="342900" indent="-342900"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Search engines use NLP to improve the accuracy and relevance of search results by understanding the user's query and matching it with relevant content.</a:t>
            </a:r>
          </a:p>
          <a:p>
            <a:pPr marL="342900" indent="-342900" algn="just">
              <a:buFont typeface="Wingdings" panose="05000000000000000000" pitchFamily="2" charset="2"/>
              <a:buChar char="Ø"/>
            </a:pPr>
            <a:endParaRPr lang="en-GB"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Sentiment Analysis:</a:t>
            </a:r>
          </a:p>
          <a:p>
            <a:pPr marL="342900" indent="-342900" algn="just">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NLP can be used to analyze and determine the sentiment expressed in text data, helping businesses gauge customer opinions and feedback.</a:t>
            </a:r>
          </a:p>
        </p:txBody>
      </p:sp>
    </p:spTree>
  </p:cSld>
  <p:clrMapOvr>
    <a:masterClrMapping/>
  </p:clrMapOvr>
  <p:transition>
    <p:comb/>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6652" y="271413"/>
            <a:ext cx="10537960" cy="891181"/>
          </a:xfrm>
        </p:spPr>
        <p:txBody>
          <a:bodyPr>
            <a:normAutofit fontScale="90000"/>
          </a:bodyPr>
          <a:lstStyle/>
          <a:p>
            <a:r>
              <a:rPr lang="en-GB" sz="2800" dirty="0">
                <a:solidFill>
                  <a:schemeClr val="tx1"/>
                </a:solidFill>
                <a:latin typeface="Times New Roman" panose="02020603050405020304" pitchFamily="18" charset="0"/>
                <a:cs typeface="Times New Roman" panose="02020603050405020304" pitchFamily="18" charset="0"/>
              </a:rPr>
              <a:t/>
            </a:r>
            <a:br>
              <a:rPr lang="en-GB" sz="2800" dirty="0">
                <a:solidFill>
                  <a:schemeClr val="tx1"/>
                </a:solidFill>
                <a:latin typeface="Times New Roman" panose="02020603050405020304" pitchFamily="18" charset="0"/>
                <a:cs typeface="Times New Roman" panose="02020603050405020304" pitchFamily="18" charset="0"/>
              </a:rPr>
            </a:b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half" idx="1"/>
          </p:nvPr>
        </p:nvSpPr>
        <p:spPr>
          <a:xfrm>
            <a:off x="470264" y="1319349"/>
            <a:ext cx="9339942" cy="4702628"/>
          </a:xfrm>
        </p:spPr>
        <p:txBody>
          <a:bodyPr>
            <a:normAutofit/>
          </a:bodyPr>
          <a:lstStyle/>
          <a:p>
            <a:pPr marL="0" lvl="0" indent="0">
              <a:buNone/>
            </a:pPr>
            <a:r>
              <a:rPr lang="en-GB" sz="3200" b="1" dirty="0" smtClean="0">
                <a:solidFill>
                  <a:schemeClr val="tx1"/>
                </a:solidFill>
                <a:latin typeface="Times New Roman" pitchFamily="18" charset="0"/>
                <a:cs typeface="Times New Roman" pitchFamily="18" charset="0"/>
              </a:rPr>
              <a:t>Challenges in NLP</a:t>
            </a:r>
          </a:p>
          <a:p>
            <a:pPr marL="0" lvl="0" indent="0">
              <a:buNone/>
            </a:pPr>
            <a:r>
              <a:rPr lang="en-US" sz="3600" dirty="0" smtClean="0">
                <a:solidFill>
                  <a:schemeClr val="tx1"/>
                </a:solidFill>
                <a:latin typeface="Times New Roman" pitchFamily="18" charset="0"/>
                <a:cs typeface="Times New Roman" pitchFamily="18" charset="0"/>
              </a:rPr>
              <a:t> </a:t>
            </a:r>
            <a:r>
              <a:rPr lang="en-US" sz="2800" b="1" dirty="0" smtClean="0">
                <a:solidFill>
                  <a:schemeClr val="tx1"/>
                </a:solidFill>
                <a:latin typeface="Times New Roman" pitchFamily="18" charset="0"/>
                <a:cs typeface="Times New Roman" pitchFamily="18" charset="0"/>
              </a:rPr>
              <a:t>Ambiguity and Context</a:t>
            </a:r>
            <a:endParaRPr lang="en-US" sz="3600" b="1" dirty="0" smtClean="0">
              <a:solidFill>
                <a:schemeClr val="tx1"/>
              </a:solidFill>
              <a:latin typeface="Times New Roman" pitchFamily="18" charset="0"/>
              <a:cs typeface="Times New Roman" pitchFamily="18" charset="0"/>
            </a:endParaRPr>
          </a:p>
          <a:p>
            <a:pPr marL="0" indent="0">
              <a:buNone/>
            </a:pPr>
            <a:r>
              <a:rPr lang="en-US" sz="2800" dirty="0" smtClean="0">
                <a:latin typeface="Times New Roman" pitchFamily="18" charset="0"/>
                <a:cs typeface="Times New Roman" pitchFamily="18" charset="0"/>
              </a:rPr>
              <a:t>Natural language is often ambiguous, and the meaning of a word or phrase can change based on the context. Resolving ambiguity is a significant challenge in NLP. </a:t>
            </a:r>
          </a:p>
          <a:p>
            <a:pPr marL="0" indent="0">
              <a:buNone/>
            </a:pPr>
            <a:r>
              <a:rPr lang="en-US" sz="2800" b="1" dirty="0" smtClean="0">
                <a:solidFill>
                  <a:schemeClr val="tx1"/>
                </a:solidFill>
                <a:latin typeface="Times New Roman" pitchFamily="18" charset="0"/>
                <a:cs typeface="Times New Roman" pitchFamily="18" charset="0"/>
              </a:rPr>
              <a:t>Lack of Standardization </a:t>
            </a:r>
          </a:p>
          <a:p>
            <a:pPr marL="0" indent="0">
              <a:buNone/>
            </a:pPr>
            <a:r>
              <a:rPr lang="en-US" sz="2800" dirty="0" smtClean="0">
                <a:latin typeface="Times New Roman" pitchFamily="18" charset="0"/>
                <a:cs typeface="Times New Roman" pitchFamily="18" charset="0"/>
              </a:rPr>
              <a:t>Language is diverse, and people express themselves in various ways. The lack of standardization makes it challenging for NLP models to generalize across different writing styles and dialects.</a:t>
            </a:r>
            <a:endParaRPr lang="en-GB"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6</a:t>
            </a:fld>
            <a:endParaRPr lang="en-US" dirty="0"/>
          </a:p>
        </p:txBody>
      </p:sp>
      <p:cxnSp>
        <p:nvCxnSpPr>
          <p:cNvPr id="5" name="Straight Connector 4"/>
          <p:cNvCxnSpPr/>
          <p:nvPr/>
        </p:nvCxnSpPr>
        <p:spPr>
          <a:xfrm flipV="1">
            <a:off x="398366" y="836021"/>
            <a:ext cx="9072206" cy="3990"/>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ransition>
    <p:checke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7384" y="1123407"/>
            <a:ext cx="9248502" cy="5408022"/>
          </a:xfrm>
        </p:spPr>
        <p:txBody>
          <a:bodyPr>
            <a:noAutofit/>
          </a:bodyPr>
          <a:lstStyle/>
          <a:p>
            <a:pPr marL="0" algn="just"/>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Named Entity Recognition</a:t>
            </a:r>
          </a:p>
          <a:p>
            <a:pPr marL="0" algn="just"/>
            <a:r>
              <a:rPr lang="en-US" sz="2400" b="1" dirty="0" smtClean="0">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Identifying and categorizing entities (names of people, places, organizations, etc.) in text accurately is a complex task, especially when dealing with diverse and evolving datasets.</a:t>
            </a:r>
            <a:endParaRPr lang="en-US" sz="2400" dirty="0" smtClean="0">
              <a:latin typeface="Times New Roman" panose="02020603050405020304" pitchFamily="18" charset="0"/>
              <a:cs typeface="Times New Roman" panose="02020603050405020304" pitchFamily="18" charset="0"/>
            </a:endParaRPr>
          </a:p>
          <a:p>
            <a:pPr marL="0" algn="just"/>
            <a:r>
              <a:rPr lang="en-US" sz="2400" dirty="0" smtClean="0">
                <a:latin typeface="Times New Roman" panose="02020603050405020304" pitchFamily="18" charset="0"/>
                <a:cs typeface="Times New Roman" panose="02020603050405020304" pitchFamily="18" charset="0"/>
              </a:rPr>
              <a:t> </a:t>
            </a:r>
            <a:r>
              <a:rPr lang="en-US" sz="2400" b="1" dirty="0" smtClean="0">
                <a:solidFill>
                  <a:schemeClr val="tx1"/>
                </a:solidFill>
                <a:latin typeface="Times New Roman" panose="02020603050405020304" pitchFamily="18" charset="0"/>
                <a:cs typeface="Times New Roman" panose="02020603050405020304" pitchFamily="18" charset="0"/>
              </a:rPr>
              <a:t>Coreference Resolution</a:t>
            </a:r>
          </a:p>
          <a:p>
            <a:pPr marL="0" algn="just"/>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Understanding pronouns and their references in a given context is challenging but critical for accurate comprehension.</a:t>
            </a:r>
            <a:endParaRPr lang="en-GB" sz="24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p:cxnSp>
        <p:nvCxnSpPr>
          <p:cNvPr id="5" name="Straight Connector 4"/>
          <p:cNvCxnSpPr/>
          <p:nvPr/>
        </p:nvCxnSpPr>
        <p:spPr>
          <a:xfrm>
            <a:off x="-91440" y="921778"/>
            <a:ext cx="9535885" cy="13063"/>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ransition>
    <p:comb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463041"/>
            <a:ext cx="8806300" cy="4578322"/>
          </a:xfrm>
        </p:spPr>
        <p:txBody>
          <a:bodyPr>
            <a:normAutofit lnSpcReduction="10000"/>
          </a:bodyPr>
          <a:lstStyle/>
          <a:p>
            <a:pPr algn="just"/>
            <a:r>
              <a:rPr lang="en-GB" sz="2800" b="1" dirty="0" smtClean="0">
                <a:solidFill>
                  <a:schemeClr val="tx1"/>
                </a:solidFill>
                <a:latin typeface="Times New Roman" panose="02020603050405020304" pitchFamily="18" charset="0"/>
                <a:cs typeface="Times New Roman" panose="02020603050405020304" pitchFamily="18" charset="0"/>
              </a:rPr>
              <a:t>Branches of NLP</a:t>
            </a:r>
          </a:p>
          <a:p>
            <a:pPr algn="just"/>
            <a:r>
              <a:rPr lang="en-US" sz="2800" b="1" dirty="0" smtClean="0">
                <a:solidFill>
                  <a:schemeClr val="tx1"/>
                </a:solidFill>
                <a:latin typeface="Times New Roman" panose="02020603050405020304" pitchFamily="18" charset="0"/>
                <a:cs typeface="Times New Roman" panose="02020603050405020304" pitchFamily="18" charset="0"/>
              </a:rPr>
              <a:t>Speech Recognition</a:t>
            </a:r>
          </a:p>
          <a:p>
            <a:pPr algn="just"/>
            <a:r>
              <a:rPr lang="en-US" sz="2400" dirty="0" smtClean="0">
                <a:solidFill>
                  <a:schemeClr val="tx1"/>
                </a:solidFill>
                <a:latin typeface="Times New Roman" panose="02020603050405020304" pitchFamily="18" charset="0"/>
                <a:cs typeface="Times New Roman" panose="02020603050405020304" pitchFamily="18" charset="0"/>
              </a:rPr>
              <a:t> Involves converting spoken language into written text. Applications include voice assistants and transcription services.</a:t>
            </a:r>
          </a:p>
          <a:p>
            <a:pPr algn="just"/>
            <a:r>
              <a:rPr lang="en-US" sz="2400" b="1" dirty="0" smtClean="0">
                <a:solidFill>
                  <a:schemeClr val="tx1"/>
                </a:solidFill>
                <a:latin typeface="Times New Roman" panose="02020603050405020304" pitchFamily="18" charset="0"/>
                <a:cs typeface="Times New Roman" panose="02020603050405020304" pitchFamily="18" charset="0"/>
              </a:rPr>
              <a:t>Machine Translation</a:t>
            </a:r>
          </a:p>
          <a:p>
            <a:pPr algn="just"/>
            <a:r>
              <a:rPr lang="en-US" sz="2400" dirty="0" smtClean="0">
                <a:solidFill>
                  <a:schemeClr val="tx1"/>
                </a:solidFill>
                <a:latin typeface="Times New Roman" panose="02020603050405020304" pitchFamily="18" charset="0"/>
                <a:cs typeface="Times New Roman" panose="02020603050405020304" pitchFamily="18" charset="0"/>
              </a:rPr>
              <a:t>  Focuses on translating text or speech from one language to another, improving cross-language communication.</a:t>
            </a:r>
          </a:p>
          <a:p>
            <a:pPr algn="just"/>
            <a:r>
              <a:rPr lang="en-US" sz="2400" b="1" dirty="0" smtClean="0">
                <a:solidFill>
                  <a:schemeClr val="tx1"/>
                </a:solidFill>
                <a:latin typeface="Times New Roman" panose="02020603050405020304" pitchFamily="18" charset="0"/>
                <a:cs typeface="Times New Roman" panose="02020603050405020304" pitchFamily="18" charset="0"/>
              </a:rPr>
              <a:t>Text Summarization</a:t>
            </a:r>
          </a:p>
          <a:p>
            <a:pPr algn="just"/>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Involves condensing a large piece of text while retaining its main ideas, useful for generating concise overviews.</a:t>
            </a:r>
            <a:endParaRPr lang="en-GB" sz="24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2135900678"/>
      </p:ext>
    </p:extLst>
  </p:cSld>
  <p:clrMapOvr>
    <a:masterClrMapping/>
  </p:clrMapOvr>
  <p:transition>
    <p:wedg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463041"/>
            <a:ext cx="8806300" cy="4578322"/>
          </a:xfrm>
        </p:spPr>
        <p:txBody>
          <a:bodyPr>
            <a:normAutofit/>
          </a:bodyPr>
          <a:lstStyle/>
          <a:p>
            <a:pPr algn="just"/>
            <a:r>
              <a:rPr lang="en-US" sz="2800" b="1" dirty="0" smtClean="0">
                <a:solidFill>
                  <a:schemeClr val="tx1"/>
                </a:solidFill>
                <a:latin typeface="Times New Roman" panose="02020603050405020304" pitchFamily="18" charset="0"/>
                <a:cs typeface="Times New Roman" panose="02020603050405020304" pitchFamily="18" charset="0"/>
              </a:rPr>
              <a:t>Information Extraction  </a:t>
            </a:r>
          </a:p>
          <a:p>
            <a:pPr algn="just"/>
            <a:r>
              <a:rPr lang="en-US" sz="2800" dirty="0" smtClean="0">
                <a:solidFill>
                  <a:schemeClr val="tx1"/>
                </a:solidFill>
                <a:latin typeface="Times New Roman" panose="02020603050405020304" pitchFamily="18" charset="0"/>
                <a:cs typeface="Times New Roman" panose="02020603050405020304" pitchFamily="18" charset="0"/>
              </a:rPr>
              <a:t> Involves extracting specific information, such as entities and relationships, from unstructured text. </a:t>
            </a:r>
            <a:r>
              <a:rPr lang="en-US" sz="2400" dirty="0" smtClean="0">
                <a:solidFill>
                  <a:schemeClr val="tx1"/>
                </a:solidFill>
                <a:latin typeface="Times New Roman" panose="02020603050405020304" pitchFamily="18" charset="0"/>
                <a:cs typeface="Times New Roman" panose="02020603050405020304" pitchFamily="18" charset="0"/>
              </a:rPr>
              <a:t>Machine Translation</a:t>
            </a:r>
          </a:p>
          <a:p>
            <a:pPr algn="just"/>
            <a:r>
              <a:rPr lang="en-US" sz="2400" dirty="0" smtClean="0">
                <a:solidFill>
                  <a:schemeClr val="tx1"/>
                </a:solidFill>
                <a:latin typeface="Times New Roman" panose="02020603050405020304" pitchFamily="18" charset="0"/>
                <a:cs typeface="Times New Roman" panose="02020603050405020304" pitchFamily="18" charset="0"/>
              </a:rPr>
              <a:t> </a:t>
            </a:r>
            <a:r>
              <a:rPr lang="en-US" sz="2400" b="1" dirty="0" smtClean="0">
                <a:solidFill>
                  <a:schemeClr val="tx1"/>
                </a:solidFill>
                <a:latin typeface="Times New Roman" panose="02020603050405020304" pitchFamily="18" charset="0"/>
                <a:cs typeface="Times New Roman" panose="02020603050405020304" pitchFamily="18" charset="0"/>
              </a:rPr>
              <a:t>Question Answering </a:t>
            </a:r>
          </a:p>
          <a:p>
            <a:pPr algn="just"/>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Aims to develop systems that can understand and respond to user questions posed in natural language.</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Involves condensing a large piece of text while retaining its main ideas, useful for generating concise overviews.</a:t>
            </a:r>
            <a:endParaRPr lang="en-GB" sz="24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135900678"/>
      </p:ext>
    </p:extLst>
  </p:cSld>
  <p:clrMapOvr>
    <a:masterClrMapping/>
  </p:clrMapOvr>
  <p:transition>
    <p:wedge/>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8708</TotalTime>
  <Words>570</Words>
  <Application>Microsoft Office PowerPoint</Application>
  <PresentationFormat>Custom</PresentationFormat>
  <Paragraphs>54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Facet</vt:lpstr>
      <vt:lpstr>PowerPoint Presentation</vt:lpstr>
      <vt:lpstr>Natural Language Processing  </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 Thank You</vt:lpstr>
    </vt:vector>
  </TitlesOfParts>
  <Company>MRT www.Win2Farsi.com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Muneer Umar</dc:creator>
  <cp:lastModifiedBy>DELL</cp:lastModifiedBy>
  <cp:revision>574</cp:revision>
  <cp:lastPrinted>2019-03-11T07:04:42Z</cp:lastPrinted>
  <dcterms:created xsi:type="dcterms:W3CDTF">2018-07-13T16:31:18Z</dcterms:created>
  <dcterms:modified xsi:type="dcterms:W3CDTF">2023-12-20T07:04:55Z</dcterms:modified>
</cp:coreProperties>
</file>