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6"/>
  </p:notesMasterIdLst>
  <p:handoutMasterIdLst>
    <p:handoutMasterId r:id="rId17"/>
  </p:handoutMasterIdLst>
  <p:sldIdLst>
    <p:sldId id="390" r:id="rId2"/>
    <p:sldId id="258" r:id="rId3"/>
    <p:sldId id="391" r:id="rId4"/>
    <p:sldId id="354" r:id="rId5"/>
    <p:sldId id="356" r:id="rId6"/>
    <p:sldId id="357" r:id="rId7"/>
    <p:sldId id="359" r:id="rId8"/>
    <p:sldId id="392" r:id="rId9"/>
    <p:sldId id="393" r:id="rId10"/>
    <p:sldId id="394" r:id="rId11"/>
    <p:sldId id="395" r:id="rId12"/>
    <p:sldId id="396" r:id="rId13"/>
    <p:sldId id="397" r:id="rId14"/>
    <p:sldId id="374"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3" d="100"/>
          <a:sy n="73" d="100"/>
        </p:scale>
        <p:origin x="546"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11/23/2023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11/23/2023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11/23/2023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Unsupervised </a:t>
            </a:r>
            <a:r>
              <a:rPr lang="en-GB" b="1" dirty="0" smtClean="0"/>
              <a:t>Learning</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r>
              <a:rPr lang="en-GB" sz="2000" dirty="0" smtClean="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unsupervised learning, the algorithm is given an </a:t>
            </a:r>
            <a:r>
              <a:rPr lang="en-GB" sz="2000" dirty="0" err="1" smtClean="0">
                <a:latin typeface="Times New Roman" panose="02020603050405020304" pitchFamily="18" charset="0"/>
                <a:cs typeface="Times New Roman" panose="02020603050405020304" pitchFamily="18" charset="0"/>
              </a:rPr>
              <a:t>unlabeled</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dataset and must find patterns or relationships within the data without explicit guidance.</a:t>
            </a:r>
          </a:p>
          <a:p>
            <a:pPr algn="just"/>
            <a:r>
              <a:rPr lang="en-GB" sz="2000" dirty="0">
                <a:latin typeface="Times New Roman" panose="02020603050405020304" pitchFamily="18" charset="0"/>
                <a:cs typeface="Times New Roman" panose="02020603050405020304" pitchFamily="18" charset="0"/>
              </a:rPr>
              <a:t>The goal is often to discover the underlying structure or distribution of the data, such as grouping similar data points together (clustering) or reducing the dimensionality of the data.</a:t>
            </a:r>
          </a:p>
          <a:p>
            <a:r>
              <a:rPr lang="en-GB" b="1" dirty="0"/>
              <a:t>Reinforcement </a:t>
            </a:r>
            <a:r>
              <a:rPr lang="en-GB" b="1" dirty="0" smtClean="0"/>
              <a:t>Learning</a:t>
            </a:r>
            <a:endParaRPr lang="en-GB" dirty="0"/>
          </a:p>
          <a:p>
            <a:r>
              <a:rPr lang="en-GB" sz="2200" dirty="0">
                <a:latin typeface="Times New Roman" panose="02020603050405020304" pitchFamily="18" charset="0"/>
                <a:cs typeface="Times New Roman" panose="02020603050405020304" pitchFamily="18" charset="0"/>
              </a:rPr>
              <a:t>Reinforcement learning involves an agent that learns by interacting with an environment. The agent receives feedback in the form of rewards or punishments based on the actions it takes.</a:t>
            </a:r>
          </a:p>
          <a:p>
            <a:r>
              <a:rPr lang="en-GB" sz="2200" dirty="0">
                <a:latin typeface="Times New Roman" panose="02020603050405020304" pitchFamily="18" charset="0"/>
                <a:cs typeface="Times New Roman" panose="02020603050405020304" pitchFamily="18" charset="0"/>
              </a:rPr>
              <a:t>The objective is for the agent to learn a policy, which is a mapping from states to actions, in order to maximize the cumulative reward over time.</a:t>
            </a:r>
          </a:p>
          <a:p>
            <a:r>
              <a:rPr lang="en-GB" sz="2200" dirty="0">
                <a:latin typeface="Times New Roman" panose="02020603050405020304" pitchFamily="18" charset="0"/>
                <a:cs typeface="Times New Roman" panose="02020603050405020304" pitchFamily="18" charset="0"/>
              </a:rPr>
              <a:t>Common applications include game playing, robotics, autonomous vehicles, and optimization problems.</a:t>
            </a:r>
          </a:p>
          <a:p>
            <a:pPr marL="0" indent="0" algn="just">
              <a:buNone/>
            </a:pP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453906513"/>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Natural </a:t>
            </a:r>
            <a:r>
              <a:rPr lang="en-GB" dirty="0"/>
              <a:t>Language Processing (NLP</a:t>
            </a:r>
            <a:r>
              <a:rPr lang="en-GB" dirty="0" smtClean="0"/>
              <a:t>)</a:t>
            </a:r>
            <a:endParaRPr lang="en-GB" dirty="0"/>
          </a:p>
        </p:txBody>
      </p:sp>
      <p:sp>
        <p:nvSpPr>
          <p:cNvPr id="3" name="Content Placeholder 2"/>
          <p:cNvSpPr>
            <a:spLocks noGrp="1"/>
          </p:cNvSpPr>
          <p:nvPr>
            <p:ph idx="1"/>
          </p:nvPr>
        </p:nvSpPr>
        <p:spPr>
          <a:xfrm>
            <a:off x="677333" y="2160589"/>
            <a:ext cx="8793237" cy="3880773"/>
          </a:xfrm>
        </p:spPr>
        <p:txBody>
          <a:bodyPr>
            <a:normAutofit/>
          </a:bodyPr>
          <a:lstStyle/>
          <a:p>
            <a:pPr algn="just"/>
            <a:r>
              <a:rPr lang="en-GB" sz="2800" dirty="0" smtClean="0">
                <a:latin typeface="Times New Roman" panose="02020603050405020304" pitchFamily="18" charset="0"/>
                <a:cs typeface="Times New Roman" panose="02020603050405020304" pitchFamily="18" charset="0"/>
              </a:rPr>
              <a:t>NLP </a:t>
            </a:r>
            <a:r>
              <a:rPr lang="en-GB" sz="2800" dirty="0">
                <a:latin typeface="Times New Roman" panose="02020603050405020304" pitchFamily="18" charset="0"/>
                <a:cs typeface="Times New Roman" panose="02020603050405020304" pitchFamily="18" charset="0"/>
              </a:rPr>
              <a:t>focuses on the interaction between computers and human languages. </a:t>
            </a:r>
            <a:endParaRPr lang="en-GB" sz="2800"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involves the development of algorithms that enable computers to understand, interpret, and generate human language in a way that is both meaningful and contextually relevant. Applications include language translation, sentiment analysis, and </a:t>
            </a:r>
            <a:r>
              <a:rPr lang="en-GB" sz="2800" dirty="0" err="1">
                <a:latin typeface="Times New Roman" panose="02020603050405020304" pitchFamily="18" charset="0"/>
                <a:cs typeface="Times New Roman" panose="02020603050405020304" pitchFamily="18" charset="0"/>
              </a:rPr>
              <a:t>chatbots</a:t>
            </a:r>
            <a:r>
              <a:rPr lang="en-GB"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656563373"/>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a:t>
            </a:r>
            <a:r>
              <a:rPr lang="en-GB" dirty="0" smtClean="0"/>
              <a:t>Vision</a:t>
            </a:r>
            <a:endParaRPr lang="en-GB" dirty="0"/>
          </a:p>
        </p:txBody>
      </p:sp>
      <p:sp>
        <p:nvSpPr>
          <p:cNvPr id="3" name="Content Placeholder 2"/>
          <p:cNvSpPr>
            <a:spLocks noGrp="1"/>
          </p:cNvSpPr>
          <p:nvPr>
            <p:ph idx="1"/>
          </p:nvPr>
        </p:nvSpPr>
        <p:spPr/>
        <p:txBody>
          <a:bodyPr>
            <a:normAutofit/>
          </a:bodyPr>
          <a:lstStyle/>
          <a:p>
            <a:pPr algn="just"/>
            <a:r>
              <a:rPr lang="en-GB" sz="2800" dirty="0" smtClean="0">
                <a:latin typeface="Times New Roman" panose="02020603050405020304" pitchFamily="18" charset="0"/>
                <a:cs typeface="Times New Roman" panose="02020603050405020304" pitchFamily="18" charset="0"/>
              </a:rPr>
              <a:t>This </a:t>
            </a:r>
            <a:r>
              <a:rPr lang="en-GB" sz="2800" dirty="0">
                <a:latin typeface="Times New Roman" panose="02020603050405020304" pitchFamily="18" charset="0"/>
                <a:cs typeface="Times New Roman" panose="02020603050405020304" pitchFamily="18" charset="0"/>
              </a:rPr>
              <a:t>branch of AI is concerned with enabling machines to interpret and make decisions based on visual data, such as images and videos. </a:t>
            </a:r>
            <a:endParaRPr lang="en-GB" sz="2800"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Computer </a:t>
            </a:r>
            <a:r>
              <a:rPr lang="en-GB" sz="2800" dirty="0">
                <a:latin typeface="Times New Roman" panose="02020603050405020304" pitchFamily="18" charset="0"/>
                <a:cs typeface="Times New Roman" panose="02020603050405020304" pitchFamily="18" charset="0"/>
              </a:rPr>
              <a:t>vision is used in facial recognition, object detection, image and video analysis, and autonomous </a:t>
            </a:r>
            <a:r>
              <a:rPr lang="en-GB" sz="2800" dirty="0" smtClean="0">
                <a:latin typeface="Times New Roman" panose="02020603050405020304" pitchFamily="18" charset="0"/>
                <a:cs typeface="Times New Roman" panose="02020603050405020304" pitchFamily="18" charset="0"/>
              </a:rPr>
              <a:t>vehicle</a:t>
            </a:r>
          </a:p>
          <a:p>
            <a:pPr marL="0" indent="0" algn="just">
              <a:buNone/>
            </a:pPr>
            <a:r>
              <a:rPr lang="en-GB" sz="2800" dirty="0" smtClean="0">
                <a:latin typeface="Times New Roman" panose="02020603050405020304" pitchFamily="18" charset="0"/>
                <a:cs typeface="Times New Roman" panose="02020603050405020304" pitchFamily="18" charset="0"/>
              </a:rPr>
              <a:t>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872174224"/>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Expert </a:t>
            </a:r>
            <a:r>
              <a:rPr lang="en-GB" dirty="0" smtClean="0"/>
              <a:t>Systems</a:t>
            </a:r>
            <a:endParaRPr lang="en-GB" dirty="0"/>
          </a:p>
        </p:txBody>
      </p:sp>
      <p:sp>
        <p:nvSpPr>
          <p:cNvPr id="3" name="Content Placeholder 2"/>
          <p:cNvSpPr>
            <a:spLocks noGrp="1"/>
          </p:cNvSpPr>
          <p:nvPr>
            <p:ph idx="1"/>
          </p:nvPr>
        </p:nvSpPr>
        <p:spPr/>
        <p:txBody>
          <a:bodyPr>
            <a:normAutofit/>
          </a:bodyPr>
          <a:lstStyle/>
          <a:p>
            <a:pPr algn="just"/>
            <a:r>
              <a:rPr lang="en-GB" sz="2800" dirty="0" smtClean="0">
                <a:latin typeface="Times New Roman" panose="02020603050405020304" pitchFamily="18" charset="0"/>
                <a:cs typeface="Times New Roman" panose="02020603050405020304" pitchFamily="18" charset="0"/>
              </a:rPr>
              <a:t>Expert </a:t>
            </a:r>
            <a:r>
              <a:rPr lang="en-GB" sz="2800" dirty="0">
                <a:latin typeface="Times New Roman" panose="02020603050405020304" pitchFamily="18" charset="0"/>
                <a:cs typeface="Times New Roman" panose="02020603050405020304" pitchFamily="18" charset="0"/>
              </a:rPr>
              <a:t>systems are AI programs designed to mimic the decision-making abilities of a human expert in a particular domain. </a:t>
            </a:r>
            <a:endParaRPr lang="en-GB" sz="2800" dirty="0" smtClean="0">
              <a:latin typeface="Times New Roman" panose="02020603050405020304" pitchFamily="18" charset="0"/>
              <a:cs typeface="Times New Roman" panose="02020603050405020304" pitchFamily="18" charset="0"/>
            </a:endParaRPr>
          </a:p>
          <a:p>
            <a:pPr algn="just"/>
            <a:r>
              <a:rPr lang="en-GB" sz="2800" dirty="0" smtClean="0">
                <a:latin typeface="Times New Roman" panose="02020603050405020304" pitchFamily="18" charset="0"/>
                <a:cs typeface="Times New Roman" panose="02020603050405020304" pitchFamily="18" charset="0"/>
              </a:rPr>
              <a:t>These </a:t>
            </a:r>
            <a:r>
              <a:rPr lang="en-GB" sz="2800" dirty="0">
                <a:latin typeface="Times New Roman" panose="02020603050405020304" pitchFamily="18" charset="0"/>
                <a:cs typeface="Times New Roman" panose="02020603050405020304" pitchFamily="18" charset="0"/>
              </a:rPr>
              <a:t>systems use a knowledge base of human expertise and an inference engine to make decisions or solve problems within a specific domain.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84031171"/>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smtClean="0">
                <a:solidFill>
                  <a:schemeClr val="tx1"/>
                </a:solidFill>
              </a:rPr>
              <a:t>Artificial </a:t>
            </a:r>
            <a:r>
              <a:rPr lang="en-GB" b="1" dirty="0">
                <a:solidFill>
                  <a:schemeClr val="tx1"/>
                </a:solidFill>
              </a:rPr>
              <a:t>Intelligence (AI) </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10084526" cy="5078313"/>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Artificial Intelligence (AI) refers to the development of computer systems that can perform tasks that typically require human intelligence</a:t>
            </a:r>
            <a:r>
              <a:rPr lang="en-GB" sz="2400" dirty="0" smtClean="0">
                <a:latin typeface="Times New Roman" panose="02020603050405020304" pitchFamily="18" charset="0"/>
                <a:cs typeface="Times New Roman" panose="02020603050405020304" pitchFamily="18" charset="0"/>
              </a:rPr>
              <a:t>.</a:t>
            </a:r>
          </a:p>
          <a:p>
            <a:pPr marL="285750" indent="-285750" algn="just">
              <a:lnSpc>
                <a:spcPct val="150000"/>
              </a:lnSpc>
              <a:buClr>
                <a:schemeClr val="accent1"/>
              </a:buClr>
              <a:buFont typeface="Wingdings" panose="05000000000000000000" pitchFamily="2" charset="2"/>
              <a:buChar char="§"/>
            </a:pPr>
            <a:endParaRPr lang="en-GB" sz="2400" dirty="0" smtClean="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These tasks include learning, reasoning, problem-solving, perception, speech recognition, and language understanding. AI aims to create machines that can mimic and replicate human cognitive functions.</a:t>
            </a:r>
          </a:p>
          <a:p>
            <a:pPr>
              <a:lnSpc>
                <a:spcPct val="150000"/>
              </a:lnSpc>
              <a:buClr>
                <a:schemeClr val="accent1"/>
              </a:buCl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849085" y="796835"/>
            <a:ext cx="8424917" cy="4385816"/>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LEARNING</a:t>
            </a:r>
            <a:r>
              <a:rPr lang="en-GB" b="1" dirty="0"/>
              <a:t> </a:t>
            </a:r>
            <a:endParaRPr lang="en-GB" b="1"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Learning in the context of Artificial Intelligence (AI) refers to the ability of a machine or system to improve its performance on a task through experience. </a:t>
            </a:r>
          </a:p>
          <a:p>
            <a:pPr marL="342900" indent="-342900" algn="just">
              <a:lnSpc>
                <a:spcPct val="150000"/>
              </a:lnSpc>
              <a:buClr>
                <a:schemeClr val="accent1"/>
              </a:buClr>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buCl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Unlike traditional programming where explicit instructions are provided, in AI, the system learns from data and adapts its </a:t>
            </a:r>
            <a:r>
              <a:rPr lang="en-GB" sz="2400" dirty="0" smtClean="0">
                <a:latin typeface="Times New Roman" panose="02020603050405020304" pitchFamily="18" charset="0"/>
                <a:cs typeface="Times New Roman" panose="02020603050405020304" pitchFamily="18" charset="0"/>
              </a:rPr>
              <a:t>behaviour </a:t>
            </a:r>
            <a:r>
              <a:rPr lang="en-GB" sz="2400" dirty="0">
                <a:latin typeface="Times New Roman" panose="02020603050405020304" pitchFamily="18" charset="0"/>
                <a:cs typeface="Times New Roman" panose="02020603050405020304" pitchFamily="18" charset="0"/>
              </a:rPr>
              <a:t>based on that data.</a:t>
            </a: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0" y="431074"/>
            <a:ext cx="9492931" cy="679269"/>
          </a:xfrm>
        </p:spPr>
        <p:txBody>
          <a:bodyPr>
            <a:norm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a:t>
            </a:r>
            <a:r>
              <a:rPr lang="en-GB" sz="2000" b="1" dirty="0">
                <a:solidFill>
                  <a:schemeClr val="tx1"/>
                </a:solidFill>
                <a:latin typeface="Times New Roman" panose="02020603050405020304" pitchFamily="18" charset="0"/>
                <a:cs typeface="Times New Roman" panose="02020603050405020304" pitchFamily="18" charset="0"/>
              </a:rPr>
              <a:t>REASONING</a:t>
            </a:r>
            <a:r>
              <a:rPr lang="en-US" sz="2000" b="1" dirty="0" smtClean="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78822" y="1240971"/>
            <a:ext cx="9313817" cy="5068389"/>
          </a:xfrm>
        </p:spPr>
        <p:txBody>
          <a:bodyPr>
            <a:normAutofit/>
          </a:bodyPr>
          <a:lstStyle/>
          <a:p>
            <a:pPr marL="0" indent="0" algn="just">
              <a:buNone/>
            </a:pPr>
            <a:r>
              <a:rPr lang="en-GB" sz="2800" dirty="0"/>
              <a:t/>
            </a:r>
            <a:br>
              <a:rPr lang="en-GB" sz="2800" dirty="0"/>
            </a:br>
            <a:r>
              <a:rPr lang="en-GB" sz="2800" dirty="0">
                <a:latin typeface="Times New Roman" panose="02020603050405020304" pitchFamily="18" charset="0"/>
                <a:cs typeface="Times New Roman" panose="02020603050405020304" pitchFamily="18" charset="0"/>
              </a:rPr>
              <a:t>Reasoning in artificial intelligence refers to the ability of a system to use logic, knowledge, and inference to make decisions, draw conclusions, or solve problems. </a:t>
            </a:r>
            <a:endParaRPr lang="en-GB" sz="2800" dirty="0" smtClean="0">
              <a:latin typeface="Times New Roman" panose="02020603050405020304" pitchFamily="18" charset="0"/>
              <a:cs typeface="Times New Roman" panose="02020603050405020304" pitchFamily="18" charset="0"/>
            </a:endParaRPr>
          </a:p>
          <a:p>
            <a:pPr marL="0" indent="0" algn="just">
              <a:buNone/>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involves the process of thinking and making sense of information to arrive at a solution or make predictions. Reasoning is a fundamental aspect of intelligent </a:t>
            </a:r>
            <a:r>
              <a:rPr lang="en-GB" sz="2800" dirty="0" err="1">
                <a:latin typeface="Times New Roman" panose="02020603050405020304" pitchFamily="18" charset="0"/>
                <a:cs typeface="Times New Roman" panose="02020603050405020304" pitchFamily="18" charset="0"/>
              </a:rPr>
              <a:t>behavior</a:t>
            </a:r>
            <a:r>
              <a:rPr lang="en-GB" sz="2800" dirty="0">
                <a:latin typeface="Times New Roman" panose="02020603050405020304" pitchFamily="18" charset="0"/>
                <a:cs typeface="Times New Roman" panose="02020603050405020304" pitchFamily="18" charset="0"/>
              </a:rPr>
              <a:t>, and in AI, it plays a crucial role in various tasks such as problem-solving.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675" y="310602"/>
            <a:ext cx="9688874" cy="682176"/>
          </a:xfrm>
        </p:spPr>
        <p:txBody>
          <a:bodyPr>
            <a:normAutofit fontScale="90000"/>
          </a:bodyPr>
          <a:lstStyle/>
          <a:p>
            <a:r>
              <a:rPr lang="en-US" sz="2000" b="1" dirty="0" smtClean="0"/>
              <a:t>                  </a:t>
            </a:r>
            <a:r>
              <a:rPr lang="en-US" sz="2000" b="1" dirty="0" smtClean="0">
                <a:solidFill>
                  <a:schemeClr val="tx1"/>
                </a:solidFill>
              </a:rPr>
              <a:t>(</a:t>
            </a:r>
            <a:r>
              <a:rPr lang="en-GB" sz="2000" b="1" dirty="0" smtClean="0">
                <a:solidFill>
                  <a:schemeClr val="tx1"/>
                </a:solidFill>
              </a:rPr>
              <a:t>Problem-solving </a:t>
            </a:r>
            <a:r>
              <a:rPr lang="en-US" sz="2000" b="1" dirty="0" smtClean="0">
                <a:solidFill>
                  <a:schemeClr val="tx1"/>
                </a:solidFill>
              </a:rPr>
              <a:t>)</a:t>
            </a:r>
            <a:r>
              <a:rPr lang="en-US" sz="2000" b="1" dirty="0" smtClean="0">
                <a:solidFill>
                  <a:srgbClr val="0070C0"/>
                </a:solidFill>
              </a:rPr>
              <a:t> </a:t>
            </a:r>
            <a:r>
              <a:rPr lang="en-US" b="1" dirty="0" smtClean="0">
                <a:solidFill>
                  <a:schemeClr val="accent1"/>
                </a:solidFill>
              </a:rPr>
              <a:t/>
            </a:r>
            <a:br>
              <a:rPr lang="en-US" b="1" dirty="0" smtClean="0">
                <a:solidFill>
                  <a:schemeClr val="accent1"/>
                </a:solidFill>
              </a:rPr>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339650"/>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Problem-solving in artificial intelligence involves using algorithms, heuristics, and logical reasoning to </a:t>
            </a:r>
            <a:r>
              <a:rPr lang="en-GB" sz="2400" dirty="0" smtClean="0">
                <a:latin typeface="Times New Roman" panose="02020603050405020304" pitchFamily="18" charset="0"/>
                <a:cs typeface="Times New Roman" panose="02020603050405020304" pitchFamily="18" charset="0"/>
              </a:rPr>
              <a:t>analyse </a:t>
            </a:r>
            <a:r>
              <a:rPr lang="en-GB" sz="2400" dirty="0">
                <a:latin typeface="Times New Roman" panose="02020603050405020304" pitchFamily="18" charset="0"/>
                <a:cs typeface="Times New Roman" panose="02020603050405020304" pitchFamily="18" charset="0"/>
              </a:rPr>
              <a:t>and resolve complex issues, </a:t>
            </a:r>
            <a:r>
              <a:rPr lang="en-GB" sz="2400" dirty="0" smtClean="0">
                <a:latin typeface="Times New Roman" panose="02020603050405020304" pitchFamily="18" charset="0"/>
                <a:cs typeface="Times New Roman" panose="02020603050405020304" pitchFamily="18" charset="0"/>
              </a:rPr>
              <a:t>find solutions, </a:t>
            </a:r>
            <a:r>
              <a:rPr lang="en-GB" sz="2400" dirty="0">
                <a:latin typeface="Times New Roman" panose="02020603050405020304" pitchFamily="18" charset="0"/>
                <a:cs typeface="Times New Roman" panose="02020603050405020304" pitchFamily="18" charset="0"/>
              </a:rPr>
              <a:t>or </a:t>
            </a:r>
            <a:r>
              <a:rPr lang="en-GB" sz="2400" dirty="0" smtClean="0">
                <a:latin typeface="Times New Roman" panose="02020603050405020304" pitchFamily="18" charset="0"/>
                <a:cs typeface="Times New Roman" panose="02020603050405020304" pitchFamily="18" charset="0"/>
              </a:rPr>
              <a:t>make </a:t>
            </a:r>
            <a:r>
              <a:rPr lang="en-GB" sz="2400" dirty="0">
                <a:latin typeface="Times New Roman" panose="02020603050405020304" pitchFamily="18" charset="0"/>
                <a:cs typeface="Times New Roman" panose="02020603050405020304" pitchFamily="18" charset="0"/>
              </a:rPr>
              <a:t>decisions across diverse domains. </a:t>
            </a:r>
          </a:p>
          <a:p>
            <a:pPr algn="just"/>
            <a:endParaRPr lang="en-GB" sz="2000"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Perception</a:t>
            </a:r>
          </a:p>
          <a:p>
            <a:pPr algn="just"/>
            <a:r>
              <a:rPr lang="en-GB" sz="2400" dirty="0" smtClean="0">
                <a:latin typeface="Times New Roman" panose="02020603050405020304" pitchFamily="18" charset="0"/>
                <a:cs typeface="Times New Roman" panose="02020603050405020304" pitchFamily="18" charset="0"/>
              </a:rPr>
              <a:t>Perception </a:t>
            </a:r>
            <a:r>
              <a:rPr lang="en-GB" sz="2400" dirty="0">
                <a:latin typeface="Times New Roman" panose="02020603050405020304" pitchFamily="18" charset="0"/>
                <a:cs typeface="Times New Roman" panose="02020603050405020304" pitchFamily="18" charset="0"/>
              </a:rPr>
              <a:t>in artificial intelligence refers to the ability of a system to interpret and make sense of sensory input from the environment, often involving tasks such as image recognition, speech understanding, or natural language processing, allowing the system to acquire information and interact with its surroundings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271413"/>
            <a:ext cx="10537960" cy="891181"/>
          </a:xfrm>
        </p:spPr>
        <p:txBody>
          <a:bodyPr>
            <a:normAutofit/>
          </a:bodyPr>
          <a:lstStyle/>
          <a:p>
            <a:r>
              <a:rPr lang="en-US" sz="2800" b="1" dirty="0" smtClean="0">
                <a:solidFill>
                  <a:srgbClr val="0070C0"/>
                </a:solidFill>
                <a:latin typeface="Times New Roman" panose="02020603050405020304" pitchFamily="18" charset="0"/>
                <a:cs typeface="Times New Roman" panose="02020603050405020304" pitchFamily="18" charset="0"/>
              </a:rPr>
              <a:t> </a:t>
            </a:r>
            <a:r>
              <a:rPr lang="en-GB" sz="2800" b="1" dirty="0">
                <a:solidFill>
                  <a:schemeClr val="tx1"/>
                </a:solidFill>
              </a:rPr>
              <a:t>Speech recognition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70264" y="1319349"/>
            <a:ext cx="9339942" cy="4702628"/>
          </a:xfrm>
        </p:spPr>
        <p:txBody>
          <a:bodyPr>
            <a:normAutofit/>
          </a:bodyPr>
          <a:lstStyle/>
          <a:p>
            <a:pPr marL="0" lvl="0" indent="0">
              <a:buNone/>
            </a:pPr>
            <a:endParaRPr lang="en-GB" b="1" dirty="0" smtClean="0"/>
          </a:p>
          <a:p>
            <a:pPr marL="0" algn="just"/>
            <a:r>
              <a:rPr lang="en-GB" sz="2400" dirty="0">
                <a:solidFill>
                  <a:schemeClr val="tx1"/>
                </a:solidFill>
                <a:latin typeface="Times New Roman" panose="02020603050405020304" pitchFamily="18" charset="0"/>
                <a:cs typeface="Times New Roman" panose="02020603050405020304" pitchFamily="18" charset="0"/>
              </a:rPr>
              <a:t>Speech recognition in artificial intelligence is the technology that enables machines to convert spoken language into text or commands</a:t>
            </a:r>
            <a:r>
              <a:rPr lang="en-GB" sz="2400" dirty="0" smtClean="0">
                <a:solidFill>
                  <a:schemeClr val="tx1"/>
                </a:solidFill>
                <a:latin typeface="Times New Roman" panose="02020603050405020304" pitchFamily="18" charset="0"/>
                <a:cs typeface="Times New Roman" panose="02020603050405020304" pitchFamily="18" charset="0"/>
              </a:rPr>
              <a:t>.</a:t>
            </a:r>
          </a:p>
          <a:p>
            <a:pPr marL="0" algn="just"/>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It involves the use of algorithms and models to </a:t>
            </a:r>
            <a:r>
              <a:rPr lang="en-GB" sz="2400" dirty="0" smtClean="0">
                <a:solidFill>
                  <a:schemeClr val="tx1"/>
                </a:solidFill>
                <a:latin typeface="Times New Roman" panose="02020603050405020304" pitchFamily="18" charset="0"/>
                <a:cs typeface="Times New Roman" panose="02020603050405020304" pitchFamily="18" charset="0"/>
              </a:rPr>
              <a:t>analyze </a:t>
            </a:r>
            <a:r>
              <a:rPr lang="en-GB" sz="2400" dirty="0">
                <a:solidFill>
                  <a:schemeClr val="tx1"/>
                </a:solidFill>
                <a:latin typeface="Times New Roman" panose="02020603050405020304" pitchFamily="18" charset="0"/>
                <a:cs typeface="Times New Roman" panose="02020603050405020304" pitchFamily="18" charset="0"/>
              </a:rPr>
              <a:t>audio signals, identify spoken words, and transcribe them into written text. </a:t>
            </a:r>
            <a:endParaRPr lang="en-GB" sz="2400" dirty="0" smtClean="0">
              <a:solidFill>
                <a:schemeClr val="tx1"/>
              </a:solidFill>
              <a:latin typeface="Times New Roman" panose="02020603050405020304" pitchFamily="18" charset="0"/>
              <a:cs typeface="Times New Roman" panose="02020603050405020304" pitchFamily="18" charset="0"/>
            </a:endParaRPr>
          </a:p>
          <a:p>
            <a:pPr marL="0" algn="just"/>
            <a:r>
              <a:rPr lang="en-GB" sz="2400" dirty="0" smtClean="0">
                <a:solidFill>
                  <a:schemeClr val="tx1"/>
                </a:solidFill>
                <a:latin typeface="Times New Roman" panose="02020603050405020304" pitchFamily="18" charset="0"/>
                <a:cs typeface="Times New Roman" panose="02020603050405020304" pitchFamily="18" charset="0"/>
              </a:rPr>
              <a:t>Speech </a:t>
            </a:r>
            <a:r>
              <a:rPr lang="en-GB" sz="2400" dirty="0">
                <a:solidFill>
                  <a:schemeClr val="tx1"/>
                </a:solidFill>
                <a:latin typeface="Times New Roman" panose="02020603050405020304" pitchFamily="18" charset="0"/>
                <a:cs typeface="Times New Roman" panose="02020603050405020304" pitchFamily="18" charset="0"/>
              </a:rPr>
              <a:t>recognition has various applications, including voice-activated assistants, transcription services, and hands-free device control. </a:t>
            </a:r>
            <a:endParaRPr lang="en-GB" sz="2400" dirty="0" smtClean="0">
              <a:solidFill>
                <a:schemeClr val="tx1"/>
              </a:solidFill>
              <a:latin typeface="Times New Roman" panose="02020603050405020304" pitchFamily="18" charset="0"/>
              <a:cs typeface="Times New Roman" panose="02020603050405020304" pitchFamily="18" charset="0"/>
            </a:endParaRPr>
          </a:p>
          <a:p>
            <a:pPr marL="0" algn="just"/>
            <a:r>
              <a:rPr lang="en-GB" sz="2400" dirty="0" smtClean="0">
                <a:solidFill>
                  <a:schemeClr val="tx1"/>
                </a:solidFill>
                <a:latin typeface="Times New Roman" panose="02020603050405020304" pitchFamily="18" charset="0"/>
                <a:cs typeface="Times New Roman" panose="02020603050405020304" pitchFamily="18" charset="0"/>
              </a:rPr>
              <a:t>Advanced </a:t>
            </a:r>
            <a:r>
              <a:rPr lang="en-GB" sz="2400" dirty="0">
                <a:solidFill>
                  <a:schemeClr val="tx1"/>
                </a:solidFill>
                <a:latin typeface="Times New Roman" panose="02020603050405020304" pitchFamily="18" charset="0"/>
                <a:cs typeface="Times New Roman" panose="02020603050405020304" pitchFamily="18" charset="0"/>
              </a:rPr>
              <a:t>techniques, such as deep learning and neural networks, have significantly improved the accuracy and performance of speech recognition systems.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313510"/>
            <a:ext cx="9858692" cy="953588"/>
          </a:xfrm>
        </p:spPr>
        <p:txBody>
          <a:bodyPr>
            <a:normAutofit/>
          </a:bodyPr>
          <a:lstStyle/>
          <a:p>
            <a:r>
              <a:rPr lang="en-US" sz="2400" b="1" dirty="0" smtClean="0">
                <a:latin typeface="Times New Roman" panose="02020603050405020304" pitchFamily="18" charset="0"/>
                <a:cs typeface="Times New Roman" panose="02020603050405020304" pitchFamily="18" charset="0"/>
              </a:rPr>
              <a:t> </a:t>
            </a:r>
            <a:r>
              <a:rPr lang="en-GB" sz="2400" b="1" dirty="0" smtClean="0">
                <a:solidFill>
                  <a:schemeClr val="tx1"/>
                </a:solidFill>
                <a:latin typeface="Times New Roman" panose="02020603050405020304" pitchFamily="18" charset="0"/>
                <a:cs typeface="Times New Roman" panose="02020603050405020304" pitchFamily="18" charset="0"/>
              </a:rPr>
              <a:t>SPEECH LANGUAGE UNDERSTANDING</a:t>
            </a:r>
            <a:endParaRPr lang="en-US" sz="2400" b="1" dirty="0">
              <a:solidFill>
                <a:schemeClr val="tx1"/>
              </a:solidFill>
            </a:endParaRPr>
          </a:p>
        </p:txBody>
      </p:sp>
      <p:sp>
        <p:nvSpPr>
          <p:cNvPr id="3" name="Content Placeholder 2"/>
          <p:cNvSpPr>
            <a:spLocks noGrp="1"/>
          </p:cNvSpPr>
          <p:nvPr>
            <p:ph idx="1"/>
          </p:nvPr>
        </p:nvSpPr>
        <p:spPr>
          <a:xfrm>
            <a:off x="287384" y="1123407"/>
            <a:ext cx="9248502" cy="4767942"/>
          </a:xfrm>
        </p:spPr>
        <p:txBody>
          <a:bodyPr>
            <a:noAutofit/>
          </a:bodyPr>
          <a:lstStyle/>
          <a:p>
            <a:pPr marL="0" algn="just"/>
            <a:r>
              <a:rPr lang="en-US" sz="2400" dirty="0" smtClean="0">
                <a:latin typeface="Times New Roman" panose="02020603050405020304" pitchFamily="18" charset="0"/>
                <a:cs typeface="Times New Roman" panose="02020603050405020304" pitchFamily="18" charset="0"/>
              </a:rPr>
              <a:t> </a:t>
            </a:r>
            <a:r>
              <a:rPr lang="en-GB" sz="2400" b="1" dirty="0" smtClean="0">
                <a:solidFill>
                  <a:schemeClr val="tx1"/>
                </a:solidFill>
                <a:latin typeface="Times New Roman" panose="02020603050405020304" pitchFamily="18" charset="0"/>
                <a:cs typeface="Times New Roman" panose="02020603050405020304" pitchFamily="18" charset="0"/>
              </a:rPr>
              <a:t>Speech-language </a:t>
            </a:r>
            <a:r>
              <a:rPr lang="en-GB" sz="2400" b="1" dirty="0">
                <a:solidFill>
                  <a:schemeClr val="tx1"/>
                </a:solidFill>
                <a:latin typeface="Times New Roman" panose="02020603050405020304" pitchFamily="18" charset="0"/>
                <a:cs typeface="Times New Roman" panose="02020603050405020304" pitchFamily="18" charset="0"/>
              </a:rPr>
              <a:t>understanding </a:t>
            </a:r>
            <a:r>
              <a:rPr lang="en-GB" sz="2400" dirty="0">
                <a:solidFill>
                  <a:schemeClr val="tx1"/>
                </a:solidFill>
                <a:latin typeface="Times New Roman" panose="02020603050405020304" pitchFamily="18" charset="0"/>
                <a:cs typeface="Times New Roman" panose="02020603050405020304" pitchFamily="18" charset="0"/>
              </a:rPr>
              <a:t>(SLU) in artificial intelligence involves the capability of systems to comprehend and interpret spoken language, going beyond simple speech recognition</a:t>
            </a:r>
            <a:r>
              <a:rPr lang="en-GB" sz="2400" dirty="0" smtClean="0">
                <a:solidFill>
                  <a:schemeClr val="tx1"/>
                </a:solidFill>
                <a:latin typeface="Times New Roman" panose="02020603050405020304" pitchFamily="18" charset="0"/>
                <a:cs typeface="Times New Roman" panose="02020603050405020304" pitchFamily="18" charset="0"/>
              </a:rPr>
              <a:t>.</a:t>
            </a:r>
          </a:p>
          <a:p>
            <a:pPr marL="0" algn="just"/>
            <a:r>
              <a:rPr lang="en-GB" sz="2400" dirty="0" smtClean="0">
                <a:solidFill>
                  <a:schemeClr val="tx1"/>
                </a:solidFill>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SLU aims to extract meaning, intent, and context from spoken words, allowing machines to understand user commands, queries, or </a:t>
            </a:r>
            <a:r>
              <a:rPr lang="en-GB" sz="2400" dirty="0" smtClean="0">
                <a:solidFill>
                  <a:schemeClr val="tx1"/>
                </a:solidFill>
                <a:latin typeface="Times New Roman" panose="02020603050405020304" pitchFamily="18" charset="0"/>
                <a:cs typeface="Times New Roman" panose="02020603050405020304" pitchFamily="18" charset="0"/>
              </a:rPr>
              <a:t>requests.</a:t>
            </a:r>
          </a:p>
          <a:p>
            <a:pPr marL="0" algn="just"/>
            <a:r>
              <a:rPr lang="en-GB" sz="2400" b="1" dirty="0" smtClean="0">
                <a:solidFill>
                  <a:schemeClr val="tx1"/>
                </a:solidFill>
                <a:latin typeface="Times New Roman" panose="02020603050405020304" pitchFamily="18" charset="0"/>
                <a:cs typeface="Times New Roman" panose="02020603050405020304" pitchFamily="18" charset="0"/>
              </a:rPr>
              <a:t>Language </a:t>
            </a:r>
            <a:r>
              <a:rPr lang="en-GB" sz="2400" b="1" dirty="0">
                <a:solidFill>
                  <a:schemeClr val="tx1"/>
                </a:solidFill>
                <a:latin typeface="Times New Roman" panose="02020603050405020304" pitchFamily="18" charset="0"/>
                <a:cs typeface="Times New Roman" panose="02020603050405020304" pitchFamily="18" charset="0"/>
              </a:rPr>
              <a:t>understanding </a:t>
            </a:r>
            <a:r>
              <a:rPr lang="en-GB" sz="2400" dirty="0">
                <a:solidFill>
                  <a:schemeClr val="tx1"/>
                </a:solidFill>
                <a:latin typeface="Times New Roman" panose="02020603050405020304" pitchFamily="18" charset="0"/>
                <a:cs typeface="Times New Roman" panose="02020603050405020304" pitchFamily="18" charset="0"/>
              </a:rPr>
              <a:t>in artificial intelligence refers to the ability of a system to comprehend and interpret human language in a way that goes beyond basic pattern recognition. </a:t>
            </a:r>
            <a:endParaRPr lang="en-GB" sz="2400" dirty="0" smtClean="0">
              <a:solidFill>
                <a:schemeClr val="tx1"/>
              </a:solidFill>
              <a:latin typeface="Times New Roman" panose="02020603050405020304" pitchFamily="18" charset="0"/>
              <a:cs typeface="Times New Roman" panose="02020603050405020304" pitchFamily="18" charset="0"/>
            </a:endParaRPr>
          </a:p>
          <a:p>
            <a:pPr marL="0" algn="just"/>
            <a:r>
              <a:rPr lang="en-GB" sz="2400" dirty="0" smtClean="0">
                <a:solidFill>
                  <a:schemeClr val="tx1"/>
                </a:solidFill>
                <a:latin typeface="Times New Roman" panose="02020603050405020304" pitchFamily="18" charset="0"/>
                <a:cs typeface="Times New Roman" panose="02020603050405020304" pitchFamily="18" charset="0"/>
              </a:rPr>
              <a:t>It </a:t>
            </a:r>
            <a:r>
              <a:rPr lang="en-GB" sz="2400" dirty="0">
                <a:solidFill>
                  <a:schemeClr val="tx1"/>
                </a:solidFill>
                <a:latin typeface="Times New Roman" panose="02020603050405020304" pitchFamily="18" charset="0"/>
                <a:cs typeface="Times New Roman" panose="02020603050405020304" pitchFamily="18" charset="0"/>
              </a:rPr>
              <a:t>involves the extraction of meaning, context, and intent from text or speech, enabling machines to understand the nuances and subtleties of natural language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r>
              <a:rPr lang="en-GB" sz="2400" b="1" dirty="0" smtClean="0">
                <a:latin typeface="Times New Roman" panose="02020603050405020304" pitchFamily="18" charset="0"/>
                <a:cs typeface="Times New Roman" panose="02020603050405020304" pitchFamily="18" charset="0"/>
              </a:rPr>
              <a:t>Here </a:t>
            </a:r>
            <a:r>
              <a:rPr lang="en-GB" sz="2400" b="1" dirty="0">
                <a:latin typeface="Times New Roman" panose="02020603050405020304" pitchFamily="18" charset="0"/>
                <a:cs typeface="Times New Roman" panose="02020603050405020304" pitchFamily="18" charset="0"/>
              </a:rPr>
              <a:t>are some of the main branches of </a:t>
            </a:r>
            <a:r>
              <a:rPr lang="en-GB" sz="2400" b="1" dirty="0" smtClean="0">
                <a:latin typeface="Times New Roman" panose="02020603050405020304" pitchFamily="18" charset="0"/>
                <a:cs typeface="Times New Roman" panose="02020603050405020304" pitchFamily="18" charset="0"/>
              </a:rPr>
              <a:t>AI</a:t>
            </a:r>
          </a:p>
          <a:p>
            <a:r>
              <a:rPr lang="en-GB" sz="2400" b="1" dirty="0">
                <a:latin typeface="Times New Roman" panose="02020603050405020304" pitchFamily="18" charset="0"/>
                <a:cs typeface="Times New Roman" panose="02020603050405020304" pitchFamily="18" charset="0"/>
              </a:rPr>
              <a:t>Machine Learning (ML</a:t>
            </a:r>
            <a:r>
              <a:rPr lang="en-GB" sz="2400" b="1" dirty="0" smtClean="0">
                <a:latin typeface="Times New Roman" panose="02020603050405020304" pitchFamily="18" charset="0"/>
                <a:cs typeface="Times New Roman" panose="02020603050405020304" pitchFamily="18" charset="0"/>
              </a:rPr>
              <a:t>)</a:t>
            </a:r>
          </a:p>
          <a:p>
            <a:pPr algn="just"/>
            <a:r>
              <a:rPr lang="en-GB" sz="2400" b="1"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Machine learning is a subset of AI that involves the development of algorithms and statistical models that enable computers to perform a task without explicit programming. Instead, these systems learn and improve from experience.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There </a:t>
            </a:r>
            <a:r>
              <a:rPr lang="en-GB" sz="2400" dirty="0">
                <a:latin typeface="Times New Roman" panose="02020603050405020304" pitchFamily="18" charset="0"/>
                <a:cs typeface="Times New Roman" panose="02020603050405020304" pitchFamily="18" charset="0"/>
              </a:rPr>
              <a:t>are various types of machine learning, including supervised learning, unsupervised learning, and reinforcement learning.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9714"/>
            <a:ext cx="8596668" cy="950686"/>
          </a:xfrm>
        </p:spPr>
        <p:txBody>
          <a:bodyPr>
            <a:normAutofit fontScale="90000"/>
          </a:bodyPr>
          <a:lstStyle/>
          <a:p>
            <a:r>
              <a:rPr lang="en-GB" b="1" dirty="0"/>
              <a:t>Supervised </a:t>
            </a:r>
            <a:r>
              <a:rPr lang="en-GB" b="1" dirty="0" smtClean="0"/>
              <a:t>Learning</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supervised learning, the algorithm is trained on a </a:t>
            </a:r>
            <a:r>
              <a:rPr lang="en-GB" sz="2400" dirty="0" err="1">
                <a:latin typeface="Times New Roman" panose="02020603050405020304" pitchFamily="18" charset="0"/>
                <a:cs typeface="Times New Roman" panose="02020603050405020304" pitchFamily="18" charset="0"/>
              </a:rPr>
              <a:t>labeled</a:t>
            </a:r>
            <a:r>
              <a:rPr lang="en-GB" sz="2400" dirty="0">
                <a:latin typeface="Times New Roman" panose="02020603050405020304" pitchFamily="18" charset="0"/>
                <a:cs typeface="Times New Roman" panose="02020603050405020304" pitchFamily="18" charset="0"/>
              </a:rPr>
              <a:t> dataset, which means that each input in the training set is associated with a corresponding output or target.</a:t>
            </a:r>
          </a:p>
          <a:p>
            <a:r>
              <a:rPr lang="en-GB" sz="2400" dirty="0">
                <a:latin typeface="Times New Roman" panose="02020603050405020304" pitchFamily="18" charset="0"/>
                <a:cs typeface="Times New Roman" panose="02020603050405020304" pitchFamily="18" charset="0"/>
              </a:rPr>
              <a:t>The goal is for the algorithm to learn the mapping from inputs to </a:t>
            </a:r>
            <a:r>
              <a:rPr lang="en-GB" sz="2400" dirty="0" smtClean="0">
                <a:latin typeface="Times New Roman" panose="02020603050405020304" pitchFamily="18" charset="0"/>
                <a:cs typeface="Times New Roman" panose="02020603050405020304" pitchFamily="18" charset="0"/>
              </a:rPr>
              <a:t>outputs </a:t>
            </a:r>
            <a:r>
              <a:rPr lang="en-GB" sz="2400" dirty="0">
                <a:latin typeface="Times New Roman" panose="02020603050405020304" pitchFamily="18" charset="0"/>
                <a:cs typeface="Times New Roman" panose="02020603050405020304" pitchFamily="18" charset="0"/>
              </a:rPr>
              <a:t>so that it can make predictions or classifications on new, unseen data.</a:t>
            </a:r>
          </a:p>
          <a:p>
            <a:r>
              <a:rPr lang="en-GB" sz="2400" dirty="0">
                <a:latin typeface="Times New Roman" panose="02020603050405020304" pitchFamily="18" charset="0"/>
                <a:cs typeface="Times New Roman" panose="02020603050405020304" pitchFamily="18" charset="0"/>
              </a:rPr>
              <a:t>Common applications include image recognition, speech recognition, natural language </a:t>
            </a:r>
            <a:r>
              <a:rPr lang="en-GB" sz="2400" dirty="0" smtClean="0">
                <a:latin typeface="Times New Roman" panose="02020603050405020304" pitchFamily="18" charset="0"/>
                <a:cs typeface="Times New Roman" panose="02020603050405020304" pitchFamily="18" charset="0"/>
              </a:rPr>
              <a:t>processing, etc. </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55777360"/>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8629</TotalTime>
  <Words>872</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Curlz MT</vt:lpstr>
      <vt:lpstr>Times New Roman</vt:lpstr>
      <vt:lpstr>Trebuchet MS</vt:lpstr>
      <vt:lpstr>Wingdings</vt:lpstr>
      <vt:lpstr>Wingdings 3</vt:lpstr>
      <vt:lpstr>Facet</vt:lpstr>
      <vt:lpstr>PowerPoint Presentation</vt:lpstr>
      <vt:lpstr>Artificial Intelligence (AI)   </vt:lpstr>
      <vt:lpstr>PowerPoint Presentation</vt:lpstr>
      <vt:lpstr>        (REASONING) </vt:lpstr>
      <vt:lpstr>                  (Problem-solving )  </vt:lpstr>
      <vt:lpstr> Speech recognition</vt:lpstr>
      <vt:lpstr> SPEECH LANGUAGE UNDERSTANDING</vt:lpstr>
      <vt:lpstr>PowerPoint Presentation</vt:lpstr>
      <vt:lpstr>Supervised Learning </vt:lpstr>
      <vt:lpstr>Unsupervised Learning </vt:lpstr>
      <vt:lpstr>Natural Language Processing (NLP)</vt:lpstr>
      <vt:lpstr>Computer Vision</vt:lpstr>
      <vt:lpstr>Expert Systems</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539</cp:revision>
  <cp:lastPrinted>2019-03-11T07:04:42Z</cp:lastPrinted>
  <dcterms:created xsi:type="dcterms:W3CDTF">2018-07-13T16:31:18Z</dcterms:created>
  <dcterms:modified xsi:type="dcterms:W3CDTF">2023-11-23T02:30:30Z</dcterms:modified>
</cp:coreProperties>
</file>