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258" r:id="rId3"/>
    <p:sldId id="391" r:id="rId4"/>
    <p:sldId id="354" r:id="rId5"/>
    <p:sldId id="356" r:id="rId6"/>
    <p:sldId id="357" r:id="rId7"/>
    <p:sldId id="359" r:id="rId8"/>
    <p:sldId id="392" r:id="rId9"/>
    <p:sldId id="393" r:id="rId10"/>
    <p:sldId id="394"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754" autoAdjust="0"/>
    <p:restoredTop sz="94660" autoAdjust="0"/>
  </p:normalViewPr>
  <p:slideViewPr>
    <p:cSldViewPr snapToGrid="0">
      <p:cViewPr>
        <p:scale>
          <a:sx n="80" d="100"/>
          <a:sy n="80" d="100"/>
        </p:scale>
        <p:origin x="-270" y="60"/>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12/5/2023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xmlns=""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12/5/2023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xmlns=""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12/5/2023</a:t>
            </a:fld>
            <a:endParaRPr lang="en-US" dirty="0"/>
          </a:p>
        </p:txBody>
      </p:sp>
    </p:spTree>
    <p:extLst>
      <p:ext uri="{BB962C8B-B14F-4D97-AF65-F5344CB8AC3E}">
        <p14:creationId xmlns:p14="http://schemas.microsoft.com/office/powerpoint/2010/main" xmlns=""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xmlns=""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a:bodyPr>
          <a:lstStyle/>
          <a:p>
            <a:pPr algn="just"/>
            <a:r>
              <a:rPr lang="en-US" sz="2800" b="1" dirty="0" smtClean="0">
                <a:solidFill>
                  <a:schemeClr val="tx1"/>
                </a:solidFill>
                <a:latin typeface="Times New Roman" panose="02020603050405020304" pitchFamily="18" charset="0"/>
                <a:cs typeface="Times New Roman" panose="02020603050405020304" pitchFamily="18" charset="0"/>
              </a:rPr>
              <a:t>Sentiment Analysis </a:t>
            </a:r>
          </a:p>
          <a:p>
            <a:pPr algn="just"/>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Involves determining the sentiment expressed in a piece of text, such as positive, negative, or neutral.</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xmlns="" val="2135900678"/>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Natural Language </a:t>
            </a:r>
            <a:r>
              <a:rPr lang="en-US" b="1" dirty="0" smtClean="0">
                <a:solidFill>
                  <a:schemeClr val="tx1"/>
                </a:solidFill>
                <a:latin typeface="Times New Roman" panose="02020603050405020304" pitchFamily="18" charset="0"/>
                <a:cs typeface="Times New Roman" panose="02020603050405020304" pitchFamily="18" charset="0"/>
              </a:rPr>
              <a:t>Processing</a:t>
            </a: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10084526" cy="3693319"/>
          </a:xfrm>
          <a:prstGeom prst="rect">
            <a:avLst/>
          </a:prstGeom>
        </p:spPr>
        <p:txBody>
          <a:bodyPr wrap="square">
            <a:spAutoFit/>
          </a:bodyPr>
          <a:lstStyle/>
          <a:p>
            <a:pPr marL="342900" indent="-342900" algn="just">
              <a:lnSpc>
                <a:spcPct val="15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NLP, or Natural Language Processing, is a subfield of artificial intelligence (AI) that focuses on the interaction between computers and humans through natural language.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goal of NLP is to enable computers to understand, interpret, and generate human language in a way that is both meaningful and contextually relevant.</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p:cNvSpPr/>
          <p:nvPr/>
        </p:nvSpPr>
        <p:spPr>
          <a:xfrm>
            <a:off x="849085" y="796835"/>
            <a:ext cx="8424917" cy="4985980"/>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Importance </a:t>
            </a:r>
            <a:r>
              <a:rPr lang="en-GB" sz="2400" b="1" dirty="0" smtClean="0">
                <a:latin typeface="Times New Roman" panose="02020603050405020304" pitchFamily="18" charset="0"/>
                <a:cs typeface="Times New Roman" panose="02020603050405020304" pitchFamily="18" charset="0"/>
              </a:rPr>
              <a:t>of NLP</a:t>
            </a:r>
            <a:r>
              <a:rPr lang="en-GB" sz="2400" b="1" dirty="0" smtClean="0">
                <a:latin typeface="Times New Roman" panose="02020603050405020304" pitchFamily="18" charset="0"/>
                <a:cs typeface="Times New Roman" panose="02020603050405020304" pitchFamily="18" charset="0"/>
              </a:rPr>
              <a:t>:</a:t>
            </a:r>
            <a:r>
              <a:rPr lang="en-GB" sz="2400" dirty="0" smtClean="0">
                <a:latin typeface="Times New Roman" panose="02020603050405020304" pitchFamily="18" charset="0"/>
                <a:cs typeface="Times New Roman" panose="02020603050405020304" pitchFamily="18" charset="0"/>
              </a:rPr>
              <a:t>    </a:t>
            </a:r>
            <a:endParaRPr lang="en-GB" sz="2400" b="1" dirty="0" smtClean="0">
              <a:latin typeface="Times New Roman" panose="02020603050405020304" pitchFamily="18" charset="0"/>
              <a:cs typeface="Times New Roman" panose="02020603050405020304" pitchFamily="18" charset="0"/>
            </a:endParaRPr>
          </a:p>
          <a:p>
            <a:pPr algn="just">
              <a:lnSpc>
                <a:spcPct val="150000"/>
              </a:lnSpc>
              <a:buClr>
                <a:schemeClr val="accent1"/>
              </a:buClr>
            </a:pPr>
            <a:r>
              <a:rPr lang="en-GB"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Communication </a:t>
            </a:r>
            <a:r>
              <a:rPr lang="en-US" sz="2400" b="1" dirty="0" smtClean="0">
                <a:latin typeface="Times New Roman" panose="02020603050405020304" pitchFamily="18" charset="0"/>
                <a:cs typeface="Times New Roman" panose="02020603050405020304" pitchFamily="18" charset="0"/>
              </a:rPr>
              <a:t>with </a:t>
            </a:r>
            <a:r>
              <a:rPr lang="en-US" sz="2400" b="1" dirty="0" smtClean="0">
                <a:latin typeface="Times New Roman" panose="02020603050405020304" pitchFamily="18" charset="0"/>
                <a:cs typeface="Times New Roman" panose="02020603050405020304" pitchFamily="18" charset="0"/>
              </a:rPr>
              <a:t>Computers</a:t>
            </a:r>
          </a:p>
          <a:p>
            <a:pPr algn="just">
              <a:lnSpc>
                <a:spcPct val="150000"/>
              </a:lnSpc>
              <a:buClr>
                <a:schemeClr val="accent1"/>
              </a:buClr>
            </a:pPr>
            <a:r>
              <a:rPr lang="en-US" sz="2000" dirty="0" smtClean="0">
                <a:latin typeface="Times New Roman" panose="02020603050405020304" pitchFamily="18" charset="0"/>
                <a:cs typeface="Times New Roman" panose="02020603050405020304" pitchFamily="18" charset="0"/>
              </a:rPr>
              <a:t> NLP enables humans to communicate with computers in a more natural and intuitive way. This includes voice commands, text input, and even gestures, making technology more accessible.</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accent1"/>
              </a:buClr>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Data Analysis</a:t>
            </a:r>
          </a:p>
          <a:p>
            <a:pPr marL="342900" indent="-342900" algn="just">
              <a:lnSpc>
                <a:spcPct val="150000"/>
              </a:lnSpc>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NLP plays a crucial role in extracting valuable insights from large volumes of unstructured data, such as social media posts, articles, and customer reviews. This aids businesses in making informed decisions based on sentiment analysis and other linguistic patterns.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22763445"/>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marL="0" indent="0" algn="just">
              <a:buNone/>
            </a:pPr>
            <a:r>
              <a:rPr lang="en-US" sz="2800" b="1" dirty="0" smtClean="0"/>
              <a:t>Machine Translation   </a:t>
            </a:r>
          </a:p>
          <a:p>
            <a:pPr marL="0" indent="0" algn="just">
              <a:buNone/>
            </a:pPr>
            <a:r>
              <a:rPr lang="en-US" sz="2800" dirty="0" smtClean="0"/>
              <a:t>NLP </a:t>
            </a:r>
            <a:r>
              <a:rPr lang="en-US" sz="2800" dirty="0" smtClean="0"/>
              <a:t>is essential for developing machine translation systems, allowing for the automatic translation of text from one language to another. Services like Google Translate rely on NLP algorithms</a:t>
            </a:r>
            <a:r>
              <a:rPr lang="en-US" sz="2800" dirty="0" smtClean="0"/>
              <a:t>.</a:t>
            </a:r>
          </a:p>
          <a:p>
            <a:pPr marL="0" indent="0" algn="just">
              <a:buNone/>
            </a:pPr>
            <a:r>
              <a:rPr lang="en-US" sz="2800" b="1" dirty="0" smtClean="0">
                <a:latin typeface="Times New Roman" panose="02020603050405020304" pitchFamily="18" charset="0"/>
                <a:cs typeface="Times New Roman" panose="02020603050405020304" pitchFamily="18" charset="0"/>
              </a:rPr>
              <a:t>Chatbots </a:t>
            </a:r>
            <a:r>
              <a:rPr lang="en-US" sz="2800" b="1" dirty="0" smtClean="0">
                <a:latin typeface="Times New Roman" panose="02020603050405020304" pitchFamily="18" charset="0"/>
                <a:cs typeface="Times New Roman" panose="02020603050405020304" pitchFamily="18" charset="0"/>
              </a:rPr>
              <a:t>and Virtual </a:t>
            </a:r>
            <a:r>
              <a:rPr lang="en-US" sz="2800" b="1" dirty="0" smtClean="0">
                <a:latin typeface="Times New Roman" panose="02020603050405020304" pitchFamily="18" charset="0"/>
                <a:cs typeface="Times New Roman" panose="02020603050405020304" pitchFamily="18" charset="0"/>
              </a:rPr>
              <a:t>Assistants  </a:t>
            </a:r>
          </a:p>
          <a:p>
            <a:pPr marL="0" indent="0" algn="just">
              <a:buNone/>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NLP is a key component in the development of chatbots and virtual assistants, making them capable of understanding and responding to user queries in a conversational manner.</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53116" y="2723063"/>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859" y="1699730"/>
            <a:ext cx="8298381" cy="3354765"/>
          </a:xfrm>
          <a:prstGeom prst="rect">
            <a:avLst/>
          </a:prstGeom>
        </p:spPr>
        <p:txBody>
          <a:bodyPr wrap="square">
            <a:spAutoFit/>
          </a:bodyPr>
          <a:lstStyle/>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Information Retrieval  </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Search </a:t>
            </a:r>
            <a:r>
              <a:rPr lang="en-US" sz="2400" dirty="0" smtClean="0">
                <a:latin typeface="Times New Roman" panose="02020603050405020304" pitchFamily="18" charset="0"/>
                <a:cs typeface="Times New Roman" panose="02020603050405020304" pitchFamily="18" charset="0"/>
              </a:rPr>
              <a:t>engines use NLP to improve the accuracy and relevance of search results by understanding the user's query and matching it with relevant content</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Sentiment </a:t>
            </a:r>
            <a:r>
              <a:rPr lang="en-US" sz="2400" b="1" dirty="0" smtClean="0">
                <a:latin typeface="Times New Roman" panose="02020603050405020304" pitchFamily="18" charset="0"/>
                <a:cs typeface="Times New Roman" panose="02020603050405020304" pitchFamily="18" charset="0"/>
              </a:rPr>
              <a:t>Analysis</a:t>
            </a:r>
            <a:r>
              <a:rPr lang="en-US" sz="2400" b="1"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NLP can be used to analyze and determine the sentiment expressed in text data, helping businesses gauge customer opinions and feedback.</a:t>
            </a: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2" y="271413"/>
            <a:ext cx="10537960" cy="891181"/>
          </a:xfrm>
        </p:spPr>
        <p:txBody>
          <a:bodyPr>
            <a:normAutofit fontScale="90000"/>
          </a:bodyPr>
          <a:lstStyle/>
          <a:p>
            <a:r>
              <a:rPr lang="en-GB" sz="2800" b="1" dirty="0" smtClean="0">
                <a:solidFill>
                  <a:schemeClr val="tx1"/>
                </a:solidFill>
              </a:rPr>
              <a:t>Algorithms</a:t>
            </a:r>
            <a:r>
              <a:rPr lang="en-GB" sz="2800" dirty="0">
                <a:solidFill>
                  <a:schemeClr val="tx1"/>
                </a:solidFill>
                <a:latin typeface="Times New Roman" panose="02020603050405020304" pitchFamily="18" charset="0"/>
                <a:cs typeface="Times New Roman" panose="02020603050405020304" pitchFamily="18" charset="0"/>
              </a:rPr>
              <a:t/>
            </a:r>
            <a:br>
              <a:rPr lang="en-GB" sz="28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470264" y="1319349"/>
            <a:ext cx="9339942" cy="4702628"/>
          </a:xfrm>
        </p:spPr>
        <p:txBody>
          <a:bodyPr>
            <a:normAutofit/>
          </a:bodyPr>
          <a:lstStyle/>
          <a:p>
            <a:pPr marL="0" lvl="0" indent="0">
              <a:buNone/>
            </a:pPr>
            <a:r>
              <a:rPr lang="en-GB" sz="3200" b="1" dirty="0" smtClean="0">
                <a:latin typeface="Times New Roman" pitchFamily="18" charset="0"/>
                <a:cs typeface="Times New Roman" pitchFamily="18" charset="0"/>
              </a:rPr>
              <a:t>Challenges in </a:t>
            </a:r>
            <a:r>
              <a:rPr lang="en-GB" sz="3200" b="1" dirty="0" smtClean="0">
                <a:latin typeface="Times New Roman" pitchFamily="18" charset="0"/>
                <a:cs typeface="Times New Roman" pitchFamily="18" charset="0"/>
              </a:rPr>
              <a:t>NLP</a:t>
            </a:r>
          </a:p>
          <a:p>
            <a:pPr marL="0" lvl="0" indent="0">
              <a:buNone/>
            </a:pPr>
            <a:r>
              <a:rPr lang="en-US" sz="3600" dirty="0" smtClean="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Ambiguity and </a:t>
            </a:r>
            <a:r>
              <a:rPr lang="en-US" sz="2800" b="1" dirty="0" smtClean="0">
                <a:solidFill>
                  <a:schemeClr val="tx1"/>
                </a:solidFill>
                <a:latin typeface="Times New Roman" pitchFamily="18" charset="0"/>
                <a:cs typeface="Times New Roman" pitchFamily="18" charset="0"/>
              </a:rPr>
              <a:t>Context</a:t>
            </a:r>
            <a:endParaRPr lang="en-US" sz="3600" b="1" dirty="0" smtClean="0">
              <a:solidFill>
                <a:schemeClr val="tx1"/>
              </a:solidFill>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Natural language is often ambiguous, and the meaning of a word or phrase can change based on the context. </a:t>
            </a:r>
            <a:r>
              <a:rPr lang="en-US" sz="2800" dirty="0" smtClean="0">
                <a:latin typeface="Times New Roman" pitchFamily="18" charset="0"/>
                <a:cs typeface="Times New Roman" pitchFamily="18" charset="0"/>
              </a:rPr>
              <a:t>Resolving ambiguity is a </a:t>
            </a:r>
            <a:r>
              <a:rPr lang="en-US" sz="2800" dirty="0" smtClean="0">
                <a:latin typeface="Times New Roman" pitchFamily="18" charset="0"/>
                <a:cs typeface="Times New Roman" pitchFamily="18" charset="0"/>
              </a:rPr>
              <a:t>significant </a:t>
            </a:r>
            <a:r>
              <a:rPr lang="en-US" sz="2800" dirty="0" smtClean="0">
                <a:latin typeface="Times New Roman" pitchFamily="18" charset="0"/>
                <a:cs typeface="Times New Roman" pitchFamily="18" charset="0"/>
              </a:rPr>
              <a:t>challenge in NLP</a:t>
            </a:r>
            <a:r>
              <a:rPr lang="en-US" sz="2800" dirty="0" smtClean="0">
                <a:latin typeface="Times New Roman" pitchFamily="18" charset="0"/>
                <a:cs typeface="Times New Roman" pitchFamily="18" charset="0"/>
              </a:rPr>
              <a:t>. </a:t>
            </a:r>
          </a:p>
          <a:p>
            <a:pPr marL="0" indent="0">
              <a:buNone/>
            </a:pPr>
            <a:r>
              <a:rPr lang="en-US" sz="2800" b="1" dirty="0" smtClean="0">
                <a:solidFill>
                  <a:schemeClr val="tx1"/>
                </a:solidFill>
                <a:latin typeface="Times New Roman" pitchFamily="18" charset="0"/>
                <a:cs typeface="Times New Roman" pitchFamily="18" charset="0"/>
              </a:rPr>
              <a:t>Lack of </a:t>
            </a:r>
            <a:r>
              <a:rPr lang="en-US" sz="2800" b="1" dirty="0" smtClean="0">
                <a:solidFill>
                  <a:schemeClr val="tx1"/>
                </a:solidFill>
                <a:latin typeface="Times New Roman" pitchFamily="18" charset="0"/>
                <a:cs typeface="Times New Roman" pitchFamily="18" charset="0"/>
              </a:rPr>
              <a:t>Standardization </a:t>
            </a:r>
            <a:endParaRPr lang="en-US" sz="2800" b="1" dirty="0" smtClean="0">
              <a:solidFill>
                <a:schemeClr val="tx1"/>
              </a:solidFill>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Language </a:t>
            </a:r>
            <a:r>
              <a:rPr lang="en-US" sz="2800" dirty="0" smtClean="0">
                <a:latin typeface="Times New Roman" pitchFamily="18" charset="0"/>
                <a:cs typeface="Times New Roman" pitchFamily="18" charset="0"/>
              </a:rPr>
              <a:t>is diverse, and people express themselves in various ways. The lack of standardization makes it challenging for NLP models to generalize across different writing styles and dialects.</a:t>
            </a:r>
            <a:endParaRPr lang="en-GB"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7"/>
            <a:ext cx="9248502" cy="5408022"/>
          </a:xfrm>
        </p:spPr>
        <p:txBody>
          <a:bodyPr>
            <a:noAutofit/>
          </a:bodyPr>
          <a:lstStyle/>
          <a:p>
            <a:pPr marL="0" algn="just"/>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Named Entity </a:t>
            </a:r>
            <a:r>
              <a:rPr lang="en-US" sz="2400" b="1" dirty="0" smtClean="0">
                <a:latin typeface="Times New Roman" panose="02020603050405020304" pitchFamily="18" charset="0"/>
                <a:cs typeface="Times New Roman" panose="02020603050405020304" pitchFamily="18" charset="0"/>
              </a:rPr>
              <a:t>Recognition</a:t>
            </a:r>
          </a:p>
          <a:p>
            <a:pPr marL="0" algn="just"/>
            <a:r>
              <a:rPr lang="en-US" sz="2400" b="1" dirty="0" smtClean="0">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Identifying and categorizing entities (names of people, places, organizations, etc.) in text accurately is a complex task, especially when dealing with diverse and evolving datasets</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algn="just"/>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Coreference Resolution</a:t>
            </a:r>
          </a:p>
          <a:p>
            <a:pPr marL="0"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Understanding pronouns and their references in a given context is challenging but critical for accurate comprehension.</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lnSpcReduction="10000"/>
          </a:bodyPr>
          <a:lstStyle/>
          <a:p>
            <a:pPr algn="just"/>
            <a:r>
              <a:rPr lang="en-GB" sz="2800" b="1" dirty="0" smtClean="0">
                <a:solidFill>
                  <a:schemeClr val="tx1"/>
                </a:solidFill>
                <a:latin typeface="Times New Roman" panose="02020603050405020304" pitchFamily="18" charset="0"/>
                <a:cs typeface="Times New Roman" panose="02020603050405020304" pitchFamily="18" charset="0"/>
              </a:rPr>
              <a:t>Branches </a:t>
            </a:r>
            <a:r>
              <a:rPr lang="en-GB" sz="2800" b="1" dirty="0" smtClean="0">
                <a:solidFill>
                  <a:schemeClr val="tx1"/>
                </a:solidFill>
                <a:latin typeface="Times New Roman" panose="02020603050405020304" pitchFamily="18" charset="0"/>
                <a:cs typeface="Times New Roman" panose="02020603050405020304" pitchFamily="18" charset="0"/>
              </a:rPr>
              <a:t>of </a:t>
            </a:r>
            <a:r>
              <a:rPr lang="en-GB" sz="2800" b="1" dirty="0" smtClean="0">
                <a:solidFill>
                  <a:schemeClr val="tx1"/>
                </a:solidFill>
                <a:latin typeface="Times New Roman" panose="02020603050405020304" pitchFamily="18" charset="0"/>
                <a:cs typeface="Times New Roman" panose="02020603050405020304" pitchFamily="18" charset="0"/>
              </a:rPr>
              <a:t>NLP</a:t>
            </a:r>
            <a:endParaRPr lang="en-GB" sz="2800" b="1" dirty="0" smtClean="0">
              <a:solidFill>
                <a:schemeClr val="tx1"/>
              </a:solidFill>
              <a:latin typeface="Times New Roman" panose="02020603050405020304" pitchFamily="18" charset="0"/>
              <a:cs typeface="Times New Roman" panose="02020603050405020304" pitchFamily="18" charset="0"/>
            </a:endParaRPr>
          </a:p>
          <a:p>
            <a:pPr algn="just"/>
            <a:r>
              <a:rPr lang="en-US" sz="2800" b="1" dirty="0" smtClean="0">
                <a:solidFill>
                  <a:schemeClr val="tx1"/>
                </a:solidFill>
                <a:latin typeface="Times New Roman" panose="02020603050405020304" pitchFamily="18" charset="0"/>
                <a:cs typeface="Times New Roman" panose="02020603050405020304" pitchFamily="18" charset="0"/>
              </a:rPr>
              <a:t>Speech Recognition</a:t>
            </a:r>
          </a:p>
          <a:p>
            <a:pPr algn="just"/>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Involves converting spoken language into written text. Applications include voice assistants and transcription services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b="1" dirty="0" smtClean="0">
                <a:solidFill>
                  <a:schemeClr val="tx1"/>
                </a:solidFill>
                <a:latin typeface="Times New Roman" panose="02020603050405020304" pitchFamily="18" charset="0"/>
                <a:cs typeface="Times New Roman" panose="02020603050405020304" pitchFamily="18" charset="0"/>
              </a:rPr>
              <a:t>Machine Translation</a:t>
            </a:r>
          </a:p>
          <a:p>
            <a:pPr algn="just"/>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Focuses on translating text or speech from one language to another, improving cross-language communication</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b="1" dirty="0" smtClean="0">
                <a:solidFill>
                  <a:schemeClr val="tx1"/>
                </a:solidFill>
                <a:latin typeface="Times New Roman" panose="02020603050405020304" pitchFamily="18" charset="0"/>
                <a:cs typeface="Times New Roman" panose="02020603050405020304" pitchFamily="18" charset="0"/>
              </a:rPr>
              <a:t>Text Summarization</a:t>
            </a:r>
          </a:p>
          <a:p>
            <a:pPr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Involves </a:t>
            </a:r>
            <a:r>
              <a:rPr lang="en-US" sz="2400" dirty="0" smtClean="0">
                <a:solidFill>
                  <a:schemeClr val="tx1"/>
                </a:solidFill>
                <a:latin typeface="Times New Roman" panose="02020603050405020304" pitchFamily="18" charset="0"/>
                <a:cs typeface="Times New Roman" panose="02020603050405020304" pitchFamily="18" charset="0"/>
              </a:rPr>
              <a:t>condensing a large piece of text while retaining its main ideas, useful for generating concise overviews.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xmlns="" val="2135900678"/>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a:bodyPr>
          <a:lstStyle/>
          <a:p>
            <a:pPr algn="just"/>
            <a:r>
              <a:rPr lang="en-US" sz="2800" b="1" dirty="0" smtClean="0">
                <a:solidFill>
                  <a:schemeClr val="tx1"/>
                </a:solidFill>
                <a:latin typeface="Times New Roman" panose="02020603050405020304" pitchFamily="18" charset="0"/>
                <a:cs typeface="Times New Roman" panose="02020603050405020304" pitchFamily="18" charset="0"/>
              </a:rPr>
              <a:t>Information Extraction  </a:t>
            </a:r>
          </a:p>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Involves extracting specific information, such as entities and relationships, from unstructured text. </a:t>
            </a:r>
            <a:r>
              <a:rPr lang="en-US" sz="2400" dirty="0" smtClean="0">
                <a:solidFill>
                  <a:schemeClr val="tx1"/>
                </a:solidFill>
                <a:latin typeface="Times New Roman" panose="02020603050405020304" pitchFamily="18" charset="0"/>
                <a:cs typeface="Times New Roman" panose="02020603050405020304" pitchFamily="18" charset="0"/>
              </a:rPr>
              <a:t>Machine Translation</a:t>
            </a:r>
          </a:p>
          <a:p>
            <a:pPr algn="just"/>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Question Answering </a:t>
            </a:r>
          </a:p>
          <a:p>
            <a:pPr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Aims to develop systems that can understand and respond to user questions posed in natural language.</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Involves </a:t>
            </a:r>
            <a:r>
              <a:rPr lang="en-US" sz="2400" dirty="0" smtClean="0">
                <a:solidFill>
                  <a:schemeClr val="tx1"/>
                </a:solidFill>
                <a:latin typeface="Times New Roman" panose="02020603050405020304" pitchFamily="18" charset="0"/>
                <a:cs typeface="Times New Roman" panose="02020603050405020304" pitchFamily="18" charset="0"/>
              </a:rPr>
              <a:t>condensing a large piece of text while retaining its main ideas, useful for generating concise overviews.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xmlns="" val="2135900678"/>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8708</TotalTime>
  <Words>571</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Slide 1</vt:lpstr>
      <vt:lpstr>Natural Language Processing  </vt:lpstr>
      <vt:lpstr>Slide 3</vt:lpstr>
      <vt:lpstr>Slide 4</vt:lpstr>
      <vt:lpstr>Slide 5</vt:lpstr>
      <vt:lpstr>Algorithms </vt:lpstr>
      <vt:lpstr>Slide 7</vt:lpstr>
      <vt:lpstr>Slide 8</vt:lpstr>
      <vt:lpstr>Slide 9</vt:lpstr>
      <vt:lpstr>Slide 10</vt:lpstr>
      <vt:lpstr> Thank You</vt:lpstr>
    </vt:vector>
  </TitlesOfParts>
  <Company>MRT www.Win2Farsi.com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573</cp:revision>
  <cp:lastPrinted>2019-03-11T07:04:42Z</cp:lastPrinted>
  <dcterms:created xsi:type="dcterms:W3CDTF">2018-07-13T16:31:18Z</dcterms:created>
  <dcterms:modified xsi:type="dcterms:W3CDTF">2023-12-05T19:53:59Z</dcterms:modified>
</cp:coreProperties>
</file>