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258" r:id="rId3"/>
    <p:sldId id="394" r:id="rId4"/>
    <p:sldId id="391" r:id="rId5"/>
    <p:sldId id="354" r:id="rId6"/>
    <p:sldId id="392" r:id="rId7"/>
    <p:sldId id="395" r:id="rId8"/>
    <p:sldId id="396" r:id="rId9"/>
    <p:sldId id="397" r:id="rId10"/>
    <p:sldId id="398"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90" d="100"/>
          <a:sy n="90" d="100"/>
        </p:scale>
        <p:origin x="-72" y="-72"/>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3/12/2024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3/12/2024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3/12/2024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3/12/2024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26" name="Picture 2" descr="C:\Users\DELL\Downloads\images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167" y="1003004"/>
            <a:ext cx="6749238" cy="337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267239"/>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59" y="1070677"/>
            <a:ext cx="8911687" cy="4483467"/>
          </a:xfrm>
        </p:spPr>
        <p:txBody>
          <a:bodyPr>
            <a:normAutofit/>
          </a:bodyPr>
          <a:lstStyle/>
          <a:p>
            <a:pPr algn="ctr"/>
            <a:r>
              <a:rPr lang="en-US" sz="11500" dirty="0" smtClean="0">
                <a:latin typeface="Curlz MT" pitchFamily="82" charset="0"/>
              </a:rPr>
              <a:t/>
            </a:r>
            <a:br>
              <a:rPr lang="en-US" sz="11500" dirty="0" smtClean="0">
                <a:latin typeface="Curlz MT" pitchFamily="82" charset="0"/>
              </a:rPr>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a:bodyPr>
          <a:lstStyle/>
          <a:p>
            <a:r>
              <a:rPr lang="en-US" b="1" dirty="0">
                <a:solidFill>
                  <a:schemeClr val="tx1"/>
                </a:solidFill>
                <a:latin typeface="Times New Roman" pitchFamily="18" charset="0"/>
                <a:cs typeface="Times New Roman" pitchFamily="18" charset="0"/>
              </a:rPr>
              <a:t>Knowledge Representation in AI</a:t>
            </a:r>
            <a:endParaRPr lang="en-US" b="1" u="sng"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205973" cy="2677656"/>
          </a:xfrm>
          <a:prstGeom prst="rect">
            <a:avLst/>
          </a:prstGeom>
        </p:spPr>
        <p:txBody>
          <a:bodyPr wrap="square">
            <a:spAutoFit/>
          </a:bodyPr>
          <a:lstStyle/>
          <a:p>
            <a:pPr algn="just"/>
            <a:r>
              <a:rPr lang="en-US" sz="2800" dirty="0">
                <a:latin typeface="Times New Roman" pitchFamily="18" charset="0"/>
                <a:cs typeface="Times New Roman" pitchFamily="18" charset="0"/>
              </a:rPr>
              <a:t>Knowledge representation in AI refers to the way information is structured and stored within a computer system to enable reasoning, decision-making, and problem-solving</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It involves encoding knowledge in a format that a computer can understand and manipulate to perform various tasks intelligently.</a:t>
            </a: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Rectangle 5"/>
          <p:cNvSpPr/>
          <p:nvPr/>
        </p:nvSpPr>
        <p:spPr>
          <a:xfrm>
            <a:off x="427125" y="637041"/>
            <a:ext cx="9205973" cy="4955203"/>
          </a:xfrm>
          <a:prstGeom prst="rect">
            <a:avLst/>
          </a:prstGeom>
        </p:spPr>
        <p:txBody>
          <a:bodyPr wrap="square">
            <a:spAutoFit/>
          </a:bodyPr>
          <a:lstStyle/>
          <a:p>
            <a:pPr marL="457200" indent="-457200" algn="just">
              <a:buFont typeface="Wingdings" pitchFamily="2" charset="2"/>
              <a:buChar char="Ø"/>
            </a:pPr>
            <a:r>
              <a:rPr lang="en-US" sz="2800" b="1" dirty="0">
                <a:latin typeface="Times New Roman" panose="02020603050405020304" pitchFamily="18" charset="0"/>
                <a:cs typeface="Times New Roman" panose="02020603050405020304" pitchFamily="18" charset="0"/>
              </a:rPr>
              <a:t>Semantic </a:t>
            </a:r>
            <a:r>
              <a:rPr lang="en-US" sz="2800" b="1" dirty="0" smtClean="0">
                <a:latin typeface="Times New Roman" panose="02020603050405020304" pitchFamily="18" charset="0"/>
                <a:cs typeface="Times New Roman" panose="02020603050405020304" pitchFamily="18" charset="0"/>
              </a:rPr>
              <a:t>Networks:</a:t>
            </a:r>
          </a:p>
          <a:p>
            <a:pPr marL="457200" indent="-457200" algn="just">
              <a:buFont typeface="Wingdings" pitchFamily="2" charset="2"/>
              <a:buChar char="Ø"/>
            </a:pP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These represent knowledge as a network or graph, where nodes represent concepts or entities, and edges represent relationships between them.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useful for capturing hierarchical relationships, categories, and associations between concepts</a:t>
            </a:r>
            <a:r>
              <a:rPr lang="en-US" sz="2800" dirty="0" smtClean="0">
                <a:latin typeface="Times New Roman" panose="02020603050405020304" pitchFamily="18" charset="0"/>
                <a:cs typeface="Times New Roman" panose="02020603050405020304" pitchFamily="18" charset="0"/>
              </a:rPr>
              <a:t>.</a:t>
            </a:r>
          </a:p>
          <a:p>
            <a:pPr marL="457200" indent="-457200" algn="just">
              <a:buFont typeface="Wingdings" pitchFamily="2" charset="2"/>
              <a:buChar char="Ø"/>
            </a:pPr>
            <a:r>
              <a:rPr lang="en-US" sz="2800" b="1" dirty="0" smtClean="0">
                <a:latin typeface="Times New Roman" panose="02020603050405020304" pitchFamily="18" charset="0"/>
                <a:cs typeface="Times New Roman" panose="02020603050405020304" pitchFamily="18" charset="0"/>
              </a:rPr>
              <a:t>Frames: </a:t>
            </a:r>
            <a:r>
              <a:rPr lang="en-US" sz="2400" dirty="0">
                <a:latin typeface="Times New Roman" panose="02020603050405020304" pitchFamily="18" charset="0"/>
                <a:cs typeface="Times New Roman" panose="02020603050405020304" pitchFamily="18" charset="0"/>
              </a:rPr>
              <a:t>Frames are a way to represent knowledge by organizing information into structures called frames. Each frame contains slots for various attributes or properties of an object or concept, along with values for those attributes. Frames are particularly helpful for representing stereotypical or typical knowledge about objects or concepts.</a:t>
            </a:r>
          </a:p>
        </p:txBody>
      </p:sp>
    </p:spTree>
    <p:extLst>
      <p:ext uri="{BB962C8B-B14F-4D97-AF65-F5344CB8AC3E}">
        <p14:creationId xmlns:p14="http://schemas.microsoft.com/office/powerpoint/2010/main" val="4160141017"/>
      </p:ext>
    </p:extLst>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p:cNvSpPr/>
          <p:nvPr/>
        </p:nvSpPr>
        <p:spPr>
          <a:xfrm>
            <a:off x="849085" y="796835"/>
            <a:ext cx="8424917" cy="347787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Rules</a:t>
            </a:r>
          </a:p>
          <a:p>
            <a:pPr algn="just"/>
            <a:r>
              <a:rPr lang="en-US" sz="2800" dirty="0" smtClean="0">
                <a:latin typeface="Times New Roman" panose="02020603050405020304" pitchFamily="18" charset="0"/>
                <a:cs typeface="Times New Roman" panose="02020603050405020304" pitchFamily="18" charset="0"/>
              </a:rPr>
              <a:t>Rule-based </a:t>
            </a:r>
            <a:r>
              <a:rPr lang="en-US" sz="2800" dirty="0">
                <a:latin typeface="Times New Roman" panose="02020603050405020304" pitchFamily="18" charset="0"/>
                <a:cs typeface="Times New Roman" panose="02020603050405020304" pitchFamily="18" charset="0"/>
              </a:rPr>
              <a:t>representation involves encoding knowledge in the form of if-then rules. These rules specify conditions (if) and actions (then), allowing the system to infer new knowledge based on existing knowledge and rules.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Rules </a:t>
            </a:r>
            <a:r>
              <a:rPr lang="en-US" sz="2800" dirty="0">
                <a:latin typeface="Times New Roman" panose="02020603050405020304" pitchFamily="18" charset="0"/>
                <a:cs typeface="Times New Roman" panose="02020603050405020304" pitchFamily="18" charset="0"/>
              </a:rPr>
              <a:t>are used for encoding procedural knowledge, decision-making criteria, and logical relationships.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63445"/>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9455" y="656180"/>
            <a:ext cx="9313817" cy="5068389"/>
          </a:xfrm>
        </p:spPr>
        <p:txBody>
          <a:bodyPr>
            <a:normAutofit/>
          </a:bodyPr>
          <a:lstStyle/>
          <a:p>
            <a:pPr algn="just">
              <a:buFont typeface="Wingdings" pitchFamily="2" charset="2"/>
              <a:buChar char="Ø"/>
            </a:pPr>
            <a:r>
              <a:rPr lang="en-US" sz="2800" b="1" dirty="0">
                <a:latin typeface="Times New Roman" panose="02020603050405020304" pitchFamily="18" charset="0"/>
                <a:cs typeface="Times New Roman" panose="02020603050405020304" pitchFamily="18" charset="0"/>
              </a:rPr>
              <a:t>Logic-based </a:t>
            </a:r>
            <a:r>
              <a:rPr lang="en-US" sz="2800" b="1" dirty="0" smtClean="0">
                <a:latin typeface="Times New Roman" panose="02020603050405020304" pitchFamily="18" charset="0"/>
                <a:cs typeface="Times New Roman" panose="02020603050405020304" pitchFamily="18" charset="0"/>
              </a:rPr>
              <a:t>Representations: </a:t>
            </a:r>
          </a:p>
          <a:p>
            <a:pPr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includes various logical formalisms such as propositional logic, first-order logic, and higher-order logic. Propositional logic deals with simple true/false statements and logical connectives like AND, OR, and NOT. </a:t>
            </a:r>
            <a:endParaRPr lang="en-US" sz="28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First-order </a:t>
            </a:r>
            <a:r>
              <a:rPr lang="en-US" sz="2800" dirty="0">
                <a:latin typeface="Times New Roman" panose="02020603050405020304" pitchFamily="18" charset="0"/>
                <a:cs typeface="Times New Roman" panose="02020603050405020304" pitchFamily="18" charset="0"/>
              </a:rPr>
              <a:t>logic extends propositional logic by incorporating variables, quantifiers, and predicates, allowing for more complex reasoning about objects and relationships.</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2906" y="757091"/>
            <a:ext cx="8083894" cy="3880772"/>
          </a:xfrm>
        </p:spPr>
        <p:txBody>
          <a:bodyPr>
            <a:normAutofit/>
          </a:bodyPr>
          <a:lstStyle/>
          <a:p>
            <a:pPr algn="just"/>
            <a:r>
              <a:rPr lang="en-US" sz="2400" b="1" dirty="0" smtClean="0">
                <a:latin typeface="Times New Roman" pitchFamily="18" charset="0"/>
                <a:cs typeface="Times New Roman" pitchFamily="18" charset="0"/>
              </a:rPr>
              <a:t>Ontologies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AI, an ontology is a specification of the meanings of the symbols in an information system.</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Ontologies </a:t>
            </a:r>
            <a:r>
              <a:rPr lang="en-US" sz="2400" dirty="0">
                <a:latin typeface="Times New Roman" pitchFamily="18" charset="0"/>
                <a:cs typeface="Times New Roman" pitchFamily="18" charset="0"/>
              </a:rPr>
              <a:t>are formal representations of knowledge that define concepts, their properties, and the relationships between them in a standardized way</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They provide a shared vocabulary and taxonomy for a particular domain, facilitating interoperability and knowledge sharing between different systems.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705201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2906" y="757091"/>
            <a:ext cx="8083894" cy="3880772"/>
          </a:xfrm>
        </p:spPr>
        <p:txBody>
          <a:bodyPr>
            <a:normAutofit fontScale="85000" lnSpcReduction="20000"/>
          </a:bodyPr>
          <a:lstStyle/>
          <a:p>
            <a:pPr algn="just"/>
            <a:r>
              <a:rPr lang="en-US" sz="2400" b="1" dirty="0">
                <a:latin typeface="Times New Roman" pitchFamily="18" charset="0"/>
                <a:cs typeface="Times New Roman" pitchFamily="18" charset="0"/>
              </a:rPr>
              <a:t>Case-Based Reasoning:</a:t>
            </a:r>
          </a:p>
          <a:p>
            <a:pPr algn="just"/>
            <a:r>
              <a:rPr lang="en-US" sz="2400" dirty="0" smtClean="0">
                <a:latin typeface="Times New Roman" pitchFamily="18" charset="0"/>
                <a:cs typeface="Times New Roman" pitchFamily="18" charset="0"/>
              </a:rPr>
              <a:t>Case-Based </a:t>
            </a:r>
            <a:r>
              <a:rPr lang="en-US" sz="2400" dirty="0">
                <a:latin typeface="Times New Roman" pitchFamily="18" charset="0"/>
                <a:cs typeface="Times New Roman" pitchFamily="18" charset="0"/>
              </a:rPr>
              <a:t>Reasoning is a problem-solving methodology that solves new problems by adapting solutions from similar past cases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involves retrieving, reusing, and revising solutions based on the similarity between current and past cases.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Steps </a:t>
            </a:r>
            <a:r>
              <a:rPr lang="en-US" sz="2400" b="1" dirty="0">
                <a:latin typeface="Times New Roman" pitchFamily="18" charset="0"/>
                <a:cs typeface="Times New Roman" pitchFamily="18" charset="0"/>
              </a:rPr>
              <a:t>Involved</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Case-Based Reasoning typically involves four steps: case retrieval, case reuse, case revision, and case retention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relies on a repository of past cases and a similarity metric to find relevant solutions.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 Examples: </a:t>
            </a:r>
            <a:r>
              <a:rPr lang="en-US" sz="2400" dirty="0" smtClean="0">
                <a:latin typeface="Times New Roman" pitchFamily="18" charset="0"/>
                <a:cs typeface="Times New Roman" pitchFamily="18" charset="0"/>
              </a:rPr>
              <a:t>Case-Based </a:t>
            </a:r>
            <a:r>
              <a:rPr lang="en-US" sz="2400" dirty="0">
                <a:latin typeface="Times New Roman" pitchFamily="18" charset="0"/>
                <a:cs typeface="Times New Roman" pitchFamily="18" charset="0"/>
              </a:rPr>
              <a:t>Reasoning is used in applications such as diagnosis systems, customer support systems, and planning and scheduling systems.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65003594"/>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2906" y="757091"/>
            <a:ext cx="8083894" cy="3880772"/>
          </a:xfrm>
        </p:spPr>
        <p:txBody>
          <a:bodyPr>
            <a:normAutofit fontScale="92500"/>
          </a:bodyPr>
          <a:lstStyle/>
          <a:p>
            <a:pPr algn="just"/>
            <a:r>
              <a:rPr lang="en-US" sz="2400" b="1" dirty="0">
                <a:latin typeface="Times New Roman" pitchFamily="18" charset="0"/>
                <a:cs typeface="Times New Roman" pitchFamily="18" charset="0"/>
              </a:rPr>
              <a:t>Blind </a:t>
            </a:r>
            <a:r>
              <a:rPr lang="en-US" sz="2400" b="1" dirty="0" smtClean="0">
                <a:latin typeface="Times New Roman" pitchFamily="18" charset="0"/>
                <a:cs typeface="Times New Roman" pitchFamily="18" charset="0"/>
              </a:rPr>
              <a:t>Search</a:t>
            </a:r>
            <a:r>
              <a:rPr lang="en-US" sz="2400" dirty="0">
                <a:latin typeface="Times New Roman" pitchFamily="18" charset="0"/>
                <a:cs typeface="Times New Roman" pitchFamily="18" charset="0"/>
              </a:rPr>
              <a:t>, also known as uninformed search, refers to a category of search algorithms used in artificial intelligence without any prior knowledge about the problem domain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These algorithms explore the search space systematically without considering any additional information about the problem, such as the goal state or the structure of the problem space.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Blind </a:t>
            </a:r>
            <a:r>
              <a:rPr lang="en-US" sz="2400" dirty="0">
                <a:latin typeface="Times New Roman" pitchFamily="18" charset="0"/>
                <a:cs typeface="Times New Roman" pitchFamily="18" charset="0"/>
              </a:rPr>
              <a:t>search algorithms are typically used when the problem space is too large or complex to analyze in advance, or when there is no additional information available to guide the search</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810216715"/>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2906" y="757091"/>
            <a:ext cx="8083894" cy="3880772"/>
          </a:xfrm>
        </p:spPr>
        <p:txBody>
          <a:bodyPr>
            <a:normAutofit fontScale="92500"/>
          </a:bodyPr>
          <a:lstStyle/>
          <a:p>
            <a:pPr algn="just"/>
            <a:r>
              <a:rPr lang="en-US" sz="2400" b="1" dirty="0">
                <a:latin typeface="Times New Roman" pitchFamily="18" charset="0"/>
                <a:cs typeface="Times New Roman" pitchFamily="18" charset="0"/>
              </a:rPr>
              <a:t>Breadth-First Search (BFS</a:t>
            </a:r>
            <a:r>
              <a:rPr lang="en-US" sz="2400" b="1"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BFS explores the search space level by level, expanding all nodes at the current depth before moving on to nodes at the next depth.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guarantees the shortest path to the goal if the path costs are non-negative</a:t>
            </a:r>
            <a:r>
              <a:rPr lang="en-US" sz="2400" dirty="0" smtClean="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Depth-First Search (DFS): </a:t>
            </a: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DFS </a:t>
            </a:r>
            <a:r>
              <a:rPr lang="en-US" sz="2400" dirty="0">
                <a:latin typeface="Times New Roman" pitchFamily="18" charset="0"/>
                <a:cs typeface="Times New Roman" pitchFamily="18" charset="0"/>
              </a:rPr>
              <a:t>explores the search space by traversing down a single branch of the search tree as far as possible before backtracking. It may get trapped in infinite loops if the search space contains cycles.</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81891729"/>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8808</TotalTime>
  <Words>581</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Knowledge Representation in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588</cp:revision>
  <cp:lastPrinted>2019-03-11T07:04:42Z</cp:lastPrinted>
  <dcterms:created xsi:type="dcterms:W3CDTF">2018-07-13T16:31:18Z</dcterms:created>
  <dcterms:modified xsi:type="dcterms:W3CDTF">2024-03-13T05:02:27Z</dcterms:modified>
</cp:coreProperties>
</file>