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9"/>
  </p:notesMasterIdLst>
  <p:handoutMasterIdLst>
    <p:handoutMasterId r:id="rId20"/>
  </p:handoutMasterIdLst>
  <p:sldIdLst>
    <p:sldId id="390" r:id="rId2"/>
    <p:sldId id="258" r:id="rId3"/>
    <p:sldId id="354" r:id="rId4"/>
    <p:sldId id="391" r:id="rId5"/>
    <p:sldId id="356" r:id="rId6"/>
    <p:sldId id="357" r:id="rId7"/>
    <p:sldId id="392" r:id="rId8"/>
    <p:sldId id="393" r:id="rId9"/>
    <p:sldId id="394" r:id="rId10"/>
    <p:sldId id="395" r:id="rId11"/>
    <p:sldId id="396" r:id="rId12"/>
    <p:sldId id="397" r:id="rId13"/>
    <p:sldId id="398" r:id="rId14"/>
    <p:sldId id="399" r:id="rId15"/>
    <p:sldId id="400" r:id="rId16"/>
    <p:sldId id="401" r:id="rId17"/>
    <p:sldId id="374" r:id="rId1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4" autoAdjust="0"/>
    <p:restoredTop sz="94660" autoAdjust="0"/>
  </p:normalViewPr>
  <p:slideViewPr>
    <p:cSldViewPr snapToGrid="0">
      <p:cViewPr varScale="1">
        <p:scale>
          <a:sx n="73" d="100"/>
          <a:sy n="73" d="100"/>
        </p:scale>
        <p:origin x="546" y="78"/>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11/23/2023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11/23/2023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11/23/2023</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11/23/2023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 Key characteristics of pseudocode include</a:t>
            </a:r>
            <a:r>
              <a:rPr lang="en-GB" dirty="0"/>
              <a:t/>
            </a:r>
            <a:br>
              <a:rPr lang="en-GB" dirty="0"/>
            </a:br>
            <a:endParaRPr lang="en-GB" dirty="0"/>
          </a:p>
        </p:txBody>
      </p:sp>
      <p:sp>
        <p:nvSpPr>
          <p:cNvPr id="3" name="Content Placeholder 2"/>
          <p:cNvSpPr>
            <a:spLocks noGrp="1"/>
          </p:cNvSpPr>
          <p:nvPr>
            <p:ph idx="1"/>
          </p:nvPr>
        </p:nvSpPr>
        <p:spPr>
          <a:xfrm>
            <a:off x="677333" y="1267097"/>
            <a:ext cx="8793237" cy="5486400"/>
          </a:xfrm>
        </p:spPr>
        <p:txBody>
          <a:bodyPr>
            <a:noAutofit/>
          </a:bodyPr>
          <a:lstStyle/>
          <a:p>
            <a:pPr algn="just"/>
            <a:r>
              <a:rPr lang="en-GB" sz="2400" b="1" dirty="0">
                <a:latin typeface="Times New Roman" panose="02020603050405020304" pitchFamily="18" charset="0"/>
                <a:cs typeface="Times New Roman" panose="02020603050405020304" pitchFamily="18" charset="0"/>
              </a:rPr>
              <a:t>Informality:</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Pseudocode </a:t>
            </a:r>
            <a:r>
              <a:rPr lang="en-GB" sz="2400" dirty="0">
                <a:latin typeface="Times New Roman" panose="02020603050405020304" pitchFamily="18" charset="0"/>
                <a:cs typeface="Times New Roman" panose="02020603050405020304" pitchFamily="18" charset="0"/>
              </a:rPr>
              <a:t>is not a formal programming language, and there are no strict rules for its syntax. It's designed to be easily readable and understood by both technical and non-technical stakeholders. </a:t>
            </a:r>
          </a:p>
          <a:p>
            <a:pPr algn="just"/>
            <a:r>
              <a:rPr lang="en-GB" sz="2400" b="1" dirty="0">
                <a:latin typeface="Times New Roman" panose="02020603050405020304" pitchFamily="18" charset="0"/>
                <a:cs typeface="Times New Roman" panose="02020603050405020304" pitchFamily="18" charset="0"/>
              </a:rPr>
              <a:t>Abstraction:</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Pseudocode </a:t>
            </a:r>
            <a:r>
              <a:rPr lang="en-GB" sz="2400" dirty="0">
                <a:latin typeface="Times New Roman" panose="02020603050405020304" pitchFamily="18" charset="0"/>
                <a:cs typeface="Times New Roman" panose="02020603050405020304" pitchFamily="18" charset="0"/>
              </a:rPr>
              <a:t>allows developers to focus on the logical flow of an algorithm without getting bogged down in the details of specific programming syntax. It provides a way to express ideas in a more abstract manner. </a:t>
            </a:r>
          </a:p>
          <a:p>
            <a:pPr algn="just"/>
            <a:r>
              <a:rPr lang="en-GB" sz="2400" b="1" dirty="0">
                <a:latin typeface="Times New Roman" panose="02020603050405020304" pitchFamily="18" charset="0"/>
                <a:cs typeface="Times New Roman" panose="02020603050405020304" pitchFamily="18" charset="0"/>
              </a:rPr>
              <a:t>Readability:</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Pseudocode </a:t>
            </a:r>
            <a:r>
              <a:rPr lang="en-GB" sz="2400" dirty="0">
                <a:latin typeface="Times New Roman" panose="02020603050405020304" pitchFamily="18" charset="0"/>
                <a:cs typeface="Times New Roman" panose="02020603050405020304" pitchFamily="18" charset="0"/>
              </a:rPr>
              <a:t>aims to be clear and easy to follow. It uses plain language and often borrows some conventions from programming languages, such as indentation, to indicate control structures. </a:t>
            </a:r>
          </a:p>
          <a:p>
            <a:pPr algn="just"/>
            <a:endParaRPr lang="en-GB"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656563373"/>
      </p:ext>
    </p:extLst>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6023"/>
            <a:ext cx="8596668" cy="5570464"/>
          </a:xfrm>
        </p:spPr>
        <p:txBody>
          <a:bodyPr>
            <a:noAutofit/>
          </a:bodyPr>
          <a:lstStyle/>
          <a:p>
            <a:pPr algn="just"/>
            <a:r>
              <a:rPr lang="en-GB" sz="2400" b="1" dirty="0">
                <a:latin typeface="Times New Roman" panose="02020603050405020304" pitchFamily="18" charset="0"/>
                <a:cs typeface="Times New Roman" panose="02020603050405020304" pitchFamily="18" charset="0"/>
              </a:rPr>
              <a:t>Flexibility:</a:t>
            </a:r>
            <a:r>
              <a:rPr lang="en-GB" sz="2400" dirty="0">
                <a:latin typeface="Times New Roman" panose="02020603050405020304" pitchFamily="18" charset="0"/>
                <a:cs typeface="Times New Roman" panose="02020603050405020304" pitchFamily="18" charset="0"/>
              </a:rPr>
              <a:t> Pseudocode is not tied to a specific programming language, allowing developers to express algorithms in a way that is independent of syntax. This makes it a useful tool during the initial design phase. </a:t>
            </a:r>
          </a:p>
          <a:p>
            <a:pPr algn="just"/>
            <a:r>
              <a:rPr lang="en-GB" sz="2400" b="1" dirty="0">
                <a:latin typeface="Times New Roman" panose="02020603050405020304" pitchFamily="18" charset="0"/>
                <a:cs typeface="Times New Roman" panose="02020603050405020304" pitchFamily="18" charset="0"/>
              </a:rPr>
              <a:t>Planning and Communication:</a:t>
            </a:r>
            <a:r>
              <a:rPr lang="en-GB" sz="2400" dirty="0">
                <a:latin typeface="Times New Roman" panose="02020603050405020304" pitchFamily="18" charset="0"/>
                <a:cs typeface="Times New Roman" panose="02020603050405020304" pitchFamily="18" charset="0"/>
              </a:rPr>
              <a:t> Pseudocode is commonly used during the planning and design stages of software development. It helps programmers outline their logic before diving into actual coding. It is also a useful tool for communicating algorithmic concepts with team members or stakeholders who may not be familiar with a particular programming language.     </a:t>
            </a:r>
          </a:p>
          <a:p>
            <a:pPr algn="just"/>
            <a:r>
              <a:rPr lang="en-GB" sz="2400" b="1" dirty="0">
                <a:latin typeface="Times New Roman" panose="02020603050405020304" pitchFamily="18" charset="0"/>
                <a:cs typeface="Times New Roman" panose="02020603050405020304" pitchFamily="18" charset="0"/>
              </a:rPr>
              <a:t>Note:</a:t>
            </a:r>
            <a:r>
              <a:rPr lang="en-GB" sz="2400" dirty="0">
                <a:latin typeface="Times New Roman" panose="02020603050405020304" pitchFamily="18" charset="0"/>
                <a:cs typeface="Times New Roman" panose="02020603050405020304" pitchFamily="18" charset="0"/>
              </a:rPr>
              <a:t> Pseudocode is more abstract and may not adhere to the syntax rules of any particular programming language. It provides a clear and concise representation of the algorithm's logic before translating it into actual code.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872174224"/>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0411"/>
            <a:ext cx="9707637" cy="1320800"/>
          </a:xfrm>
        </p:spPr>
        <p:txBody>
          <a:bodyPr/>
          <a:lstStyle/>
          <a:p>
            <a:r>
              <a:rPr lang="en-GB" dirty="0" smtClean="0"/>
              <a:t> </a:t>
            </a:r>
            <a:r>
              <a:rPr lang="en-GB" dirty="0"/>
              <a:t>Pseudocode for the Addition of Two Numbers:</a:t>
            </a:r>
          </a:p>
        </p:txBody>
      </p:sp>
      <p:sp>
        <p:nvSpPr>
          <p:cNvPr id="3" name="Content Placeholder 2"/>
          <p:cNvSpPr>
            <a:spLocks noGrp="1"/>
          </p:cNvSpPr>
          <p:nvPr>
            <p:ph idx="1"/>
          </p:nvPr>
        </p:nvSpPr>
        <p:spPr>
          <a:xfrm>
            <a:off x="677334" y="1436915"/>
            <a:ext cx="8596668" cy="4604448"/>
          </a:xfrm>
        </p:spPr>
        <p:txBody>
          <a:bodyPr>
            <a:normAutofit/>
          </a:bodyPr>
          <a:lstStyle/>
          <a:p>
            <a:r>
              <a:rPr lang="en-GB" dirty="0" smtClean="0"/>
              <a:t>1</a:t>
            </a:r>
            <a:r>
              <a:rPr lang="en-GB" dirty="0"/>
              <a:t>.    Start: - Begin the algorithm.</a:t>
            </a:r>
          </a:p>
          <a:p>
            <a:r>
              <a:rPr lang="en-GB" dirty="0"/>
              <a:t> 2.   Input: - Receive two numbers as input. Let's call them `num1` and `num2`.</a:t>
            </a:r>
          </a:p>
          <a:p>
            <a:r>
              <a:rPr lang="en-GB" dirty="0"/>
              <a:t> 3.  Addition: - Calculate the sum of the two numbers. - `</a:t>
            </a:r>
            <a:r>
              <a:rPr lang="en-GB" dirty="0" err="1"/>
              <a:t>sum_result</a:t>
            </a:r>
            <a:r>
              <a:rPr lang="en-GB" dirty="0"/>
              <a:t> = num1 + num2` </a:t>
            </a:r>
          </a:p>
          <a:p>
            <a:r>
              <a:rPr lang="en-GB" dirty="0"/>
              <a:t>4.  Output: - Display or return the result of the addition. - `Output </a:t>
            </a:r>
            <a:r>
              <a:rPr lang="en-GB" dirty="0" err="1"/>
              <a:t>sum_result</a:t>
            </a:r>
            <a:r>
              <a:rPr lang="en-GB" dirty="0"/>
              <a:t>`</a:t>
            </a:r>
          </a:p>
          <a:p>
            <a:r>
              <a:rPr lang="en-GB" dirty="0"/>
              <a:t> 5.  End: - End the algorithm.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484031171"/>
      </p:ext>
    </p:extLst>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Program</a:t>
            </a:r>
            <a:r>
              <a:rPr lang="en-GB" dirty="0"/>
              <a:t/>
            </a:r>
            <a:br>
              <a:rPr lang="en-GB" dirty="0"/>
            </a:br>
            <a:endParaRPr lang="en-GB" dirty="0"/>
          </a:p>
        </p:txBody>
      </p:sp>
      <p:sp>
        <p:nvSpPr>
          <p:cNvPr id="3" name="Content Placeholder 2"/>
          <p:cNvSpPr>
            <a:spLocks noGrp="1"/>
          </p:cNvSpPr>
          <p:nvPr>
            <p:ph idx="1"/>
          </p:nvPr>
        </p:nvSpPr>
        <p:spPr>
          <a:xfrm>
            <a:off x="677334" y="1677263"/>
            <a:ext cx="8596668" cy="3880773"/>
          </a:xfrm>
        </p:spPr>
        <p:txBody>
          <a:bodyPr>
            <a:normAutofit/>
          </a:bodyPr>
          <a:lstStyle/>
          <a:p>
            <a:pPr algn="just"/>
            <a:r>
              <a:rPr lang="en-GB" sz="2400" dirty="0">
                <a:latin typeface="Times New Roman" panose="02020603050405020304" pitchFamily="18" charset="0"/>
                <a:cs typeface="Times New Roman" panose="02020603050405020304" pitchFamily="18" charset="0"/>
              </a:rPr>
              <a:t>A program is a set of instructions that a computer can execute to perform a specific task or achieve a particular goal.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These </a:t>
            </a:r>
            <a:r>
              <a:rPr lang="en-GB" sz="2400" dirty="0">
                <a:latin typeface="Times New Roman" panose="02020603050405020304" pitchFamily="18" charset="0"/>
                <a:cs typeface="Times New Roman" panose="02020603050405020304" pitchFamily="18" charset="0"/>
              </a:rPr>
              <a:t>instructions are typically written in a programming language and are designed to be understandable by both humans and computers.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A </a:t>
            </a:r>
            <a:r>
              <a:rPr lang="en-GB" sz="2400" dirty="0">
                <a:latin typeface="Times New Roman" panose="02020603050405020304" pitchFamily="18" charset="0"/>
                <a:cs typeface="Times New Roman" panose="02020603050405020304" pitchFamily="18" charset="0"/>
              </a:rPr>
              <a:t>program can range from a simple script that performs a specific calculation to a complex software application that provides a wide range of functionalities.</a:t>
            </a:r>
          </a:p>
          <a:p>
            <a:pPr algn="just"/>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499234422"/>
      </p:ext>
    </p:extLst>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774" y="658361"/>
            <a:ext cx="8596668" cy="5383001"/>
          </a:xfrm>
        </p:spPr>
        <p:txBody>
          <a:bodyPr>
            <a:noAutofit/>
          </a:bodyPr>
          <a:lstStyle/>
          <a:p>
            <a:pPr algn="just"/>
            <a:r>
              <a:rPr lang="en-GB" sz="2400" b="1" dirty="0">
                <a:latin typeface="Times New Roman" panose="02020603050405020304" pitchFamily="18" charset="0"/>
                <a:cs typeface="Times New Roman" panose="02020603050405020304" pitchFamily="18" charset="0"/>
              </a:rPr>
              <a:t>Written in a Programming Language:</a:t>
            </a:r>
            <a:r>
              <a:rPr lang="en-GB" sz="2400" dirty="0">
                <a:latin typeface="Times New Roman" panose="02020603050405020304" pitchFamily="18" charset="0"/>
                <a:cs typeface="Times New Roman" panose="02020603050405020304" pitchFamily="18" charset="0"/>
              </a:rPr>
              <a:t> - Programs are written using programming languages such as Python, Java, C++, and many others. These languages provide a way for programmers to communicate instructions to the computer</a:t>
            </a:r>
            <a:r>
              <a:rPr lang="en-GB" sz="2400" dirty="0" smtClean="0">
                <a:latin typeface="Times New Roman" panose="02020603050405020304" pitchFamily="18" charset="0"/>
                <a:cs typeface="Times New Roman" panose="02020603050405020304" pitchFamily="18" charset="0"/>
              </a:rPr>
              <a:t>.</a:t>
            </a:r>
          </a:p>
          <a:p>
            <a:pPr algn="just"/>
            <a:r>
              <a:rPr lang="en-GB" sz="2400" dirty="0" smtClean="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Sequence of Instructions:</a:t>
            </a:r>
            <a:r>
              <a:rPr lang="en-GB" sz="2400" dirty="0">
                <a:latin typeface="Times New Roman" panose="02020603050405020304" pitchFamily="18" charset="0"/>
                <a:cs typeface="Times New Roman" panose="02020603050405020304" pitchFamily="18" charset="0"/>
              </a:rPr>
              <a:t> - A program consists of a sequence of instructions that the computer follows to execute a series of tasks. These instructions include operations, calculations, data manipulations, and control flow statements. </a:t>
            </a:r>
          </a:p>
          <a:p>
            <a:pPr algn="just"/>
            <a:r>
              <a:rPr lang="en-GB" sz="2400" b="1" dirty="0">
                <a:latin typeface="Times New Roman" panose="02020603050405020304" pitchFamily="18" charset="0"/>
                <a:cs typeface="Times New Roman" panose="02020603050405020304" pitchFamily="18" charset="0"/>
              </a:rPr>
              <a:t>Input and Output:</a:t>
            </a:r>
            <a:r>
              <a:rPr lang="en-GB" sz="2400" dirty="0">
                <a:latin typeface="Times New Roman" panose="02020603050405020304" pitchFamily="18" charset="0"/>
                <a:cs typeface="Times New Roman" panose="02020603050405020304" pitchFamily="18" charset="0"/>
              </a:rPr>
              <a:t> - Programs often take input from the user or external sources, process that input, and produce output. This interaction allows programs to perform useful tasks and solve specific problems.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152237851"/>
      </p:ext>
    </p:extLst>
  </p:cSld>
  <p:clrMapOvr>
    <a:masterClrMapping/>
  </p:clrMapOvr>
  <p:transition>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454" y="932680"/>
            <a:ext cx="8596668" cy="3880773"/>
          </a:xfrm>
        </p:spPr>
        <p:txBody>
          <a:bodyPr>
            <a:noAutofit/>
          </a:bodyPr>
          <a:lstStyle/>
          <a:p>
            <a:pPr algn="just"/>
            <a:r>
              <a:rPr lang="en-GB" sz="2400" b="1" dirty="0">
                <a:latin typeface="Times New Roman" panose="02020603050405020304" pitchFamily="18" charset="0"/>
                <a:cs typeface="Times New Roman" panose="02020603050405020304" pitchFamily="18" charset="0"/>
              </a:rPr>
              <a:t>Structured and Modular:</a:t>
            </a:r>
            <a:r>
              <a:rPr lang="en-GB" sz="2400" dirty="0">
                <a:latin typeface="Times New Roman" panose="02020603050405020304" pitchFamily="18" charset="0"/>
                <a:cs typeface="Times New Roman" panose="02020603050405020304" pitchFamily="18" charset="0"/>
              </a:rPr>
              <a:t> - Well-designed programs are often structured and modular, with different parts of the code organized into functions or modules. This makes the code more readable, maintainable, and easier to understand. </a:t>
            </a:r>
          </a:p>
          <a:p>
            <a:pPr algn="just"/>
            <a:r>
              <a:rPr lang="en-GB" sz="2400" b="1" dirty="0">
                <a:latin typeface="Times New Roman" panose="02020603050405020304" pitchFamily="18" charset="0"/>
                <a:cs typeface="Times New Roman" panose="02020603050405020304" pitchFamily="18" charset="0"/>
              </a:rPr>
              <a:t>Compiled or Interpreted:</a:t>
            </a:r>
            <a:r>
              <a:rPr lang="en-GB" sz="2400" dirty="0">
                <a:latin typeface="Times New Roman" panose="02020603050405020304" pitchFamily="18" charset="0"/>
                <a:cs typeface="Times New Roman" panose="02020603050405020304" pitchFamily="18" charset="0"/>
              </a:rPr>
              <a:t> - Programs can be either compiled or interpreted. Compiled languages translate the entire program into machine code before execution, while interpreted languages translate and execute the code line by line. Both approaches have their advantages and trade-offs. </a:t>
            </a:r>
          </a:p>
          <a:p>
            <a:pPr algn="just"/>
            <a:r>
              <a:rPr lang="en-GB" sz="2400" b="1" dirty="0">
                <a:latin typeface="Times New Roman" panose="02020603050405020304" pitchFamily="18" charset="0"/>
                <a:cs typeface="Times New Roman" panose="02020603050405020304" pitchFamily="18" charset="0"/>
              </a:rPr>
              <a:t>Diverse Applications:</a:t>
            </a:r>
            <a:r>
              <a:rPr lang="en-GB" sz="2400" dirty="0">
                <a:latin typeface="Times New Roman" panose="02020603050405020304" pitchFamily="18" charset="0"/>
                <a:cs typeface="Times New Roman" panose="02020603050405020304" pitchFamily="18" charset="0"/>
              </a:rPr>
              <a:t>  Programs are used to create a wide variety of applications, ranging from simple scripts to complex software systems. They can be employed in areas such as web development, data analysis, artificial intelligence, games, and more. </a:t>
            </a:r>
          </a:p>
          <a:p>
            <a:pPr algn="just"/>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029438208"/>
      </p:ext>
    </p:extLst>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b="1" dirty="0">
                <a:latin typeface="Times New Roman" panose="02020603050405020304" pitchFamily="18" charset="0"/>
                <a:cs typeface="Times New Roman" panose="02020603050405020304" pitchFamily="18" charset="0"/>
              </a:rPr>
              <a:t>Program:</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Google </a:t>
            </a:r>
            <a:r>
              <a:rPr lang="en-GB" sz="2400" b="1" dirty="0" err="1">
                <a:latin typeface="Times New Roman" panose="02020603050405020304" pitchFamily="18" charset="0"/>
                <a:cs typeface="Times New Roman" panose="02020603050405020304" pitchFamily="18" charset="0"/>
              </a:rPr>
              <a:t>colab</a:t>
            </a:r>
            <a:r>
              <a:rPr lang="en-GB" sz="2400" b="1" dirty="0">
                <a:latin typeface="Times New Roman" panose="02020603050405020304" pitchFamily="18" charset="0"/>
                <a:cs typeface="Times New Roman" panose="02020603050405020304" pitchFamily="18" charset="0"/>
              </a:rPr>
              <a:t> link:</a:t>
            </a:r>
            <a:r>
              <a:rPr lang="en-GB" sz="2400" dirty="0">
                <a:latin typeface="Times New Roman" panose="02020603050405020304" pitchFamily="18" charset="0"/>
                <a:cs typeface="Times New Roman" panose="02020603050405020304" pitchFamily="18" charset="0"/>
              </a:rPr>
              <a:t>  </a:t>
            </a:r>
            <a:r>
              <a:rPr lang="en-GB" sz="2400" dirty="0">
                <a:solidFill>
                  <a:schemeClr val="accent2"/>
                </a:solidFill>
                <a:latin typeface="Times New Roman" panose="02020603050405020304" pitchFamily="18" charset="0"/>
                <a:cs typeface="Times New Roman" panose="02020603050405020304" pitchFamily="18" charset="0"/>
              </a:rPr>
              <a:t>https://colab.research.google.com/drive/1nhvgM_lre1SZWYRXcNDOgFJbPp1uUebk?usp=sharing</a:t>
            </a:r>
          </a:p>
          <a:p>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211847439"/>
      </p:ext>
    </p:extLst>
  </p:cSld>
  <p:clrMapOvr>
    <a:masterClrMapping/>
  </p:clrMapOvr>
  <p:transition>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GB" b="1" dirty="0" smtClean="0"/>
              <a:t>Algorithm</a:t>
            </a:r>
            <a:r>
              <a:rPr lang="en-GB" dirty="0"/>
              <a:t/>
            </a:r>
            <a:br>
              <a:rPr lang="en-GB" dirty="0"/>
            </a:b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9039497" cy="3908762"/>
          </a:xfrm>
          <a:prstGeom prst="rect">
            <a:avLst/>
          </a:prstGeom>
        </p:spPr>
        <p:txBody>
          <a:bodyPr wrap="square">
            <a:spAutoFit/>
          </a:bodyPr>
          <a:lstStyle/>
          <a:p>
            <a:pPr marL="457200" indent="-457200" algn="just">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An algorithm is a well-defined, step-by-step procedure or set of rules that, when followed, leads to the solution of a specific problem or accomplishes a particular task. </a:t>
            </a:r>
            <a:endParaRPr lang="en-GB" sz="2800" dirty="0" smtClean="0">
              <a:latin typeface="Times New Roman" panose="02020603050405020304" pitchFamily="18" charset="0"/>
              <a:cs typeface="Times New Roman" panose="02020603050405020304" pitchFamily="18" charset="0"/>
            </a:endParaRPr>
          </a:p>
          <a:p>
            <a:pPr algn="just"/>
            <a:endParaRPr lang="en-GB" sz="28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It's </a:t>
            </a:r>
            <a:r>
              <a:rPr lang="en-GB" sz="2800" dirty="0">
                <a:latin typeface="Times New Roman" panose="02020603050405020304" pitchFamily="18" charset="0"/>
                <a:cs typeface="Times New Roman" panose="02020603050405020304" pitchFamily="18" charset="0"/>
              </a:rPr>
              <a:t>a systematic approach to solving problems.</a:t>
            </a:r>
          </a:p>
          <a:p>
            <a:pPr>
              <a:lnSpc>
                <a:spcPct val="150000"/>
              </a:lnSpc>
              <a:buClr>
                <a:schemeClr val="accent1"/>
              </a:buClr>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80" y="431074"/>
            <a:ext cx="9492931" cy="679269"/>
          </a:xfrm>
        </p:spPr>
        <p:txBody>
          <a:bodyPr>
            <a:norm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78822" y="1240971"/>
            <a:ext cx="9313817" cy="5068389"/>
          </a:xfrm>
        </p:spPr>
        <p:txBody>
          <a:bodyPr>
            <a:normAutofit/>
          </a:bodyPr>
          <a:lstStyle/>
          <a:p>
            <a:pPr marL="285750" indent="-285750" algn="just">
              <a:lnSpc>
                <a:spcPct val="150000"/>
              </a:lnSpc>
              <a:buClr>
                <a:schemeClr val="accent1"/>
              </a:buClr>
              <a:buFont typeface="Wingdings" panose="05000000000000000000" pitchFamily="2" charset="2"/>
              <a:buChar char="§"/>
            </a:pPr>
            <a:r>
              <a:rPr lang="en-GB" sz="3200" b="1" dirty="0">
                <a:latin typeface="Times New Roman" panose="02020603050405020304" pitchFamily="18" charset="0"/>
                <a:cs typeface="Times New Roman" panose="02020603050405020304" pitchFamily="18" charset="0"/>
              </a:rPr>
              <a:t>Properties of a Correct Algorithm</a:t>
            </a:r>
            <a:endParaRPr lang="en-GB" sz="2800" b="1" dirty="0"/>
          </a:p>
          <a:p>
            <a:r>
              <a:rPr lang="en-GB" sz="2800" b="1" dirty="0">
                <a:latin typeface="Times New Roman" panose="02020603050405020304" pitchFamily="18" charset="0"/>
                <a:cs typeface="Times New Roman" panose="02020603050405020304" pitchFamily="18" charset="0"/>
              </a:rPr>
              <a:t>Input: </a:t>
            </a:r>
            <a:r>
              <a:rPr lang="en-GB" sz="2800" dirty="0">
                <a:latin typeface="Times New Roman" panose="02020603050405020304" pitchFamily="18" charset="0"/>
                <a:cs typeface="Times New Roman" panose="02020603050405020304" pitchFamily="18" charset="0"/>
              </a:rPr>
              <a:t>An algorithm should have well-defined inputs. It specifies what data or information is needed to solve the problem.</a:t>
            </a:r>
          </a:p>
          <a:p>
            <a:r>
              <a:rPr lang="en-GB" sz="2800" b="1" dirty="0">
                <a:latin typeface="Times New Roman" panose="02020603050405020304" pitchFamily="18" charset="0"/>
                <a:cs typeface="Times New Roman" panose="02020603050405020304" pitchFamily="18" charset="0"/>
              </a:rPr>
              <a:t>Output: </a:t>
            </a:r>
            <a:r>
              <a:rPr lang="en-GB" sz="2800" dirty="0">
                <a:latin typeface="Times New Roman" panose="02020603050405020304" pitchFamily="18" charset="0"/>
                <a:cs typeface="Times New Roman" panose="02020603050405020304" pitchFamily="18" charset="0"/>
              </a:rPr>
              <a:t>There must be a clear specification of what the algorithm is expected to produce as a result or output once it has been executed.</a:t>
            </a:r>
          </a:p>
          <a:p>
            <a:r>
              <a:rPr lang="en-GB" sz="2800" b="1" dirty="0">
                <a:latin typeface="Times New Roman" panose="02020603050405020304" pitchFamily="18" charset="0"/>
                <a:cs typeface="Times New Roman" panose="02020603050405020304" pitchFamily="18" charset="0"/>
              </a:rPr>
              <a:t>Definiteness: </a:t>
            </a:r>
            <a:r>
              <a:rPr lang="en-GB" sz="2800" dirty="0">
                <a:latin typeface="Times New Roman" panose="02020603050405020304" pitchFamily="18" charset="0"/>
                <a:cs typeface="Times New Roman" panose="02020603050405020304" pitchFamily="18" charset="0"/>
              </a:rPr>
              <a:t>Each step of the algorithm must be precisely and unambiguously defined. There should be no room for confusion or interpretation.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p:cNvSpPr/>
          <p:nvPr/>
        </p:nvSpPr>
        <p:spPr>
          <a:xfrm>
            <a:off x="600891" y="796835"/>
            <a:ext cx="9170126" cy="6924973"/>
          </a:xfrm>
          <a:prstGeom prst="rect">
            <a:avLst/>
          </a:prstGeom>
        </p:spPr>
        <p:txBody>
          <a:bodyPr wrap="square">
            <a:spAutoFit/>
          </a:bodyPr>
          <a:lstStyle/>
          <a:p>
            <a:pPr algn="just"/>
            <a:r>
              <a:rPr lang="en-GB" sz="3200" b="1" dirty="0">
                <a:latin typeface="Times New Roman" panose="02020603050405020304" pitchFamily="18" charset="0"/>
                <a:cs typeface="Times New Roman" panose="02020603050405020304" pitchFamily="18" charset="0"/>
              </a:rPr>
              <a:t>Finiteness:</a:t>
            </a:r>
            <a:r>
              <a:rPr lang="en-GB" sz="3200" dirty="0">
                <a:latin typeface="Times New Roman" panose="02020603050405020304" pitchFamily="18" charset="0"/>
                <a:cs typeface="Times New Roman" panose="02020603050405020304" pitchFamily="18" charset="0"/>
              </a:rPr>
              <a:t> </a:t>
            </a:r>
            <a:endParaRPr lang="en-GB" sz="3200" dirty="0" smtClean="0">
              <a:latin typeface="Times New Roman" panose="02020603050405020304" pitchFamily="18" charset="0"/>
              <a:cs typeface="Times New Roman" panose="02020603050405020304" pitchFamily="18" charset="0"/>
            </a:endParaRPr>
          </a:p>
          <a:p>
            <a:pPr algn="just"/>
            <a:r>
              <a:rPr lang="en-GB" sz="3200" dirty="0" smtClean="0">
                <a:latin typeface="Times New Roman" panose="02020603050405020304" pitchFamily="18" charset="0"/>
                <a:cs typeface="Times New Roman" panose="02020603050405020304" pitchFamily="18" charset="0"/>
              </a:rPr>
              <a:t>The </a:t>
            </a:r>
            <a:r>
              <a:rPr lang="en-GB" sz="3200" dirty="0">
                <a:latin typeface="Times New Roman" panose="02020603050405020304" pitchFamily="18" charset="0"/>
                <a:cs typeface="Times New Roman" panose="02020603050405020304" pitchFamily="18" charset="0"/>
              </a:rPr>
              <a:t>algorithm should terminate after a finite number of steps, providing a solution or output within a reasonable time.</a:t>
            </a:r>
          </a:p>
          <a:p>
            <a:pPr algn="just"/>
            <a:r>
              <a:rPr lang="en-GB" sz="3200" b="1" dirty="0">
                <a:latin typeface="Times New Roman" panose="02020603050405020304" pitchFamily="18" charset="0"/>
                <a:cs typeface="Times New Roman" panose="02020603050405020304" pitchFamily="18" charset="0"/>
              </a:rPr>
              <a:t> Effectiveness:</a:t>
            </a:r>
            <a:r>
              <a:rPr lang="en-GB" sz="3200" dirty="0">
                <a:latin typeface="Times New Roman" panose="02020603050405020304" pitchFamily="18" charset="0"/>
                <a:cs typeface="Times New Roman" panose="02020603050405020304" pitchFamily="18" charset="0"/>
              </a:rPr>
              <a:t> </a:t>
            </a:r>
            <a:endParaRPr lang="en-GB" sz="3200" dirty="0" smtClean="0">
              <a:latin typeface="Times New Roman" panose="02020603050405020304" pitchFamily="18" charset="0"/>
              <a:cs typeface="Times New Roman" panose="02020603050405020304" pitchFamily="18" charset="0"/>
            </a:endParaRPr>
          </a:p>
          <a:p>
            <a:pPr algn="just"/>
            <a:r>
              <a:rPr lang="en-GB" sz="3200" dirty="0" smtClean="0">
                <a:latin typeface="Times New Roman" panose="02020603050405020304" pitchFamily="18" charset="0"/>
                <a:cs typeface="Times New Roman" panose="02020603050405020304" pitchFamily="18" charset="0"/>
              </a:rPr>
              <a:t>The </a:t>
            </a:r>
            <a:r>
              <a:rPr lang="en-GB" sz="3200" dirty="0">
                <a:latin typeface="Times New Roman" panose="02020603050405020304" pitchFamily="18" charset="0"/>
                <a:cs typeface="Times New Roman" panose="02020603050405020304" pitchFamily="18" charset="0"/>
              </a:rPr>
              <a:t>steps of the algorithm should be feasible, achievable, and practical. It should be possible to perform each step with the resources available.</a:t>
            </a:r>
          </a:p>
          <a:p>
            <a:pPr algn="just"/>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Correctness</a:t>
            </a:r>
            <a:r>
              <a:rPr lang="en-GB" sz="3200" b="1" dirty="0" smtClean="0">
                <a:latin typeface="Times New Roman" panose="02020603050405020304" pitchFamily="18" charset="0"/>
                <a:cs typeface="Times New Roman" panose="02020603050405020304" pitchFamily="18" charset="0"/>
              </a:rPr>
              <a:t>:</a:t>
            </a:r>
          </a:p>
          <a:p>
            <a:pPr algn="just"/>
            <a:r>
              <a:rPr lang="en-GB" sz="3200" dirty="0" smtClean="0">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The algorithm should produce the correct output for all possible valid inputs. It should solve the problem it was designed for.</a:t>
            </a:r>
          </a:p>
          <a:p>
            <a:pPr marL="342900" indent="-342900" algn="just">
              <a:lnSpc>
                <a:spcPct val="150000"/>
              </a:lnSpc>
              <a:buClr>
                <a:schemeClr val="accent1"/>
              </a:buClr>
              <a:buFont typeface="Wingdings" panose="05000000000000000000" pitchFamily="2" charset="2"/>
              <a:buChar char="Ø"/>
            </a:pPr>
            <a:endParaRPr lang="en-GB"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763445"/>
      </p:ext>
    </p:extLst>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6" y="357484"/>
            <a:ext cx="10629400" cy="682176"/>
          </a:xfrm>
        </p:spPr>
        <p:txBody>
          <a:bodyPr>
            <a:normAutofit fontScale="90000"/>
          </a:bodyPr>
          <a:lstStyle/>
          <a:p>
            <a:r>
              <a:rPr lang="en-GB" b="1" dirty="0">
                <a:solidFill>
                  <a:schemeClr val="tx1"/>
                </a:solidFill>
                <a:latin typeface="Times New Roman" panose="02020603050405020304" pitchFamily="18" charset="0"/>
                <a:cs typeface="Times New Roman" panose="02020603050405020304" pitchFamily="18" charset="0"/>
              </a:rPr>
              <a:t>Here are some key factors that can affect </a:t>
            </a:r>
            <a:r>
              <a:rPr lang="en-GB" b="1" dirty="0" smtClean="0">
                <a:solidFill>
                  <a:schemeClr val="tx1"/>
                </a:solidFill>
                <a:latin typeface="Times New Roman" panose="02020603050405020304" pitchFamily="18" charset="0"/>
                <a:cs typeface="Times New Roman" panose="02020603050405020304" pitchFamily="18" charset="0"/>
              </a:rPr>
              <a:t>algorithms</a:t>
            </a:r>
            <a:r>
              <a:rPr lang="en-GB" dirty="0">
                <a:solidFill>
                  <a:schemeClr val="tx1"/>
                </a:solidFill>
                <a:latin typeface="Times New Roman" panose="02020603050405020304" pitchFamily="18" charset="0"/>
                <a:cs typeface="Times New Roman" panose="02020603050405020304" pitchFamily="18" charset="0"/>
              </a:rPr>
              <a:t/>
            </a:r>
            <a:br>
              <a:rPr lang="en-GB" dirty="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
            </a:r>
            <a:br>
              <a:rPr lang="en-US" b="1" dirty="0" smtClean="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5632311"/>
          </a:xfrm>
          <a:prstGeom prst="rect">
            <a:avLst/>
          </a:prstGeom>
        </p:spPr>
        <p:txBody>
          <a:bodyPr wrap="square">
            <a:spAutoFit/>
          </a:bodyPr>
          <a:lstStyle/>
          <a:p>
            <a:pPr algn="just"/>
            <a:r>
              <a:rPr lang="en-GB" sz="2400" b="1" dirty="0">
                <a:latin typeface="Times New Roman" panose="02020603050405020304" pitchFamily="18" charset="0"/>
                <a:cs typeface="Times New Roman" panose="02020603050405020304" pitchFamily="18" charset="0"/>
              </a:rPr>
              <a:t>Time Complexity</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 Time complexity measures the amount of time an algorithm takes to complete as a function of the size of the input. Efficient algorithms have lower time complexity, meaning they can handle larger inputs in less time.</a:t>
            </a:r>
          </a:p>
          <a:p>
            <a:pPr algn="just"/>
            <a:r>
              <a:rPr lang="en-GB" sz="2400" b="1" dirty="0">
                <a:latin typeface="Times New Roman" panose="02020603050405020304" pitchFamily="18" charset="0"/>
                <a:cs typeface="Times New Roman" panose="02020603050405020304" pitchFamily="18" charset="0"/>
              </a:rPr>
              <a:t>Space Complexity</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 Space complexity is the amount of memory space an algorithm uses in relation to the size of the input. Efficient algorithms use minimal memory space.</a:t>
            </a:r>
          </a:p>
          <a:p>
            <a:pPr algn="just"/>
            <a:r>
              <a:rPr lang="en-GB" sz="2400" b="1" dirty="0">
                <a:latin typeface="Times New Roman" panose="02020603050405020304" pitchFamily="18" charset="0"/>
                <a:cs typeface="Times New Roman" panose="02020603050405020304" pitchFamily="18" charset="0"/>
              </a:rPr>
              <a:t>Input Size</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The size of the input can significantly impact algorithm performance. Some algorithms may have different behaviours or efficiencies based on the size of the input data.</a:t>
            </a:r>
          </a:p>
          <a:p>
            <a:pPr algn="just"/>
            <a:endParaRPr lang="en-GB"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365761" y="888275"/>
            <a:ext cx="9339942" cy="4702628"/>
          </a:xfrm>
        </p:spPr>
        <p:txBody>
          <a:bodyPr>
            <a:noAutofit/>
          </a:bodyPr>
          <a:lstStyle/>
          <a:p>
            <a:pPr algn="just"/>
            <a:r>
              <a:rPr lang="en-GB" sz="2400" b="1" dirty="0">
                <a:latin typeface="Times New Roman" panose="02020603050405020304" pitchFamily="18" charset="0"/>
                <a:cs typeface="Times New Roman" panose="02020603050405020304" pitchFamily="18" charset="0"/>
              </a:rPr>
              <a:t>Problem Complexity</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The inherent complexity of the problem being solved can influence the design of the algorithm. Some problems are inherently more complex and may require more sophisticated algorithms.</a:t>
            </a:r>
          </a:p>
          <a:p>
            <a:pPr algn="just"/>
            <a:r>
              <a:rPr lang="en-GB" sz="2400" b="1" dirty="0">
                <a:latin typeface="Times New Roman" panose="02020603050405020304" pitchFamily="18" charset="0"/>
                <a:cs typeface="Times New Roman" panose="02020603050405020304" pitchFamily="18" charset="0"/>
              </a:rPr>
              <a:t>Algorithm Design Paradigm</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Different algorithmic paradigms (e.g., divide and conquer, dynamic programming, greedy algorithms) can be more suitable for certain types of problems. The choice of paradigm can affect the algorithm's efficiency.</a:t>
            </a:r>
          </a:p>
          <a:p>
            <a:pPr algn="just"/>
            <a:r>
              <a:rPr lang="en-GB" sz="2400" dirty="0" smtClean="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Programming </a:t>
            </a:r>
            <a:r>
              <a:rPr lang="en-GB" sz="2400" b="1" dirty="0" smtClean="0">
                <a:latin typeface="Times New Roman" panose="02020603050405020304" pitchFamily="18" charset="0"/>
                <a:cs typeface="Times New Roman" panose="02020603050405020304" pitchFamily="18" charset="0"/>
              </a:rPr>
              <a:t>Language</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The programming language in which an algorithm is implemented can affect its performance. Some languages have features that make certain algorithms more efficient.</a:t>
            </a:r>
          </a:p>
        </p:txBody>
      </p:sp>
      <p:sp>
        <p:nvSpPr>
          <p:cNvPr id="4" name="Slide Number Placeholder 3"/>
          <p:cNvSpPr>
            <a:spLocks noGrp="1"/>
          </p:cNvSpPr>
          <p:nvPr>
            <p:ph type="sldNum" sz="quarter" idx="12"/>
          </p:nvPr>
        </p:nvSpPr>
        <p:spPr>
          <a:xfrm>
            <a:off x="8486160" y="5610288"/>
            <a:ext cx="683339" cy="365125"/>
          </a:xfrm>
        </p:spPr>
        <p:txBody>
          <a:bodyPr/>
          <a:lstStyle/>
          <a:p>
            <a:fld id="{D57F1E4F-1CFF-5643-939E-217C01CDF565}" type="slidenum">
              <a:rPr lang="en-US" smtClean="0"/>
              <a:pPr/>
              <a:t>6</a:t>
            </a:fld>
            <a:endParaRPr lang="en-US" dirty="0"/>
          </a:p>
        </p:txBody>
      </p:sp>
      <p:cxnSp>
        <p:nvCxnSpPr>
          <p:cNvPr id="5" name="Straight Connector 4"/>
          <p:cNvCxnSpPr/>
          <p:nvPr/>
        </p:nvCxnSpPr>
        <p:spPr>
          <a:xfrm flipV="1">
            <a:off x="293863" y="404947"/>
            <a:ext cx="9072206" cy="399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5211"/>
            <a:ext cx="8806300" cy="5166152"/>
          </a:xfrm>
        </p:spPr>
        <p:txBody>
          <a:bodyPr>
            <a:noAutofit/>
          </a:bodyPr>
          <a:lstStyle/>
          <a:p>
            <a:pPr algn="just"/>
            <a:r>
              <a:rPr lang="en-GB" sz="2400" b="1" dirty="0">
                <a:latin typeface="Times New Roman" panose="02020603050405020304" pitchFamily="18" charset="0"/>
                <a:cs typeface="Times New Roman" panose="02020603050405020304" pitchFamily="18" charset="0"/>
              </a:rPr>
              <a:t>Hardware and Architecture</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 The underlying hardware and system architecture can impact the performance of an algorithm. Cache sizes, processor speed, and memory hierarchy are examples of hardware-related factors</a:t>
            </a:r>
            <a:r>
              <a:rPr lang="en-GB" sz="2400"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t>
            </a:r>
          </a:p>
          <a:p>
            <a:pPr algn="just"/>
            <a:r>
              <a:rPr lang="en-GB" sz="2400" b="1" dirty="0">
                <a:latin typeface="Times New Roman" panose="02020603050405020304" pitchFamily="18" charset="0"/>
                <a:cs typeface="Times New Roman" panose="02020603050405020304" pitchFamily="18" charset="0"/>
              </a:rPr>
              <a:t>Optimization Techniques</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 The use of optimization techniques, such as </a:t>
            </a:r>
            <a:r>
              <a:rPr lang="en-GB" sz="2400" dirty="0" err="1">
                <a:latin typeface="Times New Roman" panose="02020603050405020304" pitchFamily="18" charset="0"/>
                <a:cs typeface="Times New Roman" panose="02020603050405020304" pitchFamily="18" charset="0"/>
              </a:rPr>
              <a:t>memoization</a:t>
            </a:r>
            <a:r>
              <a:rPr lang="en-GB" sz="2400" dirty="0">
                <a:latin typeface="Times New Roman" panose="02020603050405020304" pitchFamily="18" charset="0"/>
                <a:cs typeface="Times New Roman" panose="02020603050405020304" pitchFamily="18" charset="0"/>
              </a:rPr>
              <a:t> in dynamic programming or pruning in search algorithms, can significantly improve the efficiency of algorithms.</a:t>
            </a:r>
          </a:p>
          <a:p>
            <a:pPr algn="just"/>
            <a:r>
              <a:rPr lang="en-GB" sz="2400" b="1" dirty="0">
                <a:latin typeface="Times New Roman" panose="02020603050405020304" pitchFamily="18" charset="0"/>
                <a:cs typeface="Times New Roman" panose="02020603050405020304" pitchFamily="18" charset="0"/>
              </a:rPr>
              <a:t>Parallelism</a:t>
            </a:r>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 Algorithms that can be parallelized can take advantage of parallel processing capabilities in modern computers. Parallel algorithms can potentially provide significant speedup.</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135900678"/>
      </p:ext>
    </p:extLst>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97280"/>
            <a:ext cx="8596668" cy="4781005"/>
          </a:xfrm>
        </p:spPr>
        <p:txBody>
          <a:bodyPr>
            <a:noAutofit/>
          </a:bodyPr>
          <a:lstStyle/>
          <a:p>
            <a:r>
              <a:rPr lang="en-GB" sz="2000" b="1" dirty="0">
                <a:latin typeface="Times New Roman" panose="02020603050405020304" pitchFamily="18" charset="0"/>
                <a:cs typeface="Times New Roman" panose="02020603050405020304" pitchFamily="18" charset="0"/>
              </a:rPr>
              <a:t> Data Characteristics</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 The characteristics of the input data, such as its distribution or whether it is sorted, can affect the performance of certain algorithms. Some algorithms perform better on specific types of data.</a:t>
            </a:r>
          </a:p>
          <a:p>
            <a:r>
              <a:rPr lang="en-GB" sz="2000" b="1" dirty="0">
                <a:latin typeface="Times New Roman" panose="02020603050405020304" pitchFamily="18" charset="0"/>
                <a:cs typeface="Times New Roman" panose="02020603050405020304" pitchFamily="18" charset="0"/>
              </a:rPr>
              <a:t>Error Handling and </a:t>
            </a:r>
            <a:r>
              <a:rPr lang="en-GB" sz="2000" b="1" dirty="0" smtClean="0">
                <a:latin typeface="Times New Roman" panose="02020603050405020304" pitchFamily="18" charset="0"/>
                <a:cs typeface="Times New Roman" panose="02020603050405020304" pitchFamily="18" charset="0"/>
              </a:rPr>
              <a:t>Robustness</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 The way an algorithm handles errors or unexpected inputs can impact its overall reliability and effectiveness.</a:t>
            </a:r>
          </a:p>
          <a:p>
            <a:r>
              <a:rPr lang="en-GB" sz="2000" b="1" dirty="0">
                <a:latin typeface="Times New Roman" panose="02020603050405020304" pitchFamily="18" charset="0"/>
                <a:cs typeface="Times New Roman" panose="02020603050405020304" pitchFamily="18" charset="0"/>
              </a:rPr>
              <a:t>External Factors</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External factors, such as network latency or external dependencies, can affect the performance of algorithms, especially in distributed systems. When designing or selecting algorithms, it's important to consider these factors to ensure that the chosen algorithm is appropriate for the specific requirements and constraints of the problem at hand.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555777360"/>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Pseudocode</a:t>
            </a:r>
            <a:endParaRPr lang="en-GB" dirty="0"/>
          </a:p>
        </p:txBody>
      </p:sp>
      <p:sp>
        <p:nvSpPr>
          <p:cNvPr id="3" name="Content Placeholder 2"/>
          <p:cNvSpPr>
            <a:spLocks noGrp="1"/>
          </p:cNvSpPr>
          <p:nvPr>
            <p:ph idx="1"/>
          </p:nvPr>
        </p:nvSpPr>
        <p:spPr/>
        <p:txBody>
          <a:bodyPr>
            <a:normAutofit/>
          </a:bodyPr>
          <a:lstStyle/>
          <a:p>
            <a:pPr algn="just"/>
            <a:r>
              <a:rPr lang="en-GB" sz="2400" dirty="0" smtClean="0">
                <a:latin typeface="Times New Roman" panose="02020603050405020304" pitchFamily="18" charset="0"/>
                <a:cs typeface="Times New Roman" panose="02020603050405020304" pitchFamily="18" charset="0"/>
              </a:rPr>
              <a:t>Pseudocode </a:t>
            </a:r>
            <a:r>
              <a:rPr lang="en-GB" sz="2400" dirty="0">
                <a:latin typeface="Times New Roman" panose="02020603050405020304" pitchFamily="18" charset="0"/>
                <a:cs typeface="Times New Roman" panose="02020603050405020304" pitchFamily="18" charset="0"/>
              </a:rPr>
              <a:t>is a high-level description of an algorithm or a process that uses a mix of natural language and some programming language-like constructs. </a:t>
            </a:r>
            <a:endParaRPr lang="en-GB" sz="2400" dirty="0" smtClean="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It </a:t>
            </a:r>
            <a:r>
              <a:rPr lang="en-GB" sz="2400" dirty="0">
                <a:latin typeface="Times New Roman" panose="02020603050405020304" pitchFamily="18" charset="0"/>
                <a:cs typeface="Times New Roman" panose="02020603050405020304" pitchFamily="18" charset="0"/>
              </a:rPr>
              <a:t>is a way for programmers to plan out the logic of their algorithms before translating them into a specific programming language. Pseudocode is not meant to be executed by a computer; rather, it serves as a tool for human understanding and communication.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453906513"/>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8646</TotalTime>
  <Words>1326</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Curlz MT</vt:lpstr>
      <vt:lpstr>Times New Roman</vt:lpstr>
      <vt:lpstr>Trebuchet MS</vt:lpstr>
      <vt:lpstr>Wingdings</vt:lpstr>
      <vt:lpstr>Wingdings 3</vt:lpstr>
      <vt:lpstr>Facet</vt:lpstr>
      <vt:lpstr>PowerPoint Presentation</vt:lpstr>
      <vt:lpstr>Algorithm   </vt:lpstr>
      <vt:lpstr>        </vt:lpstr>
      <vt:lpstr>PowerPoint Presentation</vt:lpstr>
      <vt:lpstr>Here are some key factors that can affect algorithms  </vt:lpstr>
      <vt:lpstr>PowerPoint Presentation</vt:lpstr>
      <vt:lpstr>PowerPoint Presentation</vt:lpstr>
      <vt:lpstr>PowerPoint Presentation</vt:lpstr>
      <vt:lpstr>Pseudocode</vt:lpstr>
      <vt:lpstr> Key characteristics of pseudocode include </vt:lpstr>
      <vt:lpstr>PowerPoint Presentation</vt:lpstr>
      <vt:lpstr> Pseudocode for the Addition of Two Numbers:</vt:lpstr>
      <vt:lpstr>Program </vt:lpstr>
      <vt:lpstr>PowerPoint Presentation</vt:lpstr>
      <vt:lpstr>PowerPoint Presentation</vt:lpstr>
      <vt:lpstr>PowerPoint Presentation</vt:lpstr>
      <vt:lpstr> Thank You</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01KKKUKCSMSF19</cp:lastModifiedBy>
  <cp:revision>559</cp:revision>
  <cp:lastPrinted>2019-03-11T07:04:42Z</cp:lastPrinted>
  <dcterms:created xsi:type="dcterms:W3CDTF">2018-07-13T16:31:18Z</dcterms:created>
  <dcterms:modified xsi:type="dcterms:W3CDTF">2023-11-23T05:12:51Z</dcterms:modified>
</cp:coreProperties>
</file>