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8"/>
  </p:notesMasterIdLst>
  <p:handoutMasterIdLst>
    <p:handoutMasterId r:id="rId19"/>
  </p:handoutMasterIdLst>
  <p:sldIdLst>
    <p:sldId id="390" r:id="rId2"/>
    <p:sldId id="415" r:id="rId3"/>
    <p:sldId id="419" r:id="rId4"/>
    <p:sldId id="420" r:id="rId5"/>
    <p:sldId id="418" r:id="rId6"/>
    <p:sldId id="421" r:id="rId7"/>
    <p:sldId id="422" r:id="rId8"/>
    <p:sldId id="424" r:id="rId9"/>
    <p:sldId id="425" r:id="rId10"/>
    <p:sldId id="426" r:id="rId11"/>
    <p:sldId id="427" r:id="rId12"/>
    <p:sldId id="428" r:id="rId13"/>
    <p:sldId id="429" r:id="rId14"/>
    <p:sldId id="430" r:id="rId15"/>
    <p:sldId id="423" r:id="rId16"/>
    <p:sldId id="374" r:id="rId17"/>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4" autoAdjust="0"/>
    <p:restoredTop sz="94660" autoAdjust="0"/>
  </p:normalViewPr>
  <p:slideViewPr>
    <p:cSldViewPr snapToGrid="0">
      <p:cViewPr>
        <p:scale>
          <a:sx n="81" d="100"/>
          <a:sy n="81" d="100"/>
        </p:scale>
        <p:origin x="-228" y="-78"/>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3/3/2024</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3/3/2024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3/3/2024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3/3/2024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3/3/2024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3/3/2024</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3/3/2024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25" y="644769"/>
            <a:ext cx="9345897" cy="1320800"/>
          </a:xfrm>
        </p:spPr>
        <p:txBody>
          <a:bodyPr>
            <a:normAutofit/>
          </a:bodyPr>
          <a:lstStyle/>
          <a:p>
            <a:r>
              <a:rPr lang="en-US" sz="2400" b="1" dirty="0" smtClean="0">
                <a:solidFill>
                  <a:schemeClr val="tx1"/>
                </a:solidFill>
              </a:rPr>
              <a:t>Importance</a:t>
            </a:r>
            <a:r>
              <a:rPr lang="en-US" sz="2400" b="1" dirty="0">
                <a:solidFill>
                  <a:schemeClr val="tx1"/>
                </a:solidFill>
              </a:rPr>
              <a:t> parallel algorithm and parallel programming</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Rectangle 3"/>
          <p:cNvSpPr/>
          <p:nvPr/>
        </p:nvSpPr>
        <p:spPr>
          <a:xfrm>
            <a:off x="527537" y="1241030"/>
            <a:ext cx="9026771" cy="3970318"/>
          </a:xfrm>
          <a:prstGeom prst="rect">
            <a:avLst/>
          </a:prstGeom>
        </p:spPr>
        <p:txBody>
          <a:bodyPr wrap="square">
            <a:spAutoFit/>
          </a:bodyPr>
          <a:lstStyle/>
          <a:p>
            <a:pPr marL="571500" indent="-571500" algn="just">
              <a:buFont typeface="Wingdings" pitchFamily="2" charset="2"/>
              <a:buChar char="Ø"/>
            </a:pPr>
            <a:r>
              <a:rPr lang="en-US" sz="3600" dirty="0">
                <a:latin typeface="Times New Roman" pitchFamily="18" charset="0"/>
                <a:cs typeface="Times New Roman" pitchFamily="18" charset="0"/>
              </a:rPr>
              <a:t>Despite </a:t>
            </a:r>
            <a:r>
              <a:rPr lang="en-US" sz="3600" dirty="0">
                <a:latin typeface="Times New Roman" pitchFamily="18" charset="0"/>
                <a:cs typeface="Times New Roman" pitchFamily="18" charset="0"/>
              </a:rPr>
              <a:t>these limitations, parallel algorithm and parallel programming are essential for addressing the growing demand for computational power and performance in various domains, including scientific research, data analytics, machine learning, and simulations. </a:t>
            </a:r>
          </a:p>
        </p:txBody>
      </p:sp>
    </p:spTree>
    <p:extLst>
      <p:ext uri="{BB962C8B-B14F-4D97-AF65-F5344CB8AC3E}">
        <p14:creationId xmlns:p14="http://schemas.microsoft.com/office/powerpoint/2010/main" val="1969246829"/>
      </p:ext>
    </p:extLst>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a:solidFill>
                  <a:schemeClr val="tx1"/>
                </a:solidFill>
              </a:rPr>
              <a:t>Performance </a:t>
            </a:r>
            <a:r>
              <a:rPr lang="en-US" dirty="0" smtClean="0">
                <a:solidFill>
                  <a:schemeClr val="tx1"/>
                </a:solidFill>
              </a:rPr>
              <a:t>Improvement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Rectangle 3"/>
          <p:cNvSpPr/>
          <p:nvPr/>
        </p:nvSpPr>
        <p:spPr>
          <a:xfrm>
            <a:off x="679939" y="1409507"/>
            <a:ext cx="8182708" cy="3970318"/>
          </a:xfrm>
          <a:prstGeom prst="rect">
            <a:avLst/>
          </a:prstGeom>
        </p:spPr>
        <p:txBody>
          <a:bodyPr wrap="square">
            <a:spAutoFit/>
          </a:bodyPr>
          <a:lstStyle/>
          <a:p>
            <a:pPr algn="just"/>
            <a:r>
              <a:rPr lang="en-US" sz="2800" dirty="0" smtClean="0">
                <a:latin typeface="Times New Roman" pitchFamily="18" charset="0"/>
                <a:cs typeface="Times New Roman" pitchFamily="18" charset="0"/>
              </a:rPr>
              <a:t>Parallel </a:t>
            </a:r>
            <a:r>
              <a:rPr lang="en-US" sz="2800" dirty="0">
                <a:latin typeface="Times New Roman" pitchFamily="18" charset="0"/>
                <a:cs typeface="Times New Roman" pitchFamily="18" charset="0"/>
              </a:rPr>
              <a:t>computing enables faster execution of tasks by leveraging multiple processing units simultaneously, thereby reducing overall execution time</a:t>
            </a:r>
            <a:r>
              <a:rPr lang="en-US" sz="2800" dirty="0" smtClean="0">
                <a:latin typeface="Times New Roman" pitchFamily="18" charset="0"/>
                <a:cs typeface="Times New Roman" pitchFamily="18" charset="0"/>
              </a:rPr>
              <a:t>.</a:t>
            </a:r>
          </a:p>
          <a:p>
            <a:pPr algn="just"/>
            <a:endParaRPr lang="en-US" sz="2800"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Scalability: </a:t>
            </a:r>
            <a:r>
              <a:rPr lang="en-US" sz="2800" dirty="0">
                <a:latin typeface="Times New Roman" pitchFamily="18" charset="0"/>
                <a:cs typeface="Times New Roman" pitchFamily="18" charset="0"/>
              </a:rPr>
              <a:t>Parallel algorithms and programming models allow applications to scale their performance with the available hardware resources, making them suitable for handling increasingly large and complex datasets</a:t>
            </a:r>
          </a:p>
        </p:txBody>
      </p:sp>
    </p:spTree>
    <p:extLst>
      <p:ext uri="{BB962C8B-B14F-4D97-AF65-F5344CB8AC3E}">
        <p14:creationId xmlns:p14="http://schemas.microsoft.com/office/powerpoint/2010/main" val="809654475"/>
      </p:ext>
    </p:extLst>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Rectangle 3"/>
          <p:cNvSpPr/>
          <p:nvPr/>
        </p:nvSpPr>
        <p:spPr>
          <a:xfrm>
            <a:off x="504092" y="498120"/>
            <a:ext cx="9085385" cy="5509200"/>
          </a:xfrm>
          <a:prstGeom prst="rect">
            <a:avLst/>
          </a:prstGeom>
        </p:spPr>
        <p:txBody>
          <a:bodyPr wrap="square">
            <a:spAutoFit/>
          </a:bodyPr>
          <a:lstStyle/>
          <a:p>
            <a:r>
              <a:rPr lang="en-US" sz="3200" b="1" dirty="0" smtClean="0">
                <a:latin typeface="Times New Roman" pitchFamily="18" charset="0"/>
                <a:cs typeface="Times New Roman" pitchFamily="18" charset="0"/>
              </a:rPr>
              <a:t>Resource Utilization</a:t>
            </a:r>
            <a:r>
              <a:rPr lang="en-US" sz="3200" dirty="0" smtClean="0">
                <a:latin typeface="Times New Roman" pitchFamily="18" charset="0"/>
                <a:cs typeface="Times New Roman" pitchFamily="18" charset="0"/>
              </a:rPr>
              <a:t>: </a:t>
            </a:r>
          </a:p>
          <a:p>
            <a:pPr marL="457200" indent="-457200" algn="just">
              <a:buFont typeface="Wingdings" pitchFamily="2" charset="2"/>
              <a:buChar char="Ø"/>
            </a:pPr>
            <a:r>
              <a:rPr lang="en-US" sz="3200" dirty="0" smtClean="0">
                <a:latin typeface="Times New Roman" pitchFamily="18" charset="0"/>
                <a:cs typeface="Times New Roman" pitchFamily="18" charset="0"/>
              </a:rPr>
              <a:t>By </a:t>
            </a:r>
            <a:r>
              <a:rPr lang="en-US" sz="3200" dirty="0">
                <a:latin typeface="Times New Roman" pitchFamily="18" charset="0"/>
                <a:cs typeface="Times New Roman" pitchFamily="18" charset="0"/>
              </a:rPr>
              <a:t>distributing workloads across multiple processing units, parallel computing can effectively utilize the computational resources available in modern hardware architectures, </a:t>
            </a:r>
            <a:endParaRPr lang="en-US" sz="3200" dirty="0" smtClean="0">
              <a:latin typeface="Times New Roman" pitchFamily="18" charset="0"/>
              <a:cs typeface="Times New Roman" pitchFamily="18" charset="0"/>
            </a:endParaRPr>
          </a:p>
          <a:p>
            <a:pPr marL="457200" indent="-457200" algn="just">
              <a:buFont typeface="Wingdings" pitchFamily="2" charset="2"/>
              <a:buChar char="Ø"/>
            </a:pPr>
            <a:r>
              <a:rPr lang="en-US" sz="3200" dirty="0" smtClean="0">
                <a:latin typeface="Times New Roman" pitchFamily="18" charset="0"/>
                <a:cs typeface="Times New Roman" pitchFamily="18" charset="0"/>
              </a:rPr>
              <a:t>such </a:t>
            </a:r>
            <a:r>
              <a:rPr lang="en-US" sz="3200" dirty="0">
                <a:latin typeface="Times New Roman" pitchFamily="18" charset="0"/>
                <a:cs typeface="Times New Roman" pitchFamily="18" charset="0"/>
              </a:rPr>
              <a:t>as multi-core processors and GPU accelerators</a:t>
            </a:r>
            <a:r>
              <a:rPr lang="en-US" sz="3200" dirty="0" smtClean="0">
                <a:latin typeface="Times New Roman" pitchFamily="18" charset="0"/>
                <a:cs typeface="Times New Roman" pitchFamily="18" charset="0"/>
              </a:rPr>
              <a:t>.</a:t>
            </a:r>
          </a:p>
          <a:p>
            <a:pPr marL="457200" indent="-457200" algn="just">
              <a:buFont typeface="Wingdings" pitchFamily="2" charset="2"/>
              <a:buChar char="Ø"/>
            </a:pPr>
            <a:r>
              <a:rPr lang="en-US" sz="3200" b="1" dirty="0">
                <a:latin typeface="Times New Roman" pitchFamily="18" charset="0"/>
                <a:cs typeface="Times New Roman" pitchFamily="18" charset="0"/>
              </a:rPr>
              <a:t>Problem </a:t>
            </a:r>
            <a:r>
              <a:rPr lang="en-US" sz="3200" b="1" dirty="0" smtClean="0">
                <a:latin typeface="Times New Roman" pitchFamily="18" charset="0"/>
                <a:cs typeface="Times New Roman" pitchFamily="18" charset="0"/>
              </a:rPr>
              <a:t>Solving: </a:t>
            </a:r>
            <a:r>
              <a:rPr lang="en-US" sz="3200" dirty="0">
                <a:latin typeface="Times New Roman" pitchFamily="18" charset="0"/>
                <a:cs typeface="Times New Roman" pitchFamily="18" charset="0"/>
              </a:rPr>
              <a:t>Parallel computing enables the solution of complex problems that would be infeasible or prohibitively time-consuming to solve using sequential methods alone.</a:t>
            </a:r>
            <a:endParaRPr lang="en-US" sz="3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38444097"/>
      </p:ext>
    </p:extLst>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02" y="269631"/>
            <a:ext cx="8596668" cy="1320800"/>
          </a:xfrm>
        </p:spPr>
        <p:txBody>
          <a:bodyPr>
            <a:normAutofit/>
          </a:bodyPr>
          <a:lstStyle/>
          <a:p>
            <a:r>
              <a:rPr lang="en-US" dirty="0" smtClean="0">
                <a:solidFill>
                  <a:schemeClr val="tx1"/>
                </a:solidFill>
              </a:rPr>
              <a:t>Limitations</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Rectangle 3"/>
          <p:cNvSpPr/>
          <p:nvPr/>
        </p:nvSpPr>
        <p:spPr>
          <a:xfrm>
            <a:off x="761999" y="1174881"/>
            <a:ext cx="8663353" cy="5509200"/>
          </a:xfrm>
          <a:prstGeom prst="rect">
            <a:avLst/>
          </a:prstGeom>
        </p:spPr>
        <p:txBody>
          <a:bodyPr wrap="square">
            <a:spAutoFit/>
          </a:bodyPr>
          <a:lstStyle/>
          <a:p>
            <a:pPr marL="457200" indent="-457200" algn="just">
              <a:buFont typeface="Wingdings" pitchFamily="2" charset="2"/>
              <a:buChar char="Ø"/>
            </a:pPr>
            <a:r>
              <a:rPr lang="en-US" sz="3200" b="1" dirty="0" smtClean="0">
                <a:latin typeface="Times New Roman" pitchFamily="18" charset="0"/>
                <a:cs typeface="Times New Roman" pitchFamily="18" charset="0"/>
              </a:rPr>
              <a:t>Synchronization Overhead</a:t>
            </a:r>
          </a:p>
          <a:p>
            <a:pPr algn="just"/>
            <a:r>
              <a:rPr lang="en-US" sz="3200" dirty="0" smtClean="0">
                <a:latin typeface="Times New Roman" pitchFamily="18" charset="0"/>
                <a:cs typeface="Times New Roman" pitchFamily="18" charset="0"/>
              </a:rPr>
              <a:t> Coordinating the execution of parallel tasks often requires synchronization mechanisms, which can introduce overhead and potentially limit performance gains.</a:t>
            </a:r>
          </a:p>
          <a:p>
            <a:pPr marL="457200" indent="-457200" algn="just">
              <a:buFont typeface="Wingdings" pitchFamily="2" charset="2"/>
              <a:buChar char="Ø"/>
            </a:pPr>
            <a:r>
              <a:rPr lang="en-US" sz="3200" b="1" dirty="0" smtClean="0">
                <a:latin typeface="Times New Roman" pitchFamily="18" charset="0"/>
                <a:cs typeface="Times New Roman" pitchFamily="18" charset="0"/>
              </a:rPr>
              <a:t>Communication Overhead: </a:t>
            </a:r>
            <a:r>
              <a:rPr lang="en-US" sz="3200" dirty="0">
                <a:latin typeface="Times New Roman" pitchFamily="18" charset="0"/>
                <a:cs typeface="Times New Roman" pitchFamily="18" charset="0"/>
              </a:rPr>
              <a:t>In distributed computing environments, transferring data between computing units can incur communication overhead, especially when dealing with large volumes of data or frequent communication.</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216831907"/>
      </p:ext>
    </p:extLst>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14</a:t>
            </a:fld>
            <a:endParaRPr lang="en-US" dirty="0"/>
          </a:p>
        </p:txBody>
      </p:sp>
      <p:sp>
        <p:nvSpPr>
          <p:cNvPr id="4" name="Rectangle 3"/>
          <p:cNvSpPr/>
          <p:nvPr/>
        </p:nvSpPr>
        <p:spPr>
          <a:xfrm>
            <a:off x="445477" y="509008"/>
            <a:ext cx="9355015" cy="6001643"/>
          </a:xfrm>
          <a:prstGeom prst="rect">
            <a:avLst/>
          </a:prstGeom>
        </p:spPr>
        <p:txBody>
          <a:bodyPr wrap="square">
            <a:spAutoFit/>
          </a:bodyPr>
          <a:lstStyle/>
          <a:p>
            <a:pPr algn="just"/>
            <a:r>
              <a:rPr lang="en-US" sz="3200" b="1" dirty="0" smtClean="0">
                <a:latin typeface="Times New Roman" pitchFamily="18" charset="0"/>
                <a:cs typeface="Times New Roman" pitchFamily="18" charset="0"/>
              </a:rPr>
              <a:t>Load </a:t>
            </a:r>
            <a:r>
              <a:rPr lang="en-US" sz="3200" b="1" dirty="0">
                <a:latin typeface="Times New Roman" pitchFamily="18" charset="0"/>
                <a:cs typeface="Times New Roman" pitchFamily="18" charset="0"/>
              </a:rPr>
              <a:t>Balancing </a:t>
            </a:r>
          </a:p>
          <a:p>
            <a:pPr algn="just"/>
            <a:r>
              <a:rPr lang="en-US" sz="3200" dirty="0">
                <a:latin typeface="Times New Roman" pitchFamily="18" charset="0"/>
                <a:cs typeface="Times New Roman" pitchFamily="18" charset="0"/>
              </a:rPr>
              <a:t>Ensuring </a:t>
            </a:r>
            <a:r>
              <a:rPr lang="en-US" sz="3200" dirty="0">
                <a:latin typeface="Times New Roman" pitchFamily="18" charset="0"/>
                <a:cs typeface="Times New Roman" pitchFamily="18" charset="0"/>
              </a:rPr>
              <a:t>that workloads are evenly distributed among processing units is essential for maximizing performance in parallel computing</a:t>
            </a:r>
            <a:r>
              <a:rPr lang="en-US" sz="3200" dirty="0" smtClean="0">
                <a:latin typeface="Times New Roman" pitchFamily="18" charset="0"/>
                <a:cs typeface="Times New Roman" pitchFamily="18" charset="0"/>
              </a:rPr>
              <a:t>.</a:t>
            </a:r>
          </a:p>
          <a:p>
            <a:pPr algn="just"/>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Load balancing can be challenging, particularly for dynamic workloads or heterogeneous computing environments</a:t>
            </a:r>
            <a:r>
              <a:rPr lang="en-US" sz="3200" dirty="0" smtClean="0">
                <a:latin typeface="Times New Roman" pitchFamily="18" charset="0"/>
                <a:cs typeface="Times New Roman" pitchFamily="18" charset="0"/>
              </a:rPr>
              <a:t>.</a:t>
            </a:r>
          </a:p>
          <a:p>
            <a:pPr algn="just"/>
            <a:r>
              <a:rPr lang="en-US" sz="3200" b="1" dirty="0" smtClean="0">
                <a:latin typeface="Times New Roman" pitchFamily="18" charset="0"/>
                <a:cs typeface="Times New Roman" pitchFamily="18" charset="0"/>
              </a:rPr>
              <a:t>Scalability: </a:t>
            </a:r>
            <a:r>
              <a:rPr lang="en-US" sz="3200" dirty="0">
                <a:latin typeface="Times New Roman" pitchFamily="18" charset="0"/>
                <a:cs typeface="Times New Roman" pitchFamily="18" charset="0"/>
              </a:rPr>
              <a:t>Not all algorithms or programs can be easily parallelized, and scaling performance across a large number of processing units may not always be achievable due to factors such as algorithmic dependencies or resource limitations.</a:t>
            </a:r>
          </a:p>
        </p:txBody>
      </p:sp>
    </p:spTree>
    <p:extLst>
      <p:ext uri="{BB962C8B-B14F-4D97-AF65-F5344CB8AC3E}">
        <p14:creationId xmlns:p14="http://schemas.microsoft.com/office/powerpoint/2010/main" val="3902329100"/>
      </p:ext>
    </p:extLst>
  </p:cSld>
  <p:clrMapOvr>
    <a:masterClrMapping/>
  </p:clrMapOvr>
  <p:transition>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15</a:t>
            </a:fld>
            <a:endParaRPr lang="en-US" dirty="0"/>
          </a:p>
        </p:txBody>
      </p:sp>
      <p:sp>
        <p:nvSpPr>
          <p:cNvPr id="4" name="Rectangle 3"/>
          <p:cNvSpPr/>
          <p:nvPr/>
        </p:nvSpPr>
        <p:spPr>
          <a:xfrm>
            <a:off x="1219200" y="1093820"/>
            <a:ext cx="7795846" cy="3046988"/>
          </a:xfrm>
          <a:prstGeom prst="rect">
            <a:avLst/>
          </a:prstGeom>
        </p:spPr>
        <p:txBody>
          <a:bodyPr wrap="square">
            <a:spAutoFit/>
          </a:bodyPr>
          <a:lstStyle/>
          <a:p>
            <a:pPr algn="just"/>
            <a:r>
              <a:rPr lang="en-US" sz="3200" b="1" dirty="0" smtClean="0">
                <a:latin typeface="Times New Roman" pitchFamily="18" charset="0"/>
                <a:cs typeface="Times New Roman" pitchFamily="18" charset="0"/>
              </a:rPr>
              <a:t>Complexity</a:t>
            </a:r>
            <a:r>
              <a:rPr lang="en-US" b="1" dirty="0">
                <a:latin typeface="Times New Roman" pitchFamily="18" charset="0"/>
                <a:cs typeface="Times New Roman" pitchFamily="18" charset="0"/>
              </a:rPr>
              <a:t>:</a:t>
            </a:r>
            <a:r>
              <a:rPr lang="en-US" b="1" dirty="0" smtClean="0">
                <a:latin typeface="Times New Roman" pitchFamily="18" charset="0"/>
                <a:cs typeface="Times New Roman" pitchFamily="18" charset="0"/>
              </a:rPr>
              <a:t> </a:t>
            </a:r>
          </a:p>
          <a:p>
            <a:pPr marL="457200" indent="-457200" algn="just">
              <a:buFont typeface="Wingdings" pitchFamily="2" charset="2"/>
              <a:buChar char="Ø"/>
            </a:pPr>
            <a:r>
              <a:rPr lang="en-US" sz="3200" dirty="0" smtClean="0">
                <a:latin typeface="Times New Roman" pitchFamily="18" charset="0"/>
                <a:cs typeface="Times New Roman" pitchFamily="18" charset="0"/>
              </a:rPr>
              <a:t>Parallel </a:t>
            </a:r>
            <a:r>
              <a:rPr lang="en-US" sz="3200" dirty="0">
                <a:latin typeface="Times New Roman" pitchFamily="18" charset="0"/>
                <a:cs typeface="Times New Roman" pitchFamily="18" charset="0"/>
              </a:rPr>
              <a:t>programming introduces additional complexity compared to sequential programming, including managing concurrency, handling data consistency, and debugging parallel execution issues.</a:t>
            </a:r>
          </a:p>
        </p:txBody>
      </p:sp>
    </p:spTree>
    <p:extLst>
      <p:ext uri="{BB962C8B-B14F-4D97-AF65-F5344CB8AC3E}">
        <p14:creationId xmlns:p14="http://schemas.microsoft.com/office/powerpoint/2010/main" val="3706356568"/>
      </p:ext>
    </p:extLst>
  </p:cSld>
  <p:clrMapOvr>
    <a:masterClrMapping/>
  </p:clrMapOvr>
  <p:transition>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318" y="950680"/>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16</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36CA6D-2313-46A2-B773-FFF6CB748D80}" type="slidenum">
              <a:rPr lang="en-US"/>
              <a:pPr/>
              <a:t>2</a:t>
            </a:fld>
            <a:endParaRPr lang="en-US"/>
          </a:p>
        </p:txBody>
      </p:sp>
      <p:sp>
        <p:nvSpPr>
          <p:cNvPr id="53250" name="Rectangle 2"/>
          <p:cNvSpPr>
            <a:spLocks noGrp="1" noChangeArrowheads="1"/>
          </p:cNvSpPr>
          <p:nvPr>
            <p:ph type="title"/>
          </p:nvPr>
        </p:nvSpPr>
        <p:spPr>
          <a:xfrm>
            <a:off x="677334" y="609600"/>
            <a:ext cx="9990666" cy="867508"/>
          </a:xfrm>
        </p:spPr>
        <p:txBody>
          <a:bodyPr/>
          <a:lstStyle/>
          <a:p>
            <a:r>
              <a:rPr lang="en-US" dirty="0">
                <a:solidFill>
                  <a:schemeClr val="tx1"/>
                </a:solidFill>
                <a:sym typeface="Wingdings" pitchFamily="2" charset="2"/>
              </a:rPr>
              <a:t>Parallel algorithm and parallel programming</a:t>
            </a:r>
            <a:endParaRPr lang="en-US" b="1" dirty="0">
              <a:solidFill>
                <a:schemeClr val="tx1"/>
              </a:solidFill>
            </a:endParaRPr>
          </a:p>
        </p:txBody>
      </p:sp>
      <p:sp>
        <p:nvSpPr>
          <p:cNvPr id="53251" name="Rectangle 3"/>
          <p:cNvSpPr>
            <a:spLocks noGrp="1" noChangeArrowheads="1"/>
          </p:cNvSpPr>
          <p:nvPr>
            <p:ph type="body" idx="1"/>
          </p:nvPr>
        </p:nvSpPr>
        <p:spPr>
          <a:xfrm>
            <a:off x="689057" y="1406769"/>
            <a:ext cx="9474852" cy="4888523"/>
          </a:xfrm>
        </p:spPr>
        <p:txBody>
          <a:bodyPr>
            <a:noAutofit/>
          </a:bodyPr>
          <a:lstStyle/>
          <a:p>
            <a:pPr marL="838200" lvl="1" indent="-381000" algn="just">
              <a:lnSpc>
                <a:spcPct val="90000"/>
              </a:lnSpc>
            </a:pPr>
            <a:r>
              <a:rPr lang="en-US" sz="2800" dirty="0">
                <a:sym typeface="Wingdings" pitchFamily="2" charset="2"/>
              </a:rPr>
              <a:t>Parallel algorithm and parallel programming are concepts related to solving computational problems by breaking them down into smaller tasks that can be </a:t>
            </a:r>
            <a:r>
              <a:rPr lang="en-US" sz="2800" dirty="0" smtClean="0">
                <a:sym typeface="Wingdings" pitchFamily="2" charset="2"/>
              </a:rPr>
              <a:t>executed simultaneously</a:t>
            </a:r>
            <a:r>
              <a:rPr lang="en-US" sz="2800" dirty="0">
                <a:sym typeface="Wingdings" pitchFamily="2" charset="2"/>
              </a:rPr>
              <a:t>, typically on multiple processing units or cores. </a:t>
            </a:r>
          </a:p>
          <a:p>
            <a:pPr marL="838200" lvl="1" indent="-381000" algn="just">
              <a:lnSpc>
                <a:spcPct val="90000"/>
              </a:lnSpc>
            </a:pPr>
            <a:r>
              <a:rPr lang="en-US" sz="2800" b="1" dirty="0" smtClean="0">
                <a:sym typeface="Wingdings" pitchFamily="2" charset="2"/>
              </a:rPr>
              <a:t> Parallel Algorithm: </a:t>
            </a:r>
            <a:r>
              <a:rPr lang="en-US" sz="2800" dirty="0">
                <a:sym typeface="Wingdings" pitchFamily="2" charset="2"/>
              </a:rPr>
              <a:t>This refers to an algorithm designed to efficiently utilize multiple processing units or cores to solve a problem. Parallel algorithms are characterized by their ability to divide a problem into smaller </a:t>
            </a:r>
            <a:r>
              <a:rPr lang="en-US" sz="2800" dirty="0" smtClean="0">
                <a:sym typeface="Wingdings" pitchFamily="2" charset="2"/>
              </a:rPr>
              <a:t>sub problems </a:t>
            </a:r>
            <a:r>
              <a:rPr lang="en-US" sz="2800" dirty="0">
                <a:sym typeface="Wingdings" pitchFamily="2" charset="2"/>
              </a:rPr>
              <a:t>that can be solved independently and concurrently. </a:t>
            </a:r>
            <a:endParaRPr lang="en-US" sz="2800" dirty="0" smtClean="0">
              <a:sym typeface="Wingdings" pitchFamily="2" charset="2"/>
            </a:endParaRPr>
          </a:p>
          <a:p>
            <a:pPr marL="838200" lvl="1" indent="-381000" algn="just">
              <a:lnSpc>
                <a:spcPct val="90000"/>
              </a:lnSpc>
            </a:pPr>
            <a:endParaRPr lang="en-US" sz="2800" dirty="0">
              <a:sym typeface="Wingdings" pitchFamily="2" charset="2"/>
            </a:endParaRPr>
          </a:p>
        </p:txBody>
      </p:sp>
    </p:spTree>
    <p:extLst>
      <p:ext uri="{BB962C8B-B14F-4D97-AF65-F5344CB8AC3E}">
        <p14:creationId xmlns:p14="http://schemas.microsoft.com/office/powerpoint/2010/main" val="389445524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74" y="1363420"/>
            <a:ext cx="9416234" cy="6420703"/>
          </a:xfrm>
        </p:spPr>
        <p:txBody>
          <a:bodyPr>
            <a:noAutofit/>
          </a:bodyPr>
          <a:lstStyle/>
          <a:p>
            <a:pPr marL="838200" lvl="1" indent="-381000" algn="just">
              <a:lnSpc>
                <a:spcPct val="90000"/>
              </a:lnSpc>
            </a:pPr>
            <a:r>
              <a:rPr lang="en-US" sz="2800" dirty="0">
                <a:sym typeface="Wingdings" pitchFamily="2" charset="2"/>
              </a:rPr>
              <a:t>These </a:t>
            </a:r>
            <a:r>
              <a:rPr lang="en-US" sz="2800" dirty="0" smtClean="0">
                <a:sym typeface="Wingdings" pitchFamily="2" charset="2"/>
              </a:rPr>
              <a:t>sub problems </a:t>
            </a:r>
            <a:r>
              <a:rPr lang="en-US" sz="2800" dirty="0">
                <a:sym typeface="Wingdings" pitchFamily="2" charset="2"/>
              </a:rPr>
              <a:t>are then combined to obtain the final solution. Parallel algorithms aim to minimize communication and synchronization overhead among processing units to achieve optimal performance</a:t>
            </a:r>
            <a:r>
              <a:rPr lang="en-US" sz="2800" dirty="0" smtClean="0">
                <a:sym typeface="Wingdings" pitchFamily="2" charset="2"/>
              </a:rPr>
              <a:t>.</a:t>
            </a:r>
            <a:endParaRPr lang="en-US" sz="2800" dirty="0">
              <a:sym typeface="Wingdings" pitchFamily="2" charset="2"/>
            </a:endParaRPr>
          </a:p>
          <a:p>
            <a:pPr marL="838200" lvl="1" indent="-381000" algn="just">
              <a:lnSpc>
                <a:spcPct val="90000"/>
              </a:lnSpc>
            </a:pPr>
            <a:r>
              <a:rPr lang="en-US" sz="2800" b="1" dirty="0">
                <a:sym typeface="Wingdings" pitchFamily="2" charset="2"/>
              </a:rPr>
              <a:t>Parallel programming </a:t>
            </a:r>
            <a:r>
              <a:rPr lang="en-US" sz="2800" dirty="0">
                <a:sym typeface="Wingdings" pitchFamily="2" charset="2"/>
              </a:rPr>
              <a:t>can be challenging due to potential issues such as race conditions, deadlocks, and load balancing. </a:t>
            </a:r>
            <a:r>
              <a:rPr lang="en-US" sz="2800" dirty="0">
                <a:sym typeface="Wingdings" pitchFamily="2" charset="2"/>
              </a:rPr>
              <a:t>However, when implemented correctly, parallel programming can lead to significant improvements in performance and scalability, allowing complex problems to be solved more efficiently by leveraging the computational power of modern parallel architectures. </a:t>
            </a:r>
            <a:endParaRPr lang="en-US" sz="2800" dirty="0"/>
          </a:p>
        </p:txBody>
      </p:sp>
    </p:spTree>
    <p:extLst>
      <p:ext uri="{BB962C8B-B14F-4D97-AF65-F5344CB8AC3E}">
        <p14:creationId xmlns:p14="http://schemas.microsoft.com/office/powerpoint/2010/main" val="3221427653"/>
      </p:ext>
    </p:extLst>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995" y="1140681"/>
            <a:ext cx="8596668" cy="3880773"/>
          </a:xfrm>
        </p:spPr>
        <p:txBody>
          <a:bodyPr>
            <a:normAutofit/>
          </a:bodyPr>
          <a:lstStyle/>
          <a:p>
            <a:pPr algn="just"/>
            <a:r>
              <a:rPr lang="en-US" sz="2800" dirty="0">
                <a:latin typeface="Times New Roman" pitchFamily="18" charset="0"/>
                <a:cs typeface="Times New Roman" pitchFamily="18" charset="0"/>
              </a:rPr>
              <a:t>Parallel algorithm and parallel programming play crucial roles in optimizing the performance of computational tasks, particularly for tasks that are computationally intensive or require handling large datasets.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However</a:t>
            </a:r>
            <a:r>
              <a:rPr lang="en-US" sz="2800" dirty="0">
                <a:latin typeface="Times New Roman" pitchFamily="18" charset="0"/>
                <a:cs typeface="Times New Roman" pitchFamily="18" charset="0"/>
              </a:rPr>
              <a:t>, they also come with certain limitations and challenges.</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23581941"/>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503" y="1266094"/>
            <a:ext cx="8513559" cy="4759568"/>
          </a:xfrm>
        </p:spPr>
        <p:txBody>
          <a:bodyPr>
            <a:normAutofit/>
          </a:bodyPr>
          <a:lstStyle/>
          <a:p>
            <a:pPr>
              <a:buFont typeface="Wingdings" pitchFamily="2" charset="2"/>
              <a:buChar char="Ø"/>
            </a:pPr>
            <a:r>
              <a:rPr lang="en-US" sz="3200" b="1" dirty="0" smtClean="0">
                <a:latin typeface="Times New Roman" pitchFamily="18" charset="0"/>
                <a:cs typeface="Times New Roman" pitchFamily="18" charset="0"/>
              </a:rPr>
              <a:t>Steps </a:t>
            </a:r>
            <a:r>
              <a:rPr lang="en-US" sz="3200" b="1" dirty="0">
                <a:latin typeface="Times New Roman" pitchFamily="18" charset="0"/>
                <a:cs typeface="Times New Roman" pitchFamily="18" charset="0"/>
              </a:rPr>
              <a:t>of a Parallel Algorithm</a:t>
            </a:r>
            <a:r>
              <a:rPr lang="en-US" sz="3200" b="1" dirty="0" smtClean="0">
                <a:latin typeface="Times New Roman" pitchFamily="18" charset="0"/>
                <a:cs typeface="Times New Roman" pitchFamily="18" charset="0"/>
              </a:rPr>
              <a:t>:</a:t>
            </a:r>
          </a:p>
          <a:p>
            <a:pPr algn="just">
              <a:buFont typeface="Wingdings" pitchFamily="2" charset="2"/>
              <a:buChar char="Ø"/>
            </a:pPr>
            <a:r>
              <a:rPr lang="en-US" sz="3200" b="1" dirty="0">
                <a:latin typeface="Times New Roman" pitchFamily="18" charset="0"/>
                <a:cs typeface="Times New Roman" pitchFamily="18" charset="0"/>
              </a:rPr>
              <a:t>Problem </a:t>
            </a:r>
            <a:r>
              <a:rPr lang="en-US" sz="3200" b="1" dirty="0" smtClean="0">
                <a:latin typeface="Times New Roman" pitchFamily="18" charset="0"/>
                <a:cs typeface="Times New Roman" pitchFamily="18" charset="0"/>
              </a:rPr>
              <a:t>Decomposition: </a:t>
            </a:r>
            <a:r>
              <a:rPr lang="en-US" sz="3200" dirty="0">
                <a:latin typeface="Times New Roman" pitchFamily="18" charset="0"/>
                <a:cs typeface="Times New Roman" pitchFamily="18" charset="0"/>
              </a:rPr>
              <a:t>The first step in designing a parallel algorithm is to decompose the problem into smaller tasks that can be executed concurrently. </a:t>
            </a:r>
            <a:endParaRPr lang="en-US" sz="3200" dirty="0" smtClean="0">
              <a:latin typeface="Times New Roman" pitchFamily="18" charset="0"/>
              <a:cs typeface="Times New Roman" pitchFamily="18" charset="0"/>
            </a:endParaRPr>
          </a:p>
          <a:p>
            <a:pPr algn="just">
              <a:buFont typeface="Wingdings" pitchFamily="2" charset="2"/>
              <a:buChar char="Ø"/>
            </a:pPr>
            <a:r>
              <a:rPr lang="en-US" sz="3200" dirty="0" smtClean="0">
                <a:latin typeface="Times New Roman" pitchFamily="18" charset="0"/>
                <a:cs typeface="Times New Roman" pitchFamily="18" charset="0"/>
              </a:rPr>
              <a:t>This </a:t>
            </a:r>
            <a:r>
              <a:rPr lang="en-US" sz="3200" dirty="0">
                <a:latin typeface="Times New Roman" pitchFamily="18" charset="0"/>
                <a:cs typeface="Times New Roman" pitchFamily="18" charset="0"/>
              </a:rPr>
              <a:t>may involve identifying parallelizable components or breaking down the problem into independent </a:t>
            </a:r>
            <a:r>
              <a:rPr lang="en-US" sz="3200" dirty="0" err="1">
                <a:latin typeface="Times New Roman" pitchFamily="18" charset="0"/>
                <a:cs typeface="Times New Roman" pitchFamily="18" charset="0"/>
              </a:rPr>
              <a:t>subproblems</a:t>
            </a:r>
            <a:r>
              <a:rPr lang="en-US" sz="3200" dirty="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846738288"/>
      </p:ext>
    </p:extLst>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504" y="762000"/>
            <a:ext cx="8596668" cy="5009731"/>
          </a:xfrm>
        </p:spPr>
        <p:txBody>
          <a:bodyPr>
            <a:normAutofit/>
          </a:bodyPr>
          <a:lstStyle/>
          <a:p>
            <a:pPr algn="just"/>
            <a:r>
              <a:rPr lang="en-US" sz="3200" b="1" dirty="0" smtClean="0"/>
              <a:t>Task Assignment</a:t>
            </a:r>
          </a:p>
          <a:p>
            <a:pPr algn="just"/>
            <a:r>
              <a:rPr lang="en-US" sz="3200" dirty="0" smtClean="0"/>
              <a:t>Once </a:t>
            </a:r>
            <a:r>
              <a:rPr lang="en-US" sz="3200" dirty="0"/>
              <a:t>the problem is decomposed, tasks need to be assigned to different processing units for parallel execution. </a:t>
            </a:r>
            <a:endParaRPr lang="en-US" sz="3200" dirty="0" smtClean="0"/>
          </a:p>
          <a:p>
            <a:pPr algn="just"/>
            <a:r>
              <a:rPr lang="en-US" sz="3200" dirty="0" smtClean="0"/>
              <a:t>This </a:t>
            </a:r>
            <a:r>
              <a:rPr lang="en-US" sz="3200" dirty="0"/>
              <a:t>may involve partitioning data or workload among processing units in a way that ensures load balance and minimizes communication overhead.</a:t>
            </a:r>
            <a:endParaRPr lang="en-US" sz="32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547643689"/>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
        <p:nvSpPr>
          <p:cNvPr id="4" name="Rectangle 3"/>
          <p:cNvSpPr/>
          <p:nvPr/>
        </p:nvSpPr>
        <p:spPr>
          <a:xfrm>
            <a:off x="890953" y="792540"/>
            <a:ext cx="8815755" cy="4093428"/>
          </a:xfrm>
          <a:prstGeom prst="rect">
            <a:avLst/>
          </a:prstGeom>
        </p:spPr>
        <p:txBody>
          <a:bodyPr wrap="square">
            <a:spAutoFit/>
          </a:bodyPr>
          <a:lstStyle/>
          <a:p>
            <a:r>
              <a:rPr lang="en-US" sz="3600" b="1" dirty="0">
                <a:latin typeface="Times New Roman" pitchFamily="18" charset="0"/>
                <a:cs typeface="Times New Roman" pitchFamily="18" charset="0"/>
              </a:rPr>
              <a:t>Parallel </a:t>
            </a:r>
            <a:r>
              <a:rPr lang="en-US" sz="3600" b="1" dirty="0" smtClean="0">
                <a:latin typeface="Times New Roman" pitchFamily="18" charset="0"/>
                <a:cs typeface="Times New Roman" pitchFamily="18" charset="0"/>
              </a:rPr>
              <a:t>Execution: </a:t>
            </a:r>
          </a:p>
          <a:p>
            <a:pPr marL="342900" indent="-342900" algn="just">
              <a:buFont typeface="Wingdings" pitchFamily="2" charset="2"/>
              <a:buChar char="Ø"/>
            </a:pPr>
            <a:r>
              <a:rPr lang="en-US" sz="3200" dirty="0">
                <a:solidFill>
                  <a:schemeClr val="tx1">
                    <a:lumMod val="75000"/>
                    <a:lumOff val="25000"/>
                  </a:schemeClr>
                </a:solidFill>
              </a:rPr>
              <a:t>Each </a:t>
            </a:r>
            <a:r>
              <a:rPr lang="en-US" sz="3200" dirty="0">
                <a:solidFill>
                  <a:schemeClr val="tx1">
                    <a:lumMod val="75000"/>
                    <a:lumOff val="25000"/>
                  </a:schemeClr>
                </a:solidFill>
              </a:rPr>
              <a:t>processing unit executes its assigned tasks concurrently, either independently or in coordination with other units</a:t>
            </a:r>
            <a:r>
              <a:rPr lang="en-US" sz="3200" dirty="0">
                <a:solidFill>
                  <a:schemeClr val="tx1">
                    <a:lumMod val="75000"/>
                    <a:lumOff val="25000"/>
                  </a:schemeClr>
                </a:solidFill>
              </a:rPr>
              <a:t>.</a:t>
            </a:r>
          </a:p>
          <a:p>
            <a:pPr marL="342900" indent="-342900" algn="just">
              <a:buFont typeface="Wingdings" pitchFamily="2" charset="2"/>
              <a:buChar char="Ø"/>
            </a:pPr>
            <a:r>
              <a:rPr lang="en-US" sz="3200" dirty="0">
                <a:solidFill>
                  <a:schemeClr val="tx1">
                    <a:lumMod val="75000"/>
                    <a:lumOff val="25000"/>
                  </a:schemeClr>
                </a:solidFill>
              </a:rPr>
              <a:t> </a:t>
            </a:r>
            <a:r>
              <a:rPr lang="en-US" sz="3200" dirty="0">
                <a:solidFill>
                  <a:schemeClr val="tx1">
                    <a:lumMod val="75000"/>
                    <a:lumOff val="25000"/>
                  </a:schemeClr>
                </a:solidFill>
              </a:rPr>
              <a:t>Parallel execution may involve shared memory access, message passing, or other communication mechanisms depending on the parallel programming model used.</a:t>
            </a:r>
          </a:p>
        </p:txBody>
      </p:sp>
    </p:spTree>
    <p:extLst>
      <p:ext uri="{BB962C8B-B14F-4D97-AF65-F5344CB8AC3E}">
        <p14:creationId xmlns:p14="http://schemas.microsoft.com/office/powerpoint/2010/main" val="734274195"/>
      </p:ext>
    </p:extLst>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Synchronization:</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8</a:t>
            </a:fld>
            <a:endParaRPr lang="en-US" dirty="0"/>
          </a:p>
        </p:txBody>
      </p:sp>
      <p:sp>
        <p:nvSpPr>
          <p:cNvPr id="4" name="Rectangle 3"/>
          <p:cNvSpPr/>
          <p:nvPr/>
        </p:nvSpPr>
        <p:spPr>
          <a:xfrm>
            <a:off x="738554" y="1707776"/>
            <a:ext cx="8405446" cy="3539430"/>
          </a:xfrm>
          <a:prstGeom prst="rect">
            <a:avLst/>
          </a:prstGeom>
        </p:spPr>
        <p:txBody>
          <a:bodyPr wrap="square">
            <a:spAutoFit/>
          </a:bodyPr>
          <a:lstStyle/>
          <a:p>
            <a:pPr marL="457200" indent="-457200" algn="just">
              <a:buFont typeface="Wingdings" pitchFamily="2" charset="2"/>
              <a:buChar char="Ø"/>
            </a:pPr>
            <a:r>
              <a:rPr lang="en-US" sz="3200" dirty="0" smtClean="0">
                <a:latin typeface="Times New Roman" pitchFamily="18" charset="0"/>
                <a:cs typeface="Times New Roman" pitchFamily="18" charset="0"/>
              </a:rPr>
              <a:t>In some cases, tasks may need to synchronize their execution to coordinate intermediate results or ensure data consistency. </a:t>
            </a:r>
          </a:p>
          <a:p>
            <a:pPr marL="457200" indent="-457200" algn="just">
              <a:buFont typeface="Wingdings" pitchFamily="2" charset="2"/>
              <a:buChar char="Ø"/>
            </a:pPr>
            <a:r>
              <a:rPr lang="en-US" sz="3200" dirty="0" smtClean="0">
                <a:latin typeface="Times New Roman" pitchFamily="18" charset="0"/>
                <a:cs typeface="Times New Roman" pitchFamily="18" charset="0"/>
              </a:rPr>
              <a:t>Synchronization mechanisms such as locks, barriers, or semaphores may be used to control access to shared resources and coordinate parallel execution</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939152677"/>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Result </a:t>
            </a:r>
            <a:r>
              <a:rPr lang="en-US" b="1" dirty="0" smtClean="0">
                <a:solidFill>
                  <a:schemeClr val="tx1"/>
                </a:solidFill>
              </a:rPr>
              <a:t>Aggregation:</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Rectangle 3"/>
          <p:cNvSpPr/>
          <p:nvPr/>
        </p:nvSpPr>
        <p:spPr>
          <a:xfrm>
            <a:off x="726830" y="1567098"/>
            <a:ext cx="8921261" cy="3539430"/>
          </a:xfrm>
          <a:prstGeom prst="rect">
            <a:avLst/>
          </a:prstGeom>
        </p:spPr>
        <p:txBody>
          <a:bodyPr wrap="square">
            <a:spAutoFit/>
          </a:bodyPr>
          <a:lstStyle/>
          <a:p>
            <a:pPr marL="457200" indent="-457200" algn="just">
              <a:buFont typeface="Wingdings" pitchFamily="2" charset="2"/>
              <a:buChar char="Ø"/>
            </a:pPr>
            <a:r>
              <a:rPr lang="en-US" sz="3200" dirty="0">
                <a:latin typeface="Times New Roman" pitchFamily="18" charset="0"/>
                <a:cs typeface="Times New Roman" pitchFamily="18" charset="0"/>
              </a:rPr>
              <a:t>Once </a:t>
            </a:r>
            <a:r>
              <a:rPr lang="en-US" sz="3200" dirty="0">
                <a:latin typeface="Times New Roman" pitchFamily="18" charset="0"/>
                <a:cs typeface="Times New Roman" pitchFamily="18" charset="0"/>
              </a:rPr>
              <a:t>all tasks are completed, the results need to be aggregated or combined to produce the final output of the algorithm. </a:t>
            </a:r>
            <a:endParaRPr lang="en-US" sz="3200" dirty="0" smtClean="0">
              <a:latin typeface="Times New Roman" pitchFamily="18" charset="0"/>
              <a:cs typeface="Times New Roman" pitchFamily="18" charset="0"/>
            </a:endParaRPr>
          </a:p>
          <a:p>
            <a:pPr algn="just"/>
            <a:endParaRPr lang="en-US" sz="3200" dirty="0">
              <a:latin typeface="Times New Roman" pitchFamily="18" charset="0"/>
              <a:cs typeface="Times New Roman" pitchFamily="18" charset="0"/>
            </a:endParaRPr>
          </a:p>
          <a:p>
            <a:pPr marL="457200" indent="-457200" algn="just">
              <a:buFont typeface="Wingdings" pitchFamily="2" charset="2"/>
              <a:buChar char="Ø"/>
            </a:pPr>
            <a:r>
              <a:rPr lang="en-US" sz="3200" dirty="0" smtClean="0">
                <a:latin typeface="Times New Roman" pitchFamily="18" charset="0"/>
                <a:cs typeface="Times New Roman" pitchFamily="18" charset="0"/>
              </a:rPr>
              <a:t>This </a:t>
            </a:r>
            <a:r>
              <a:rPr lang="en-US" sz="3200" dirty="0">
                <a:latin typeface="Times New Roman" pitchFamily="18" charset="0"/>
                <a:cs typeface="Times New Roman" pitchFamily="18" charset="0"/>
              </a:rPr>
              <a:t>may involve collecting intermediate results from different processing units and performing any necessary post-processing or merging steps.</a:t>
            </a:r>
          </a:p>
        </p:txBody>
      </p:sp>
    </p:spTree>
    <p:extLst>
      <p:ext uri="{BB962C8B-B14F-4D97-AF65-F5344CB8AC3E}">
        <p14:creationId xmlns:p14="http://schemas.microsoft.com/office/powerpoint/2010/main" val="674396153"/>
      </p:ext>
    </p:extLst>
  </p:cSld>
  <p:clrMapOvr>
    <a:masterClrMapping/>
  </p:clrMapOvr>
  <p:transition>
    <p:wedg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9253</TotalTime>
  <Words>769</Words>
  <Application>Microsoft Office PowerPoint</Application>
  <PresentationFormat>Custom</PresentationFormat>
  <Paragraphs>59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PowerPoint Presentation</vt:lpstr>
      <vt:lpstr>Parallel algorithm and parallel programming</vt:lpstr>
      <vt:lpstr>PowerPoint Presentation</vt:lpstr>
      <vt:lpstr>PowerPoint Presentation</vt:lpstr>
      <vt:lpstr>PowerPoint Presentation</vt:lpstr>
      <vt:lpstr>PowerPoint Presentation</vt:lpstr>
      <vt:lpstr>PowerPoint Presentation</vt:lpstr>
      <vt:lpstr>Synchronization:</vt:lpstr>
      <vt:lpstr>Result Aggregation:</vt:lpstr>
      <vt:lpstr>Importance parallel algorithm and parallel programming</vt:lpstr>
      <vt:lpstr>Performance Improvement</vt:lpstr>
      <vt:lpstr>PowerPoint Presentation</vt:lpstr>
      <vt:lpstr>Limitations</vt:lpstr>
      <vt:lpstr>PowerPoint Presentation</vt:lpstr>
      <vt:lpstr>PowerPoint Presentation</vt:lpstr>
      <vt:lpstr> Thank You</vt:lpstr>
    </vt:vector>
  </TitlesOfParts>
  <Company>MRT 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DELL</cp:lastModifiedBy>
  <cp:revision>696</cp:revision>
  <cp:lastPrinted>2019-03-11T07:04:42Z</cp:lastPrinted>
  <dcterms:created xsi:type="dcterms:W3CDTF">2018-07-13T16:31:18Z</dcterms:created>
  <dcterms:modified xsi:type="dcterms:W3CDTF">2024-03-03T13:05:52Z</dcterms:modified>
</cp:coreProperties>
</file>