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2"/>
  </p:notesMasterIdLst>
  <p:handoutMasterIdLst>
    <p:handoutMasterId r:id="rId13"/>
  </p:handoutMasterIdLst>
  <p:sldIdLst>
    <p:sldId id="390" r:id="rId2"/>
    <p:sldId id="415" r:id="rId3"/>
    <p:sldId id="417" r:id="rId4"/>
    <p:sldId id="418" r:id="rId5"/>
    <p:sldId id="419" r:id="rId6"/>
    <p:sldId id="420" r:id="rId7"/>
    <p:sldId id="421" r:id="rId8"/>
    <p:sldId id="422" r:id="rId9"/>
    <p:sldId id="423" r:id="rId10"/>
    <p:sldId id="374"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81" d="100"/>
          <a:sy n="81" d="100"/>
        </p:scale>
        <p:origin x="-228" y="216"/>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2/11/2024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2/11/2024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2/11/2024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2/11/2024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18" y="950680"/>
            <a:ext cx="8911687" cy="4483467"/>
          </a:xfrm>
        </p:spPr>
        <p:txBody>
          <a:bodyPr>
            <a:normAutofit/>
          </a:bodyPr>
          <a:lstStyle/>
          <a:p>
            <a:pPr algn="ctr"/>
            <a:r>
              <a:rPr lang="en-US" sz="9600" dirty="0" smtClean="0"/>
              <a:t/>
            </a:r>
            <a:br>
              <a:rPr lang="en-US" sz="9600" dirty="0" smtClean="0"/>
            </a:br>
            <a:r>
              <a:rPr lang="en-US" sz="11500" dirty="0" err="1" smtClean="0">
                <a:latin typeface="Curlz MT" pitchFamily="82" charset="0"/>
              </a:rPr>
              <a:t>ThankYou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36CA6D-2313-46A2-B773-FFF6CB748D80}" type="slidenum">
              <a:rPr lang="en-US"/>
              <a:pPr/>
              <a:t>2</a:t>
            </a:fld>
            <a:endParaRPr lang="en-US"/>
          </a:p>
        </p:txBody>
      </p:sp>
      <p:sp>
        <p:nvSpPr>
          <p:cNvPr id="53250" name="Rectangle 2"/>
          <p:cNvSpPr>
            <a:spLocks noGrp="1" noChangeArrowheads="1"/>
          </p:cNvSpPr>
          <p:nvPr>
            <p:ph type="title"/>
          </p:nvPr>
        </p:nvSpPr>
        <p:spPr/>
        <p:txBody>
          <a:bodyPr/>
          <a:lstStyle/>
          <a:p>
            <a:r>
              <a:rPr lang="en-US" b="1" dirty="0">
                <a:solidFill>
                  <a:schemeClr val="tx1"/>
                </a:solidFill>
              </a:rPr>
              <a:t>Dijkstra's</a:t>
            </a:r>
            <a:r>
              <a:rPr lang="en-US" dirty="0"/>
              <a:t> </a:t>
            </a:r>
            <a:r>
              <a:rPr lang="en-US" b="1" dirty="0" smtClean="0">
                <a:solidFill>
                  <a:schemeClr val="tx1"/>
                </a:solidFill>
              </a:rPr>
              <a:t>Algorithm</a:t>
            </a:r>
            <a:endParaRPr lang="en-US" b="1" dirty="0">
              <a:solidFill>
                <a:schemeClr val="tx1"/>
              </a:solidFill>
            </a:endParaRPr>
          </a:p>
        </p:txBody>
      </p:sp>
      <p:sp>
        <p:nvSpPr>
          <p:cNvPr id="53251" name="Rectangle 3"/>
          <p:cNvSpPr>
            <a:spLocks noGrp="1" noChangeArrowheads="1"/>
          </p:cNvSpPr>
          <p:nvPr>
            <p:ph type="body" idx="1"/>
          </p:nvPr>
        </p:nvSpPr>
        <p:spPr>
          <a:xfrm>
            <a:off x="677333" y="1735015"/>
            <a:ext cx="8830081" cy="4306347"/>
          </a:xfrm>
        </p:spPr>
        <p:txBody>
          <a:bodyPr>
            <a:noAutofit/>
          </a:bodyPr>
          <a:lstStyle/>
          <a:p>
            <a:pPr marL="838200" lvl="1" indent="-381000" algn="just">
              <a:lnSpc>
                <a:spcPct val="90000"/>
              </a:lnSpc>
            </a:pPr>
            <a:r>
              <a:rPr lang="en-US" sz="2800" dirty="0" smtClean="0"/>
              <a:t>Dijkstra's </a:t>
            </a:r>
            <a:r>
              <a:rPr lang="en-US" sz="2800" dirty="0"/>
              <a:t>Algorithm is a widely-used method in computer science and graph theory for finding the shortest path between nodes in a graph, particularly in scenarios where edges have non-negative weights. </a:t>
            </a:r>
            <a:endParaRPr lang="en-US" sz="2800" dirty="0" smtClean="0"/>
          </a:p>
          <a:p>
            <a:pPr marL="838200" lvl="1" indent="-381000" algn="just">
              <a:lnSpc>
                <a:spcPct val="90000"/>
              </a:lnSpc>
            </a:pPr>
            <a:r>
              <a:rPr lang="en-US" sz="2800" dirty="0" smtClean="0"/>
              <a:t>It </a:t>
            </a:r>
            <a:r>
              <a:rPr lang="en-US" sz="2800" dirty="0"/>
              <a:t>was conceived by Dutch computer scientist </a:t>
            </a:r>
            <a:r>
              <a:rPr lang="en-US" sz="2800" dirty="0" err="1"/>
              <a:t>Edsger</a:t>
            </a:r>
            <a:r>
              <a:rPr lang="en-US" sz="2800" dirty="0"/>
              <a:t> W. </a:t>
            </a:r>
            <a:r>
              <a:rPr lang="en-US" sz="2800" dirty="0" err="1"/>
              <a:t>Dijkstra</a:t>
            </a:r>
            <a:r>
              <a:rPr lang="en-US" sz="2800" dirty="0"/>
              <a:t> in 1956 and has since become a fundamental algorithm in various applications such as network routing, GPS navigation, and transportation systems</a:t>
            </a:r>
            <a:r>
              <a:rPr lang="en-US" sz="2800" dirty="0" smtClean="0"/>
              <a:t>.</a:t>
            </a:r>
            <a:endParaRPr lang="en-US" sz="2800" dirty="0">
              <a:sym typeface="Wingdings" pitchFamily="2" charset="2"/>
            </a:endParaRPr>
          </a:p>
        </p:txBody>
      </p:sp>
    </p:spTree>
    <p:extLst>
      <p:ext uri="{BB962C8B-B14F-4D97-AF65-F5344CB8AC3E}">
        <p14:creationId xmlns:p14="http://schemas.microsoft.com/office/powerpoint/2010/main" val="38944552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Dijkstra's Algorithm works:</a:t>
            </a:r>
            <a:endParaRPr lang="en-US" b="1" dirty="0">
              <a:solidFill>
                <a:schemeClr val="tx1"/>
              </a:solidFill>
            </a:endParaRPr>
          </a:p>
        </p:txBody>
      </p:sp>
      <p:sp>
        <p:nvSpPr>
          <p:cNvPr id="3" name="Rectangle 2"/>
          <p:cNvSpPr/>
          <p:nvPr/>
        </p:nvSpPr>
        <p:spPr>
          <a:xfrm>
            <a:off x="762000" y="1689520"/>
            <a:ext cx="8991600" cy="3046988"/>
          </a:xfrm>
          <a:prstGeom prst="rect">
            <a:avLst/>
          </a:prstGeom>
        </p:spPr>
        <p:txBody>
          <a:bodyPr wrap="square">
            <a:spAutoFit/>
          </a:bodyPr>
          <a:lstStyle/>
          <a:p>
            <a:pPr marL="457200" indent="-457200">
              <a:buFont typeface="Wingdings" pitchFamily="2" charset="2"/>
              <a:buChar char="Ø"/>
            </a:pPr>
            <a:r>
              <a:rPr lang="en-US" sz="3200" b="1" dirty="0"/>
              <a:t>Initialization</a:t>
            </a:r>
            <a:r>
              <a:rPr lang="en-US" sz="3200" dirty="0"/>
              <a:t>: Start with a graph represented as a collection of nodes (vertices) and edges. Each edge has a non-negative weight associated with it. Select a source node from which to find the shortest paths to all other nodes.</a:t>
            </a:r>
            <a:endParaRPr lang="en-US" sz="3200" dirty="0"/>
          </a:p>
        </p:txBody>
      </p:sp>
    </p:spTree>
    <p:extLst>
      <p:ext uri="{BB962C8B-B14F-4D97-AF65-F5344CB8AC3E}">
        <p14:creationId xmlns:p14="http://schemas.microsoft.com/office/powerpoint/2010/main" val="37619940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Set Initial Distances</a:t>
            </a:r>
            <a:r>
              <a:rPr lang="en-US" sz="4000" dirty="0">
                <a:solidFill>
                  <a:schemeClr val="tx1"/>
                </a:solidFill>
              </a:rPr>
              <a:t>:</a:t>
            </a:r>
          </a:p>
        </p:txBody>
      </p:sp>
      <p:sp>
        <p:nvSpPr>
          <p:cNvPr id="3" name="Content Placeholder 2"/>
          <p:cNvSpPr>
            <a:spLocks noGrp="1"/>
          </p:cNvSpPr>
          <p:nvPr>
            <p:ph idx="1"/>
          </p:nvPr>
        </p:nvSpPr>
        <p:spPr>
          <a:xfrm>
            <a:off x="677334" y="1606063"/>
            <a:ext cx="8596668" cy="4435300"/>
          </a:xfrm>
        </p:spPr>
        <p:txBody>
          <a:bodyPr>
            <a:normAutofit/>
          </a:bodyPr>
          <a:lstStyle/>
          <a:p>
            <a:pPr>
              <a:buFont typeface="Wingdings" pitchFamily="2" charset="2"/>
              <a:buChar char="Ø"/>
            </a:pPr>
            <a:r>
              <a:rPr lang="en-US" sz="3200" dirty="0" smtClean="0"/>
              <a:t>Assign </a:t>
            </a:r>
            <a:r>
              <a:rPr lang="en-US" sz="3200" dirty="0"/>
              <a:t>a tentative distance value to every node in the graph. Initialize the distance of the source node to 0 and set the distances of all other nodes to infinity. Keep track of the shortest known distance from the source node to each node.</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846738288"/>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Explore Neighboring Nodes</a:t>
            </a:r>
            <a:r>
              <a:rPr lang="en-US" sz="4000" dirty="0">
                <a:solidFill>
                  <a:schemeClr val="tx1"/>
                </a:solidFill>
              </a:rPr>
              <a:t>:</a:t>
            </a:r>
            <a:endParaRPr lang="en-US" sz="4000" b="1" dirty="0">
              <a:solidFill>
                <a:schemeClr val="tx1"/>
              </a:solidFill>
            </a:endParaRPr>
          </a:p>
        </p:txBody>
      </p:sp>
      <p:sp>
        <p:nvSpPr>
          <p:cNvPr id="3" name="Content Placeholder 2"/>
          <p:cNvSpPr>
            <a:spLocks noGrp="1"/>
          </p:cNvSpPr>
          <p:nvPr>
            <p:ph idx="1"/>
          </p:nvPr>
        </p:nvSpPr>
        <p:spPr>
          <a:xfrm>
            <a:off x="548381" y="1527543"/>
            <a:ext cx="8596668" cy="3880773"/>
          </a:xfrm>
        </p:spPr>
        <p:txBody>
          <a:bodyPr>
            <a:normAutofit fontScale="77500" lnSpcReduction="20000"/>
          </a:bodyPr>
          <a:lstStyle/>
          <a:p>
            <a:pPr algn="just"/>
            <a:r>
              <a:rPr lang="en-US" sz="3600" dirty="0" smtClean="0"/>
              <a:t>Begin </a:t>
            </a:r>
            <a:r>
              <a:rPr lang="en-US" sz="3600" dirty="0"/>
              <a:t>with the source node and explore its neighboring nodes</a:t>
            </a:r>
            <a:r>
              <a:rPr lang="en-US" sz="3600" dirty="0" smtClean="0"/>
              <a:t>.</a:t>
            </a:r>
          </a:p>
          <a:p>
            <a:pPr algn="just"/>
            <a:r>
              <a:rPr lang="en-US" sz="3600" dirty="0" smtClean="0"/>
              <a:t> </a:t>
            </a:r>
            <a:r>
              <a:rPr lang="en-US" sz="3600" dirty="0"/>
              <a:t>For each neighboring node, calculate the distance from the source node through the current node and update its tentative distance if it's shorter than the previously recorded distance</a:t>
            </a:r>
            <a:r>
              <a:rPr lang="en-US" sz="3600" dirty="0" smtClean="0"/>
              <a:t>.</a:t>
            </a:r>
          </a:p>
          <a:p>
            <a:pPr algn="just"/>
            <a:r>
              <a:rPr lang="en-US" sz="3600" dirty="0" smtClean="0"/>
              <a:t> </a:t>
            </a:r>
            <a:r>
              <a:rPr lang="en-US" sz="3600" dirty="0"/>
              <a:t>This step involves iterating through the neighboring nodes of the current node and updating their tentative distances if necessary.</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221427653"/>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Update Shortest Paths</a:t>
            </a:r>
            <a:r>
              <a:rPr lang="en-US" dirty="0">
                <a:solidFill>
                  <a:schemeClr val="tx1"/>
                </a:solidFill>
              </a:rPr>
              <a:t>:</a:t>
            </a: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After </a:t>
            </a:r>
            <a:r>
              <a:rPr lang="en-US" sz="2800" dirty="0">
                <a:latin typeface="Times New Roman" pitchFamily="18" charset="0"/>
                <a:cs typeface="Times New Roman" pitchFamily="18" charset="0"/>
              </a:rPr>
              <a:t>exploring all neighboring nodes of the current node, mark it as visited and move to the unvisited node with the shortest tentative distance.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Repeat </a:t>
            </a:r>
            <a:r>
              <a:rPr lang="en-US" sz="2800" dirty="0">
                <a:latin typeface="Times New Roman" pitchFamily="18" charset="0"/>
                <a:cs typeface="Times New Roman" pitchFamily="18" charset="0"/>
              </a:rPr>
              <a:t>the process until all nodes have been visited or until the destination node is reached.</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723581941"/>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Shortest Path Reconstruction</a:t>
            </a:r>
            <a:r>
              <a:rPr lang="en-US" dirty="0">
                <a:solidFill>
                  <a:schemeClr val="tx1"/>
                </a:solidFill>
              </a:rPr>
              <a:t>:</a:t>
            </a:r>
          </a:p>
        </p:txBody>
      </p:sp>
      <p:sp>
        <p:nvSpPr>
          <p:cNvPr id="3" name="Content Placeholder 2"/>
          <p:cNvSpPr>
            <a:spLocks noGrp="1"/>
          </p:cNvSpPr>
          <p:nvPr>
            <p:ph idx="1"/>
          </p:nvPr>
        </p:nvSpPr>
        <p:spPr>
          <a:xfrm>
            <a:off x="712504" y="1890958"/>
            <a:ext cx="8596668" cy="3880773"/>
          </a:xfrm>
        </p:spPr>
        <p:txBody>
          <a:bodyPr>
            <a:normAutofit/>
          </a:bodyPr>
          <a:lstStyle/>
          <a:p>
            <a:r>
              <a:rPr lang="en-US" sz="3200" dirty="0" smtClean="0"/>
              <a:t>Once </a:t>
            </a:r>
            <a:r>
              <a:rPr lang="en-US" sz="3200" dirty="0"/>
              <a:t>the algorithm has completed, the shortest path from the source node to any other node in the graph can be reconstructed by backtracking from the destination node through the nodes with the shortest tentative distances.</a:t>
            </a:r>
            <a:endParaRPr lang="en-US" sz="3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47643689"/>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4738"/>
            <a:ext cx="8654235" cy="4794738"/>
          </a:xfrm>
        </p:spPr>
        <p:txBody>
          <a:bodyPr>
            <a:normAutofit fontScale="90000"/>
          </a:bodyPr>
          <a:lstStyle/>
          <a:p>
            <a:pPr marL="571500" indent="-571500" algn="just">
              <a:buFont typeface="Wingdings" pitchFamily="2" charset="2"/>
              <a:buChar char="Ø"/>
            </a:pPr>
            <a:r>
              <a:rPr lang="en-US" dirty="0">
                <a:solidFill>
                  <a:schemeClr val="tx1"/>
                </a:solidFill>
              </a:rPr>
              <a:t>Dijkstra's Algorithm guarantees finding the shortest path from the source node to all other nodes in the graph, provided that the graph satisfies certain conditions, such as having non-negative edge </a:t>
            </a:r>
            <a:r>
              <a:rPr lang="en-US" dirty="0" smtClean="0">
                <a:solidFill>
                  <a:schemeClr val="tx1"/>
                </a:solidFill>
              </a:rPr>
              <a:t>weights.</a:t>
            </a:r>
            <a:br>
              <a:rPr lang="en-US" dirty="0" smtClean="0">
                <a:solidFill>
                  <a:schemeClr val="tx1"/>
                </a:solidFill>
              </a:rPr>
            </a:br>
            <a:r>
              <a:rPr lang="en-US" dirty="0" smtClean="0">
                <a:solidFill>
                  <a:schemeClr val="tx1"/>
                </a:solidFill>
              </a:rPr>
              <a:t>It's </a:t>
            </a:r>
            <a:r>
              <a:rPr lang="en-US" dirty="0">
                <a:solidFill>
                  <a:schemeClr val="tx1"/>
                </a:solidFill>
              </a:rPr>
              <a:t>efficient for finding shortest paths in dense graphs and is widely implemented in various real-world applications.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834986240"/>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ome </a:t>
            </a:r>
            <a:r>
              <a:rPr lang="en-US" dirty="0"/>
              <a:t>limitations of Dijkstra's Algorithm:</a:t>
            </a:r>
            <a:endParaRPr lang="en-US" dirty="0"/>
          </a:p>
        </p:txBody>
      </p:sp>
      <p:sp>
        <p:nvSpPr>
          <p:cNvPr id="3" name="Content Placeholder 2"/>
          <p:cNvSpPr>
            <a:spLocks noGrp="1"/>
          </p:cNvSpPr>
          <p:nvPr>
            <p:ph idx="1"/>
          </p:nvPr>
        </p:nvSpPr>
        <p:spPr>
          <a:xfrm>
            <a:off x="712504" y="1820620"/>
            <a:ext cx="8596668" cy="3880773"/>
          </a:xfrm>
        </p:spPr>
        <p:txBody>
          <a:bodyPr>
            <a:noAutofit/>
          </a:bodyPr>
          <a:lstStyle/>
          <a:p>
            <a:r>
              <a:rPr lang="en-US" sz="2000" b="1" dirty="0"/>
              <a:t>Inability to Handle Negative Weights</a:t>
            </a:r>
            <a:r>
              <a:rPr lang="en-US" sz="2000" dirty="0"/>
              <a:t>: Dijkstra's Algorithm cannot handle graphs with negative edge weights. If negative weights are present, it may produce incorrect results</a:t>
            </a:r>
            <a:r>
              <a:rPr lang="en-US" sz="2000" dirty="0" smtClean="0"/>
              <a:t>.</a:t>
            </a:r>
            <a:endParaRPr lang="en-US" sz="2000" dirty="0"/>
          </a:p>
          <a:p>
            <a:r>
              <a:rPr lang="en-US" sz="2000" b="1" dirty="0"/>
              <a:t>Greedy Nature</a:t>
            </a:r>
            <a:r>
              <a:rPr lang="en-US" sz="2000" dirty="0"/>
              <a:t>: The algorithm operates in a greedy manner, always selecting the node with the shortest tentative distance at each step. While this generally works well, it may not always lead to the global optimal solution</a:t>
            </a:r>
            <a:r>
              <a:rPr lang="en-US" sz="2000" dirty="0" smtClean="0"/>
              <a:t>.</a:t>
            </a:r>
          </a:p>
          <a:p>
            <a:r>
              <a:rPr lang="en-US" sz="2000" b="1" dirty="0"/>
              <a:t>Full Knowledge of the Graph Required</a:t>
            </a:r>
            <a:r>
              <a:rPr lang="en-US" sz="2000" dirty="0"/>
              <a:t>: Dijkstra's Algorithm requires knowledge of the entire graph, including all node connections and edge weights, which can be impractical for large or dynamically changing graphs.</a:t>
            </a: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06031015"/>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9207</TotalTime>
  <Words>489</Words>
  <Application>Microsoft Office PowerPoint</Application>
  <PresentationFormat>Custom</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Dijkstra's Algorithm</vt:lpstr>
      <vt:lpstr>Dijkstra's Algorithm works:</vt:lpstr>
      <vt:lpstr>Set Initial Distances:</vt:lpstr>
      <vt:lpstr>Explore Neighboring Nodes:</vt:lpstr>
      <vt:lpstr>Update Shortest Paths:</vt:lpstr>
      <vt:lpstr>Shortest Path Reconstruction:</vt:lpstr>
      <vt:lpstr>Dijkstra's Algorithm guarantees finding the shortest path from the source node to all other nodes in the graph, provided that the graph satisfies certain conditions, such as having non-negative edge weights. It's efficient for finding shortest paths in dense graphs and is widely implemented in various real-world applications.</vt:lpstr>
      <vt:lpstr>Some limitations of Dijkstra's Algorithm:</vt:lpstr>
      <vt:lpstr> ThankYou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676</cp:revision>
  <cp:lastPrinted>2019-03-11T07:04:42Z</cp:lastPrinted>
  <dcterms:created xsi:type="dcterms:W3CDTF">2018-07-13T16:31:18Z</dcterms:created>
  <dcterms:modified xsi:type="dcterms:W3CDTF">2024-02-11T16:15:08Z</dcterms:modified>
</cp:coreProperties>
</file>