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0" r:id="rId1"/>
  </p:sldMasterIdLst>
  <p:notesMasterIdLst>
    <p:notesMasterId r:id="rId10"/>
  </p:notesMasterIdLst>
  <p:handoutMasterIdLst>
    <p:handoutMasterId r:id="rId11"/>
  </p:handoutMasterIdLst>
  <p:sldIdLst>
    <p:sldId id="390" r:id="rId2"/>
    <p:sldId id="354" r:id="rId3"/>
    <p:sldId id="258" r:id="rId4"/>
    <p:sldId id="356" r:id="rId5"/>
    <p:sldId id="414" r:id="rId6"/>
    <p:sldId id="413" r:id="rId7"/>
    <p:sldId id="410" r:id="rId8"/>
    <p:sldId id="374" r:id="rId9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25949"/>
    <a:srgbClr val="889B52"/>
    <a:srgbClr val="D1DDB0"/>
    <a:srgbClr val="A6CDBD"/>
    <a:srgbClr val="EE6E4B"/>
    <a:srgbClr val="77623D"/>
    <a:srgbClr val="F39E87"/>
    <a:srgbClr val="DBCEB7"/>
    <a:srgbClr val="D6D1C8"/>
    <a:srgbClr val="C8C2B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754" autoAdjust="0"/>
    <p:restoredTop sz="94660" autoAdjust="0"/>
  </p:normalViewPr>
  <p:slideViewPr>
    <p:cSldViewPr snapToGrid="0">
      <p:cViewPr varScale="1">
        <p:scale>
          <a:sx n="73" d="100"/>
          <a:sy n="73" d="100"/>
        </p:scale>
        <p:origin x="-552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059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-2874" y="-84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E45E9-197A-47B1-AEF3-F977D17F169E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7C1DE-F9C7-465F-97C3-43BE584D1F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68883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DAE0583-90E0-4DC7-97CC-66F8E7253EC8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6A8D750-A76A-456C-A46B-F4AEFB2032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5033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92D5991-C94E-42DB-9E00-F247CFB56227}" type="slidenum">
              <a:rPr lang="en-GB" altLang="en-US"/>
              <a:pPr/>
              <a:t>5</a:t>
            </a:fld>
            <a:endParaRPr lang="en-GB" altLang="en-US"/>
          </a:p>
        </p:txBody>
      </p:sp>
      <p:sp>
        <p:nvSpPr>
          <p:cNvPr id="450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71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6BE6117-EA75-4731-9F31-1A197DF961AB}" type="slidenum">
              <a:rPr lang="en-GB" altLang="en-US"/>
              <a:pPr/>
              <a:t>7</a:t>
            </a:fld>
            <a:endParaRPr lang="en-GB" alt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168235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289A-B170-474C-83BE-E43F8EECF514}" type="datetime1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3540410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F729-F9EB-46E1-B6CA-A9DC3E44D512}" type="datetime1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1208145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F729-F9EB-46E1-B6CA-A9DC3E44D512}" type="datetime1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94369574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F729-F9EB-46E1-B6CA-A9DC3E44D512}" type="datetime1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283068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F729-F9EB-46E1-B6CA-A9DC3E44D512}" type="datetime1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7373725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F729-F9EB-46E1-B6CA-A9DC3E44D512}" type="datetime1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2036402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E5B7-8E49-49B7-9AF5-D247E978963C}" type="datetime1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55180795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3B17-04CC-42A2-A241-5129679C85A6}" type="datetime1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5262681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D20B8B-52FF-455A-8964-A5FDA82DD5A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533212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DC2A-56D1-4C31-9B84-F9D15B143A33}" type="datetime1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53521975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5DBE-61D1-4D82-8498-7BFFAD803BD2}" type="datetime1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82475446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A780-7598-4459-A56B-D5F18339AB95}" type="datetime1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5231918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054B-9EDA-43CD-B58C-33F3FA6837D0}" type="datetime1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4179235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B103-F5FD-428B-B1C8-7D2EEAB33FFC}" type="datetime1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32824172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991E-AB61-4D79-94B3-8A4F23AC4641}" type="datetime1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46940757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C0871-8C3E-4CBE-9C42-C92608223F22}" type="datetime1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62786175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1CC78-3771-4E36-859D-28880DA8B573}" type="datetime1">
              <a:rPr lang="en-US" smtClean="0"/>
              <a:pPr/>
              <a:t>12/6/2023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8618537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2F729-F9EB-46E1-B6CA-A9DC3E44D512}" type="datetime1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7972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</p:sldLayoutIdLst>
  <p:transition>
    <p:wedg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77334" y="2160589"/>
            <a:ext cx="8087843" cy="18825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600" b="1" dirty="0" smtClean="0">
                <a:solidFill>
                  <a:schemeClr val="tx1"/>
                </a:solidFill>
              </a:rPr>
              <a:t>With the name of Allah, Who is the most Gracious</a:t>
            </a:r>
            <a:r>
              <a:rPr lang="en-US" sz="40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smtClean="0">
                <a:solidFill>
                  <a:schemeClr val="tx1"/>
                </a:solidFill>
              </a:rPr>
              <a:t>and Merciful</a:t>
            </a:r>
          </a:p>
          <a:p>
            <a:endParaRPr 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7" name="Picture 2" descr="Image result for bismillah in urd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8983" y="509451"/>
            <a:ext cx="6753497" cy="13890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953219383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0" y="431074"/>
            <a:ext cx="9492931" cy="67926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Theta (Θ) N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otation</a:t>
            </a: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8822" y="1240971"/>
            <a:ext cx="9313817" cy="506838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Theta (Θ) notation is a mathematical notation used in computer science to describe the asymptotic behavior of functions. </a:t>
            </a: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characterizes the tight bounds on the growth rate of a function in both the upper and lower directions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43691" y="1063416"/>
            <a:ext cx="9431380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/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96833" y="888274"/>
            <a:ext cx="842554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simpler terms, when we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f(n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l-G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Θ(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g(n)), it means that there exist positive constants c1​,c2​, and n0​ such that for all  n≥n0​, the function f(n) lies between c1​⋅g(n) and c2​⋅g(n) inclusive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47" name="Object 23"/>
          <p:cNvGraphicFramePr>
            <a:graphicFrameLocks noChangeAspect="1"/>
          </p:cNvGraphicFramePr>
          <p:nvPr/>
        </p:nvGraphicFramePr>
        <p:xfrm>
          <a:off x="470263" y="3300050"/>
          <a:ext cx="9836332" cy="880064"/>
        </p:xfrm>
        <a:graphic>
          <a:graphicData uri="http://schemas.openxmlformats.org/presentationml/2006/ole">
            <p:oleObj spid="_x0000_s1047" name="Equation" r:id="rId3" imgW="2400120" imgH="2286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207856370"/>
      </p:ext>
    </p:extLst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09006" y="836019"/>
            <a:ext cx="9836331" cy="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94357" y="1260344"/>
            <a:ext cx="910233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endParaRPr lang="en-GB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Big O Notation (O):</a:t>
            </a:r>
          </a:p>
          <a:p>
            <a:pPr algn="just"/>
            <a:endParaRPr lang="en-US" altLang="zh-CN" sz="2400" b="1" dirty="0" smtClean="0">
              <a:latin typeface="Times New Roman" panose="02020603050405020304" pitchFamily="18" charset="0"/>
              <a:ea typeface="SimSun" panose="02010600030101010101" pitchFamily="2" charset="-122"/>
              <a:sym typeface="Symbol" panose="05050102010706020507" pitchFamily="18" charset="2"/>
            </a:endParaRPr>
          </a:p>
          <a:p>
            <a:pPr algn="just"/>
            <a:r>
              <a:rPr lang="en-US" altLang="zh-CN" sz="2400" b="1" dirty="0" smtClean="0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                      0  </a:t>
            </a:r>
            <a:r>
              <a:rPr lang="en-US" altLang="zh-CN" sz="2400" b="1" dirty="0" smtClean="0">
                <a:ea typeface="SimSun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 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f(n) 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c2.g(n</a:t>
            </a:r>
            <a:r>
              <a:rPr lang="en-US" altLang="zh-CN" sz="2400" b="1" dirty="0" smtClean="0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)   n  n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0</a:t>
            </a:r>
            <a:endParaRPr lang="en-US" altLang="zh-CN" sz="2400" b="1" dirty="0" smtClean="0">
              <a:latin typeface="Times New Roman" panose="02020603050405020304" pitchFamily="18" charset="0"/>
              <a:ea typeface="SimSun" panose="02010600030101010101" pitchFamily="2" charset="-122"/>
              <a:sym typeface="Symbol" panose="05050102010706020507" pitchFamily="18" charset="2"/>
            </a:endParaRPr>
          </a:p>
          <a:p>
            <a:pPr marL="342900" indent="-342900" algn="just"/>
            <a:endParaRPr lang="en-GB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Big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Omega notation </a:t>
            </a:r>
            <a:endParaRPr lang="en-GB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○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c1. g(n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f(n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n &gt;=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1018903" y="4846320"/>
          <a:ext cx="8438606" cy="850764"/>
        </p:xfrm>
        <a:graphic>
          <a:graphicData uri="http://schemas.openxmlformats.org/presentationml/2006/ole">
            <p:oleObj spid="_x0000_s23554" name="Equation" r:id="rId3" imgW="2400120" imgH="228600" progId="Equation.3">
              <p:embed/>
            </p:oleObj>
          </a:graphicData>
        </a:graphic>
      </p:graphicFrame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siide bar"/>
          <p:cNvPicPr>
            <a:picLocks noChangeAspect="1" noChangeArrowheads="1"/>
          </p:cNvPicPr>
          <p:nvPr>
            <p:ph idx="4294967295"/>
          </p:nvPr>
        </p:nvPicPr>
        <p:blipFill>
          <a:blip r:embed="rId4"/>
          <a:srcRect/>
          <a:stretch>
            <a:fillRect/>
          </a:stretch>
        </p:blipFill>
        <p:spPr>
          <a:xfrm>
            <a:off x="0" y="0"/>
            <a:ext cx="12192000" cy="685800"/>
          </a:xfrm>
          <a:noFill/>
        </p:spPr>
      </p:pic>
      <p:sp>
        <p:nvSpPr>
          <p:cNvPr id="44035" name="Line 6"/>
          <p:cNvSpPr>
            <a:spLocks noChangeShapeType="1"/>
          </p:cNvSpPr>
          <p:nvPr/>
        </p:nvSpPr>
        <p:spPr bwMode="auto">
          <a:xfrm>
            <a:off x="0" y="6481763"/>
            <a:ext cx="12192000" cy="0"/>
          </a:xfrm>
          <a:prstGeom prst="line">
            <a:avLst/>
          </a:prstGeom>
          <a:noFill/>
          <a:ln w="44450">
            <a:solidFill>
              <a:srgbClr val="006A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4037" name="Picture 9" descr="graph_thet"/>
          <p:cNvPicPr>
            <a:picLocks noChangeAspect="1" noChangeArrowheads="1"/>
          </p:cNvPicPr>
          <p:nvPr>
            <p:ph type="body" sz="half" idx="1"/>
          </p:nvPr>
        </p:nvPicPr>
        <p:blipFill>
          <a:blip r:embed="rId5">
            <a:grayscl/>
          </a:blip>
          <a:srcRect/>
          <a:stretch>
            <a:fillRect/>
          </a:stretch>
        </p:blipFill>
        <p:spPr>
          <a:xfrm>
            <a:off x="1398453" y="902700"/>
            <a:ext cx="5727700" cy="4048125"/>
          </a:xfrm>
          <a:noFill/>
        </p:spPr>
      </p:pic>
      <p:sp>
        <p:nvSpPr>
          <p:cNvPr id="44038" name="Rectangle 10"/>
          <p:cNvSpPr>
            <a:spLocks noChangeArrowheads="1"/>
          </p:cNvSpPr>
          <p:nvPr/>
        </p:nvSpPr>
        <p:spPr bwMode="auto">
          <a:xfrm>
            <a:off x="6671733" y="2924176"/>
            <a:ext cx="37592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800" b="1">
                <a:solidFill>
                  <a:schemeClr val="accent2"/>
                </a:solidFill>
                <a:latin typeface="Times New Roman" pitchFamily="18" charset="0"/>
                <a:ea typeface="SimSun" pitchFamily="2" charset="-122"/>
              </a:rPr>
              <a:t>f(n) </a:t>
            </a:r>
            <a:r>
              <a:rPr lang="en-US" altLang="zh-CN" sz="2800" b="1">
                <a:solidFill>
                  <a:schemeClr val="accent2"/>
                </a:solidFill>
                <a:latin typeface="Times New Roman" pitchFamily="18" charset="0"/>
                <a:ea typeface="SimSun" pitchFamily="2" charset="-122"/>
                <a:sym typeface="Symbol" pitchFamily="18" charset="2"/>
              </a:rPr>
              <a:t></a:t>
            </a:r>
            <a:r>
              <a:rPr lang="en-US" altLang="zh-CN" sz="2800" b="1">
                <a:solidFill>
                  <a:schemeClr val="accent2"/>
                </a:solidFill>
                <a:latin typeface="Times New Roman" pitchFamily="18" charset="0"/>
                <a:ea typeface="SimSun" pitchFamily="2" charset="-122"/>
              </a:rPr>
              <a:t> </a:t>
            </a:r>
            <a:r>
              <a:rPr lang="en-US" altLang="zh-CN" sz="2800" b="1">
                <a:solidFill>
                  <a:schemeClr val="accent2"/>
                </a:solidFill>
                <a:latin typeface="Times New Roman" pitchFamily="18" charset="0"/>
                <a:ea typeface="SimSun" pitchFamily="2" charset="-122"/>
                <a:sym typeface="Symbol" pitchFamily="18" charset="2"/>
              </a:rPr>
              <a:t></a:t>
            </a:r>
            <a:r>
              <a:rPr lang="en-US" altLang="zh-CN" sz="2800" b="1">
                <a:solidFill>
                  <a:schemeClr val="accent2"/>
                </a:solidFill>
                <a:latin typeface="Times New Roman" pitchFamily="18" charset="0"/>
                <a:ea typeface="SimSun" pitchFamily="2" charset="-122"/>
              </a:rPr>
              <a:t>(g(n))</a:t>
            </a:r>
          </a:p>
        </p:txBody>
      </p:sp>
      <p:sp>
        <p:nvSpPr>
          <p:cNvPr id="44040" name="Rectangle 12"/>
          <p:cNvSpPr>
            <a:spLocks noChangeArrowheads="1"/>
          </p:cNvSpPr>
          <p:nvPr/>
        </p:nvSpPr>
        <p:spPr bwMode="auto">
          <a:xfrm>
            <a:off x="0" y="-69850"/>
            <a:ext cx="12192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altLang="en-US" sz="3200">
                <a:solidFill>
                  <a:schemeClr val="bg1"/>
                </a:solidFill>
              </a:rPr>
              <a:t>Theta Notation</a:t>
            </a:r>
          </a:p>
        </p:txBody>
      </p:sp>
      <p:pic>
        <p:nvPicPr>
          <p:cNvPr id="44041" name="Picture 13" descr="siide ba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491288"/>
            <a:ext cx="12192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42" name="Line 14"/>
          <p:cNvSpPr>
            <a:spLocks noChangeShapeType="1"/>
          </p:cNvSpPr>
          <p:nvPr/>
        </p:nvSpPr>
        <p:spPr bwMode="auto">
          <a:xfrm>
            <a:off x="0" y="6481763"/>
            <a:ext cx="12192000" cy="0"/>
          </a:xfrm>
          <a:prstGeom prst="line">
            <a:avLst/>
          </a:prstGeom>
          <a:noFill/>
          <a:ln w="44450">
            <a:solidFill>
              <a:srgbClr val="006A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43" name="Text Box 15"/>
          <p:cNvSpPr txBox="1">
            <a:spLocks noChangeArrowheads="1"/>
          </p:cNvSpPr>
          <p:nvPr/>
        </p:nvSpPr>
        <p:spPr bwMode="auto">
          <a:xfrm>
            <a:off x="0" y="6470650"/>
            <a:ext cx="1219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en-US" sz="1600" b="1" dirty="0" err="1" smtClean="0">
                <a:solidFill>
                  <a:srgbClr val="E5E5FF"/>
                </a:solidFill>
                <a:latin typeface="Garamond" pitchFamily="18" charset="0"/>
              </a:rPr>
              <a:t>Wajahat</a:t>
            </a:r>
            <a:r>
              <a:rPr lang="en-US" altLang="en-US" sz="1600" b="1" dirty="0" smtClean="0">
                <a:solidFill>
                  <a:srgbClr val="E5E5FF"/>
                </a:solidFill>
                <a:latin typeface="Garamond" pitchFamily="18" charset="0"/>
              </a:rPr>
              <a:t> Akbar</a:t>
            </a:r>
            <a:r>
              <a:rPr lang="en-US" altLang="en-US" sz="1400" b="1" dirty="0">
                <a:solidFill>
                  <a:srgbClr val="E5E5FF"/>
                </a:solidFill>
                <a:latin typeface="Garamond" pitchFamily="18" charset="0"/>
              </a:rPr>
              <a:t>	            			               </a:t>
            </a:r>
            <a:r>
              <a:rPr lang="en-US" altLang="en-US" sz="1600" b="1" dirty="0">
                <a:solidFill>
                  <a:srgbClr val="E5E5FF"/>
                </a:solidFill>
                <a:latin typeface="Garamond" pitchFamily="18" charset="0"/>
              </a:rPr>
              <a:t>Advanced Algorithms Analysis and Design</a:t>
            </a:r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1031966" y="5120640"/>
          <a:ext cx="7315200" cy="602571"/>
        </p:xfrm>
        <a:graphic>
          <a:graphicData uri="http://schemas.openxmlformats.org/presentationml/2006/ole">
            <p:oleObj spid="_x0000_s24578" name="Equation" r:id="rId6" imgW="2400120" imgH="2286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09897" y="548640"/>
            <a:ext cx="890886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Suppose we have two functions, f(n)=2n and g(n)=n.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want to determine whether f(n)=Θ(g(n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)).</a:t>
            </a: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show this, we need to find positive constants c1​, c2​, and n0​ such that    0≤c1​⋅g(n)≤ f(n)≤ c2​⋅g(n) for all n≥n0​.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Let's find these constants: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c1​=1: This is the lower bound constant.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c2​=3: This is the upper bound constant.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n0​=1: The threshold value from which the bounds hold.</a:t>
            </a: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7830" y="685800"/>
            <a:ext cx="9756322" cy="5767388"/>
          </a:xfrm>
        </p:spPr>
        <p:txBody>
          <a:bodyPr/>
          <a:lstStyle/>
          <a:p>
            <a:r>
              <a:rPr lang="en-US" sz="2800" dirty="0" smtClean="0"/>
              <a:t>Now, let's check the conditions:</a:t>
            </a:r>
          </a:p>
          <a:p>
            <a:r>
              <a:rPr lang="en-US" sz="2800" dirty="0" smtClean="0"/>
              <a:t>For the lower bound: </a:t>
            </a:r>
            <a:r>
              <a:rPr lang="en-US" sz="2800" dirty="0" smtClean="0"/>
              <a:t>1</a:t>
            </a:r>
            <a:r>
              <a:rPr lang="en-US" sz="2800" dirty="0" smtClean="0"/>
              <a:t>⋅</a:t>
            </a:r>
            <a:r>
              <a:rPr lang="en-US" sz="2800" i="1" dirty="0" smtClean="0"/>
              <a:t>n</a:t>
            </a:r>
            <a:r>
              <a:rPr lang="en-US" sz="2800" dirty="0" smtClean="0"/>
              <a:t>≤2</a:t>
            </a:r>
            <a:r>
              <a:rPr lang="en-US" sz="2800" i="1" dirty="0" smtClean="0"/>
              <a:t>n</a:t>
            </a:r>
            <a:endParaRPr lang="en-US" sz="2800" dirty="0" smtClean="0"/>
          </a:p>
          <a:p>
            <a:r>
              <a:rPr lang="en-US" sz="2800" dirty="0" smtClean="0"/>
              <a:t>For the upper bound: </a:t>
            </a:r>
            <a:r>
              <a:rPr lang="en-US" sz="2800" dirty="0" smtClean="0"/>
              <a:t>2</a:t>
            </a:r>
            <a:r>
              <a:rPr lang="en-US" sz="2800" i="1" dirty="0" smtClean="0"/>
              <a:t>n</a:t>
            </a:r>
            <a:r>
              <a:rPr lang="en-US" sz="2800" dirty="0" smtClean="0"/>
              <a:t>≤3⋅</a:t>
            </a:r>
            <a:r>
              <a:rPr lang="en-US" sz="2800" i="1" dirty="0" smtClean="0"/>
              <a:t>n</a:t>
            </a:r>
            <a:endParaRPr lang="en-US" sz="2800" dirty="0" smtClean="0"/>
          </a:p>
          <a:p>
            <a:r>
              <a:rPr lang="en-US" sz="2800" dirty="0" smtClean="0"/>
              <a:t>These conditions hold true for all </a:t>
            </a:r>
            <a:r>
              <a:rPr lang="en-US" sz="2800" i="1" dirty="0" smtClean="0"/>
              <a:t>n</a:t>
            </a:r>
            <a:r>
              <a:rPr lang="en-US" sz="2800" dirty="0" smtClean="0"/>
              <a:t>≥1.</a:t>
            </a:r>
          </a:p>
          <a:p>
            <a:pPr eaLnBrk="1" hangingPunct="1">
              <a:lnSpc>
                <a:spcPct val="200000"/>
              </a:lnSpc>
              <a:buFontTx/>
              <a:buNone/>
            </a:pPr>
            <a:endParaRPr lang="en-US" altLang="en-US" sz="2800" dirty="0">
              <a:solidFill>
                <a:srgbClr val="CC00FF"/>
              </a:solidFill>
            </a:endParaRPr>
          </a:p>
        </p:txBody>
      </p:sp>
      <p:sp>
        <p:nvSpPr>
          <p:cNvPr id="35846" name="Rectangle 7"/>
          <p:cNvSpPr>
            <a:spLocks noChangeArrowheads="1"/>
          </p:cNvSpPr>
          <p:nvPr/>
        </p:nvSpPr>
        <p:spPr bwMode="auto">
          <a:xfrm>
            <a:off x="1524000" y="0"/>
            <a:ext cx="789432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dirty="0">
                <a:solidFill>
                  <a:schemeClr val="bg1"/>
                </a:solidFill>
              </a:rPr>
              <a:t>Examples</a:t>
            </a:r>
          </a:p>
        </p:txBody>
      </p:sp>
      <p:sp>
        <p:nvSpPr>
          <p:cNvPr id="35849" name="Text Box 10"/>
          <p:cNvSpPr txBox="1">
            <a:spLocks noChangeArrowheads="1"/>
          </p:cNvSpPr>
          <p:nvPr/>
        </p:nvSpPr>
        <p:spPr bwMode="auto">
          <a:xfrm>
            <a:off x="1524000" y="6470650"/>
            <a:ext cx="9144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rgbClr val="E5E5FF"/>
                </a:solidFill>
                <a:latin typeface="Garamond" panose="02020404030301010803" pitchFamily="18" charset="0"/>
              </a:rPr>
              <a:t>	            			               </a:t>
            </a:r>
            <a:r>
              <a:rPr lang="en-US" altLang="en-US" sz="1600" b="1" dirty="0">
                <a:solidFill>
                  <a:srgbClr val="E5E5FF"/>
                </a:solidFill>
                <a:latin typeface="Garamond" panose="02020404030301010803" pitchFamily="18" charset="0"/>
              </a:rPr>
              <a:t>Advanced Algorithms Analysis and Design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774" y="548640"/>
            <a:ext cx="8596668" cy="49246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Therefore, we can conclude that  f(n)=</a:t>
            </a:r>
            <a:r>
              <a:rPr lang="el-GR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Θ(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g(n)) with c1​=1, c2​=3, and n0​=1. 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This 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means that g(n) provides a tight asymptotic bound on f(n) as n becomes large.</a:t>
            </a:r>
            <a:b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 mathematical notation, we express this as f(n)=</a:t>
            </a:r>
            <a:r>
              <a:rPr lang="el-GR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Θ(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n).</a:t>
            </a:r>
            <a:b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92096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318" y="950680"/>
            <a:ext cx="8911687" cy="4483467"/>
          </a:xfrm>
        </p:spPr>
        <p:txBody>
          <a:bodyPr>
            <a:normAutofit/>
          </a:bodyPr>
          <a:lstStyle/>
          <a:p>
            <a:pPr algn="ctr"/>
            <a:r>
              <a:rPr lang="en-US" sz="9600" dirty="0" smtClean="0"/>
              <a:t/>
            </a:r>
            <a:br>
              <a:rPr lang="en-US" sz="9600" dirty="0" smtClean="0"/>
            </a:br>
            <a:r>
              <a:rPr lang="en-US" sz="11500" dirty="0" smtClean="0">
                <a:latin typeface="Curlz MT" pitchFamily="82" charset="0"/>
              </a:rPr>
              <a:t>Thank You</a:t>
            </a:r>
            <a:endParaRPr lang="en-US" sz="9600" dirty="0">
              <a:latin typeface="Curlz MT" pitchFamily="8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9099</TotalTime>
  <Words>318</Words>
  <Application>Microsoft Office PowerPoint</Application>
  <PresentationFormat>Custom</PresentationFormat>
  <Paragraphs>49</Paragraphs>
  <Slides>8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Facet</vt:lpstr>
      <vt:lpstr>Microsoft Equation 3.0</vt:lpstr>
      <vt:lpstr>Slide 1</vt:lpstr>
      <vt:lpstr>Big Theta (Θ) Notation        </vt:lpstr>
      <vt:lpstr>Slide 3</vt:lpstr>
      <vt:lpstr>Slide 4</vt:lpstr>
      <vt:lpstr>Slide 5</vt:lpstr>
      <vt:lpstr>Slide 6</vt:lpstr>
      <vt:lpstr>     Therefore, we can conclude that  f(n)=Θ(g(n)) with c1​=1, c2​=3, and n0​=1.  This means that g(n) provides a tight asymptotic bound on f(n) as n becomes large. In mathematical notation, we express this as f(n)=Θ(n). </vt:lpstr>
      <vt:lpstr> Thank You</vt:lpstr>
    </vt:vector>
  </TitlesOfParts>
  <Company>MRT www.Win2Farsi.com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Muneer Umar</dc:creator>
  <cp:lastModifiedBy>DELL</cp:lastModifiedBy>
  <cp:revision>634</cp:revision>
  <cp:lastPrinted>2019-03-11T07:04:42Z</cp:lastPrinted>
  <dcterms:created xsi:type="dcterms:W3CDTF">2018-07-13T16:31:18Z</dcterms:created>
  <dcterms:modified xsi:type="dcterms:W3CDTF">2023-12-06T19:50:38Z</dcterms:modified>
</cp:coreProperties>
</file>