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1"/>
  </p:notesMasterIdLst>
  <p:handoutMasterIdLst>
    <p:handoutMasterId r:id="rId12"/>
  </p:handoutMasterIdLst>
  <p:sldIdLst>
    <p:sldId id="390" r:id="rId2"/>
    <p:sldId id="258" r:id="rId3"/>
    <p:sldId id="354" r:id="rId4"/>
    <p:sldId id="391" r:id="rId5"/>
    <p:sldId id="356" r:id="rId6"/>
    <p:sldId id="404" r:id="rId7"/>
    <p:sldId id="406" r:id="rId8"/>
    <p:sldId id="407" r:id="rId9"/>
    <p:sldId id="374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949"/>
    <a:srgbClr val="889B52"/>
    <a:srgbClr val="D1DDB0"/>
    <a:srgbClr val="A6CDBD"/>
    <a:srgbClr val="EE6E4B"/>
    <a:srgbClr val="77623D"/>
    <a:srgbClr val="F39E87"/>
    <a:srgbClr val="DBCEB7"/>
    <a:srgbClr val="D6D1C8"/>
    <a:srgbClr val="C8C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4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54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059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8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E45E9-197A-47B1-AEF3-F977D17F169E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7C1DE-F9C7-465F-97C3-43BE584D1F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88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DAE0583-90E0-4DC7-97CC-66F8E7253EC8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6A8D750-A76A-456C-A46B-F4AEFB2032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3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892B0F-B387-4748-B214-02407F8EB13F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478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A292E-4E76-428D-B70A-CAACCA734A03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216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3AC42-AD87-4366-9F62-A00BF3EB6A9B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6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289A-B170-474C-83BE-E43F8EECF514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4041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0814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6957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306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725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F729-F9EB-46E1-B6CA-A9DC3E44D512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640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8E5B7-8E49-49B7-9AF5-D247E978963C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8079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B17-04CC-42A2-A241-5129679C85A6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268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DC2A-56D1-4C31-9B84-F9D15B143A33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19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65DBE-61D1-4D82-8498-7BFFAD803BD2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75446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BA780-7598-4459-A56B-D5F18339AB95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31918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A054B-9EDA-43CD-B58C-33F3FA6837D0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17923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B103-F5FD-428B-B1C8-7D2EEAB33FFC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24172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91E-AB61-4D79-94B3-8A4F23AC4641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4075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0871-8C3E-4CBE-9C42-C92608223F22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617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CC78-3771-4E36-859D-28880DA8B573}" type="datetime1">
              <a:rPr lang="en-US" smtClean="0"/>
              <a:pPr/>
              <a:t>11/29/2023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18537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F729-F9EB-46E1-B6CA-A9DC3E44D512}" type="datetime1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77334" y="2160589"/>
            <a:ext cx="8087843" cy="18825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With the name of Allah, Who is the most Gracious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smtClean="0">
                <a:solidFill>
                  <a:schemeClr val="tx1"/>
                </a:solidFill>
              </a:rPr>
              <a:t>and Merciful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2" descr="Image result for bismillah in urd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8983" y="509451"/>
            <a:ext cx="6753497" cy="138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219383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97" y="452718"/>
            <a:ext cx="9698137" cy="97113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Notations</a:t>
            </a:r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r>
              <a:rPr lang="en-US" b="1" u="sng" dirty="0" smtClean="0"/>
              <a:t> </a:t>
            </a:r>
            <a:endParaRPr lang="en-US" b="1" u="sng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2697" y="1423851"/>
            <a:ext cx="9039497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notations are mathematical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computer science and mathematics to describe the efficiency of algorithms and the rate of growth of functions.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way to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of algorithms in terms of their </a:t>
            </a: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input size approaches infinity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us an idea of how good a given algorithm is compared to others.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see the mathematical definition of "order of now.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856370"/>
      </p:ext>
    </p:extLst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431074"/>
            <a:ext cx="9492931" cy="67926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822" y="1240971"/>
            <a:ext cx="9313817" cy="5068389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MOST COMMONLY USED ASYMPTOTIC NOTATIONS ARE: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Notation (O):</a:t>
            </a:r>
            <a:r>
              <a:rPr lang="en-GB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Omega Notation (</a:t>
            </a:r>
            <a:r>
              <a:rPr lang="el-G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Ω): </a:t>
            </a:r>
            <a:endParaRPr lang="en-GB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Theta Notation (</a:t>
            </a:r>
            <a:r>
              <a:rPr lang="el-G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l-GR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GB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43691" y="1063416"/>
            <a:ext cx="9431380" cy="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0890" y="796835"/>
            <a:ext cx="918318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O Notation (O):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an upper bound on the growth rate of an algorithm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function f(n) is O(g(n)), it means that there exists a constant factor C and a value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“n₀”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for all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“n”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 to 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“n₀”,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is bounded above by C * g(n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see the mathematical definition of "order of now. </a:t>
            </a: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6344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9006" y="836019"/>
            <a:ext cx="9836331" cy="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4357" y="1260344"/>
            <a:ext cx="910233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f(n), describe the running time of an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algorithm, f(n) is O (g(n)) , </a:t>
            </a:r>
          </a:p>
          <a:p>
            <a:pPr algn="just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there exists a positive constant “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C” 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“no” such that 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                            0  </a:t>
            </a:r>
            <a:r>
              <a:rPr lang="en-US" altLang="zh-CN" sz="2400" b="1" dirty="0">
                <a:ea typeface="SimSun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f(n)  </a:t>
            </a:r>
            <a:r>
              <a:rPr lang="en-US" altLang="zh-CN" sz="2400" b="1" dirty="0" err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c.g</a:t>
            </a:r>
            <a:r>
              <a:rPr lang="en-US" altLang="zh-CN" sz="2400" b="1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(n)   n 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0</a:t>
            </a:r>
          </a:p>
          <a:p>
            <a:pPr algn="just"/>
            <a:endParaRPr lang="en-US" altLang="zh-CN" sz="2400" b="1" baseline="-25000" dirty="0">
              <a:latin typeface="Times New Roman" panose="02020603050405020304" pitchFamily="18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variable representing the input size or some parameter in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zh-CN" sz="2400" b="1" dirty="0" smtClean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“no”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 (threshold or starting point) indicating the minimum value for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which the inequality is satisfied.</a:t>
            </a:r>
          </a:p>
          <a:p>
            <a:pPr algn="just"/>
            <a:endParaRPr lang="en-US" altLang="zh-CN" sz="2400" b="1" dirty="0">
              <a:latin typeface="Times New Roman" panose="02020603050405020304" pitchFamily="18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siide bar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9" name="Picture 11" descr="graph_O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850" y="836614"/>
            <a:ext cx="4679950" cy="3887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2670176" y="5676900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en-US" sz="2600" b="1" i="1" dirty="0">
                <a:latin typeface="Times New Roman" panose="02020603050405020304" pitchFamily="18" charset="0"/>
              </a:rPr>
              <a:t>g</a:t>
            </a:r>
            <a:r>
              <a:rPr kumimoji="1" lang="en-US" altLang="en-US" sz="2600" b="1" dirty="0">
                <a:latin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</a:rPr>
              <a:t>) is an </a:t>
            </a:r>
            <a:r>
              <a:rPr kumimoji="1" lang="en-US" altLang="en-US" sz="2600" b="1" i="1" dirty="0">
                <a:latin typeface="Times New Roman" panose="02020603050405020304" pitchFamily="18" charset="0"/>
              </a:rPr>
              <a:t>asymptotic upper bound</a:t>
            </a:r>
            <a:r>
              <a:rPr kumimoji="1" lang="en-US" altLang="en-US" sz="2600" b="1" dirty="0">
                <a:latin typeface="Times New Roman" panose="02020603050405020304" pitchFamily="18" charset="0"/>
              </a:rPr>
              <a:t> for </a:t>
            </a:r>
            <a:r>
              <a:rPr kumimoji="1" lang="en-US" altLang="en-US" sz="26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en-US" sz="2600" b="1" dirty="0">
                <a:latin typeface="Times New Roman" panose="02020603050405020304" pitchFamily="18" charset="0"/>
              </a:rPr>
              <a:t>(</a:t>
            </a:r>
            <a:r>
              <a:rPr kumimoji="1" lang="en-US" altLang="en-US" sz="26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en-US" sz="2600" b="1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1524000" y="-698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bg1"/>
                </a:solidFill>
              </a:rPr>
              <a:t>Big-Oh Notation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1847850" y="4997451"/>
            <a:ext cx="763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0  </a:t>
            </a:r>
            <a:r>
              <a:rPr lang="en-US" altLang="zh-CN" b="1" dirty="0">
                <a:ea typeface="SimSun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f(n)  </a:t>
            </a:r>
            <a:r>
              <a:rPr lang="en-US" altLang="zh-CN" sz="2800" b="1" dirty="0" err="1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c.g</a:t>
            </a:r>
            <a:r>
              <a:rPr lang="en-US" altLang="zh-CN" sz="2800" b="1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(n)   n  n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22546" name="Picture 18" descr="siide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91288"/>
            <a:ext cx="9144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152400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524000" y="6470650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 smtClean="0">
                <a:solidFill>
                  <a:srgbClr val="E5E5FF"/>
                </a:solidFill>
                <a:latin typeface="Garamond" panose="02020404030301010803" pitchFamily="18" charset="0"/>
              </a:rPr>
              <a:t>Wajahat Akbar</a:t>
            </a:r>
            <a:r>
              <a:rPr lang="en-US" altLang="en-US" sz="1400" b="1" dirty="0">
                <a:solidFill>
                  <a:srgbClr val="E5E5FF"/>
                </a:solidFill>
                <a:latin typeface="Garamond" panose="02020404030301010803" pitchFamily="18" charset="0"/>
              </a:rPr>
              <a:t>	            			               </a:t>
            </a:r>
            <a:r>
              <a:rPr lang="en-US" altLang="en-US" sz="1600" b="1" dirty="0">
                <a:solidFill>
                  <a:srgbClr val="E5E5FF"/>
                </a:solidFill>
                <a:latin typeface="Garamond" panose="02020404030301010803" pitchFamily="18" charset="0"/>
              </a:rPr>
              <a:t>Advanced Algorithms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1356442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4" name="Rectangle 18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92150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 altLang="en-US" sz="4000" b="1">
                <a:latin typeface="Garamond" panose="02020404030301010803" pitchFamily="18" charset="0"/>
              </a:rPr>
              <a:t>Examples</a:t>
            </a:r>
          </a:p>
        </p:txBody>
      </p:sp>
      <p:sp>
        <p:nvSpPr>
          <p:cNvPr id="60435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774825" y="765176"/>
            <a:ext cx="8642350" cy="5616575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Example 1:</a:t>
            </a:r>
            <a:r>
              <a:rPr lang="en-US" altLang="en-US" sz="2800" dirty="0">
                <a:latin typeface="Microsoft Sans Serif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Prove that 2n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O(n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3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Proof</a:t>
            </a:r>
            <a:r>
              <a:rPr lang="en-US" altLang="en-US" sz="2800" dirty="0">
                <a:latin typeface="Microsoft Sans Serif" panose="020B0604020202020204" pitchFamily="34" charset="0"/>
              </a:rPr>
              <a:t>: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latin typeface="Microsoft Sans Serif" panose="020B0604020202020204" pitchFamily="34" charset="0"/>
              </a:rPr>
              <a:t>	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Assume that f(n) = 2n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, and g(n) = 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3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		f(n)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O(g(n)) ?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	Now we have to find the existence of c and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n</a:t>
            </a:r>
            <a:r>
              <a:rPr lang="en-US" altLang="en-US" sz="2800" baseline="-25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0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 sz="2800" baseline="-25000" dirty="0">
              <a:solidFill>
                <a:schemeClr val="accent2"/>
              </a:solidFill>
              <a:latin typeface="Microsoft Sans Serif" panose="020B0604020202020204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	f(n) ≤ </a:t>
            </a:r>
            <a:r>
              <a:rPr lang="en-US" altLang="en-US" sz="2800" dirty="0" err="1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c.g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(n)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Zed" pitchFamily="2" charset="2"/>
              </a:rPr>
              <a:t>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c.n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3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  <a:endParaRPr lang="en-US" altLang="en-US" sz="2800" dirty="0">
              <a:solidFill>
                <a:schemeClr val="accent2"/>
              </a:solidFill>
              <a:latin typeface="Microsoft Sans Serif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	if we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Zed" pitchFamily="2" charset="2"/>
              </a:rPr>
              <a:t>take,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c = 1 and n</a:t>
            </a:r>
            <a:r>
              <a:rPr lang="en-US" altLang="en-US" sz="2800" baseline="-25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0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= 2 		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OR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	c = 2 and n</a:t>
            </a:r>
            <a:r>
              <a:rPr lang="en-US" altLang="en-US" sz="2800" baseline="-25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0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= 1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then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		2n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c.n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3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	Hence f(n) </a:t>
            </a: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 O(g(n)), c = 1 and n</a:t>
            </a:r>
            <a:r>
              <a:rPr lang="en-US" altLang="en-US" sz="2800" baseline="-250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0</a:t>
            </a: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= 2</a:t>
            </a:r>
          </a:p>
        </p:txBody>
      </p:sp>
      <p:pic>
        <p:nvPicPr>
          <p:cNvPr id="60418" name="Picture 2" descr="siide bar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152400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1524000" y="-6985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60437" name="Picture 21" descr="siide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91288"/>
            <a:ext cx="9144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38" name="Line 22"/>
          <p:cNvSpPr>
            <a:spLocks noChangeShapeType="1"/>
          </p:cNvSpPr>
          <p:nvPr/>
        </p:nvSpPr>
        <p:spPr bwMode="auto">
          <a:xfrm>
            <a:off x="152400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1524000" y="6470650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>
                <a:solidFill>
                  <a:srgbClr val="E5E5FF"/>
                </a:solidFill>
                <a:latin typeface="Garamond" panose="02020404030301010803" pitchFamily="18" charset="0"/>
              </a:rPr>
              <a:t>Wajahat Akbar</a:t>
            </a:r>
            <a:r>
              <a:rPr lang="en-US" altLang="en-US" sz="1400" b="1" dirty="0">
                <a:solidFill>
                  <a:srgbClr val="E5E5FF"/>
                </a:solidFill>
                <a:latin typeface="Garamond" panose="02020404030301010803" pitchFamily="18" charset="0"/>
              </a:rPr>
              <a:t>	 	            			               </a:t>
            </a:r>
            <a:r>
              <a:rPr lang="en-US" altLang="en-US" sz="1600" b="1" dirty="0">
                <a:solidFill>
                  <a:srgbClr val="E5E5FF"/>
                </a:solidFill>
                <a:latin typeface="Garamond" panose="02020404030301010803" pitchFamily="18" charset="0"/>
              </a:rPr>
              <a:t>Advanced Algorithms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759105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92150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r>
              <a:rPr lang="en-US" altLang="en-US" sz="4000" b="1">
                <a:latin typeface="Garamond" panose="02020404030301010803" pitchFamily="18" charset="0"/>
              </a:rPr>
              <a:t>Examples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6738" y="765176"/>
            <a:ext cx="8507412" cy="5688013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Example 2:</a:t>
            </a:r>
            <a:r>
              <a:rPr lang="en-US" altLang="en-US" sz="2800" dirty="0">
                <a:latin typeface="Microsoft Sans Serif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Prove that 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O(n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 sz="1000" dirty="0">
              <a:solidFill>
                <a:schemeClr val="accent2"/>
              </a:solidFill>
              <a:latin typeface="Microsoft Sans Serif" panose="020B0604020202020204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Proof</a:t>
            </a:r>
            <a:r>
              <a:rPr lang="en-US" altLang="en-US" sz="2800" dirty="0">
                <a:latin typeface="Microsoft Sans Serif" panose="020B0604020202020204" pitchFamily="34" charset="0"/>
              </a:rPr>
              <a:t>: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latin typeface="Microsoft Sans Serif" panose="020B0604020202020204" pitchFamily="34" charset="0"/>
              </a:rPr>
              <a:t>	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Assume that f(n) = 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, and g(n) = 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	Now we have to show that f(n)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O(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g(n))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 dirty="0">
              <a:solidFill>
                <a:schemeClr val="accent2"/>
              </a:solidFill>
              <a:latin typeface="Microsoft Sans Serif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	Since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	f(n) ≤ </a:t>
            </a:r>
            <a:r>
              <a:rPr lang="en-US" altLang="en-US" sz="2800" dirty="0" err="1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c.g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(n)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Zed" pitchFamily="2" charset="2"/>
              </a:rPr>
              <a:t>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c.n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Zed" pitchFamily="2" charset="2"/>
              </a:rPr>
              <a:t>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 1 ≤ c,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Zed" pitchFamily="2" charset="2"/>
              </a:rPr>
              <a:t>take,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c = 1, n</a:t>
            </a:r>
            <a:r>
              <a:rPr lang="en-US" altLang="en-US" sz="2800" baseline="-25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0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= 1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endParaRPr lang="en-US" altLang="en-US" sz="1600" dirty="0">
              <a:solidFill>
                <a:schemeClr val="accent2"/>
              </a:solidFill>
              <a:latin typeface="Microsoft Sans Serif" panose="020B0604020202020204" pitchFamily="34" charset="0"/>
            </a:endParaRP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	Then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		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≤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c.n</a:t>
            </a:r>
            <a:r>
              <a:rPr lang="en-US" altLang="en-US" sz="2800" baseline="300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 	for c = 1 and n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 </a:t>
            </a:r>
            <a:r>
              <a:rPr lang="en-US" altLang="en-US" sz="2800" dirty="0">
                <a:solidFill>
                  <a:schemeClr val="accent2"/>
                </a:solidFill>
                <a:latin typeface="Microsoft Sans Serif" panose="020B0604020202020204" pitchFamily="34" charset="0"/>
              </a:rPr>
              <a:t>1</a:t>
            </a:r>
          </a:p>
          <a:p>
            <a:pPr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	Hence, 2n</a:t>
            </a:r>
            <a:r>
              <a:rPr lang="en-US" altLang="en-US" sz="2800" baseline="300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 </a:t>
            </a:r>
            <a:r>
              <a:rPr lang="en-US" altLang="en-US" dirty="0">
                <a:solidFill>
                  <a:srgbClr val="CC00FF"/>
                </a:solidFill>
                <a:latin typeface="Microsoft Sans Serif" panose="020B0604020202020204" pitchFamily="34" charset="0"/>
              </a:rPr>
              <a:t>O(</a:t>
            </a: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n</a:t>
            </a:r>
            <a:r>
              <a:rPr lang="en-US" altLang="en-US" sz="2800" baseline="300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2</a:t>
            </a: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), where c = 1 and n</a:t>
            </a:r>
            <a:r>
              <a:rPr lang="en-US" altLang="en-US" sz="2800" baseline="-250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0</a:t>
            </a:r>
            <a:r>
              <a:rPr lang="en-US" altLang="en-US" sz="2800" dirty="0">
                <a:solidFill>
                  <a:srgbClr val="CC00FF"/>
                </a:solidFill>
                <a:latin typeface="Microsoft Sans Serif" panose="020B0604020202020204" pitchFamily="34" charset="0"/>
              </a:rPr>
              <a:t>= 1</a:t>
            </a:r>
          </a:p>
        </p:txBody>
      </p:sp>
      <p:pic>
        <p:nvPicPr>
          <p:cNvPr id="96260" name="Picture 4" descr="siide bar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0"/>
            <a:ext cx="91440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152400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1524000" y="-69850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200">
                <a:solidFill>
                  <a:schemeClr val="bg1"/>
                </a:solidFill>
              </a:rPr>
              <a:t>Examples</a:t>
            </a:r>
          </a:p>
        </p:txBody>
      </p:sp>
      <p:pic>
        <p:nvPicPr>
          <p:cNvPr id="96264" name="Picture 8" descr="siide b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491288"/>
            <a:ext cx="9144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65" name="Line 9"/>
          <p:cNvSpPr>
            <a:spLocks noChangeShapeType="1"/>
          </p:cNvSpPr>
          <p:nvPr/>
        </p:nvSpPr>
        <p:spPr bwMode="auto">
          <a:xfrm>
            <a:off x="1524000" y="6481763"/>
            <a:ext cx="9144000" cy="0"/>
          </a:xfrm>
          <a:prstGeom prst="line">
            <a:avLst/>
          </a:prstGeom>
          <a:noFill/>
          <a:ln w="44450">
            <a:solidFill>
              <a:srgbClr val="006A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1524000" y="6470650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>
                <a:solidFill>
                  <a:srgbClr val="E5E5FF"/>
                </a:solidFill>
                <a:latin typeface="Garamond" panose="02020404030301010803" pitchFamily="18" charset="0"/>
              </a:rPr>
              <a:t>Wajahat Akbar</a:t>
            </a:r>
            <a:r>
              <a:rPr lang="en-US" altLang="en-US" sz="1400" b="1" dirty="0">
                <a:solidFill>
                  <a:srgbClr val="E5E5FF"/>
                </a:solidFill>
                <a:latin typeface="Garamond" panose="02020404030301010803" pitchFamily="18" charset="0"/>
              </a:rPr>
              <a:t>	 	            			               </a:t>
            </a:r>
            <a:r>
              <a:rPr lang="en-US" altLang="en-US" sz="1600" b="1" dirty="0">
                <a:solidFill>
                  <a:srgbClr val="E5E5FF"/>
                </a:solidFill>
                <a:latin typeface="Garamond" panose="02020404030301010803" pitchFamily="18" charset="0"/>
              </a:rPr>
              <a:t>Advanced Algorithms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5698255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18" y="950680"/>
            <a:ext cx="8911687" cy="4483467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/>
              <a:t/>
            </a:r>
            <a:br>
              <a:rPr lang="en-US" sz="9600" dirty="0" smtClean="0"/>
            </a:br>
            <a:r>
              <a:rPr lang="en-US" sz="11500" dirty="0" smtClean="0">
                <a:latin typeface="Curlz MT" pitchFamily="82" charset="0"/>
              </a:rPr>
              <a:t>Thank You</a:t>
            </a:r>
            <a:endParaRPr lang="en-US" sz="9600" dirty="0">
              <a:latin typeface="Curlz MT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93669" y="1277035"/>
            <a:ext cx="6609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mtClean="0"/>
              <a:t>Google colab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2"/>
                </a:solidFill>
              </a:rPr>
              <a:t>https</a:t>
            </a:r>
            <a:r>
              <a:rPr lang="en-GB" dirty="0">
                <a:solidFill>
                  <a:schemeClr val="accent2"/>
                </a:solidFill>
              </a:rPr>
              <a:t>://colab.research.google.com/drive/1ogNFz8GvbioaTcVKUmeBYa2VRunx9xuV?usp=sharing</a:t>
            </a:r>
          </a:p>
        </p:txBody>
      </p:sp>
    </p:spTree>
  </p:cSld>
  <p:clrMapOvr>
    <a:masterClrMapping/>
  </p:clrMapOvr>
  <p:transition>
    <p:comb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8967</TotalTime>
  <Words>362</Words>
  <Application>Microsoft Office PowerPoint</Application>
  <PresentationFormat>Widescreen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SimSun</vt:lpstr>
      <vt:lpstr>Arial</vt:lpstr>
      <vt:lpstr>Calibri</vt:lpstr>
      <vt:lpstr>Curlz MT</vt:lpstr>
      <vt:lpstr>Garamond</vt:lpstr>
      <vt:lpstr>Microsoft Sans Serif</vt:lpstr>
      <vt:lpstr>Symbol</vt:lpstr>
      <vt:lpstr>Times New Roman</vt:lpstr>
      <vt:lpstr>Trebuchet MS</vt:lpstr>
      <vt:lpstr>Wingdings</vt:lpstr>
      <vt:lpstr>Wingdings 3</vt:lpstr>
      <vt:lpstr>Zed</vt:lpstr>
      <vt:lpstr>Facet</vt:lpstr>
      <vt:lpstr>PowerPoint Presentation</vt:lpstr>
      <vt:lpstr>Asymptotic Notations   </vt:lpstr>
      <vt:lpstr>        </vt:lpstr>
      <vt:lpstr>PowerPoint Presentation</vt:lpstr>
      <vt:lpstr>PowerPoint Presentation</vt:lpstr>
      <vt:lpstr>PowerPoint Presentation</vt:lpstr>
      <vt:lpstr>Examples</vt:lpstr>
      <vt:lpstr>Examples</vt:lpstr>
      <vt:lpstr> Thank You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Muneer Umar</dc:creator>
  <cp:lastModifiedBy>01KKKUKCSMSF19</cp:lastModifiedBy>
  <cp:revision>602</cp:revision>
  <cp:lastPrinted>2019-03-11T07:04:42Z</cp:lastPrinted>
  <dcterms:created xsi:type="dcterms:W3CDTF">2018-07-13T16:31:18Z</dcterms:created>
  <dcterms:modified xsi:type="dcterms:W3CDTF">2023-11-29T17:10:18Z</dcterms:modified>
</cp:coreProperties>
</file>