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2"/>
  </p:notesMasterIdLst>
  <p:handoutMasterIdLst>
    <p:handoutMasterId r:id="rId13"/>
  </p:handoutMasterIdLst>
  <p:sldIdLst>
    <p:sldId id="390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374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CA6D-2313-46A2-B773-FFF6CB748D80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“Divide and Conquer”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800"/>
              <a:t>Very important strategy in computer science: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Divide problem into smaller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Independently solve the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Combine these solutions to get overall solution</a:t>
            </a:r>
          </a:p>
          <a:p>
            <a:pPr marL="457200" indent="-457200">
              <a:lnSpc>
                <a:spcPct val="90000"/>
              </a:lnSpc>
            </a:pPr>
            <a:r>
              <a:rPr lang="en-US" sz="2800" b="1">
                <a:solidFill>
                  <a:srgbClr val="0000FF"/>
                </a:solidFill>
              </a:rPr>
              <a:t>Idea 1</a:t>
            </a:r>
            <a:r>
              <a:rPr lang="en-US" sz="2800"/>
              <a:t>: Divide array into two halves, </a:t>
            </a:r>
            <a:r>
              <a:rPr lang="en-US" sz="2800" i="1"/>
              <a:t>recursively </a:t>
            </a:r>
            <a:r>
              <a:rPr lang="en-US" sz="2800"/>
              <a:t>sort left and right halves, then </a:t>
            </a:r>
            <a:r>
              <a:rPr lang="en-US" sz="2800" i="1"/>
              <a:t>merge</a:t>
            </a:r>
            <a:r>
              <a:rPr lang="en-US" sz="2800"/>
              <a:t> two halves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>
                <a:solidFill>
                  <a:schemeClr val="accent2"/>
                </a:solidFill>
                <a:sym typeface="Wingdings" pitchFamily="2" charset="2"/>
              </a:rPr>
              <a:t>Mergesort</a:t>
            </a:r>
          </a:p>
          <a:p>
            <a:pPr marL="457200" indent="-457200">
              <a:lnSpc>
                <a:spcPct val="90000"/>
              </a:lnSpc>
            </a:pPr>
            <a:r>
              <a:rPr lang="en-US" sz="2800" b="1">
                <a:solidFill>
                  <a:srgbClr val="0000FF"/>
                </a:solidFill>
                <a:sym typeface="Wingdings" pitchFamily="2" charset="2"/>
              </a:rPr>
              <a:t>Idea 2 : </a:t>
            </a:r>
            <a:r>
              <a:rPr lang="en-US" sz="2800">
                <a:sym typeface="Wingdings" pitchFamily="2" charset="2"/>
              </a:rPr>
              <a:t>Partition array into items that are “small” and items that are “large”, then recursively sort the two sets  </a:t>
            </a:r>
            <a:r>
              <a:rPr lang="en-US" sz="2800">
                <a:solidFill>
                  <a:schemeClr val="accent2"/>
                </a:solidFill>
                <a:sym typeface="Wingdings" pitchFamily="2" charset="2"/>
              </a:rPr>
              <a:t>Quicksort </a:t>
            </a:r>
          </a:p>
        </p:txBody>
      </p:sp>
    </p:spTree>
    <p:extLst>
      <p:ext uri="{BB962C8B-B14F-4D97-AF65-F5344CB8AC3E}">
        <p14:creationId xmlns:p14="http://schemas.microsoft.com/office/powerpoint/2010/main" val="38944552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1107-1EAF-4DEC-821D-E2E0555D8F88}" type="slidenum">
              <a:rPr lang="en-US"/>
              <a:pPr/>
              <a:t>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609600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Mergesort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>
              <a:sym typeface="Wingdings" pitchFamily="2" charset="2"/>
            </a:endParaRPr>
          </a:p>
          <a:p>
            <a:pPr marL="457200" indent="-457200"/>
            <a:endParaRPr lang="en-US">
              <a:sym typeface="Wingdings" pitchFamily="2" charset="2"/>
            </a:endParaRPr>
          </a:p>
          <a:p>
            <a:pPr marL="457200" indent="-457200"/>
            <a:endParaRPr lang="en-US">
              <a:sym typeface="Wingdings" pitchFamily="2" charset="2"/>
            </a:endParaRPr>
          </a:p>
          <a:p>
            <a:pPr marL="457200" indent="-457200"/>
            <a:r>
              <a:rPr lang="en-US"/>
              <a:t>Divide it in two at the midpoint</a:t>
            </a:r>
          </a:p>
          <a:p>
            <a:pPr marL="457200" indent="-457200"/>
            <a:r>
              <a:rPr lang="en-US"/>
              <a:t>Conquer each side in turn (by recursively sorting)</a:t>
            </a:r>
          </a:p>
          <a:p>
            <a:pPr marL="457200" indent="-457200"/>
            <a:r>
              <a:rPr lang="en-US"/>
              <a:t>Merge two halves together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 flipV="1">
            <a:off x="5791200" y="2895600"/>
            <a:ext cx="1117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9464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6576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3688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0800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57912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5024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72136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7924800" y="23622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5791200" y="20574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94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7914-A4FB-4F64-A9DF-1740A3E5B828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365500" y="261143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8  2   9   4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846484" y="2647950"/>
            <a:ext cx="1492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5   3   1   6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211918" y="3252788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8   2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9937751" y="3243263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1   6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605867" y="3241675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9   4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592484" y="3260725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5   3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2059518" y="3889375"/>
            <a:ext cx="5493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>
                <a:latin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400" u="sng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	           </a:t>
            </a:r>
            <a:r>
              <a:rPr lang="en-US" sz="2400" u="sng">
                <a:latin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latin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</a:rPr>
              <a:t>		    </a:t>
            </a:r>
            <a:r>
              <a:rPr lang="en-US" sz="2400" u="sng">
                <a:latin typeface="Times New Roman" pitchFamily="18" charset="0"/>
              </a:rPr>
              <a:t>5</a:t>
            </a:r>
            <a:r>
              <a:rPr lang="en-US" sz="2400">
                <a:latin typeface="Times New Roman" pitchFamily="18" charset="0"/>
              </a:rPr>
              <a:t>	</a:t>
            </a:r>
            <a:r>
              <a:rPr lang="en-US" sz="2400" u="sng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	  </a:t>
            </a:r>
            <a:r>
              <a:rPr lang="en-US" sz="2400" u="sng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	 </a:t>
            </a:r>
            <a:r>
              <a:rPr lang="en-US" sz="2400" u="sng">
                <a:latin typeface="Times New Roman" pitchFamily="18" charset="0"/>
              </a:rPr>
              <a:t>6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921934" y="4533900"/>
            <a:ext cx="5878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 </a:t>
            </a:r>
            <a:r>
              <a:rPr lang="en-US" sz="2400" u="sng">
                <a:latin typeface="Times New Roman" pitchFamily="18" charset="0"/>
              </a:rPr>
              <a:t>2   8</a:t>
            </a:r>
            <a:r>
              <a:rPr lang="en-US" sz="2400">
                <a:latin typeface="Times New Roman" pitchFamily="18" charset="0"/>
              </a:rPr>
              <a:t>	               </a:t>
            </a:r>
            <a:r>
              <a:rPr lang="en-US" sz="2400" u="sng">
                <a:latin typeface="Times New Roman" pitchFamily="18" charset="0"/>
              </a:rPr>
              <a:t>4    9</a:t>
            </a:r>
            <a:r>
              <a:rPr lang="en-US" sz="2400">
                <a:latin typeface="Times New Roman" pitchFamily="18" charset="0"/>
              </a:rPr>
              <a:t>		        </a:t>
            </a:r>
            <a:r>
              <a:rPr lang="en-US" sz="2400" u="sng">
                <a:latin typeface="Times New Roman" pitchFamily="18" charset="0"/>
              </a:rPr>
              <a:t>3   5</a:t>
            </a:r>
            <a:r>
              <a:rPr lang="en-US" sz="2400">
                <a:latin typeface="Times New Roman" pitchFamily="18" charset="0"/>
              </a:rPr>
              <a:t>	       </a:t>
            </a:r>
            <a:r>
              <a:rPr lang="en-US" sz="2400" u="sng">
                <a:latin typeface="Times New Roman" pitchFamily="18" charset="0"/>
              </a:rPr>
              <a:t>1   6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2099734" y="5232400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 u="sng">
                <a:latin typeface="Times New Roman" pitchFamily="18" charset="0"/>
              </a:rPr>
              <a:t>2   4   8   9</a:t>
            </a:r>
            <a:r>
              <a:rPr lang="en-US" sz="2400">
                <a:latin typeface="Times New Roman" pitchFamily="18" charset="0"/>
              </a:rPr>
              <a:t>		           </a:t>
            </a:r>
            <a:r>
              <a:rPr lang="en-US" sz="2400" u="sng">
                <a:latin typeface="Times New Roman" pitchFamily="18" charset="0"/>
              </a:rPr>
              <a:t>1   3   5   6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987800" y="5937250"/>
            <a:ext cx="3647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   </a:t>
            </a:r>
            <a:r>
              <a:rPr lang="en-US" sz="2400" u="sng" dirty="0">
                <a:latin typeface="Times New Roman" pitchFamily="18" charset="0"/>
              </a:rPr>
              <a:t>1   2   3   4   5   6   8   9</a:t>
            </a: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>
            <a:off x="5808134" y="2424114"/>
            <a:ext cx="753533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7245352" y="2424114"/>
            <a:ext cx="781049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3424768" y="3082925"/>
            <a:ext cx="76623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438651" y="3062288"/>
            <a:ext cx="656167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>
            <a:off x="8602134" y="3103563"/>
            <a:ext cx="438151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9465734" y="3103564"/>
            <a:ext cx="52070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2410884" y="3719513"/>
            <a:ext cx="287867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2849034" y="3740150"/>
            <a:ext cx="16510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H="1">
            <a:off x="4889501" y="3751263"/>
            <a:ext cx="260351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5259918" y="3719514"/>
            <a:ext cx="315383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H="1">
            <a:off x="7766051" y="3751263"/>
            <a:ext cx="260349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8136467" y="3740150"/>
            <a:ext cx="165100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H="1">
            <a:off x="10054167" y="3760788"/>
            <a:ext cx="397933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10574868" y="3760789"/>
            <a:ext cx="232833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2245784" y="4316413"/>
            <a:ext cx="465667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 flipH="1">
            <a:off x="2738968" y="4316413"/>
            <a:ext cx="232833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4709584" y="4314825"/>
            <a:ext cx="465667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H="1">
            <a:off x="5202768" y="4314825"/>
            <a:ext cx="232833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7626351" y="4305300"/>
            <a:ext cx="465667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 flipH="1">
            <a:off x="8119534" y="4305300"/>
            <a:ext cx="232833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9982200" y="4324350"/>
            <a:ext cx="465667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 flipH="1">
            <a:off x="10475385" y="4324350"/>
            <a:ext cx="232833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2876551" y="4973639"/>
            <a:ext cx="101388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 flipH="1">
            <a:off x="3930652" y="4964113"/>
            <a:ext cx="1274233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8051801" y="4960939"/>
            <a:ext cx="1013884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 flipH="1">
            <a:off x="9105901" y="4951413"/>
            <a:ext cx="1274233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>
            <a:off x="3972985" y="5672138"/>
            <a:ext cx="2753783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 flipH="1">
            <a:off x="6752167" y="5683250"/>
            <a:ext cx="2357967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68351" y="4376738"/>
            <a:ext cx="982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Merge</a:t>
            </a:r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1339851" y="5041900"/>
            <a:ext cx="982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Merge</a:t>
            </a: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2819400" y="5783263"/>
            <a:ext cx="982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Merge</a:t>
            </a:r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1945218" y="2279650"/>
            <a:ext cx="1021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1314452" y="2852738"/>
            <a:ext cx="1021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806452" y="3440113"/>
            <a:ext cx="1021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Divide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173568" y="3859213"/>
            <a:ext cx="1386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1 element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>
            <a:off x="4368800" y="1905000"/>
            <a:ext cx="6096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4978400" y="1905000"/>
            <a:ext cx="6096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5588000" y="1905000"/>
            <a:ext cx="6096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61976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68072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7416800" y="1905000"/>
            <a:ext cx="6096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80264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8636000" y="1905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19940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17E3-D3FD-4C0D-9EB3-6D8EB03C498D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merging requires an auxiliary array.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946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657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368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0800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7912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502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7213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7924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7912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2946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5892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946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657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368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0800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7912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502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7213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7924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9021234" y="4506914"/>
            <a:ext cx="16930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Auxiliary array</a:t>
            </a:r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V="1">
            <a:off x="2946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8288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2/19/03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635-B51D-433B-994E-7BA3F3B5F734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merging requires an auxiliary array.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946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657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368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0800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7912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502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213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924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912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V="1">
            <a:off x="2946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6604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946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3657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4368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50800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912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502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7213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7924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9021234" y="4506914"/>
            <a:ext cx="16930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Auxiliary array</a:t>
            </a: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37592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7653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2/19/03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DB44-5A14-4F45-A2CB-37245EC16687}" type="slidenum">
              <a:rPr lang="en-US"/>
              <a:pPr/>
              <a:t>7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merging requires an auxiliary array.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946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657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368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0800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7912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5024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72136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924800" y="2895600"/>
            <a:ext cx="711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57912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 flipV="1">
            <a:off x="44704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79248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2946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3657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4368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0800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7912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5024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2136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924800" y="4572000"/>
            <a:ext cx="71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9021234" y="4506914"/>
            <a:ext cx="16930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Auxiliary array</a:t>
            </a:r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V="1">
            <a:off x="66040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2750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2/19/03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42A8-7BA5-437D-9ECA-C7BF4CE4D223}" type="slidenum">
              <a:rPr lang="en-US"/>
              <a:pPr/>
              <a:t>8</a:t>
            </a:fld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133600" y="2895600"/>
            <a:ext cx="4064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133600" y="2133600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384800" y="2133600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133600" y="2895600"/>
            <a:ext cx="660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775200" y="2133600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908800" y="2133600"/>
            <a:ext cx="172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5384800" y="19050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4470400" y="24384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V="1">
            <a:off x="5994400" y="32004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V="1">
            <a:off x="6604000" y="24384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042834" y="2449514"/>
            <a:ext cx="250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6197600" y="2438401"/>
            <a:ext cx="269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5486400" y="3429001"/>
            <a:ext cx="821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target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9326033" y="2449514"/>
            <a:ext cx="90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2133600" y="4343400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5384800" y="4343400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2133600" y="5105400"/>
            <a:ext cx="660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908800" y="4343400"/>
            <a:ext cx="172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5384800" y="41148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2133600" y="5105400"/>
            <a:ext cx="4775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 flipV="1">
            <a:off x="5181600" y="46482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 flipV="1">
            <a:off x="6705600" y="54102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flipV="1">
            <a:off x="6604000" y="46482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876800" y="4648201"/>
            <a:ext cx="250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6197600" y="4648201"/>
            <a:ext cx="269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588000" y="5638801"/>
            <a:ext cx="821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target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9427633" y="4506914"/>
            <a:ext cx="1771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completed</a:t>
            </a:r>
          </a:p>
          <a:p>
            <a:r>
              <a:rPr lang="en-US"/>
              <a:t>first</a:t>
            </a:r>
          </a:p>
        </p:txBody>
      </p:sp>
      <p:sp>
        <p:nvSpPr>
          <p:cNvPr id="64545" name="AutoShape 33"/>
          <p:cNvSpPr>
            <a:spLocks noChangeArrowheads="1"/>
          </p:cNvSpPr>
          <p:nvPr/>
        </p:nvSpPr>
        <p:spPr bwMode="auto">
          <a:xfrm>
            <a:off x="4267200" y="4724400"/>
            <a:ext cx="203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534834" y="4708525"/>
            <a:ext cx="6110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981519945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2/19/03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A1F-7A03-4AC2-8F00-021F01F55985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154767" y="2427288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405967" y="2427288"/>
            <a:ext cx="325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154767" y="3189288"/>
            <a:ext cx="660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796367" y="2427288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5405967" y="2198688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154768" y="3189288"/>
            <a:ext cx="5871633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4491567" y="2732088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V="1">
            <a:off x="7721600" y="35052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8352367" y="2732088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064000" y="2743201"/>
            <a:ext cx="250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218767" y="2732089"/>
            <a:ext cx="269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604000" y="3657601"/>
            <a:ext cx="821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target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9347200" y="2743201"/>
            <a:ext cx="18854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completed</a:t>
            </a:r>
          </a:p>
          <a:p>
            <a:r>
              <a:rPr lang="en-US"/>
              <a:t>first</a:t>
            </a:r>
          </a:p>
          <a:p>
            <a:endParaRPr lang="en-US"/>
          </a:p>
        </p:txBody>
      </p:sp>
      <p:sp>
        <p:nvSpPr>
          <p:cNvPr id="66591" name="AutoShape 31"/>
          <p:cNvSpPr>
            <a:spLocks noChangeArrowheads="1"/>
          </p:cNvSpPr>
          <p:nvPr/>
        </p:nvSpPr>
        <p:spPr bwMode="auto">
          <a:xfrm>
            <a:off x="3657600" y="2819400"/>
            <a:ext cx="203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AutoShape 33"/>
          <p:cNvSpPr>
            <a:spLocks noChangeArrowheads="1"/>
          </p:cNvSpPr>
          <p:nvPr/>
        </p:nvSpPr>
        <p:spPr bwMode="auto">
          <a:xfrm>
            <a:off x="4978400" y="2057400"/>
            <a:ext cx="3352800" cy="457200"/>
          </a:xfrm>
          <a:custGeom>
            <a:avLst/>
            <a:gdLst>
              <a:gd name="G0" fmla="+- -707345 0 0"/>
              <a:gd name="G1" fmla="+- -11796480 0 0"/>
              <a:gd name="G2" fmla="+- -707345 0 -11796480"/>
              <a:gd name="G3" fmla="+- 10800 0 0"/>
              <a:gd name="G4" fmla="+- 0 0 -70734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12 0 0"/>
              <a:gd name="G9" fmla="+- 0 0 -11796480"/>
              <a:gd name="G10" fmla="+- 9612 0 2700"/>
              <a:gd name="G11" fmla="cos G10 -707345"/>
              <a:gd name="G12" fmla="sin G10 -707345"/>
              <a:gd name="G13" fmla="cos 13500 -707345"/>
              <a:gd name="G14" fmla="sin 13500 -707345"/>
              <a:gd name="G15" fmla="+- G11 10800 0"/>
              <a:gd name="G16" fmla="+- G12 10800 0"/>
              <a:gd name="G17" fmla="+- G13 10800 0"/>
              <a:gd name="G18" fmla="+- G14 10800 0"/>
              <a:gd name="G19" fmla="*/ 9612 1 2"/>
              <a:gd name="G20" fmla="+- G19 5400 0"/>
              <a:gd name="G21" fmla="cos G20 -707345"/>
              <a:gd name="G22" fmla="sin G20 -707345"/>
              <a:gd name="G23" fmla="+- G21 10800 0"/>
              <a:gd name="G24" fmla="+- G12 G23 G22"/>
              <a:gd name="G25" fmla="+- G22 G23 G11"/>
              <a:gd name="G26" fmla="cos 10800 -707345"/>
              <a:gd name="G27" fmla="sin 10800 -707345"/>
              <a:gd name="G28" fmla="cos 9612 -707345"/>
              <a:gd name="G29" fmla="sin 9612 -70734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70734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12 G39"/>
              <a:gd name="G43" fmla="sin 961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784 w 21600"/>
              <a:gd name="T5" fmla="*/ 47 h 21600"/>
              <a:gd name="T6" fmla="*/ 594 w 21600"/>
              <a:gd name="T7" fmla="*/ 10800 h 21600"/>
              <a:gd name="T8" fmla="*/ 9895 w 21600"/>
              <a:gd name="T9" fmla="*/ 1230 h 21600"/>
              <a:gd name="T10" fmla="*/ 24061 w 21600"/>
              <a:gd name="T11" fmla="*/ 8271 h 21600"/>
              <a:gd name="T12" fmla="*/ 21442 w 21600"/>
              <a:gd name="T13" fmla="*/ 12124 h 21600"/>
              <a:gd name="T14" fmla="*/ 17589 w 21600"/>
              <a:gd name="T15" fmla="*/ 950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41" y="9000"/>
                </a:moveTo>
                <a:cubicBezTo>
                  <a:pt x="19377" y="4467"/>
                  <a:pt x="15414" y="1188"/>
                  <a:pt x="10800" y="1188"/>
                </a:cubicBezTo>
                <a:cubicBezTo>
                  <a:pt x="5491" y="1188"/>
                  <a:pt x="1188" y="5491"/>
                  <a:pt x="118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984" y="0"/>
                  <a:pt x="20438" y="3684"/>
                  <a:pt x="21408" y="8777"/>
                </a:cubicBezTo>
                <a:lnTo>
                  <a:pt x="24061" y="8271"/>
                </a:lnTo>
                <a:lnTo>
                  <a:pt x="21442" y="12124"/>
                </a:lnTo>
                <a:lnTo>
                  <a:pt x="17589" y="9505"/>
                </a:lnTo>
                <a:lnTo>
                  <a:pt x="20241" y="90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8208434" y="1812925"/>
            <a:ext cx="564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first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2641600" y="2819400"/>
            <a:ext cx="817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038018765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9154</TotalTime>
  <Words>272</Words>
  <Application>Microsoft Office PowerPoint</Application>
  <PresentationFormat>Custom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“Divide and Conquer”</vt:lpstr>
      <vt:lpstr>Mergesort</vt:lpstr>
      <vt:lpstr>Mergesort Example</vt:lpstr>
      <vt:lpstr>Auxiliary Array</vt:lpstr>
      <vt:lpstr>Auxiliary Array</vt:lpstr>
      <vt:lpstr>Auxiliary Array</vt:lpstr>
      <vt:lpstr>Merging</vt:lpstr>
      <vt:lpstr>Merging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663</cp:revision>
  <cp:lastPrinted>2019-03-11T07:04:42Z</cp:lastPrinted>
  <dcterms:created xsi:type="dcterms:W3CDTF">2018-07-13T16:31:18Z</dcterms:created>
  <dcterms:modified xsi:type="dcterms:W3CDTF">2024-01-04T04:14:52Z</dcterms:modified>
</cp:coreProperties>
</file>