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10"/>
  </p:notesMasterIdLst>
  <p:handoutMasterIdLst>
    <p:handoutMasterId r:id="rId11"/>
  </p:handoutMasterIdLst>
  <p:sldIdLst>
    <p:sldId id="390" r:id="rId2"/>
    <p:sldId id="354" r:id="rId3"/>
    <p:sldId id="258" r:id="rId4"/>
    <p:sldId id="356" r:id="rId5"/>
    <p:sldId id="409" r:id="rId6"/>
    <p:sldId id="410" r:id="rId7"/>
    <p:sldId id="412" r:id="rId8"/>
    <p:sldId id="374" r:id="rId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949"/>
    <a:srgbClr val="889B52"/>
    <a:srgbClr val="D1DDB0"/>
    <a:srgbClr val="A6CDBD"/>
    <a:srgbClr val="EE6E4B"/>
    <a:srgbClr val="77623D"/>
    <a:srgbClr val="F39E87"/>
    <a:srgbClr val="DBCEB7"/>
    <a:srgbClr val="D6D1C8"/>
    <a:srgbClr val="C8C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4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54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59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E45E9-197A-47B1-AEF3-F977D17F169E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7C1DE-F9C7-465F-97C3-43BE584D1F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8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DAE0583-90E0-4DC7-97CC-66F8E7253EC8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6A8D750-A76A-456C-A46B-F4AEFB2032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B4F0AEF-C34E-40A4-BE89-F96C482963F0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758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6BE6117-EA75-4731-9F31-1A197DF961AB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8235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D828D69-773F-4B07-9A9D-709BFBE77335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731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289A-B170-474C-83BE-E43F8EECF514}" type="datetime1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4041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814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6957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306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3725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640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E5B7-8E49-49B7-9AF5-D247E978963C}" type="datetime1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8079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3B17-04CC-42A2-A241-5129679C85A6}" type="datetime1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268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20B8B-52FF-455A-8964-A5FDA82DD5A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32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DC2A-56D1-4C31-9B84-F9D15B143A33}" type="datetime1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219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5DBE-61D1-4D82-8498-7BFFAD803BD2}" type="datetime1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7544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780-7598-4459-A56B-D5F18339AB95}" type="datetime1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3191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054B-9EDA-43CD-B58C-33F3FA6837D0}" type="datetime1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7923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B103-F5FD-428B-B1C8-7D2EEAB33FFC}" type="datetime1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2417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91E-AB61-4D79-94B3-8A4F23AC4641}" type="datetime1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4075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871-8C3E-4CBE-9C42-C92608223F22}" type="datetime1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61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C78-3771-4E36-859D-28880DA8B573}" type="datetime1">
              <a:rPr lang="en-US" smtClean="0"/>
              <a:pPr/>
              <a:t>12/3/2023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853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F729-F9EB-46E1-B6CA-A9DC3E44D512}" type="datetime1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ransition>
    <p:wedg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4" y="2160589"/>
            <a:ext cx="8087843" cy="188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With the name of Allah, Who is the most Gracious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and Merciful</a:t>
            </a:r>
          </a:p>
          <a:p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2" descr="Image result for bismillah in urd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8983" y="509451"/>
            <a:ext cx="6753497" cy="138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21938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0" y="431074"/>
            <a:ext cx="9492931" cy="67926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822" y="1240971"/>
            <a:ext cx="9313817" cy="5068389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Omega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 (</a:t>
            </a:r>
            <a:r>
              <a:rPr lang="el-G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Ω): </a:t>
            </a:r>
            <a:endParaRPr lang="en-GB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asymptotic notation, particularly Big Omega (Ω), we express the lower bound of an algorithm's running time. It provides a way to describe the best-case scenario for the growth rate of a function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function g(n), we say that g(n) is Ω(f(n)) if there exist positive constants c and n₀ such that for all n greater than or equal to n₀, the function g(n) is greater than or equal to c * f(n).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3691" y="1063416"/>
            <a:ext cx="943138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2697" y="1423851"/>
            <a:ext cx="9039497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   we </a:t>
            </a:r>
            <a:r>
              <a:rPr lang="en-US" altLang="en-US" sz="2800" dirty="0"/>
              <a:t>can define Big-Omega as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siide bar"/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445" y="415887"/>
            <a:ext cx="9144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80607" y="574121"/>
            <a:ext cx="59566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Big-Omega Notation (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)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21441727"/>
              </p:ext>
            </p:extLst>
          </p:nvPr>
        </p:nvGraphicFramePr>
        <p:xfrm>
          <a:off x="884509" y="1913797"/>
          <a:ext cx="8459788" cy="24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3949560" imgH="1130040" progId="Equation.3">
                  <p:embed/>
                </p:oleObj>
              </mc:Choice>
              <mc:Fallback>
                <p:oleObj name="Equation" r:id="rId4" imgW="3949560" imgH="1130040" progId="Equation.3">
                  <p:embed/>
                  <p:pic>
                    <p:nvPicPr>
                      <p:cNvPr id="3174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509" y="1913797"/>
                        <a:ext cx="8459788" cy="242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191351" y="4529932"/>
            <a:ext cx="8424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We may write </a:t>
            </a:r>
            <a:r>
              <a:rPr lang="en-US" altLang="en-US" sz="2800" dirty="0">
                <a:solidFill>
                  <a:schemeClr val="accent2"/>
                </a:solidFill>
              </a:rPr>
              <a:t>f(n) 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en-US" sz="2800" dirty="0">
                <a:solidFill>
                  <a:schemeClr val="accent2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</a:t>
            </a:r>
            <a:r>
              <a:rPr lang="en-US" altLang="en-US" sz="2800" dirty="0">
                <a:solidFill>
                  <a:schemeClr val="accent2"/>
                </a:solidFill>
              </a:rPr>
              <a:t>(g(n))</a:t>
            </a:r>
            <a:r>
              <a:rPr lang="en-US" altLang="en-US" sz="2800" dirty="0"/>
              <a:t> OR </a:t>
            </a:r>
            <a:r>
              <a:rPr lang="en-US" altLang="en-US" sz="2800" dirty="0">
                <a:solidFill>
                  <a:schemeClr val="accent2"/>
                </a:solidFill>
              </a:rPr>
              <a:t>f(n) 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olidFill>
                  <a:schemeClr val="accent2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</a:t>
            </a:r>
            <a:r>
              <a:rPr lang="en-US" altLang="en-US" sz="2800" dirty="0">
                <a:solidFill>
                  <a:schemeClr val="accent2"/>
                </a:solidFill>
              </a:rPr>
              <a:t>(g(n))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6206" y="5577593"/>
            <a:ext cx="77332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Set of all functions whose </a:t>
            </a:r>
            <a:r>
              <a:rPr lang="en-US" altLang="en-US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rate of growth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is the same as or higher than that of </a:t>
            </a:r>
            <a:r>
              <a:rPr lang="en-US" altLang="en-US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).</a:t>
            </a:r>
            <a:endParaRPr lang="en-US" alt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56370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9006" y="836019"/>
            <a:ext cx="9836331" cy="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4357" y="1260344"/>
            <a:ext cx="910233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Omega notation Just Like O notation provides an asymptotic upper. bound, notation provides asymptotic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bound: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f(n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define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running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of an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said to be (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g(n)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exists position Constants C and no such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</a:p>
          <a:p>
            <a:pPr algn="just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○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(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g(n)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f(n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all n &gt;=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  <a:p>
            <a:pPr algn="just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give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lower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 on a function</a:t>
            </a:r>
            <a:endParaRPr lang="en-US" altLang="zh-CN" sz="2400" b="1" baseline="-25000" dirty="0">
              <a:latin typeface="Times New Roman" panose="02020603050405020304" pitchFamily="18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algn="just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variable representing the input size or some parameter in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zh-CN" sz="2400" b="1" dirty="0" smtClean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“no”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constant (threshold or starting point) indicating the minimum value for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which the inequality is satisfied.</a:t>
            </a:r>
          </a:p>
          <a:p>
            <a:pPr algn="just"/>
            <a:endParaRPr lang="en-US" altLang="zh-CN" sz="2400" b="1" dirty="0">
              <a:latin typeface="Times New Roman" panose="02020603050405020304" pitchFamily="18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siide bar"/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5688" y="18258"/>
            <a:ext cx="9144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795" name="Line 6"/>
          <p:cNvSpPr>
            <a:spLocks noChangeShapeType="1"/>
          </p:cNvSpPr>
          <p:nvPr/>
        </p:nvSpPr>
        <p:spPr bwMode="auto">
          <a:xfrm>
            <a:off x="1524000" y="6481763"/>
            <a:ext cx="9144000" cy="0"/>
          </a:xfrm>
          <a:prstGeom prst="line">
            <a:avLst/>
          </a:prstGeom>
          <a:noFill/>
          <a:ln w="44450">
            <a:solidFill>
              <a:srgbClr val="006A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1524000" y="-6985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bg1"/>
                </a:solidFill>
              </a:rPr>
              <a:t>Big-Omega Notation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2282825" y="5734050"/>
            <a:ext cx="6477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kumimoji="1" lang="en-US" altLang="en-US" sz="2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en-US" sz="2600" b="1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en-US" sz="2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en-US" sz="2600" b="1">
                <a:solidFill>
                  <a:schemeClr val="accent2"/>
                </a:solidFill>
                <a:latin typeface="Times New Roman" panose="02020603050405020304" pitchFamily="18" charset="0"/>
              </a:rPr>
              <a:t>) is an </a:t>
            </a:r>
            <a:r>
              <a:rPr kumimoji="1" lang="en-US" altLang="en-US" sz="2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asymptotically lower bound</a:t>
            </a:r>
            <a:r>
              <a:rPr kumimoji="1" lang="en-US" altLang="en-US" sz="2600" b="1">
                <a:solidFill>
                  <a:schemeClr val="accent2"/>
                </a:solidFill>
                <a:latin typeface="Times New Roman" panose="02020603050405020304" pitchFamily="18" charset="0"/>
              </a:rPr>
              <a:t> for </a:t>
            </a:r>
            <a:r>
              <a:rPr kumimoji="1" lang="en-US" altLang="en-US" sz="2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en-US" sz="2600" b="1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en-US" sz="2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en-US" sz="2600" b="1">
                <a:solidFill>
                  <a:schemeClr val="accent2"/>
                </a:solidFill>
                <a:latin typeface="Times New Roman" panose="02020603050405020304" pitchFamily="18" charset="0"/>
              </a:rPr>
              <a:t>).</a:t>
            </a:r>
          </a:p>
        </p:txBody>
      </p:sp>
      <p:pic>
        <p:nvPicPr>
          <p:cNvPr id="33798" name="Picture 11" descr="graph_Omega"/>
          <p:cNvPicPr>
            <a:picLocks noChangeAspect="1" noChangeArrowheads="1"/>
          </p:cNvPicPr>
          <p:nvPr>
            <p:ph type="body" sz="half" idx="1"/>
          </p:nvPr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4689" y="1052514"/>
            <a:ext cx="3889375" cy="3887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800" name="Rectangle 13"/>
          <p:cNvSpPr>
            <a:spLocks noChangeArrowheads="1"/>
          </p:cNvSpPr>
          <p:nvPr/>
        </p:nvSpPr>
        <p:spPr bwMode="auto">
          <a:xfrm>
            <a:off x="7380288" y="242093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f(n)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(g(n))</a:t>
            </a:r>
          </a:p>
        </p:txBody>
      </p:sp>
      <p:pic>
        <p:nvPicPr>
          <p:cNvPr id="33801" name="Picture 15" descr="siide b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491288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Line 16"/>
          <p:cNvSpPr>
            <a:spLocks noChangeShapeType="1"/>
          </p:cNvSpPr>
          <p:nvPr/>
        </p:nvSpPr>
        <p:spPr bwMode="auto">
          <a:xfrm>
            <a:off x="1524000" y="6481763"/>
            <a:ext cx="9144000" cy="0"/>
          </a:xfrm>
          <a:prstGeom prst="line">
            <a:avLst/>
          </a:prstGeom>
          <a:noFill/>
          <a:ln w="44450">
            <a:solidFill>
              <a:srgbClr val="006A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3" name="Text Box 17"/>
          <p:cNvSpPr txBox="1">
            <a:spLocks noChangeArrowheads="1"/>
          </p:cNvSpPr>
          <p:nvPr/>
        </p:nvSpPr>
        <p:spPr bwMode="auto">
          <a:xfrm>
            <a:off x="1524000" y="6470650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rgbClr val="E5E5FF"/>
                </a:solidFill>
                <a:latin typeface="Garamond" panose="02020404030301010803" pitchFamily="18" charset="0"/>
              </a:rPr>
              <a:t>	            			               </a:t>
            </a:r>
            <a:r>
              <a:rPr lang="en-US" altLang="en-US" sz="1600" b="1" dirty="0">
                <a:solidFill>
                  <a:srgbClr val="E5E5FF"/>
                </a:solidFill>
                <a:latin typeface="Garamond" panose="02020404030301010803" pitchFamily="18" charset="0"/>
              </a:rPr>
              <a:t>Advanced Algorithms Analysis and Design</a:t>
            </a:r>
          </a:p>
        </p:txBody>
      </p:sp>
    </p:spTree>
    <p:extLst>
      <p:ext uri="{BB962C8B-B14F-4D97-AF65-F5344CB8AC3E}">
        <p14:creationId xmlns:p14="http://schemas.microsoft.com/office/powerpoint/2010/main" val="3427228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92150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>
                <a:latin typeface="Garamond" panose="02020404030301010803" pitchFamily="18" charset="0"/>
              </a:rPr>
              <a:t>Examples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6" y="685800"/>
            <a:ext cx="8435975" cy="5767388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altLang="en-US" sz="2800" dirty="0">
                <a:solidFill>
                  <a:srgbClr val="CC00FF"/>
                </a:solidFill>
              </a:rPr>
              <a:t>Example 1: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accent2"/>
                </a:solidFill>
              </a:rPr>
              <a:t>Prove that 5.n</a:t>
            </a:r>
            <a:r>
              <a:rPr lang="en-US" altLang="en-US" sz="2800" baseline="30000" dirty="0">
                <a:solidFill>
                  <a:schemeClr val="accent2"/>
                </a:solidFill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olidFill>
                  <a:schemeClr val="accent2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</a:t>
            </a:r>
            <a:r>
              <a:rPr lang="en-US" altLang="en-US" sz="2800" dirty="0">
                <a:solidFill>
                  <a:schemeClr val="accent2"/>
                </a:solidFill>
              </a:rPr>
              <a:t>(n)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CC00FF"/>
                </a:solidFill>
              </a:rPr>
              <a:t>Proof</a:t>
            </a:r>
            <a:r>
              <a:rPr lang="en-US" altLang="en-US" sz="2800" dirty="0"/>
              <a:t>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Assume that f(n) = 5.n</a:t>
            </a:r>
            <a:r>
              <a:rPr lang="en-US" altLang="en-US" sz="2800" baseline="30000" dirty="0">
                <a:solidFill>
                  <a:schemeClr val="accent2"/>
                </a:solidFill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</a:rPr>
              <a:t> , and g(n) = 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	f(n) 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olidFill>
                  <a:schemeClr val="accent2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</a:t>
            </a:r>
            <a:r>
              <a:rPr lang="en-US" altLang="en-US" sz="2800" dirty="0">
                <a:solidFill>
                  <a:schemeClr val="accent2"/>
                </a:solidFill>
              </a:rPr>
              <a:t>(g(n)) 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We have to find the existence of c and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</a:rPr>
              <a:t>n</a:t>
            </a:r>
            <a:r>
              <a:rPr lang="en-US" altLang="en-US" sz="2800" baseline="-25000" dirty="0">
                <a:solidFill>
                  <a:schemeClr val="accent2"/>
                </a:solidFill>
              </a:rPr>
              <a:t>0 </a:t>
            </a:r>
            <a:r>
              <a:rPr lang="en-US" altLang="en-US" sz="2800" dirty="0" err="1">
                <a:solidFill>
                  <a:schemeClr val="accent2"/>
                </a:solidFill>
              </a:rPr>
              <a:t>s.t.</a:t>
            </a:r>
            <a:endParaRPr lang="en-US" altLang="en-US" sz="28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  <a:r>
              <a:rPr lang="en-US" altLang="en-US" sz="2800" dirty="0" err="1">
                <a:solidFill>
                  <a:schemeClr val="accent2"/>
                </a:solidFill>
                <a:sym typeface="Symbol" panose="05050102010706020507" pitchFamily="18" charset="2"/>
              </a:rPr>
              <a:t>c.g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(n) ≤ f(n) 	</a:t>
            </a:r>
            <a:r>
              <a:rPr lang="en-US" altLang="en-US" sz="2800" dirty="0">
                <a:solidFill>
                  <a:schemeClr val="accent2"/>
                </a:solidFill>
                <a:sym typeface="Zed" pitchFamily="2" charset="2"/>
              </a:rPr>
              <a:t> n 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 </a:t>
            </a:r>
            <a:r>
              <a:rPr lang="en-US" altLang="en-US" sz="2800" dirty="0">
                <a:solidFill>
                  <a:schemeClr val="accent2"/>
                </a:solidFill>
              </a:rPr>
              <a:t>n</a:t>
            </a:r>
            <a:r>
              <a:rPr lang="en-US" altLang="en-US" sz="2800" baseline="-25000" dirty="0">
                <a:solidFill>
                  <a:schemeClr val="accent2"/>
                </a:solidFill>
              </a:rPr>
              <a:t>0</a:t>
            </a:r>
            <a:endParaRPr lang="en-US" altLang="en-US" sz="28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 	</a:t>
            </a:r>
            <a:r>
              <a:rPr lang="en-US" altLang="en-US" sz="2800" dirty="0" err="1">
                <a:solidFill>
                  <a:schemeClr val="accent2"/>
                </a:solidFill>
                <a:sym typeface="Symbol" panose="05050102010706020507" pitchFamily="18" charset="2"/>
              </a:rPr>
              <a:t>c.</a:t>
            </a:r>
            <a:r>
              <a:rPr lang="en-US" altLang="en-US" sz="2800" dirty="0" err="1">
                <a:solidFill>
                  <a:schemeClr val="accent2"/>
                </a:solidFill>
              </a:rPr>
              <a:t>n</a:t>
            </a:r>
            <a:r>
              <a:rPr lang="en-US" altLang="en-US" sz="2800" dirty="0">
                <a:solidFill>
                  <a:schemeClr val="accent2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≤</a:t>
            </a:r>
            <a:r>
              <a:rPr lang="en-US" altLang="en-US" sz="2800" dirty="0">
                <a:solidFill>
                  <a:schemeClr val="accent2"/>
                </a:solidFill>
              </a:rPr>
              <a:t> 5.n</a:t>
            </a:r>
            <a:r>
              <a:rPr lang="en-US" altLang="en-US" sz="2800" baseline="30000" dirty="0">
                <a:solidFill>
                  <a:schemeClr val="accent2"/>
                </a:solidFill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sym typeface="Zed" pitchFamily="2" charset="2"/>
              </a:rPr>
              <a:t>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 c ≤ 5.n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if we </a:t>
            </a:r>
            <a:r>
              <a:rPr lang="en-US" altLang="en-US" sz="2800" dirty="0">
                <a:solidFill>
                  <a:schemeClr val="accent2"/>
                </a:solidFill>
                <a:sym typeface="Zed" pitchFamily="2" charset="2"/>
              </a:rPr>
              <a:t>take,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</a:rPr>
              <a:t>c = 5 and n</a:t>
            </a:r>
            <a:r>
              <a:rPr lang="en-US" altLang="en-US" sz="2800" baseline="-25000" dirty="0">
                <a:solidFill>
                  <a:schemeClr val="accent2"/>
                </a:solidFill>
              </a:rPr>
              <a:t>0</a:t>
            </a:r>
            <a:r>
              <a:rPr lang="en-US" altLang="en-US" sz="2800" dirty="0">
                <a:solidFill>
                  <a:schemeClr val="accent2"/>
                </a:solidFill>
              </a:rPr>
              <a:t>= 1 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then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	</a:t>
            </a:r>
            <a:r>
              <a:rPr lang="en-US" altLang="en-US" sz="2800" dirty="0" err="1">
                <a:solidFill>
                  <a:schemeClr val="accent2"/>
                </a:solidFill>
              </a:rPr>
              <a:t>c.n</a:t>
            </a:r>
            <a:r>
              <a:rPr lang="en-US" altLang="en-US" sz="2800" dirty="0">
                <a:solidFill>
                  <a:schemeClr val="accent2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≤</a:t>
            </a:r>
            <a:r>
              <a:rPr lang="en-US" altLang="en-US" sz="2800" dirty="0">
                <a:solidFill>
                  <a:schemeClr val="accent2"/>
                </a:solidFill>
              </a:rPr>
              <a:t> 5.n</a:t>
            </a:r>
            <a:r>
              <a:rPr lang="en-US" altLang="en-US" sz="2800" baseline="30000" dirty="0">
                <a:solidFill>
                  <a:schemeClr val="accent2"/>
                </a:solidFill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</a:rPr>
              <a:t> 	</a:t>
            </a:r>
            <a:r>
              <a:rPr lang="en-US" altLang="en-US" sz="2800" dirty="0">
                <a:solidFill>
                  <a:schemeClr val="accent2"/>
                </a:solidFill>
                <a:sym typeface="Zed" pitchFamily="2" charset="2"/>
              </a:rPr>
              <a:t> n 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 </a:t>
            </a:r>
            <a:r>
              <a:rPr lang="en-US" altLang="en-US" sz="2800" dirty="0">
                <a:solidFill>
                  <a:schemeClr val="accent2"/>
                </a:solidFill>
              </a:rPr>
              <a:t>n</a:t>
            </a:r>
            <a:r>
              <a:rPr lang="en-US" altLang="en-US" sz="2800" baseline="-25000" dirty="0">
                <a:solidFill>
                  <a:schemeClr val="accent2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CC00FF"/>
                </a:solidFill>
              </a:rPr>
              <a:t>And hence f(n) </a:t>
            </a:r>
            <a:r>
              <a:rPr lang="en-US" altLang="en-US" sz="2800" dirty="0">
                <a:solidFill>
                  <a:srgbClr val="CC00FF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olidFill>
                  <a:srgbClr val="CC00FF"/>
                </a:solidFill>
              </a:rPr>
              <a:t> </a:t>
            </a:r>
            <a:r>
              <a:rPr lang="en-US" altLang="en-US" sz="2800" dirty="0">
                <a:solidFill>
                  <a:srgbClr val="CC00FF"/>
                </a:solidFill>
                <a:sym typeface="Symbol" panose="05050102010706020507" pitchFamily="18" charset="2"/>
              </a:rPr>
              <a:t></a:t>
            </a:r>
            <a:r>
              <a:rPr lang="en-US" altLang="en-US" sz="2800" dirty="0">
                <a:solidFill>
                  <a:srgbClr val="CC00FF"/>
                </a:solidFill>
              </a:rPr>
              <a:t>(g(n)), for c = 5 and n</a:t>
            </a:r>
            <a:r>
              <a:rPr lang="en-US" altLang="en-US" sz="2800" baseline="-25000" dirty="0">
                <a:solidFill>
                  <a:srgbClr val="CC00FF"/>
                </a:solidFill>
              </a:rPr>
              <a:t>0</a:t>
            </a:r>
            <a:r>
              <a:rPr lang="en-US" altLang="en-US" sz="2800" dirty="0">
                <a:solidFill>
                  <a:srgbClr val="CC00FF"/>
                </a:solidFill>
              </a:rPr>
              <a:t>= 1</a:t>
            </a:r>
          </a:p>
        </p:txBody>
      </p:sp>
      <p:pic>
        <p:nvPicPr>
          <p:cNvPr id="35844" name="Picture 4" descr="siide bar"/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1524000" y="6481763"/>
            <a:ext cx="9144000" cy="0"/>
          </a:xfrm>
          <a:prstGeom prst="line">
            <a:avLst/>
          </a:prstGeom>
          <a:noFill/>
          <a:ln w="44450">
            <a:solidFill>
              <a:srgbClr val="006A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1524000" y="-6985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Examples</a:t>
            </a:r>
          </a:p>
        </p:txBody>
      </p:sp>
      <p:pic>
        <p:nvPicPr>
          <p:cNvPr id="35847" name="Picture 8" descr="siide b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491288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Line 9"/>
          <p:cNvSpPr>
            <a:spLocks noChangeShapeType="1"/>
          </p:cNvSpPr>
          <p:nvPr/>
        </p:nvSpPr>
        <p:spPr bwMode="auto">
          <a:xfrm>
            <a:off x="1524000" y="6481763"/>
            <a:ext cx="9144000" cy="0"/>
          </a:xfrm>
          <a:prstGeom prst="line">
            <a:avLst/>
          </a:prstGeom>
          <a:noFill/>
          <a:ln w="44450">
            <a:solidFill>
              <a:srgbClr val="006A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1524000" y="6470650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rgbClr val="E5E5FF"/>
                </a:solidFill>
                <a:latin typeface="Garamond" panose="02020404030301010803" pitchFamily="18" charset="0"/>
              </a:rPr>
              <a:t>	            			               </a:t>
            </a:r>
            <a:r>
              <a:rPr lang="en-US" altLang="en-US" sz="1600" b="1" dirty="0">
                <a:solidFill>
                  <a:srgbClr val="E5E5FF"/>
                </a:solidFill>
                <a:latin typeface="Garamond" panose="02020404030301010803" pitchFamily="18" charset="0"/>
              </a:rPr>
              <a:t>Advanced Algorithms Analysis and Design</a:t>
            </a:r>
          </a:p>
        </p:txBody>
      </p:sp>
    </p:spTree>
    <p:extLst>
      <p:ext uri="{BB962C8B-B14F-4D97-AF65-F5344CB8AC3E}">
        <p14:creationId xmlns:p14="http://schemas.microsoft.com/office/powerpoint/2010/main" val="1739209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92150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>
                <a:latin typeface="Garamond" panose="02020404030301010803" pitchFamily="18" charset="0"/>
              </a:rPr>
              <a:t>Examples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476251"/>
            <a:ext cx="8972551" cy="5832475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altLang="en-US" sz="3200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that 5.n + 10 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that f(n) = 5.n + 10, and g(n) = 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f(n) 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(g(n)) 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to find the existence of c and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 baseline="-25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s.t.</a:t>
            </a:r>
            <a:endParaRPr lang="en-US" altLang="en-US" sz="32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c.g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(n) ≤ f(n) 	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Zed" pitchFamily="2" charset="2"/>
              </a:rPr>
              <a:t> n 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 baseline="-25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sz="32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	</a:t>
            </a:r>
            <a:r>
              <a:rPr lang="en-US" altLang="en-US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c.</a:t>
            </a:r>
            <a:r>
              <a:rPr lang="en-US" altLang="en-US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≤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5.n + 10 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Zed" pitchFamily="2" charset="2"/>
              </a:rPr>
              <a:t>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c.</a:t>
            </a:r>
            <a:r>
              <a:rPr lang="en-US" altLang="en-US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≤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5.n + 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10.n</a:t>
            </a:r>
            <a:endParaRPr lang="en-US" altLang="en-US" sz="32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we 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Zed" pitchFamily="2" charset="2"/>
              </a:rPr>
              <a:t>take,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15 and n</a:t>
            </a:r>
            <a:r>
              <a:rPr lang="en-US" altLang="en-US" sz="3200" baseline="-25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c.</a:t>
            </a:r>
            <a:r>
              <a:rPr lang="en-US" altLang="en-US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≤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5.n + 10 	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Zed" pitchFamily="2" charset="2"/>
              </a:rPr>
              <a:t> n 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 baseline="-25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hence f(n) </a:t>
            </a:r>
            <a:r>
              <a:rPr lang="en-US" altLang="en-US" sz="3200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3200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sz="3200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(g(n)), for c = 15 and n</a:t>
            </a:r>
            <a:r>
              <a:rPr lang="en-US" altLang="en-US" sz="3200" baseline="-25000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3200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</p:txBody>
      </p:sp>
      <p:pic>
        <p:nvPicPr>
          <p:cNvPr id="37892" name="Picture 4" descr="siide bar"/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-31750"/>
            <a:ext cx="9144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3" name="Line 6"/>
          <p:cNvSpPr>
            <a:spLocks noChangeShapeType="1"/>
          </p:cNvSpPr>
          <p:nvPr/>
        </p:nvSpPr>
        <p:spPr bwMode="auto">
          <a:xfrm>
            <a:off x="1524000" y="6481763"/>
            <a:ext cx="9144000" cy="0"/>
          </a:xfrm>
          <a:prstGeom prst="line">
            <a:avLst/>
          </a:prstGeom>
          <a:noFill/>
          <a:ln w="44450">
            <a:solidFill>
              <a:srgbClr val="006A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1524000" y="-6985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bg1"/>
                </a:solidFill>
              </a:rPr>
              <a:t>Examples</a:t>
            </a:r>
          </a:p>
        </p:txBody>
      </p:sp>
      <p:pic>
        <p:nvPicPr>
          <p:cNvPr id="37895" name="Picture 8" descr="siide b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491288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Line 9"/>
          <p:cNvSpPr>
            <a:spLocks noChangeShapeType="1"/>
          </p:cNvSpPr>
          <p:nvPr/>
        </p:nvSpPr>
        <p:spPr bwMode="auto">
          <a:xfrm>
            <a:off x="1524000" y="6481763"/>
            <a:ext cx="9144000" cy="0"/>
          </a:xfrm>
          <a:prstGeom prst="line">
            <a:avLst/>
          </a:prstGeom>
          <a:noFill/>
          <a:ln w="44450">
            <a:solidFill>
              <a:srgbClr val="006A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7" name="Text Box 10"/>
          <p:cNvSpPr txBox="1">
            <a:spLocks noChangeArrowheads="1"/>
          </p:cNvSpPr>
          <p:nvPr/>
        </p:nvSpPr>
        <p:spPr bwMode="auto">
          <a:xfrm>
            <a:off x="1524000" y="6470650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rgbClr val="E5E5FF"/>
                </a:solidFill>
                <a:latin typeface="Garamond" panose="02020404030301010803" pitchFamily="18" charset="0"/>
              </a:rPr>
              <a:t>Wajahat Akbar</a:t>
            </a:r>
            <a:r>
              <a:rPr lang="en-US" altLang="en-US" sz="1400" b="1" dirty="0">
                <a:solidFill>
                  <a:srgbClr val="E5E5FF"/>
                </a:solidFill>
                <a:latin typeface="Garamond" panose="02020404030301010803" pitchFamily="18" charset="0"/>
              </a:rPr>
              <a:t>	            			               </a:t>
            </a:r>
            <a:r>
              <a:rPr lang="en-US" altLang="en-US" sz="1600" b="1" dirty="0">
                <a:solidFill>
                  <a:srgbClr val="E5E5FF"/>
                </a:solidFill>
                <a:latin typeface="Garamond" panose="02020404030301010803" pitchFamily="18" charset="0"/>
              </a:rPr>
              <a:t>Advanced Algorithms Analysis and Design</a:t>
            </a:r>
          </a:p>
        </p:txBody>
      </p:sp>
    </p:spTree>
    <p:extLst>
      <p:ext uri="{BB962C8B-B14F-4D97-AF65-F5344CB8AC3E}">
        <p14:creationId xmlns:p14="http://schemas.microsoft.com/office/powerpoint/2010/main" val="1720801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18" y="950680"/>
            <a:ext cx="8911687" cy="448346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11500" dirty="0" smtClean="0">
                <a:latin typeface="Curlz MT" pitchFamily="82" charset="0"/>
              </a:rPr>
              <a:t>Thank You</a:t>
            </a:r>
            <a:endParaRPr lang="en-US" sz="9600" dirty="0">
              <a:latin typeface="Curlz MT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9034</TotalTime>
  <Words>359</Words>
  <Application>Microsoft Office PowerPoint</Application>
  <PresentationFormat>Widescreen</PresentationFormat>
  <Paragraphs>61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SimSun</vt:lpstr>
      <vt:lpstr>Arial</vt:lpstr>
      <vt:lpstr>Calibri</vt:lpstr>
      <vt:lpstr>Curlz MT</vt:lpstr>
      <vt:lpstr>Garamond</vt:lpstr>
      <vt:lpstr>Symbol</vt:lpstr>
      <vt:lpstr>Times New Roman</vt:lpstr>
      <vt:lpstr>Trebuchet MS</vt:lpstr>
      <vt:lpstr>Wingdings</vt:lpstr>
      <vt:lpstr>Wingdings 3</vt:lpstr>
      <vt:lpstr>Zed</vt:lpstr>
      <vt:lpstr>Facet</vt:lpstr>
      <vt:lpstr>Microsoft Equation 3.0</vt:lpstr>
      <vt:lpstr>PowerPoint Presentation</vt:lpstr>
      <vt:lpstr>        </vt:lpstr>
      <vt:lpstr>PowerPoint Presentation</vt:lpstr>
      <vt:lpstr>PowerPoint Presentation</vt:lpstr>
      <vt:lpstr>PowerPoint Presentation</vt:lpstr>
      <vt:lpstr>Examples</vt:lpstr>
      <vt:lpstr>Examples</vt:lpstr>
      <vt:lpstr> Thank You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Muneer Umar</dc:creator>
  <cp:lastModifiedBy>01KKKUKCSMSF19</cp:lastModifiedBy>
  <cp:revision>622</cp:revision>
  <cp:lastPrinted>2019-03-11T07:04:42Z</cp:lastPrinted>
  <dcterms:created xsi:type="dcterms:W3CDTF">2018-07-13T16:31:18Z</dcterms:created>
  <dcterms:modified xsi:type="dcterms:W3CDTF">2023-12-03T16:38:47Z</dcterms:modified>
</cp:coreProperties>
</file>