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4"/>
  </p:notesMasterIdLst>
  <p:handoutMasterIdLst>
    <p:handoutMasterId r:id="rId15"/>
  </p:handoutMasterIdLst>
  <p:sldIdLst>
    <p:sldId id="390" r:id="rId2"/>
    <p:sldId id="258" r:id="rId3"/>
    <p:sldId id="354" r:id="rId4"/>
    <p:sldId id="395" r:id="rId5"/>
    <p:sldId id="356" r:id="rId6"/>
    <p:sldId id="396" r:id="rId7"/>
    <p:sldId id="357" r:id="rId8"/>
    <p:sldId id="359" r:id="rId9"/>
    <p:sldId id="368" r:id="rId10"/>
    <p:sldId id="381" r:id="rId11"/>
    <p:sldId id="397" r:id="rId12"/>
    <p:sldId id="374" r:id="rId1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1" d="100"/>
          <a:sy n="81" d="100"/>
        </p:scale>
        <p:origin x="-228"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12/31/2023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12/31/2023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12/31/2023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12/31/2023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flipV="1">
            <a:off x="207725" y="1110342"/>
            <a:ext cx="9535885" cy="130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07724" y="1306286"/>
            <a:ext cx="9419601" cy="4035144"/>
          </a:xfrm>
          <a:prstGeom prst="rect">
            <a:avLst/>
          </a:prstGeom>
        </p:spPr>
        <p:txBody>
          <a:bodyPr wrap="square">
            <a:spAutoFit/>
          </a:bodyPr>
          <a:lstStyle/>
          <a:p>
            <a:pPr marL="457200" indent="-457200" algn="just">
              <a:lnSpc>
                <a:spcPct val="150000"/>
              </a:lnSpc>
              <a:buFont typeface="Wingdings" pitchFamily="2" charset="2"/>
              <a:buChar char="Ø"/>
            </a:pP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Ensuring </a:t>
            </a:r>
            <a:r>
              <a:rPr lang="en-US" sz="3500" dirty="0">
                <a:solidFill>
                  <a:schemeClr val="tx1">
                    <a:lumMod val="75000"/>
                    <a:lumOff val="25000"/>
                  </a:schemeClr>
                </a:solidFill>
                <a:latin typeface="Times New Roman" panose="02020603050405020304" pitchFamily="18" charset="0"/>
                <a:cs typeface="Times New Roman" panose="02020603050405020304" pitchFamily="18" charset="0"/>
              </a:rPr>
              <a:t>the accuracy of remote sensing data in terms of calibration and geometric correction is crucial for reliable GIS analysis</a:t>
            </a: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457200" indent="-457200" algn="just">
              <a:lnSpc>
                <a:spcPct val="150000"/>
              </a:lnSpc>
              <a:buFont typeface="Wingdings" pitchFamily="2" charset="2"/>
              <a:buChar char="Ø"/>
            </a:pP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500" dirty="0">
                <a:solidFill>
                  <a:schemeClr val="tx1">
                    <a:lumMod val="75000"/>
                    <a:lumOff val="25000"/>
                  </a:schemeClr>
                </a:solidFill>
                <a:latin typeface="Times New Roman" panose="02020603050405020304" pitchFamily="18" charset="0"/>
                <a:cs typeface="Times New Roman" panose="02020603050405020304" pitchFamily="18" charset="0"/>
              </a:rPr>
              <a:t>Errors in these aspects can impact the precision of the spatial information derived from the data.</a:t>
            </a:r>
            <a:endParaRPr lang="en-US" sz="35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1103595" y="577855"/>
            <a:ext cx="6246646" cy="523220"/>
          </a:xfrm>
          <a:prstGeom prst="rect">
            <a:avLst/>
          </a:prstGeom>
        </p:spPr>
        <p:txBody>
          <a:bodyPr wrap="none">
            <a:spAutoFit/>
          </a:body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Calibration and Geometric Accuracy:* </a:t>
            </a:r>
            <a:endParaRPr lang="en-US" sz="2800" b="1"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00954"/>
          </a:xfrm>
        </p:spPr>
        <p:txBody>
          <a:bodyPr>
            <a:normAutofit fontScale="90000"/>
          </a:bodyPr>
          <a:lstStyle/>
          <a:p>
            <a:pPr marL="742950" indent="-742950" algn="just">
              <a:buFont typeface="Wingdings" pitchFamily="2" charset="2"/>
              <a:buChar char="Ø"/>
            </a:pPr>
            <a:r>
              <a:rPr lang="en-US" dirty="0">
                <a:solidFill>
                  <a:schemeClr val="tx1"/>
                </a:solidFill>
              </a:rPr>
              <a:t>Despite these limitations, the integration of remote sensing and GIS remains a powerful tool for understanding and managing the Earth's resources and environment. </a:t>
            </a:r>
            <a:br>
              <a:rPr lang="en-US" dirty="0">
                <a:solidFill>
                  <a:schemeClr val="tx1"/>
                </a:solidFill>
              </a:rPr>
            </a:br>
            <a:r>
              <a:rPr lang="en-US" dirty="0" smtClean="0">
                <a:solidFill>
                  <a:schemeClr val="tx1"/>
                </a:solidFill>
              </a:rPr>
              <a:t>Advances </a:t>
            </a:r>
            <a:r>
              <a:rPr lang="en-US" dirty="0">
                <a:solidFill>
                  <a:schemeClr val="tx1"/>
                </a:solidFill>
              </a:rPr>
              <a:t>in technology continue to address some of these limitations, making remote sensing an increasingly valuable asset in the field of geospatial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96799341"/>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Remote </a:t>
            </a:r>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Sensing</a:t>
            </a:r>
            <a:r>
              <a:rPr lang="en-GB" b="1" dirty="0">
                <a:solidFill>
                  <a:schemeClr val="tx1">
                    <a:lumMod val="75000"/>
                    <a:lumOff val="25000"/>
                  </a:schemeClr>
                </a:solidFill>
                <a:latin typeface="Times New Roman" panose="02020603050405020304" pitchFamily="18" charset="0"/>
                <a:cs typeface="Times New Roman" panose="02020603050405020304" pitchFamily="18" charset="0"/>
              </a:rPr>
              <a:t/>
            </a:r>
            <a:br>
              <a:rPr lang="en-GB"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5174493"/>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is the process of acquiring information about the Earth's surface without direct physical contact. </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Font typeface="Wingdings" panose="05000000000000000000"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is typically done by using sensors on satellites, aircraft, or other platforms to collect data, which can include images and measurements of various environmental parameters. </a:t>
            </a:r>
            <a:endParaRPr 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marL="0" indent="0">
              <a:buNone/>
            </a:pPr>
            <a:r>
              <a:rPr lang="en-GB" sz="2400" dirty="0" smtClean="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Remote sensing plays a crucial role in Geographic Information Systems (GIS), and its importance lies in its ability to provide valuable data for mapping, monitoring, and analyzing the Earth's surface.</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1214846"/>
            <a:ext cx="8946090" cy="4826516"/>
          </a:xfrm>
        </p:spPr>
        <p:txBody>
          <a:bodyPr>
            <a:normAutofit fontScale="90000"/>
          </a:bodyPr>
          <a:lstStyle/>
          <a:p>
            <a:pPr marL="571500" indent="-571500" algn="just">
              <a:buFont typeface="Wingdings" pitchFamily="2" charset="2"/>
              <a:buChar char="Ø"/>
            </a:pP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Spatial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Data Acquisition</a:t>
            </a: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Remote sensing allows for the collection of spatial data over large areas, providing a wealth of information that can be used in GIS for mapping and </a:t>
            </a: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analysis.</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
            </a:r>
            <a:b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Multi-Spectral and </a:t>
            </a:r>
            <a:r>
              <a:rPr lang="en-US" b="1" dirty="0" err="1">
                <a:solidFill>
                  <a:schemeClr val="tx1">
                    <a:lumMod val="75000"/>
                    <a:lumOff val="25000"/>
                  </a:schemeClr>
                </a:solidFill>
                <a:latin typeface="Times New Roman" panose="02020603050405020304" pitchFamily="18" charset="0"/>
                <a:ea typeface="+mn-ea"/>
                <a:cs typeface="Times New Roman" panose="02020603050405020304" pitchFamily="18" charset="0"/>
              </a:rPr>
              <a:t>Hyperspectral</a:t>
            </a: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b="1"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Imaging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Remote sensing systems often capture data in multiple spectral bands, enabling the analysis of various features on the Earth's surface. </a:t>
            </a:r>
            <a:endPar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2"/>
          <p:cNvSpPr/>
          <p:nvPr/>
        </p:nvSpPr>
        <p:spPr>
          <a:xfrm>
            <a:off x="304800" y="665055"/>
            <a:ext cx="8815754" cy="646331"/>
          </a:xfrm>
          <a:prstGeom prst="rect">
            <a:avLst/>
          </a:prstGeom>
        </p:spPr>
        <p:txBody>
          <a:bodyPr wrap="square">
            <a:spAutoFit/>
          </a:bodyPr>
          <a:lstStyle/>
          <a:p>
            <a:r>
              <a:rPr lang="en-US" sz="3600" b="1" dirty="0"/>
              <a:t>Importance of Remote Sensing in GIS:</a:t>
            </a:r>
            <a:endParaRPr lang="en-GB" sz="3600" dirty="0"/>
          </a:p>
        </p:txBody>
      </p:sp>
    </p:spTree>
    <p:extLst>
      <p:ext uri="{BB962C8B-B14F-4D97-AF65-F5344CB8AC3E}">
        <p14:creationId xmlns:p14="http://schemas.microsoft.com/office/powerpoint/2010/main" val="31317422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4356" y="1518252"/>
            <a:ext cx="8749643" cy="4031873"/>
          </a:xfrm>
          <a:prstGeom prst="rect">
            <a:avLst/>
          </a:prstGeom>
        </p:spPr>
        <p:txBody>
          <a:bodyPr wrap="square">
            <a:spAutoFit/>
          </a:bodyPr>
          <a:lstStyle/>
          <a:p>
            <a:pPr algn="just"/>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Hyperspectral</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imaging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can provide even more detailed information by capturing data in numerous narrow and contiguous bands</a:t>
            </a: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algn="just"/>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Temporal </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Analysis</a:t>
            </a:r>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data can be collected repeatedly over time, allowing for temporal analysis. This is crucial for monitoring changes in land use, vegetation cover, and other environmental </a:t>
            </a: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factors.</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5448"/>
            <a:ext cx="9198186" cy="4017887"/>
          </a:xfrm>
        </p:spPr>
        <p:txBody>
          <a:bodyPr>
            <a:norm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Topographic Information: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can be used to obtain topographic data, such as elevation models, which are essential for creating accurate and detailed maps in GIS.</a:t>
            </a:r>
            <a:endParaRPr lang="en-GB"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Rectangle 2"/>
          <p:cNvSpPr/>
          <p:nvPr/>
        </p:nvSpPr>
        <p:spPr>
          <a:xfrm>
            <a:off x="844061" y="594919"/>
            <a:ext cx="5732585" cy="584775"/>
          </a:xfrm>
          <a:prstGeom prst="rect">
            <a:avLst/>
          </a:prstGeom>
        </p:spPr>
        <p:txBody>
          <a:bodyPr wrap="square">
            <a:sp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Topographic Information: </a:t>
            </a:r>
            <a:endParaRPr lang="en-US" sz="3200"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3" y="1319349"/>
            <a:ext cx="9157063" cy="4702628"/>
          </a:xfrm>
        </p:spPr>
        <p:txBody>
          <a:bodyPr>
            <a:normAutofit fontScale="85000" lnSpcReduction="20000"/>
          </a:bodyPr>
          <a:lstStyle/>
          <a:p>
            <a:pPr marL="0" indent="0">
              <a:buNone/>
            </a:pPr>
            <a:r>
              <a:rPr lang="en-US" sz="3500" b="1" dirty="0" smtClean="0">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Environmental </a:t>
            </a:r>
            <a:r>
              <a:rPr lang="en-US" sz="3500" b="1" dirty="0" smtClean="0">
                <a:latin typeface="Times New Roman" panose="02020603050405020304" pitchFamily="18" charset="0"/>
                <a:cs typeface="Times New Roman" panose="02020603050405020304" pitchFamily="18" charset="0"/>
              </a:rPr>
              <a:t>Monitoring</a:t>
            </a:r>
          </a:p>
          <a:p>
            <a:pPr algn="just">
              <a:buFont typeface="Wingdings" pitchFamily="2" charset="2"/>
              <a:buChar char="Ø"/>
            </a:pPr>
            <a:r>
              <a:rPr lang="en-US" sz="3500" dirty="0" smtClean="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Remote sensing helps monitor environmental conditions, including vegetation health, deforestation, urban expansion, and natural disasters. This information is valuable for making informed decisions related to resource management and disaster </a:t>
            </a:r>
            <a:r>
              <a:rPr lang="en-US" sz="3500" dirty="0" smtClean="0">
                <a:latin typeface="Times New Roman" panose="02020603050405020304" pitchFamily="18" charset="0"/>
                <a:cs typeface="Times New Roman" panose="02020603050405020304" pitchFamily="18" charset="0"/>
              </a:rPr>
              <a:t>response. </a:t>
            </a:r>
          </a:p>
          <a:p>
            <a:pPr>
              <a:buFont typeface="Wingdings" pitchFamily="2" charset="2"/>
              <a:buChar char="Ø"/>
            </a:pPr>
            <a:r>
              <a:rPr lang="en-US" sz="3500" b="1" dirty="0" smtClean="0">
                <a:latin typeface="Times New Roman" panose="02020603050405020304" pitchFamily="18" charset="0"/>
                <a:cs typeface="Times New Roman" panose="02020603050405020304" pitchFamily="18" charset="0"/>
              </a:rPr>
              <a:t>Data Integration</a:t>
            </a:r>
          </a:p>
          <a:p>
            <a:pPr marL="0" indent="0" algn="just">
              <a:buNone/>
            </a:pPr>
            <a:r>
              <a:rPr lang="en-US" sz="3500" dirty="0" smtClean="0">
                <a:latin typeface="Times New Roman" panose="02020603050405020304" pitchFamily="18" charset="0"/>
                <a:cs typeface="Times New Roman" panose="02020603050405020304" pitchFamily="18" charset="0"/>
              </a:rPr>
              <a:t>Remote </a:t>
            </a:r>
            <a:r>
              <a:rPr lang="en-US" sz="3500" dirty="0">
                <a:latin typeface="Times New Roman" panose="02020603050405020304" pitchFamily="18" charset="0"/>
                <a:cs typeface="Times New Roman" panose="02020603050405020304" pitchFamily="18" charset="0"/>
              </a:rPr>
              <a:t>sensing data can be integrated with other spatial data in GIS, such as vector data (e.g., roads, boundaries) and attribute data (e.g., population, land use), enhancing the overall understanding of a particular area.</a:t>
            </a:r>
            <a:endParaRPr lang="en-US" sz="3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5172890"/>
          </a:xfrm>
        </p:spPr>
        <p:txBody>
          <a:bodyPr>
            <a:noAutofit/>
          </a:bodyPr>
          <a:lstStyle/>
          <a:p>
            <a:r>
              <a:rPr lang="en-US" sz="3500" b="1" dirty="0" smtClean="0">
                <a:latin typeface="Times New Roman" panose="02020603050405020304" pitchFamily="18" charset="0"/>
                <a:cs typeface="Times New Roman" panose="02020603050405020304" pitchFamily="18" charset="0"/>
              </a:rPr>
              <a:t>Weather </a:t>
            </a:r>
            <a:r>
              <a:rPr lang="en-US" sz="3500" b="1" dirty="0">
                <a:latin typeface="Times New Roman" panose="02020603050405020304" pitchFamily="18" charset="0"/>
                <a:cs typeface="Times New Roman" panose="02020603050405020304" pitchFamily="18" charset="0"/>
              </a:rPr>
              <a:t>Conditions</a:t>
            </a:r>
            <a:r>
              <a:rPr lang="en-US" sz="3500" b="1" dirty="0" smtClean="0">
                <a:latin typeface="Times New Roman" panose="02020603050405020304" pitchFamily="18" charset="0"/>
                <a:cs typeface="Times New Roman" panose="02020603050405020304" pitchFamily="18" charset="0"/>
              </a:rPr>
              <a:t>: </a:t>
            </a:r>
          </a:p>
          <a:p>
            <a:r>
              <a:rPr lang="en-US" sz="3500" dirty="0" smtClean="0">
                <a:latin typeface="Times New Roman" panose="02020603050405020304" pitchFamily="18" charset="0"/>
                <a:cs typeface="Times New Roman" panose="02020603050405020304" pitchFamily="18" charset="0"/>
              </a:rPr>
              <a:t>Cloud </a:t>
            </a:r>
            <a:r>
              <a:rPr lang="en-US" sz="3500" dirty="0">
                <a:latin typeface="Times New Roman" panose="02020603050405020304" pitchFamily="18" charset="0"/>
                <a:cs typeface="Times New Roman" panose="02020603050405020304" pitchFamily="18" charset="0"/>
              </a:rPr>
              <a:t>cover and adverse weather conditions can affect the quality of remote sensing data, limiting its availability during certain periods</a:t>
            </a:r>
            <a:r>
              <a:rPr lang="en-US" sz="3500" dirty="0" smtClean="0">
                <a:latin typeface="Times New Roman" panose="02020603050405020304" pitchFamily="18" charset="0"/>
                <a:cs typeface="Times New Roman" panose="02020603050405020304" pitchFamily="18" charset="0"/>
              </a:rPr>
              <a:t>.</a:t>
            </a:r>
          </a:p>
          <a:p>
            <a:r>
              <a:rPr lang="en-US" sz="3500" b="1" dirty="0" smtClean="0">
                <a:latin typeface="Times New Roman" panose="02020603050405020304" pitchFamily="18" charset="0"/>
                <a:cs typeface="Times New Roman" panose="02020603050405020304" pitchFamily="18" charset="0"/>
              </a:rPr>
              <a:t>Spatial </a:t>
            </a:r>
            <a:r>
              <a:rPr lang="en-US" sz="3500" b="1" dirty="0">
                <a:latin typeface="Times New Roman" panose="02020603050405020304" pitchFamily="18" charset="0"/>
                <a:cs typeface="Times New Roman" panose="02020603050405020304" pitchFamily="18" charset="0"/>
              </a:rPr>
              <a:t>and Spectral Resolution</a:t>
            </a:r>
            <a:r>
              <a:rPr lang="en-US" sz="3500" b="1" dirty="0" smtClean="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spatial and spectral resolution of remote sensing data may not always meet the specific requirements of a particular GIS analysis. High-resolution data may be expensive, and low-resolution data may lack the detail needed for certain applications.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57363" y="369214"/>
            <a:ext cx="5985934" cy="584775"/>
          </a:xfrm>
          <a:prstGeom prst="rect">
            <a:avLst/>
          </a:prstGeom>
        </p:spPr>
        <p:txBody>
          <a:bodyPr wrap="none">
            <a:spAutoFit/>
          </a:bodyPr>
          <a:lstStyle/>
          <a:p>
            <a:r>
              <a:rPr lang="en-US" sz="3200" b="1" dirty="0" smtClean="0"/>
              <a:t>Limitations </a:t>
            </a:r>
            <a:r>
              <a:rPr lang="en-US" sz="3200" b="1" dirty="0"/>
              <a:t>of Remote </a:t>
            </a:r>
            <a:r>
              <a:rPr lang="en-US" sz="3200" b="1" dirty="0" smtClean="0"/>
              <a:t>Sensing</a:t>
            </a:r>
            <a:endParaRPr lang="en-US" sz="3200" b="1" dirty="0"/>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422364" y="850289"/>
            <a:ext cx="9178835" cy="5632311"/>
          </a:xfrm>
          <a:prstGeom prst="rect">
            <a:avLst/>
          </a:prstGeom>
        </p:spPr>
        <p:txBody>
          <a:bodyPr wrap="square">
            <a:spAutoFit/>
          </a:bodyPr>
          <a:lstStyle/>
          <a:p>
            <a:pPr algn="just">
              <a:lnSpc>
                <a:spcPct val="150000"/>
              </a:lnSpc>
            </a:pPr>
            <a:r>
              <a:rPr lang="en-US" sz="2400" b="1" dirty="0" smtClean="0"/>
              <a:t>Saturation </a:t>
            </a:r>
            <a:r>
              <a:rPr lang="en-US" sz="2400" b="1" dirty="0"/>
              <a:t>and Overlapping Spectra</a:t>
            </a:r>
            <a:r>
              <a:rPr lang="en-US" sz="2400" b="1" dirty="0" smtClean="0"/>
              <a:t>:</a:t>
            </a:r>
          </a:p>
          <a:p>
            <a:pPr algn="just">
              <a:lnSpc>
                <a:spcPct val="150000"/>
              </a:lnSpc>
            </a:pPr>
            <a:r>
              <a:rPr lang="en-US" sz="2400" b="1" dirty="0" smtClean="0"/>
              <a:t> </a:t>
            </a:r>
            <a:r>
              <a:rPr lang="en-US" sz="2400" dirty="0"/>
              <a:t>Saturation of sensors can occur when the intensity of a particular feature exceeds the sensor's capacity to record it accurately. Additionally, overlapping spectral responses of different features can pose challenges in distinguishing between </a:t>
            </a:r>
            <a:r>
              <a:rPr lang="en-US" sz="2400" dirty="0" smtClean="0"/>
              <a:t>them.</a:t>
            </a:r>
          </a:p>
          <a:p>
            <a:pPr algn="just">
              <a:lnSpc>
                <a:spcPct val="150000"/>
              </a:lnSpc>
            </a:pPr>
            <a:r>
              <a:rPr lang="en-US" sz="2400" b="1" dirty="0" smtClean="0"/>
              <a:t>Cost </a:t>
            </a:r>
            <a:r>
              <a:rPr lang="en-US" sz="2400" b="1" dirty="0"/>
              <a:t>and Accessibility</a:t>
            </a:r>
            <a:r>
              <a:rPr lang="en-US" sz="2400" b="1" dirty="0" smtClean="0"/>
              <a:t>: </a:t>
            </a:r>
          </a:p>
          <a:p>
            <a:pPr algn="just">
              <a:lnSpc>
                <a:spcPct val="150000"/>
              </a:lnSpc>
            </a:pPr>
            <a:r>
              <a:rPr lang="en-US" sz="2400" dirty="0" smtClean="0"/>
              <a:t>Acquiring </a:t>
            </a:r>
            <a:r>
              <a:rPr lang="en-US" sz="2400" dirty="0"/>
              <a:t>high-quality remote sensing data can be expensive, and the accessibility to certain datasets may be restricted due to cost or geopolitical reasons.</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8693</TotalTime>
  <Words>540</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Remote Sensing   </vt:lpstr>
      <vt:lpstr>PowerPoint Presentation</vt:lpstr>
      <vt:lpstr>Spatial Data Acquisition: Remote sensing allows for the collection of spatial data over large areas, providing a wealth of information that can be used in GIS for mapping and analysis. Multi-Spectral and Hyperspectral Imaging Remote sensing systems often capture data in multiple spectral bands, enabling the analysis of various features on the Earth's surface. </vt:lpstr>
      <vt:lpstr>PowerPoint Presentation</vt:lpstr>
      <vt:lpstr>Topographic Information: Remote sensing can be used to obtain topographic data, such as elevation models, which are essential for creating accurate and detailed maps in GIS.</vt:lpstr>
      <vt:lpstr>PowerPoint Presentation</vt:lpstr>
      <vt:lpstr>PowerPoint Presentation</vt:lpstr>
      <vt:lpstr>PowerPoint Presentation</vt:lpstr>
      <vt:lpstr>PowerPoint Presentation</vt:lpstr>
      <vt:lpstr>Despite these limitations, the integration of remote sensing and GIS remains a powerful tool for understanding and managing the Earth's resources and environment.  Advances in technology continue to address some of these limitations, making remote sensing an increasingly valuable asset in the field of geospatial analysis.</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564</cp:revision>
  <cp:lastPrinted>2019-03-11T07:04:42Z</cp:lastPrinted>
  <dcterms:created xsi:type="dcterms:W3CDTF">2018-07-13T16:31:18Z</dcterms:created>
  <dcterms:modified xsi:type="dcterms:W3CDTF">2024-01-01T03:02:30Z</dcterms:modified>
</cp:coreProperties>
</file>