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77" r:id="rId8"/>
    <p:sldId id="296" r:id="rId9"/>
    <p:sldId id="297" r:id="rId10"/>
    <p:sldId id="298" r:id="rId11"/>
    <p:sldId id="299" r:id="rId12"/>
    <p:sldId id="300"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6" d="100"/>
          <a:sy n="66" d="100"/>
        </p:scale>
        <p:origin x="668" y="3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3/13/2024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0809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5908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98049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24141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08513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0011509" y="133949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644445" y="380796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GPS &amp; Database in GIS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1796352" cy="760288"/>
          </a:xfrm>
        </p:spPr>
        <p:txBody>
          <a:bodyPr/>
          <a:lstStyle/>
          <a:p>
            <a:r>
              <a:rPr lang="en-US" dirty="0"/>
              <a:t>Presenter Muhammad Atif</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865082" y="2398272"/>
            <a:ext cx="5055698" cy="1325563"/>
          </a:xfrm>
        </p:spPr>
        <p:txBody>
          <a:bodyPr/>
          <a:lstStyle/>
          <a:p>
            <a:r>
              <a:rPr lang="en-US" sz="7200"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a:xfrm>
            <a:off x="479333" y="2493385"/>
            <a:ext cx="1289394" cy="1135339"/>
          </a:xfrm>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srcRect/>
          <a:stretch/>
        </p:blipFill>
        <p:spPr>
          <a:xfrm>
            <a:off x="2833546" y="2526320"/>
            <a:ext cx="1289394" cy="1135339"/>
          </a:xfrm>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5"/>
          <a:srcRect/>
          <a:stretch/>
        </p:blipFill>
        <p:spPr>
          <a:xfrm>
            <a:off x="4017572" y="3281556"/>
            <a:ext cx="1289394" cy="1049813"/>
          </a:xfrm>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a:xfrm>
            <a:off x="5132162" y="5338844"/>
            <a:ext cx="1465840" cy="1141182"/>
          </a:xfrm>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Objectives </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Global positioning system(GPS)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Database in    GIS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Relational database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Hierarchical  database</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GPS &amp; Database  in GIS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11" name="Text Placeholder 17">
            <a:extLst>
              <a:ext uri="{FF2B5EF4-FFF2-40B4-BE49-F238E27FC236}">
                <a16:creationId xmlns:a16="http://schemas.microsoft.com/office/drawing/2014/main" id="{3CAAEF84-868F-4A8A-B94F-606A4F140567}"/>
              </a:ext>
            </a:extLst>
          </p:cNvPr>
          <p:cNvSpPr txBox="1">
            <a:spLocks/>
          </p:cNvSpPr>
          <p:nvPr/>
        </p:nvSpPr>
        <p:spPr>
          <a:xfrm>
            <a:off x="8375472" y="4629745"/>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731132"/>
            <a:ext cx="5117162" cy="1325563"/>
          </a:xfrm>
        </p:spPr>
        <p:txBody>
          <a:bodyPr/>
          <a:lstStyle/>
          <a:p>
            <a:r>
              <a:rPr lang="en-US" dirty="0"/>
              <a:t>Global positioning System (GPS)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056695"/>
            <a:ext cx="4457062" cy="2323827"/>
          </a:xfrm>
        </p:spPr>
        <p:txBody>
          <a:bodyPr/>
          <a:lstStyle/>
          <a:p>
            <a:pPr algn="just"/>
            <a:r>
              <a:rPr lang="en-US" sz="2000" dirty="0"/>
              <a:t>GPS stands for Global Positioning System. It is a satellite-based navigation system that provides location and time information anywhere on or near the Earth where there is an unobstructed line of sight to four or more GPS satellites</a:t>
            </a:r>
          </a:p>
          <a:p>
            <a:pPr algn="just"/>
            <a:endParaRPr lang="en-US" sz="2000" dirty="0"/>
          </a:p>
          <a:p>
            <a:pPr algn="just"/>
            <a:endParaRPr lang="en-US" sz="2000"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84632" y="6131293"/>
            <a:ext cx="4114800" cy="365125"/>
          </a:xfrm>
        </p:spPr>
        <p:txBody>
          <a:bodyPr/>
          <a:lstStyle/>
          <a:p>
            <a:r>
              <a:rPr lang="en-US"/>
              <a:t>Presentation title</a:t>
            </a:r>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5524940" y="0"/>
            <a:ext cx="6446999" cy="6857998"/>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199059" y="-9859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F5E844-1A94-4AB9-BE0E-116F96F79822}"/>
              </a:ext>
            </a:extLst>
          </p:cNvPr>
          <p:cNvSpPr>
            <a:spLocks noGrp="1"/>
          </p:cNvSpPr>
          <p:nvPr>
            <p:ph type="title"/>
          </p:nvPr>
        </p:nvSpPr>
        <p:spPr>
          <a:xfrm>
            <a:off x="762097" y="2041071"/>
            <a:ext cx="4441188" cy="2775857"/>
          </a:xfrm>
        </p:spPr>
        <p:txBody>
          <a:bodyPr/>
          <a:lstStyle/>
          <a:p>
            <a:pPr algn="ctr"/>
            <a:r>
              <a:rPr lang="en-US" sz="5400" dirty="0"/>
              <a:t>GPS </a:t>
            </a:r>
            <a:br>
              <a:rPr lang="en-US" sz="5400" dirty="0"/>
            </a:br>
            <a:r>
              <a:rPr lang="en-US" dirty="0"/>
              <a:t>in </a:t>
            </a:r>
            <a:br>
              <a:rPr lang="en-US" dirty="0"/>
            </a:br>
            <a:r>
              <a:rPr lang="en-US" sz="5400" dirty="0"/>
              <a:t>GIS</a:t>
            </a:r>
            <a:endParaRPr lang="en-US" dirty="0"/>
          </a:p>
        </p:txBody>
      </p:sp>
      <p:sp>
        <p:nvSpPr>
          <p:cNvPr id="10" name="TextBox 9">
            <a:extLst>
              <a:ext uri="{FF2B5EF4-FFF2-40B4-BE49-F238E27FC236}">
                <a16:creationId xmlns:a16="http://schemas.microsoft.com/office/drawing/2014/main" id="{C9076A2F-0230-4767-9D9B-51EF98F56015}"/>
              </a:ext>
            </a:extLst>
          </p:cNvPr>
          <p:cNvSpPr txBox="1"/>
          <p:nvPr/>
        </p:nvSpPr>
        <p:spPr>
          <a:xfrm>
            <a:off x="5585862" y="1443840"/>
            <a:ext cx="5646821" cy="3970318"/>
          </a:xfrm>
          <a:prstGeom prst="rect">
            <a:avLst/>
          </a:prstGeom>
        </p:spPr>
        <p:txBody>
          <a:bodyPr wrap="square" rtlCol="0">
            <a:spAutoFit/>
          </a:bodyPr>
          <a:lstStyle/>
          <a:p>
            <a:pPr marL="0" indent="0" algn="just">
              <a:lnSpc>
                <a:spcPct val="100000"/>
              </a:lnSpc>
              <a:spcBef>
                <a:spcPts val="0"/>
              </a:spcBef>
              <a:buFontTx/>
              <a:buNone/>
            </a:pPr>
            <a:r>
              <a:rPr lang="en-US" sz="2800" dirty="0">
                <a:solidFill>
                  <a:schemeClr val="accent6"/>
                </a:solidFill>
              </a:rPr>
              <a:t>when we talk about GPS in GIS, it's about using GPS technology to gather accurate location data and then using GIS to work with that data, analyze it, and make maps or other useful information. It's like using GPS to put things on a digital map so we can understand and work with them better.</a:t>
            </a: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F5E844-1A94-4AB9-BE0E-116F96F79822}"/>
              </a:ext>
            </a:extLst>
          </p:cNvPr>
          <p:cNvSpPr>
            <a:spLocks noGrp="1"/>
          </p:cNvSpPr>
          <p:nvPr>
            <p:ph type="title"/>
          </p:nvPr>
        </p:nvSpPr>
        <p:spPr>
          <a:xfrm>
            <a:off x="1676498" y="2418604"/>
            <a:ext cx="2905128" cy="2374777"/>
          </a:xfrm>
        </p:spPr>
        <p:txBody>
          <a:bodyPr/>
          <a:lstStyle/>
          <a:p>
            <a:pPr algn="ctr"/>
            <a:r>
              <a:rPr lang="en-US" dirty="0"/>
              <a:t>Advantages</a:t>
            </a:r>
            <a:br>
              <a:rPr lang="en-US" dirty="0"/>
            </a:br>
            <a:r>
              <a:rPr lang="en-US" dirty="0"/>
              <a:t>of GPS</a:t>
            </a:r>
            <a:endParaRPr lang="en-US" sz="3600" dirty="0"/>
          </a:p>
        </p:txBody>
      </p:sp>
      <p:sp>
        <p:nvSpPr>
          <p:cNvPr id="10" name="TextBox 9">
            <a:extLst>
              <a:ext uri="{FF2B5EF4-FFF2-40B4-BE49-F238E27FC236}">
                <a16:creationId xmlns:a16="http://schemas.microsoft.com/office/drawing/2014/main" id="{C9076A2F-0230-4767-9D9B-51EF98F56015}"/>
              </a:ext>
            </a:extLst>
          </p:cNvPr>
          <p:cNvSpPr txBox="1"/>
          <p:nvPr/>
        </p:nvSpPr>
        <p:spPr>
          <a:xfrm>
            <a:off x="5585862" y="1443840"/>
            <a:ext cx="5646821" cy="3108543"/>
          </a:xfrm>
          <a:prstGeom prst="rect">
            <a:avLst/>
          </a:prstGeom>
        </p:spPr>
        <p:txBody>
          <a:bodyPr wrap="square" rtlCol="0">
            <a:spAutoFit/>
          </a:bodyPr>
          <a:lstStyle/>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Accurate Geolocation</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Real time data collection</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Efficient field work</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Environmental monitoring</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Improved decision making</a:t>
            </a:r>
          </a:p>
          <a:p>
            <a:pPr algn="just">
              <a:lnSpc>
                <a:spcPct val="100000"/>
              </a:lnSpc>
              <a:spcBef>
                <a:spcPts val="0"/>
              </a:spcBef>
            </a:pPr>
            <a:r>
              <a:rPr lang="en-US" sz="2800" dirty="0">
                <a:solidFill>
                  <a:schemeClr val="accent6"/>
                </a:solidFill>
              </a:rPr>
              <a:t> </a:t>
            </a:r>
          </a:p>
          <a:p>
            <a:pPr algn="just">
              <a:lnSpc>
                <a:spcPct val="100000"/>
              </a:lnSpc>
              <a:spcBef>
                <a:spcPts val="0"/>
              </a:spcBef>
            </a:pPr>
            <a:r>
              <a:rPr lang="en-US" sz="2800" dirty="0">
                <a:solidFill>
                  <a:schemeClr val="accent6"/>
                </a:solidFill>
              </a:rPr>
              <a:t>     And many other advantages </a:t>
            </a:r>
          </a:p>
        </p:txBody>
      </p:sp>
    </p:spTree>
    <p:extLst>
      <p:ext uri="{BB962C8B-B14F-4D97-AF65-F5344CB8AC3E}">
        <p14:creationId xmlns:p14="http://schemas.microsoft.com/office/powerpoint/2010/main" val="421814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F5E844-1A94-4AB9-BE0E-116F96F79822}"/>
              </a:ext>
            </a:extLst>
          </p:cNvPr>
          <p:cNvSpPr>
            <a:spLocks noGrp="1"/>
          </p:cNvSpPr>
          <p:nvPr>
            <p:ph type="title"/>
          </p:nvPr>
        </p:nvSpPr>
        <p:spPr>
          <a:xfrm>
            <a:off x="1147108" y="2062469"/>
            <a:ext cx="3909364" cy="2374777"/>
          </a:xfrm>
        </p:spPr>
        <p:txBody>
          <a:bodyPr/>
          <a:lstStyle/>
          <a:p>
            <a:pPr algn="ctr"/>
            <a:br>
              <a:rPr lang="en-US" dirty="0"/>
            </a:br>
            <a:r>
              <a:rPr lang="en-US" sz="3600" dirty="0"/>
              <a:t>Disadvantages</a:t>
            </a:r>
            <a:br>
              <a:rPr lang="en-US" dirty="0"/>
            </a:br>
            <a:r>
              <a:rPr lang="en-US" dirty="0"/>
              <a:t>of GPS</a:t>
            </a:r>
            <a:endParaRPr lang="en-US" sz="3600" dirty="0"/>
          </a:p>
        </p:txBody>
      </p:sp>
      <p:sp>
        <p:nvSpPr>
          <p:cNvPr id="10" name="TextBox 9">
            <a:extLst>
              <a:ext uri="{FF2B5EF4-FFF2-40B4-BE49-F238E27FC236}">
                <a16:creationId xmlns:a16="http://schemas.microsoft.com/office/drawing/2014/main" id="{C9076A2F-0230-4767-9D9B-51EF98F56015}"/>
              </a:ext>
            </a:extLst>
          </p:cNvPr>
          <p:cNvSpPr txBox="1"/>
          <p:nvPr/>
        </p:nvSpPr>
        <p:spPr>
          <a:xfrm>
            <a:off x="5585862" y="1443840"/>
            <a:ext cx="5646821" cy="3108543"/>
          </a:xfrm>
          <a:prstGeom prst="rect">
            <a:avLst/>
          </a:prstGeom>
        </p:spPr>
        <p:txBody>
          <a:bodyPr wrap="square" rtlCol="0">
            <a:spAutoFit/>
          </a:bodyPr>
          <a:lstStyle/>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Equipment cost</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Consume power</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Signal interference</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Limited indoor coverage</a:t>
            </a:r>
          </a:p>
          <a:p>
            <a:pPr marL="457200" indent="-457200" algn="just">
              <a:lnSpc>
                <a:spcPct val="100000"/>
              </a:lnSpc>
              <a:spcBef>
                <a:spcPts val="0"/>
              </a:spcBef>
              <a:buFont typeface="Wingdings" panose="05000000000000000000" pitchFamily="2" charset="2"/>
              <a:buChar char="Ø"/>
            </a:pPr>
            <a:r>
              <a:rPr lang="en-US" sz="2800" dirty="0">
                <a:solidFill>
                  <a:schemeClr val="accent6"/>
                </a:solidFill>
              </a:rPr>
              <a:t>Limited vertical accuracy</a:t>
            </a:r>
          </a:p>
          <a:p>
            <a:pPr algn="just">
              <a:lnSpc>
                <a:spcPct val="100000"/>
              </a:lnSpc>
              <a:spcBef>
                <a:spcPts val="0"/>
              </a:spcBef>
            </a:pPr>
            <a:r>
              <a:rPr lang="en-US" sz="2800" dirty="0">
                <a:solidFill>
                  <a:schemeClr val="accent6"/>
                </a:solidFill>
              </a:rPr>
              <a:t> </a:t>
            </a:r>
          </a:p>
          <a:p>
            <a:pPr algn="just">
              <a:lnSpc>
                <a:spcPct val="100000"/>
              </a:lnSpc>
              <a:spcBef>
                <a:spcPts val="0"/>
              </a:spcBef>
            </a:pPr>
            <a:r>
              <a:rPr lang="en-US" sz="2800" dirty="0">
                <a:solidFill>
                  <a:schemeClr val="accent6"/>
                </a:solidFill>
              </a:rPr>
              <a:t>     And many other disadvantages </a:t>
            </a:r>
          </a:p>
        </p:txBody>
      </p:sp>
    </p:spTree>
    <p:extLst>
      <p:ext uri="{BB962C8B-B14F-4D97-AF65-F5344CB8AC3E}">
        <p14:creationId xmlns:p14="http://schemas.microsoft.com/office/powerpoint/2010/main" val="181064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731132"/>
            <a:ext cx="5117162" cy="1325563"/>
          </a:xfrm>
        </p:spPr>
        <p:txBody>
          <a:bodyPr/>
          <a:lstStyle/>
          <a:p>
            <a:r>
              <a:rPr lang="en-US" dirty="0"/>
              <a:t>Database in GIS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675824"/>
            <a:ext cx="4457062" cy="3542096"/>
          </a:xfrm>
        </p:spPr>
        <p:txBody>
          <a:bodyPr/>
          <a:lstStyle/>
          <a:p>
            <a:pPr algn="just"/>
            <a:r>
              <a:rPr lang="en-US" sz="2000" dirty="0"/>
              <a:t>In a Geographic Information System (GIS), a database is like a carefully organized collection of information. This information can be about anything related to places, like cities, mountains, or any other info related to </a:t>
            </a:r>
            <a:r>
              <a:rPr lang="en-US" sz="2000" dirty="0" err="1"/>
              <a:t>gis</a:t>
            </a:r>
            <a:r>
              <a:rPr lang="en-US" sz="2000" dirty="0"/>
              <a:t>.</a:t>
            </a:r>
          </a:p>
          <a:p>
            <a:pPr algn="just"/>
            <a:r>
              <a:rPr lang="en-US" sz="2000" dirty="0"/>
              <a:t>This database is super important because it helps us manage all this information in a smart way.</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84632" y="6131293"/>
            <a:ext cx="4114800" cy="365125"/>
          </a:xfrm>
        </p:spPr>
        <p:txBody>
          <a:bodyPr/>
          <a:lstStyle/>
          <a:p>
            <a:r>
              <a:rPr lang="en-US" dirty="0"/>
              <a:t>GPS and database in GIS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5978609" y="274955"/>
            <a:ext cx="5982386" cy="6446999"/>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081668" y="-5775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96006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F5E844-1A94-4AB9-BE0E-116F96F79822}"/>
              </a:ext>
            </a:extLst>
          </p:cNvPr>
          <p:cNvSpPr>
            <a:spLocks noGrp="1"/>
          </p:cNvSpPr>
          <p:nvPr>
            <p:ph type="title"/>
          </p:nvPr>
        </p:nvSpPr>
        <p:spPr>
          <a:xfrm>
            <a:off x="1127857" y="2341602"/>
            <a:ext cx="3909364" cy="2374777"/>
          </a:xfrm>
        </p:spPr>
        <p:txBody>
          <a:bodyPr/>
          <a:lstStyle/>
          <a:p>
            <a:pPr algn="ctr"/>
            <a:r>
              <a:rPr lang="en-US" dirty="0"/>
              <a:t>Hierarchical</a:t>
            </a:r>
            <a:br>
              <a:rPr lang="en-US" dirty="0"/>
            </a:br>
            <a:r>
              <a:rPr lang="en-US" dirty="0"/>
              <a:t>Database</a:t>
            </a:r>
          </a:p>
        </p:txBody>
      </p:sp>
      <p:sp>
        <p:nvSpPr>
          <p:cNvPr id="10" name="TextBox 9">
            <a:extLst>
              <a:ext uri="{FF2B5EF4-FFF2-40B4-BE49-F238E27FC236}">
                <a16:creationId xmlns:a16="http://schemas.microsoft.com/office/drawing/2014/main" id="{C9076A2F-0230-4767-9D9B-51EF98F56015}"/>
              </a:ext>
            </a:extLst>
          </p:cNvPr>
          <p:cNvSpPr txBox="1"/>
          <p:nvPr/>
        </p:nvSpPr>
        <p:spPr>
          <a:xfrm>
            <a:off x="5489610" y="1280210"/>
            <a:ext cx="5646821" cy="1938992"/>
          </a:xfrm>
          <a:prstGeom prst="rect">
            <a:avLst/>
          </a:prstGeom>
        </p:spPr>
        <p:txBody>
          <a:bodyPr wrap="square" rtlCol="0">
            <a:spAutoFit/>
          </a:bodyPr>
          <a:lstStyle/>
          <a:p>
            <a:pPr algn="just">
              <a:lnSpc>
                <a:spcPct val="100000"/>
              </a:lnSpc>
              <a:spcBef>
                <a:spcPts val="0"/>
              </a:spcBef>
            </a:pPr>
            <a:r>
              <a:rPr lang="en-US" sz="2400" dirty="0">
                <a:solidFill>
                  <a:schemeClr val="accent6"/>
                </a:solidFill>
              </a:rPr>
              <a:t>Data is organized in a tree-like structure with parent-child relationships. Each parent can have multiple children, but each child has only one parent. It's like a family tree.</a:t>
            </a:r>
          </a:p>
        </p:txBody>
      </p:sp>
      <p:pic>
        <p:nvPicPr>
          <p:cNvPr id="3" name="Picture 2">
            <a:extLst>
              <a:ext uri="{FF2B5EF4-FFF2-40B4-BE49-F238E27FC236}">
                <a16:creationId xmlns:a16="http://schemas.microsoft.com/office/drawing/2014/main" id="{DCEEB59F-7296-41A7-AA86-4BC5E37032B3}"/>
              </a:ext>
            </a:extLst>
          </p:cNvPr>
          <p:cNvPicPr>
            <a:picLocks noChangeAspect="1"/>
          </p:cNvPicPr>
          <p:nvPr/>
        </p:nvPicPr>
        <p:blipFill rotWithShape="1">
          <a:blip r:embed="rId3"/>
          <a:srcRect l="2306" t="7935" r="4344" b="11830"/>
          <a:stretch/>
        </p:blipFill>
        <p:spPr>
          <a:xfrm>
            <a:off x="5489610" y="3658050"/>
            <a:ext cx="5867973" cy="2521820"/>
          </a:xfrm>
          <a:prstGeom prst="rect">
            <a:avLst/>
          </a:prstGeom>
        </p:spPr>
      </p:pic>
    </p:spTree>
    <p:extLst>
      <p:ext uri="{BB962C8B-B14F-4D97-AF65-F5344CB8AC3E}">
        <p14:creationId xmlns:p14="http://schemas.microsoft.com/office/powerpoint/2010/main" val="978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F5E844-1A94-4AB9-BE0E-116F96F79822}"/>
              </a:ext>
            </a:extLst>
          </p:cNvPr>
          <p:cNvSpPr>
            <a:spLocks noGrp="1"/>
          </p:cNvSpPr>
          <p:nvPr>
            <p:ph type="title"/>
          </p:nvPr>
        </p:nvSpPr>
        <p:spPr>
          <a:xfrm>
            <a:off x="1127857" y="2341602"/>
            <a:ext cx="3909364" cy="2374777"/>
          </a:xfrm>
        </p:spPr>
        <p:txBody>
          <a:bodyPr/>
          <a:lstStyle/>
          <a:p>
            <a:pPr algn="ctr"/>
            <a:r>
              <a:rPr lang="en-US" dirty="0"/>
              <a:t>Relational</a:t>
            </a:r>
            <a:br>
              <a:rPr lang="en-US" dirty="0"/>
            </a:br>
            <a:r>
              <a:rPr lang="en-US" dirty="0"/>
              <a:t>Database</a:t>
            </a:r>
          </a:p>
        </p:txBody>
      </p:sp>
      <p:sp>
        <p:nvSpPr>
          <p:cNvPr id="10" name="TextBox 9">
            <a:extLst>
              <a:ext uri="{FF2B5EF4-FFF2-40B4-BE49-F238E27FC236}">
                <a16:creationId xmlns:a16="http://schemas.microsoft.com/office/drawing/2014/main" id="{C9076A2F-0230-4767-9D9B-51EF98F56015}"/>
              </a:ext>
            </a:extLst>
          </p:cNvPr>
          <p:cNvSpPr txBox="1"/>
          <p:nvPr/>
        </p:nvSpPr>
        <p:spPr>
          <a:xfrm>
            <a:off x="5585862" y="1280210"/>
            <a:ext cx="5313146" cy="1938992"/>
          </a:xfrm>
          <a:prstGeom prst="rect">
            <a:avLst/>
          </a:prstGeom>
        </p:spPr>
        <p:txBody>
          <a:bodyPr wrap="square" rtlCol="0">
            <a:spAutoFit/>
          </a:bodyPr>
          <a:lstStyle/>
          <a:p>
            <a:pPr algn="just">
              <a:lnSpc>
                <a:spcPct val="100000"/>
              </a:lnSpc>
              <a:spcBef>
                <a:spcPts val="0"/>
              </a:spcBef>
            </a:pPr>
            <a:r>
              <a:rPr lang="en-US" sz="2400" dirty="0">
                <a:solidFill>
                  <a:schemeClr val="accent6"/>
                </a:solidFill>
              </a:rPr>
              <a:t>Data is organized into tables consisting of rows and columns, with relationships established between tables. It's like a set of spreadsheets connected by common identifiers</a:t>
            </a:r>
            <a:r>
              <a:rPr lang="en-US" sz="2400" b="0" i="0" dirty="0">
                <a:solidFill>
                  <a:srgbClr val="ECECEC"/>
                </a:solidFill>
                <a:effectLst/>
                <a:latin typeface="Söhne"/>
              </a:rPr>
              <a:t>.</a:t>
            </a:r>
            <a:endParaRPr lang="en-US" sz="2400" dirty="0">
              <a:solidFill>
                <a:schemeClr val="accent6"/>
              </a:solidFill>
            </a:endParaRPr>
          </a:p>
        </p:txBody>
      </p:sp>
      <p:pic>
        <p:nvPicPr>
          <p:cNvPr id="4" name="Picture 3">
            <a:extLst>
              <a:ext uri="{FF2B5EF4-FFF2-40B4-BE49-F238E27FC236}">
                <a16:creationId xmlns:a16="http://schemas.microsoft.com/office/drawing/2014/main" id="{DEB15B8B-5A6C-4026-88EC-FB95F0F8729F}"/>
              </a:ext>
            </a:extLst>
          </p:cNvPr>
          <p:cNvPicPr>
            <a:picLocks noChangeAspect="1"/>
          </p:cNvPicPr>
          <p:nvPr/>
        </p:nvPicPr>
        <p:blipFill rotWithShape="1">
          <a:blip r:embed="rId3"/>
          <a:srcRect l="3994" t="5543" r="3680" b="7426"/>
          <a:stretch/>
        </p:blipFill>
        <p:spPr>
          <a:xfrm>
            <a:off x="5585862" y="3429000"/>
            <a:ext cx="5313146" cy="2926080"/>
          </a:xfrm>
          <a:prstGeom prst="rect">
            <a:avLst/>
          </a:prstGeom>
        </p:spPr>
      </p:pic>
    </p:spTree>
    <p:extLst>
      <p:ext uri="{BB962C8B-B14F-4D97-AF65-F5344CB8AC3E}">
        <p14:creationId xmlns:p14="http://schemas.microsoft.com/office/powerpoint/2010/main" val="131894070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85</TotalTime>
  <Words>337</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Abadi</vt:lpstr>
      <vt:lpstr>Arial</vt:lpstr>
      <vt:lpstr>Calibri</vt:lpstr>
      <vt:lpstr>Posterama Text Black</vt:lpstr>
      <vt:lpstr>Posterama Text SemiBold</vt:lpstr>
      <vt:lpstr>Söhne</vt:lpstr>
      <vt:lpstr>Wingdings</vt:lpstr>
      <vt:lpstr>Custom​​</vt:lpstr>
      <vt:lpstr>GPS &amp; Database in GIS</vt:lpstr>
      <vt:lpstr>Objectives </vt:lpstr>
      <vt:lpstr>Global positioning System (GPS)</vt:lpstr>
      <vt:lpstr>GPS  in  GIS</vt:lpstr>
      <vt:lpstr>Advantages of GPS</vt:lpstr>
      <vt:lpstr> Disadvantages of GPS</vt:lpstr>
      <vt:lpstr>Database in GIS</vt:lpstr>
      <vt:lpstr>Hierarchical Database</vt:lpstr>
      <vt:lpstr>Relational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&amp; Database in GIS</dc:title>
  <dc:creator>ATIF</dc:creator>
  <cp:lastModifiedBy>ATIF</cp:lastModifiedBy>
  <cp:revision>8</cp:revision>
  <dcterms:created xsi:type="dcterms:W3CDTF">2024-03-13T01:46:48Z</dcterms:created>
  <dcterms:modified xsi:type="dcterms:W3CDTF">2024-03-13T03:12:47Z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