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3"/>
    <p:sldId id="257" r:id="rId4"/>
    <p:sldId id="259" r:id="rId5"/>
    <p:sldId id="262" r:id="rId6"/>
    <p:sldId id="260"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22729"/>
            <a:ext cx="9045388" cy="1021977"/>
          </a:xfrm>
        </p:spPr>
        <p:txBody>
          <a:bodyPr/>
          <a:lstStyle/>
          <a:p>
            <a:r>
              <a:rPr lang="en-GB" dirty="0"/>
              <a:t>What is Data classification ???</a:t>
            </a:r>
            <a:endParaRPr lang="en-US" dirty="0"/>
          </a:p>
        </p:txBody>
      </p:sp>
      <p:sp>
        <p:nvSpPr>
          <p:cNvPr id="3" name="Content Placeholder 2"/>
          <p:cNvSpPr>
            <a:spLocks noGrp="1"/>
          </p:cNvSpPr>
          <p:nvPr>
            <p:ph idx="1"/>
          </p:nvPr>
        </p:nvSpPr>
        <p:spPr>
          <a:xfrm>
            <a:off x="1371600" y="1577789"/>
            <a:ext cx="9601200" cy="3419272"/>
          </a:xfrm>
        </p:spPr>
        <p:txBody>
          <a:bodyPr>
            <a:normAutofit/>
          </a:bodyPr>
          <a:lstStyle/>
          <a:p>
            <a:r>
              <a:rPr lang="en-US" sz="2800" u="sng" dirty="0"/>
              <a:t>Data classification is the process of categorizing data based on its sensitivity, importance, or other criteria. It involves labeling data with tags or metadata to indicate its level of confidentiality, integrity, and availability, thereby facilitating appropriate handling, storage, and protection measures.</a:t>
            </a:r>
            <a:endParaRPr lang="en-US" sz="2800" u="sng" dirty="0"/>
          </a:p>
        </p:txBody>
      </p:sp>
      <p:pic>
        <p:nvPicPr>
          <p:cNvPr id="6" name="Picture 5"/>
          <p:cNvPicPr>
            <a:picLocks noChangeAspect="1"/>
          </p:cNvPicPr>
          <p:nvPr/>
        </p:nvPicPr>
        <p:blipFill>
          <a:blip r:embed="rId1"/>
          <a:stretch>
            <a:fillRect/>
          </a:stretch>
        </p:blipFill>
        <p:spPr>
          <a:xfrm>
            <a:off x="2679961" y="3957552"/>
            <a:ext cx="7459305" cy="25451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5154"/>
            <a:ext cx="3953435" cy="1057834"/>
          </a:xfrm>
        </p:spPr>
        <p:txBody>
          <a:bodyPr/>
          <a:lstStyle/>
          <a:p>
            <a:r>
              <a:rPr lang="en-GB" dirty="0"/>
              <a:t>Example ;</a:t>
            </a:r>
            <a:endParaRPr lang="en-US" dirty="0"/>
          </a:p>
        </p:txBody>
      </p:sp>
      <p:sp>
        <p:nvSpPr>
          <p:cNvPr id="3" name="Content Placeholder 2"/>
          <p:cNvSpPr>
            <a:spLocks noGrp="1"/>
          </p:cNvSpPr>
          <p:nvPr>
            <p:ph idx="1"/>
          </p:nvPr>
        </p:nvSpPr>
        <p:spPr>
          <a:xfrm>
            <a:off x="1371602" y="1131794"/>
            <a:ext cx="9601200" cy="4594412"/>
          </a:xfrm>
        </p:spPr>
        <p:txBody>
          <a:bodyPr>
            <a:normAutofit/>
          </a:bodyPr>
          <a:lstStyle/>
          <a:p>
            <a:r>
              <a:rPr lang="en-US" sz="2800"/>
              <a:t>An example of data classification is in an organization where data is categorized into public, internal, confidential, and restricted categories. Public data might include marketing materials or press releases, while internal data could consist of employee handbooks or internal memos. Confidential data could be financial reports or customer information, and restricted data might include trade secrets or sensitive personal data subject to legal protection. Each category would have different access controls, encryption requirements, and handling procedures based on its classification level.</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875"/>
            <a:ext cx="10349230" cy="1073785"/>
          </a:xfrm>
        </p:spPr>
        <p:txBody>
          <a:bodyPr/>
          <a:lstStyle/>
          <a:p>
            <a:r>
              <a:rPr lang="en-GB" dirty="0"/>
              <a:t>Types of data classification</a:t>
            </a:r>
            <a:endParaRPr lang="en-US" dirty="0"/>
          </a:p>
        </p:txBody>
      </p:sp>
      <p:sp>
        <p:nvSpPr>
          <p:cNvPr id="3" name="Content Placeholder 2"/>
          <p:cNvSpPr>
            <a:spLocks noGrp="1"/>
          </p:cNvSpPr>
          <p:nvPr>
            <p:ph idx="1"/>
          </p:nvPr>
        </p:nvSpPr>
        <p:spPr>
          <a:xfrm>
            <a:off x="1295400" y="762000"/>
            <a:ext cx="10590530" cy="5800090"/>
          </a:xfrm>
        </p:spPr>
        <p:txBody>
          <a:bodyPr>
            <a:noAutofit/>
          </a:bodyPr>
          <a:lstStyle/>
          <a:p>
            <a:pPr marL="0" indent="0">
              <a:buNone/>
            </a:pPr>
            <a:r>
              <a:rPr lang="en-US" sz="1800" dirty="0"/>
              <a:t>There are several types of data classification, including: </a:t>
            </a:r>
            <a:endParaRPr lang="en-GB" sz="1800" dirty="0"/>
          </a:p>
          <a:p>
            <a:r>
              <a:rPr lang="en-US" sz="1800" dirty="0"/>
              <a:t>Hierarchical Classification: Data is classified into a hierarchical structure, typically ranging from less sensitive to highly sensitive categories. </a:t>
            </a:r>
            <a:endParaRPr lang="en-GB" sz="1800" dirty="0"/>
          </a:p>
          <a:p>
            <a:r>
              <a:rPr lang="en-US" sz="1800" dirty="0"/>
              <a:t>Binary Classification: Data is classified into just two categories, such as public and confidential</a:t>
            </a:r>
            <a:r>
              <a:rPr lang="en-GB" sz="1800" dirty="0"/>
              <a:t>.</a:t>
            </a:r>
            <a:endParaRPr lang="en-GB" sz="1800" dirty="0"/>
          </a:p>
          <a:p>
            <a:r>
              <a:rPr lang="en-US" sz="1800" dirty="0"/>
              <a:t>Multi-level Classification: Data is classified into multiple levels or tiers based on sensitivity, such as low, medium, and high. </a:t>
            </a:r>
            <a:endParaRPr lang="en-GB" sz="1800" dirty="0"/>
          </a:p>
          <a:p>
            <a:r>
              <a:rPr lang="en-US" sz="1800" dirty="0"/>
              <a:t>Content-based Classification: Data is classified based on its content, such as keywords, patterns, or characteristics. </a:t>
            </a:r>
            <a:endParaRPr lang="en-GB" sz="1800" dirty="0"/>
          </a:p>
          <a:p>
            <a:r>
              <a:rPr lang="en-US" sz="1800" dirty="0"/>
              <a:t>Contextual Classification: Data is classified based on its context, including its intended use, location, or user accessing it.</a:t>
            </a:r>
            <a:endParaRPr lang="en-GB" sz="1800" dirty="0"/>
          </a:p>
          <a:p>
            <a:r>
              <a:rPr lang="en-GB" sz="1800" dirty="0"/>
              <a:t>Statistical </a:t>
            </a:r>
            <a:r>
              <a:rPr lang="en-US" sz="1800" dirty="0"/>
              <a:t> Classification: Data is classified using statistical analysis techniques, such as clustering or decision trees. </a:t>
            </a:r>
            <a:endParaRPr lang="en-GB" sz="1800" dirty="0"/>
          </a:p>
          <a:p>
            <a:r>
              <a:rPr lang="en-US" sz="1800" dirty="0"/>
              <a:t>Automated Classification: Data is classified automatically using algorithms or machine learning models, without manual intervention. </a:t>
            </a:r>
            <a:endParaRPr lang="en-GB" sz="1800" dirty="0"/>
          </a:p>
          <a:p>
            <a:endParaRPr lang="en-GB" sz="1800" dirty="0"/>
          </a:p>
          <a:p>
            <a:pPr marL="0" indent="0">
              <a:buNone/>
            </a:pPr>
            <a:r>
              <a:rPr lang="en-US" sz="1800" dirty="0"/>
              <a:t>These types of classification can be used individually or in combination, depending on the specific needs and requirements of an organization</a:t>
            </a:r>
            <a:r>
              <a:rPr lang="en-GB" sz="1800" dirty="0"/>
              <a:t>.</a:t>
            </a:r>
            <a:endParaRPr lang="en-GB"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183341"/>
            <a:ext cx="10470776" cy="5441577"/>
          </a:xfrm>
        </p:spPr>
        <p:txBody>
          <a:bodyPr>
            <a:noAutofit/>
          </a:bodyPr>
          <a:lstStyle/>
          <a:p>
            <a:pPr marL="0" indent="0">
              <a:buNone/>
            </a:pPr>
            <a:r>
              <a:rPr lang="en-US" sz="2400" dirty="0"/>
              <a:t> </a:t>
            </a:r>
            <a:r>
              <a:rPr lang="en-GB" sz="2400" dirty="0"/>
              <a:t>Advantages </a:t>
            </a:r>
            <a:r>
              <a:rPr lang="en-US" sz="2400" dirty="0"/>
              <a:t>of data classification in simple terms:</a:t>
            </a:r>
            <a:endParaRPr lang="en-GB" sz="2400" dirty="0"/>
          </a:p>
          <a:p>
            <a:r>
              <a:rPr lang="en-GB" sz="2400" dirty="0"/>
              <a:t>Better</a:t>
            </a:r>
            <a:r>
              <a:rPr lang="en-US" sz="2400" dirty="0"/>
              <a:t> Security: Keeps important stuff safe from bad guys.</a:t>
            </a:r>
            <a:endParaRPr lang="en-GB" sz="2400" dirty="0"/>
          </a:p>
          <a:p>
            <a:r>
              <a:rPr lang="en-US" sz="2400" dirty="0"/>
              <a:t> Following Rules: Helps organizations follow the law and industry rules about data. </a:t>
            </a:r>
            <a:endParaRPr lang="en-GB" sz="2400" dirty="0"/>
          </a:p>
          <a:p>
            <a:r>
              <a:rPr lang="en-US" sz="2400" dirty="0"/>
              <a:t>Less Risk: Helps find and fix problems before they become big issues. </a:t>
            </a:r>
            <a:endParaRPr lang="en-GB" sz="2400" dirty="0"/>
          </a:p>
          <a:p>
            <a:r>
              <a:rPr lang="en-US" sz="2400" dirty="0"/>
              <a:t>Easy Organization: Makes it easier to find and handle data.</a:t>
            </a:r>
            <a:endParaRPr lang="en-GB" sz="2400" dirty="0"/>
          </a:p>
          <a:p>
            <a:r>
              <a:rPr lang="en-US" sz="2400" dirty="0"/>
              <a:t> Saving Money: Helps use money wisely by spending it where it's needed most. </a:t>
            </a:r>
            <a:endParaRPr lang="en-GB" sz="2400" dirty="0"/>
          </a:p>
          <a:p>
            <a:r>
              <a:rPr lang="en-US" sz="2400" dirty="0"/>
              <a:t>Smarter Decisions: Helps make better choices by knowing which data is most important.</a:t>
            </a:r>
            <a:endParaRPr lang="en-GB" sz="2400" dirty="0"/>
          </a:p>
          <a:p>
            <a:r>
              <a:rPr lang="en-GB" sz="2400" dirty="0"/>
              <a:t>Teamwork</a:t>
            </a:r>
            <a:r>
              <a:rPr lang="en-US" sz="2400" dirty="0"/>
              <a:t>: Makes it easier for everyone to work together by making data easier to share.</a:t>
            </a:r>
            <a:endParaRPr lang="en-US" sz="2400" dirty="0"/>
          </a:p>
        </p:txBody>
      </p:sp>
      <p:sp>
        <p:nvSpPr>
          <p:cNvPr id="5" name="Title 4"/>
          <p:cNvSpPr>
            <a:spLocks noGrp="1"/>
          </p:cNvSpPr>
          <p:nvPr>
            <p:ph type="title"/>
          </p:nvPr>
        </p:nvSpPr>
        <p:spPr>
          <a:xfrm>
            <a:off x="4231340" y="233082"/>
            <a:ext cx="3478307" cy="950259"/>
          </a:xfrm>
        </p:spPr>
        <p:txBody>
          <a:bodyPr/>
          <a:lstStyle/>
          <a:p>
            <a:r>
              <a:rPr lang="en-GB"/>
              <a:t>Advantages;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647" y="125506"/>
            <a:ext cx="9601200" cy="1255059"/>
          </a:xfrm>
        </p:spPr>
        <p:txBody>
          <a:bodyPr/>
          <a:lstStyle/>
          <a:p>
            <a:r>
              <a:rPr lang="en-GB" dirty="0"/>
              <a:t>Disadvantages;</a:t>
            </a:r>
            <a:endParaRPr lang="en-US" dirty="0"/>
          </a:p>
        </p:txBody>
      </p:sp>
      <p:sp>
        <p:nvSpPr>
          <p:cNvPr id="3" name="Content Placeholder 2"/>
          <p:cNvSpPr>
            <a:spLocks noGrp="1"/>
          </p:cNvSpPr>
          <p:nvPr>
            <p:ph idx="1"/>
          </p:nvPr>
        </p:nvSpPr>
        <p:spPr>
          <a:xfrm>
            <a:off x="1295400" y="1111624"/>
            <a:ext cx="9601200" cy="4930588"/>
          </a:xfrm>
        </p:spPr>
        <p:txBody>
          <a:bodyPr/>
          <a:lstStyle/>
          <a:p>
            <a:pPr marL="0" indent="0">
              <a:buNone/>
            </a:pPr>
            <a:r>
              <a:rPr lang="en-GB" dirty="0"/>
              <a:t>          Some of disadvantages are:</a:t>
            </a:r>
            <a:endParaRPr lang="en-GB" dirty="0"/>
          </a:p>
          <a:p>
            <a:r>
              <a:rPr lang="en-US" dirty="0"/>
              <a:t>Too Simple: Sometimes, it makes things too basic and loses important details. </a:t>
            </a:r>
            <a:endParaRPr lang="en-GB" dirty="0"/>
          </a:p>
          <a:p>
            <a:r>
              <a:rPr lang="en-US" dirty="0"/>
              <a:t>Opinion-based: People might classify things differently, leading to confusion.</a:t>
            </a:r>
            <a:endParaRPr lang="en-GB" dirty="0"/>
          </a:p>
          <a:p>
            <a:r>
              <a:rPr lang="en-US" dirty="0"/>
              <a:t>Hard to Change: Once classified, it's tough to update or change things. </a:t>
            </a:r>
            <a:endParaRPr lang="en-GB" dirty="0"/>
          </a:p>
          <a:p>
            <a:r>
              <a:rPr lang="en-US" dirty="0"/>
              <a:t>Loses Details: Classifying data can hide important information. </a:t>
            </a:r>
            <a:endParaRPr lang="en-GB" dirty="0"/>
          </a:p>
          <a:p>
            <a:r>
              <a:rPr lang="en-US" dirty="0"/>
              <a:t>Misunderstandings: People might not understand the classifications, leading to mistakes. </a:t>
            </a:r>
            <a:endParaRPr lang="en-GB" dirty="0"/>
          </a:p>
          <a:p>
            <a:r>
              <a:rPr lang="en-US" dirty="0"/>
              <a:t>Not Flexible: It might not adapt well to new information or changes.</a:t>
            </a:r>
            <a:endParaRPr lang="en-GB" dirty="0"/>
          </a:p>
          <a:p>
            <a:r>
              <a:rPr lang="en-GB" dirty="0"/>
              <a:t>Complicated</a:t>
            </a:r>
            <a:r>
              <a:rPr lang="en-US" dirty="0"/>
              <a:t>: Setting up classifications can be tricky and needs expertise.</a:t>
            </a:r>
            <a:endParaRPr lang="en-GB" dirty="0"/>
          </a:p>
          <a:p>
            <a:r>
              <a:rPr lang="en-GB" dirty="0"/>
              <a:t>Costly</a:t>
            </a:r>
            <a:r>
              <a:rPr lang="en-US" dirty="0"/>
              <a:t>: It can be expensive in terms </a:t>
            </a:r>
            <a:r>
              <a:rPr lang="en-US" sz="2800" dirty="0"/>
              <a:t>of</a:t>
            </a:r>
            <a:r>
              <a:rPr lang="en-US" dirty="0"/>
              <a:t> time and resources.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5294" y="247650"/>
            <a:ext cx="7252447" cy="1330138"/>
          </a:xfrm>
        </p:spPr>
        <p:txBody>
          <a:bodyPr/>
          <a:lstStyle/>
          <a:p>
            <a:r>
              <a:rPr lang="en-GB" dirty="0"/>
              <a:t>What is Re-classification Measurements???</a:t>
            </a:r>
            <a:endParaRPr lang="en-US" dirty="0"/>
          </a:p>
        </p:txBody>
      </p:sp>
      <p:pic>
        <p:nvPicPr>
          <p:cNvPr id="8" name="Content Placeholder 7"/>
          <p:cNvPicPr>
            <a:picLocks noGrp="1" noChangeAspect="1"/>
          </p:cNvPicPr>
          <p:nvPr>
            <p:ph idx="1"/>
          </p:nvPr>
        </p:nvPicPr>
        <p:blipFill>
          <a:blip r:embed="rId1"/>
          <a:stretch>
            <a:fillRect/>
          </a:stretch>
        </p:blipFill>
        <p:spPr>
          <a:xfrm>
            <a:off x="2250141" y="3200401"/>
            <a:ext cx="7252447" cy="3657599"/>
          </a:xfrm>
        </p:spPr>
      </p:pic>
      <p:sp>
        <p:nvSpPr>
          <p:cNvPr id="5" name="TextBox 4"/>
          <p:cNvSpPr txBox="1"/>
          <p:nvPr/>
        </p:nvSpPr>
        <p:spPr>
          <a:xfrm>
            <a:off x="914399" y="2039452"/>
            <a:ext cx="10363202" cy="923330"/>
          </a:xfrm>
          <a:prstGeom prst="rect">
            <a:avLst/>
          </a:prstGeom>
          <a:noFill/>
        </p:spPr>
        <p:txBody>
          <a:bodyPr wrap="square">
            <a:spAutoFit/>
          </a:bodyPr>
          <a:lstStyle/>
          <a:p>
            <a:r>
              <a:rPr lang="en-US" dirty="0"/>
              <a:t>Reclassification measurement in GIS means checking how changing categories or groups of data affects the accuracy and usefulness of maps and information. It's like making sure that when you rearrange how things are labeled on a map, it still makes sense and gives the right information.</a:t>
            </a:r>
            <a:endParaRPr lang="en-US" dirty="0"/>
          </a:p>
        </p:txBody>
      </p:sp>
      <p:sp>
        <p:nvSpPr>
          <p:cNvPr id="7" name="TextBox 6"/>
          <p:cNvSpPr txBox="1"/>
          <p:nvPr/>
        </p:nvSpPr>
        <p:spPr>
          <a:xfrm>
            <a:off x="12532657" y="562124"/>
            <a:ext cx="45719" cy="66849069"/>
          </a:xfrm>
          <a:prstGeom prst="rect">
            <a:avLst/>
          </a:prstGeom>
          <a:noFill/>
        </p:spPr>
        <p:txBody>
          <a:bodyPr wrap="square">
            <a:spAutoFit/>
          </a:bodyPr>
          <a:lstStyle/>
          <a:p>
            <a:r>
              <a:rPr lang="en-US" dirty="0"/>
              <a:t>Reclassification measurement in GIS means checking how changing categories or groups of data affects the accuracy and usefulness of maps and information. It's like making sure that when you rearrange how things are labeled on a map, it still makes sense and gives the right information.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6539" y="161366"/>
            <a:ext cx="4464425" cy="1057833"/>
          </a:xfrm>
        </p:spPr>
        <p:txBody>
          <a:bodyPr/>
          <a:lstStyle/>
          <a:p>
            <a:r>
              <a:rPr lang="en-GB" dirty="0"/>
              <a:t>Example;</a:t>
            </a:r>
            <a:endParaRPr lang="en-US" dirty="0"/>
          </a:p>
        </p:txBody>
      </p:sp>
      <p:sp>
        <p:nvSpPr>
          <p:cNvPr id="3" name="Content Placeholder 2"/>
          <p:cNvSpPr>
            <a:spLocks noGrp="1"/>
          </p:cNvSpPr>
          <p:nvPr>
            <p:ph idx="1"/>
          </p:nvPr>
        </p:nvSpPr>
        <p:spPr>
          <a:xfrm>
            <a:off x="1371600" y="1219199"/>
            <a:ext cx="9601200" cy="4648201"/>
          </a:xfrm>
        </p:spPr>
        <p:txBody>
          <a:bodyPr/>
          <a:lstStyle/>
          <a:p>
            <a:pPr marL="0" indent="0">
              <a:buNone/>
            </a:pPr>
            <a:r>
              <a:rPr lang="en-GB" dirty="0"/>
              <a:t>Example </a:t>
            </a:r>
            <a:r>
              <a:rPr lang="en-US" dirty="0"/>
              <a:t>of </a:t>
            </a:r>
            <a:r>
              <a:rPr lang="en-GB" dirty="0"/>
              <a:t>R</a:t>
            </a:r>
            <a:r>
              <a:rPr lang="en-US" dirty="0"/>
              <a:t>e</a:t>
            </a:r>
            <a:r>
              <a:rPr lang="en-GB" dirty="0"/>
              <a:t>-</a:t>
            </a:r>
            <a:r>
              <a:rPr lang="en-US" dirty="0"/>
              <a:t>classification measurement</a:t>
            </a:r>
            <a:r>
              <a:rPr lang="en-GB" dirty="0"/>
              <a:t>;</a:t>
            </a:r>
            <a:endParaRPr lang="en-GB" dirty="0"/>
          </a:p>
          <a:p>
            <a:pPr marL="0" indent="0">
              <a:buNone/>
            </a:pPr>
            <a:r>
              <a:rPr lang="en-US" dirty="0"/>
              <a:t>Let’s</a:t>
            </a:r>
            <a:r>
              <a:rPr lang="en-GB" dirty="0"/>
              <a:t> suppose</a:t>
            </a:r>
            <a:r>
              <a:rPr lang="en-US" dirty="0"/>
              <a:t> </a:t>
            </a:r>
            <a:r>
              <a:rPr lang="en-GB" dirty="0"/>
              <a:t>we </a:t>
            </a:r>
            <a:r>
              <a:rPr lang="en-US" dirty="0"/>
              <a:t>have a group of 50 students, </a:t>
            </a:r>
            <a:endParaRPr lang="en-GB" dirty="0"/>
          </a:p>
          <a:p>
            <a:pPr marL="0" indent="0">
              <a:buNone/>
            </a:pPr>
            <a:r>
              <a:rPr lang="en-US" dirty="0"/>
              <a:t>and </a:t>
            </a:r>
            <a:r>
              <a:rPr lang="en-GB" dirty="0"/>
              <a:t>we</a:t>
            </a:r>
            <a:r>
              <a:rPr lang="en-US" dirty="0"/>
              <a:t> want to measure their heights.</a:t>
            </a:r>
            <a:endParaRPr lang="en-GB" dirty="0"/>
          </a:p>
          <a:p>
            <a:pPr marL="0" indent="0">
              <a:buNone/>
            </a:pPr>
            <a:r>
              <a:rPr lang="en-US" dirty="0"/>
              <a:t> </a:t>
            </a:r>
            <a:r>
              <a:rPr lang="en-GB" dirty="0"/>
              <a:t>then we </a:t>
            </a:r>
            <a:r>
              <a:rPr lang="en-US" dirty="0"/>
              <a:t>can classify them into different height categories, </a:t>
            </a:r>
            <a:endParaRPr lang="en-GB" dirty="0"/>
          </a:p>
          <a:p>
            <a:pPr marL="0" indent="0">
              <a:buNone/>
            </a:pPr>
            <a:r>
              <a:rPr lang="en-GB" dirty="0"/>
              <a:t> Such as </a:t>
            </a:r>
            <a:r>
              <a:rPr lang="en-US" dirty="0"/>
              <a:t> "short," "average," and "tall.“</a:t>
            </a:r>
            <a:endParaRPr lang="en-GB" dirty="0"/>
          </a:p>
          <a:p>
            <a:pPr marL="0" indent="0">
              <a:buNone/>
            </a:pPr>
            <a:r>
              <a:rPr lang="en-US" dirty="0"/>
              <a:t> This is a form of reclassification measurement! </a:t>
            </a:r>
            <a:endParaRPr lang="en-US" dirty="0"/>
          </a:p>
        </p:txBody>
      </p:sp>
      <p:pic>
        <p:nvPicPr>
          <p:cNvPr id="4" name="Picture 3"/>
          <p:cNvPicPr>
            <a:picLocks noChangeAspect="1"/>
          </p:cNvPicPr>
          <p:nvPr/>
        </p:nvPicPr>
        <p:blipFill>
          <a:blip r:embed="rId1"/>
          <a:stretch>
            <a:fillRect/>
          </a:stretch>
        </p:blipFill>
        <p:spPr>
          <a:xfrm>
            <a:off x="5294583" y="3908612"/>
            <a:ext cx="6192762" cy="27880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371600" y="-6131858"/>
            <a:ext cx="9601200" cy="1272988"/>
          </a:xfrm>
        </p:spPr>
        <p:txBody>
          <a:bodyPr/>
          <a:lstStyle/>
          <a:p>
            <a:endParaRPr lang="en-US" dirty="0"/>
          </a:p>
        </p:txBody>
      </p:sp>
      <p:pic>
        <p:nvPicPr>
          <p:cNvPr id="4" name="Content Placeholder 3"/>
          <p:cNvPicPr>
            <a:picLocks noGrp="1" noChangeAspect="1"/>
          </p:cNvPicPr>
          <p:nvPr>
            <p:ph idx="1"/>
          </p:nvPr>
        </p:nvPicPr>
        <p:blipFill>
          <a:blip r:embed="rId1"/>
          <a:stretch>
            <a:fillRect/>
          </a:stretch>
        </p:blipFill>
        <p:spPr>
          <a:xfrm>
            <a:off x="788893" y="0"/>
            <a:ext cx="5307107" cy="4940014"/>
          </a:xfrm>
        </p:spPr>
      </p:pic>
      <p:pic>
        <p:nvPicPr>
          <p:cNvPr id="5" name="Picture 4"/>
          <p:cNvPicPr>
            <a:picLocks noChangeAspect="1"/>
          </p:cNvPicPr>
          <p:nvPr/>
        </p:nvPicPr>
        <p:blipFill>
          <a:blip r:embed="rId2"/>
          <a:stretch>
            <a:fillRect/>
          </a:stretch>
        </p:blipFill>
        <p:spPr>
          <a:xfrm>
            <a:off x="6096000" y="2814918"/>
            <a:ext cx="5593976" cy="4043082"/>
          </a:xfrm>
          <a:prstGeom prst="rect">
            <a:avLst/>
          </a:prstGeom>
        </p:spPr>
      </p:pic>
    </p:spTree>
  </p:cSld>
  <p:clrMapOvr>
    <a:masterClrMapping/>
  </p:clrMapOvr>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4165</Words>
  <Application>WPS Presentation</Application>
  <PresentationFormat>Widescreen</PresentationFormat>
  <Paragraphs>59</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Franklin Gothic Book</vt:lpstr>
      <vt:lpstr>Microsoft YaHei</vt:lpstr>
      <vt:lpstr>Arial Unicode MS</vt:lpstr>
      <vt:lpstr>Calibri</vt:lpstr>
      <vt:lpstr>TF10001025</vt:lpstr>
      <vt:lpstr>What is Data classification ???</vt:lpstr>
      <vt:lpstr>Example ;</vt:lpstr>
      <vt:lpstr>Types of data classification</vt:lpstr>
      <vt:lpstr>Advantages;</vt:lpstr>
      <vt:lpstr>Disadvantages;</vt:lpstr>
      <vt:lpstr>What is Re-classification Measurements???</vt:lpstr>
      <vt:lpstr>Example;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classification </dc:title>
  <dc:creator>Guest User</dc:creator>
  <cp:lastModifiedBy>PMYLS</cp:lastModifiedBy>
  <cp:revision>6</cp:revision>
  <dcterms:created xsi:type="dcterms:W3CDTF">2024-03-13T20:08:00Z</dcterms:created>
  <dcterms:modified xsi:type="dcterms:W3CDTF">2024-03-14T06:09:41Z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EB0014F383F3450BA0FEC50BD5AD8676_12</vt:lpwstr>
  </property>
  <property fmtid="{D5CDD505-2E9C-101B-9397-08002B2CF9AE}" pid="3" name="KSOProductBuildVer">
    <vt:lpwstr>1033-12.2.0.13489</vt:lpwstr>
  </property>
</Properties>
</file>