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14"/>
  </p:notesMasterIdLst>
  <p:handoutMasterIdLst>
    <p:handoutMasterId r:id="rId15"/>
  </p:handoutMasterIdLst>
  <p:sldIdLst>
    <p:sldId id="390" r:id="rId2"/>
    <p:sldId id="258" r:id="rId3"/>
    <p:sldId id="354" r:id="rId4"/>
    <p:sldId id="395" r:id="rId5"/>
    <p:sldId id="356" r:id="rId6"/>
    <p:sldId id="396" r:id="rId7"/>
    <p:sldId id="357" r:id="rId8"/>
    <p:sldId id="359" r:id="rId9"/>
    <p:sldId id="368" r:id="rId10"/>
    <p:sldId id="381" r:id="rId11"/>
    <p:sldId id="397" r:id="rId12"/>
    <p:sldId id="374" r:id="rId13"/>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949"/>
    <a:srgbClr val="889B52"/>
    <a:srgbClr val="D1DDB0"/>
    <a:srgbClr val="A6CDBD"/>
    <a:srgbClr val="EE6E4B"/>
    <a:srgbClr val="77623D"/>
    <a:srgbClr val="F39E87"/>
    <a:srgbClr val="DBCEB7"/>
    <a:srgbClr val="D6D1C8"/>
    <a:srgbClr val="C8C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54" autoAdjust="0"/>
    <p:restoredTop sz="94660" autoAdjust="0"/>
  </p:normalViewPr>
  <p:slideViewPr>
    <p:cSldViewPr snapToGrid="0">
      <p:cViewPr>
        <p:scale>
          <a:sx n="81" d="100"/>
          <a:sy n="81" d="100"/>
        </p:scale>
        <p:origin x="-228" y="-72"/>
      </p:cViewPr>
      <p:guideLst>
        <p:guide orient="horz" pos="2160"/>
        <p:guide pos="3840"/>
      </p:guideLst>
    </p:cSldViewPr>
  </p:slideViewPr>
  <p:outlineViewPr>
    <p:cViewPr>
      <p:scale>
        <a:sx n="33" d="100"/>
        <a:sy n="33" d="100"/>
      </p:scale>
      <p:origin x="0" y="20598"/>
    </p:cViewPr>
  </p:outlineViewPr>
  <p:notesTextViewPr>
    <p:cViewPr>
      <p:scale>
        <a:sx n="1" d="1"/>
        <a:sy n="1" d="1"/>
      </p:scale>
      <p:origin x="0" y="0"/>
    </p:cViewPr>
  </p:notesTextViewPr>
  <p:notesViewPr>
    <p:cSldViewPr snapToGrid="0">
      <p:cViewPr varScale="1">
        <p:scale>
          <a:sx n="53" d="100"/>
          <a:sy n="53" d="100"/>
        </p:scale>
        <p:origin x="-28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EE45E9-197A-47B1-AEF3-F977D17F169E}" type="datetimeFigureOut">
              <a:rPr lang="en-US" smtClean="0"/>
              <a:pPr/>
              <a:t>1/7/2024</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8F7C1DE-F9C7-465F-97C3-43BE584D1F29}" type="slidenum">
              <a:rPr lang="en-US" smtClean="0"/>
              <a:pPr/>
              <a:t>‹#›</a:t>
            </a:fld>
            <a:endParaRPr lang="en-US"/>
          </a:p>
        </p:txBody>
      </p:sp>
    </p:spTree>
    <p:extLst>
      <p:ext uri="{BB962C8B-B14F-4D97-AF65-F5344CB8AC3E}">
        <p14:creationId xmlns:p14="http://schemas.microsoft.com/office/powerpoint/2010/main" val="1086888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DAE0583-90E0-4DC7-97CC-66F8E7253EC8}" type="datetimeFigureOut">
              <a:rPr lang="en-US" smtClean="0"/>
              <a:pPr/>
              <a:t>1/7/2024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6A8D750-A76A-456C-A46B-F4AEFB2032A6}" type="slidenum">
              <a:rPr lang="en-US" smtClean="0"/>
              <a:pPr/>
              <a:t>‹#›</a:t>
            </a:fld>
            <a:endParaRPr lang="en-US"/>
          </a:p>
        </p:txBody>
      </p:sp>
    </p:spTree>
    <p:extLst>
      <p:ext uri="{BB962C8B-B14F-4D97-AF65-F5344CB8AC3E}">
        <p14:creationId xmlns:p14="http://schemas.microsoft.com/office/powerpoint/2010/main" val="30550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7B289A-B170-474C-83BE-E43F8EECF514}" type="datetime1">
              <a:rPr lang="en-US" smtClean="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540410"/>
      </p:ext>
    </p:extLst>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08145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369574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83068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737258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6402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8E5B7-8E49-49B7-9AF5-D247E978963C}" type="datetime1">
              <a:rPr lang="en-US" smtClean="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180795"/>
      </p:ext>
    </p:extLst>
  </p:cSld>
  <p:clrMapOvr>
    <a:masterClrMapping/>
  </p:clrMapOvr>
  <p:transition>
    <p:wedg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53B17-04CC-42A2-A241-5129679C85A6}" type="datetime1">
              <a:rPr lang="en-US" smtClean="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62681"/>
      </p:ext>
    </p:extLst>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B1DC2A-56D1-4C31-9B84-F9D15B143A33}" type="datetime1">
              <a:rPr lang="en-US" smtClean="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521975"/>
      </p:ext>
    </p:extLst>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65DBE-61D1-4D82-8498-7BFFAD803BD2}" type="datetime1">
              <a:rPr lang="en-US" smtClean="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475446"/>
      </p:ext>
    </p:extLst>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BA780-7598-4459-A56B-D5F18339AB95}" type="datetime1">
              <a:rPr lang="en-US" smtClean="0"/>
              <a:pPr/>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231918"/>
      </p:ext>
    </p:extLst>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A054B-9EDA-43CD-B58C-33F3FA6837D0}" type="datetime1">
              <a:rPr lang="en-US" smtClean="0"/>
              <a:pPr/>
              <a:t>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179235"/>
      </p:ext>
    </p:extLst>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CB103-F5FD-428B-B1C8-7D2EEAB33FFC}" type="datetime1">
              <a:rPr lang="en-US" smtClean="0"/>
              <a:pPr/>
              <a:t>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824172"/>
      </p:ext>
    </p:extLst>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C991E-AB61-4D79-94B3-8A4F23AC4641}" type="datetime1">
              <a:rPr lang="en-US" smtClean="0"/>
              <a:pPr/>
              <a:t>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6940757"/>
      </p:ext>
    </p:extLst>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6C0871-8C3E-4CBE-9C42-C92608223F22}" type="datetime1">
              <a:rPr lang="en-US" smtClean="0"/>
              <a:pPr/>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786175"/>
      </p:ext>
    </p:extLst>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6661CC78-3771-4E36-859D-28880DA8B573}" type="datetime1">
              <a:rPr lang="en-US" smtClean="0"/>
              <a:pPr/>
              <a:t>1/7/2024</a:t>
            </a:fld>
            <a:endParaRPr lang="en-US" dirty="0"/>
          </a:p>
        </p:txBody>
      </p:sp>
    </p:spTree>
    <p:extLst>
      <p:ext uri="{BB962C8B-B14F-4D97-AF65-F5344CB8AC3E}">
        <p14:creationId xmlns:p14="http://schemas.microsoft.com/office/powerpoint/2010/main" val="118618537"/>
      </p:ext>
    </p:extLst>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82F729-F9EB-46E1-B6CA-A9DC3E44D512}" type="datetime1">
              <a:rPr lang="en-US" smtClean="0"/>
              <a:pPr/>
              <a:t>1/7/2024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72840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p:wedg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77334" y="2160589"/>
            <a:ext cx="8087843" cy="188256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3600" b="1" dirty="0" smtClean="0">
                <a:solidFill>
                  <a:schemeClr val="accent6">
                    <a:lumMod val="75000"/>
                  </a:schemeClr>
                </a:solidFill>
              </a:rPr>
              <a:t> </a:t>
            </a:r>
            <a:r>
              <a:rPr lang="en-US" sz="3600" b="1" dirty="0" smtClean="0">
                <a:solidFill>
                  <a:schemeClr val="tx1"/>
                </a:solidFill>
              </a:rPr>
              <a:t>With the name of Allah, Who is the most Gracious</a:t>
            </a:r>
            <a:r>
              <a:rPr lang="en-US" sz="4000" b="1" dirty="0" smtClean="0">
                <a:solidFill>
                  <a:schemeClr val="tx1"/>
                </a:solidFill>
              </a:rPr>
              <a:t> </a:t>
            </a:r>
            <a:r>
              <a:rPr lang="en-US" sz="3600" b="1" dirty="0" smtClean="0">
                <a:solidFill>
                  <a:schemeClr val="tx1"/>
                </a:solidFill>
              </a:rPr>
              <a:t>and Merciful</a:t>
            </a:r>
          </a:p>
          <a:p>
            <a:endParaRPr lang="en-US" sz="3200"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2" descr="Image result for bismillah in urdu"/>
          <p:cNvPicPr>
            <a:picLocks noChangeAspect="1" noChangeArrowheads="1"/>
          </p:cNvPicPr>
          <p:nvPr/>
        </p:nvPicPr>
        <p:blipFill>
          <a:blip r:embed="rId2"/>
          <a:srcRect/>
          <a:stretch>
            <a:fillRect/>
          </a:stretch>
        </p:blipFill>
        <p:spPr bwMode="auto">
          <a:xfrm>
            <a:off x="1658983" y="509451"/>
            <a:ext cx="6753497" cy="1389019"/>
          </a:xfrm>
          <a:prstGeom prst="rect">
            <a:avLst/>
          </a:prstGeom>
          <a:noFill/>
        </p:spPr>
      </p:pic>
    </p:spTree>
    <p:extLst>
      <p:ext uri="{BB962C8B-B14F-4D97-AF65-F5344CB8AC3E}">
        <p14:creationId xmlns:p14="http://schemas.microsoft.com/office/powerpoint/2010/main" val="953219383"/>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cxnSp>
        <p:nvCxnSpPr>
          <p:cNvPr id="7" name="Straight Connector 6"/>
          <p:cNvCxnSpPr/>
          <p:nvPr/>
        </p:nvCxnSpPr>
        <p:spPr>
          <a:xfrm flipV="1">
            <a:off x="207725" y="1110342"/>
            <a:ext cx="9535885" cy="1306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07724" y="1306286"/>
            <a:ext cx="9419601" cy="4035144"/>
          </a:xfrm>
          <a:prstGeom prst="rect">
            <a:avLst/>
          </a:prstGeom>
        </p:spPr>
        <p:txBody>
          <a:bodyPr wrap="square">
            <a:spAutoFit/>
          </a:bodyPr>
          <a:lstStyle/>
          <a:p>
            <a:pPr marL="457200" indent="-457200" algn="just">
              <a:lnSpc>
                <a:spcPct val="150000"/>
              </a:lnSpc>
              <a:buFont typeface="Wingdings" pitchFamily="2" charset="2"/>
              <a:buChar char="Ø"/>
            </a:pPr>
            <a:r>
              <a:rPr lang="en-US" sz="3500" dirty="0" smtClean="0">
                <a:solidFill>
                  <a:schemeClr val="tx1">
                    <a:lumMod val="75000"/>
                    <a:lumOff val="25000"/>
                  </a:schemeClr>
                </a:solidFill>
                <a:latin typeface="Times New Roman" panose="02020603050405020304" pitchFamily="18" charset="0"/>
                <a:cs typeface="Times New Roman" panose="02020603050405020304" pitchFamily="18" charset="0"/>
              </a:rPr>
              <a:t>Ensuring </a:t>
            </a:r>
            <a:r>
              <a:rPr lang="en-US" sz="3500" dirty="0">
                <a:solidFill>
                  <a:schemeClr val="tx1">
                    <a:lumMod val="75000"/>
                    <a:lumOff val="25000"/>
                  </a:schemeClr>
                </a:solidFill>
                <a:latin typeface="Times New Roman" panose="02020603050405020304" pitchFamily="18" charset="0"/>
                <a:cs typeface="Times New Roman" panose="02020603050405020304" pitchFamily="18" charset="0"/>
              </a:rPr>
              <a:t>the accuracy of remote sensing data in terms of calibration and geometric correction is crucial for reliable GIS analysis</a:t>
            </a:r>
            <a:r>
              <a:rPr lang="en-US" sz="3500" dirty="0" smtClean="0">
                <a:solidFill>
                  <a:schemeClr val="tx1">
                    <a:lumMod val="75000"/>
                    <a:lumOff val="25000"/>
                  </a:schemeClr>
                </a:solidFill>
                <a:latin typeface="Times New Roman" panose="02020603050405020304" pitchFamily="18" charset="0"/>
                <a:cs typeface="Times New Roman" panose="02020603050405020304" pitchFamily="18" charset="0"/>
              </a:rPr>
              <a:t>.</a:t>
            </a:r>
          </a:p>
          <a:p>
            <a:pPr marL="457200" indent="-457200" algn="just">
              <a:lnSpc>
                <a:spcPct val="150000"/>
              </a:lnSpc>
              <a:buFont typeface="Wingdings" pitchFamily="2" charset="2"/>
              <a:buChar char="Ø"/>
            </a:pPr>
            <a:r>
              <a:rPr lang="en-US" sz="35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sz="3500" dirty="0">
                <a:solidFill>
                  <a:schemeClr val="tx1">
                    <a:lumMod val="75000"/>
                    <a:lumOff val="25000"/>
                  </a:schemeClr>
                </a:solidFill>
                <a:latin typeface="Times New Roman" panose="02020603050405020304" pitchFamily="18" charset="0"/>
                <a:cs typeface="Times New Roman" panose="02020603050405020304" pitchFamily="18" charset="0"/>
              </a:rPr>
              <a:t>Errors in these aspects can impact the precision of the spatial information derived from the data.</a:t>
            </a:r>
          </a:p>
        </p:txBody>
      </p:sp>
      <p:sp>
        <p:nvSpPr>
          <p:cNvPr id="2" name="Rectangle 1"/>
          <p:cNvSpPr/>
          <p:nvPr/>
        </p:nvSpPr>
        <p:spPr>
          <a:xfrm>
            <a:off x="1103595" y="577855"/>
            <a:ext cx="6246646" cy="523220"/>
          </a:xfrm>
          <a:prstGeom prst="rect">
            <a:avLst/>
          </a:prstGeom>
        </p:spPr>
        <p:txBody>
          <a:bodyPr wrap="none">
            <a:spAutoFit/>
          </a:bodyPr>
          <a:lstStyle/>
          <a:p>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Calibration and Geometric Accuracy</a:t>
            </a:r>
            <a:r>
              <a:rPr lang="en-US" sz="28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endParaRPr lang="en-US" sz="2800" b="1" dirty="0"/>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700954"/>
          </a:xfrm>
        </p:spPr>
        <p:txBody>
          <a:bodyPr>
            <a:normAutofit fontScale="90000"/>
          </a:bodyPr>
          <a:lstStyle/>
          <a:p>
            <a:pPr marL="742950" indent="-742950" algn="just">
              <a:buFont typeface="Wingdings" pitchFamily="2" charset="2"/>
              <a:buChar char="Ø"/>
            </a:pPr>
            <a:r>
              <a:rPr lang="en-US" dirty="0">
                <a:solidFill>
                  <a:schemeClr val="tx1"/>
                </a:solidFill>
              </a:rPr>
              <a:t>Despite these limitations, the integration of remote sensing and GIS remains a powerful tool for understanding and managing the Earth's resources and environment. </a:t>
            </a:r>
            <a:br>
              <a:rPr lang="en-US" dirty="0">
                <a:solidFill>
                  <a:schemeClr val="tx1"/>
                </a:solidFill>
              </a:rPr>
            </a:br>
            <a:r>
              <a:rPr lang="en-US" dirty="0" smtClean="0">
                <a:solidFill>
                  <a:schemeClr val="tx1"/>
                </a:solidFill>
              </a:rPr>
              <a:t>Advances </a:t>
            </a:r>
            <a:r>
              <a:rPr lang="en-US" dirty="0">
                <a:solidFill>
                  <a:schemeClr val="tx1"/>
                </a:solidFill>
              </a:rPr>
              <a:t>in technology continue to address some of these limitations, making remote sensing an increasingly valuable asset in the field of geospatial analysis.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996799341"/>
      </p:ext>
    </p:extLst>
  </p:cSld>
  <p:clrMapOvr>
    <a:masterClrMapping/>
  </p:clrMapOvr>
  <p:transition>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09"/>
            <a:ext cx="8911687" cy="4483467"/>
          </a:xfrm>
        </p:spPr>
        <p:txBody>
          <a:bodyPr>
            <a:normAutofit/>
          </a:bodyPr>
          <a:lstStyle/>
          <a:p>
            <a:pPr algn="ctr"/>
            <a:r>
              <a:rPr lang="en-US" sz="9600" dirty="0" smtClean="0"/>
              <a:t/>
            </a:r>
            <a:br>
              <a:rPr lang="en-US" sz="9600" dirty="0" smtClean="0"/>
            </a:br>
            <a:r>
              <a:rPr lang="en-US" sz="11500" dirty="0" smtClean="0">
                <a:latin typeface="Curlz MT" pitchFamily="82" charset="0"/>
              </a:rPr>
              <a:t>Thank You</a:t>
            </a:r>
            <a:endParaRPr lang="en-US" sz="9600" dirty="0">
              <a:latin typeface="Curlz MT" pitchFamily="82"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12</a:t>
            </a:fld>
            <a:endParaRPr lang="en-US" dirty="0"/>
          </a:p>
        </p:txBody>
      </p:sp>
    </p:spTree>
  </p:cSld>
  <p:clrMapOvr>
    <a:masterClrMapping/>
  </p:clrMapOvr>
  <p:transition>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452718"/>
            <a:ext cx="9698137" cy="971133"/>
          </a:xfrm>
        </p:spPr>
        <p:txBody>
          <a:bodyPr>
            <a:normAutofit fontScale="90000"/>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Remote </a:t>
            </a:r>
            <a:r>
              <a:rPr lang="en-US" b="1" dirty="0" smtClean="0">
                <a:solidFill>
                  <a:schemeClr val="tx1">
                    <a:lumMod val="75000"/>
                    <a:lumOff val="25000"/>
                  </a:schemeClr>
                </a:solidFill>
                <a:latin typeface="Times New Roman" panose="02020603050405020304" pitchFamily="18" charset="0"/>
                <a:cs typeface="Times New Roman" panose="02020603050405020304" pitchFamily="18" charset="0"/>
              </a:rPr>
              <a:t>Sensing</a:t>
            </a:r>
            <a:r>
              <a:rPr lang="en-GB" b="1" dirty="0">
                <a:solidFill>
                  <a:schemeClr val="tx1">
                    <a:lumMod val="75000"/>
                    <a:lumOff val="25000"/>
                  </a:schemeClr>
                </a:solidFill>
                <a:latin typeface="Times New Roman" panose="02020603050405020304" pitchFamily="18" charset="0"/>
                <a:cs typeface="Times New Roman" panose="02020603050405020304" pitchFamily="18" charset="0"/>
              </a:rPr>
              <a:t/>
            </a:r>
            <a:br>
              <a:rPr lang="en-GB" b="1" dirty="0">
                <a:solidFill>
                  <a:schemeClr val="tx1">
                    <a:lumMod val="75000"/>
                    <a:lumOff val="25000"/>
                  </a:schemeClr>
                </a:solidFill>
                <a:latin typeface="Times New Roman" panose="02020603050405020304" pitchFamily="18" charset="0"/>
                <a:cs typeface="Times New Roman" panose="02020603050405020304" pitchFamily="18" charset="0"/>
              </a:rPr>
            </a:br>
            <a:r>
              <a:rPr lang="en-GB" dirty="0"/>
              <a:t/>
            </a:r>
            <a:br>
              <a:rPr lang="en-GB" dirty="0"/>
            </a:br>
            <a:r>
              <a:rPr lang="en-US" b="1" u="sng" dirty="0" smtClean="0"/>
              <a:t> </a:t>
            </a:r>
            <a:endParaRPr lang="en-US" u="sng" dirty="0">
              <a:solidFill>
                <a:schemeClr val="accent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Rectangle 5"/>
          <p:cNvSpPr/>
          <p:nvPr/>
        </p:nvSpPr>
        <p:spPr>
          <a:xfrm>
            <a:off x="352697" y="1423851"/>
            <a:ext cx="9562011" cy="5174493"/>
          </a:xfrm>
          <a:prstGeom prst="rect">
            <a:avLst/>
          </a:prstGeom>
        </p:spPr>
        <p:txBody>
          <a:bodyPr wrap="square">
            <a:spAutoFit/>
          </a:bodyPr>
          <a:lstStyle/>
          <a:p>
            <a:pPr marL="457200" indent="-457200" algn="just">
              <a:lnSpc>
                <a:spcPct val="150000"/>
              </a:lnSpc>
              <a:buClr>
                <a:schemeClr val="accent1"/>
              </a:buClr>
              <a:buFont typeface="Wingdings" panose="05000000000000000000" pitchFamily="2" charset="2"/>
              <a:buChar char="Ø"/>
            </a:pP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Remote sensing is the process of acquiring information about the Earth's surface without direct physical contact. </a:t>
            </a:r>
            <a:endParaRPr lang="en-US" sz="32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indent="-457200" algn="just">
              <a:lnSpc>
                <a:spcPct val="150000"/>
              </a:lnSpc>
              <a:buClr>
                <a:schemeClr val="accent1"/>
              </a:buClr>
              <a:buFont typeface="Wingdings" panose="05000000000000000000" pitchFamily="2" charset="2"/>
              <a:buChar char="Ø"/>
            </a:pPr>
            <a:r>
              <a:rPr lang="en-US" sz="3200" dirty="0" smtClean="0">
                <a:solidFill>
                  <a:schemeClr val="tx1">
                    <a:lumMod val="75000"/>
                    <a:lumOff val="25000"/>
                  </a:schemeClr>
                </a:solidFill>
                <a:latin typeface="Times New Roman" panose="02020603050405020304" pitchFamily="18" charset="0"/>
                <a:cs typeface="Times New Roman" panose="02020603050405020304" pitchFamily="18" charset="0"/>
              </a:rPr>
              <a:t>This </a:t>
            </a: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is typically done by using sensors on satellites, aircraft, or other platforms to collect data, which can include images and measurements of various environmental parameters. </a:t>
            </a:r>
          </a:p>
        </p:txBody>
      </p:sp>
    </p:spTree>
    <p:extLst>
      <p:ext uri="{BB962C8B-B14F-4D97-AF65-F5344CB8AC3E}">
        <p14:creationId xmlns:p14="http://schemas.microsoft.com/office/powerpoint/2010/main" val="4207856370"/>
      </p:ext>
    </p:extLst>
  </p:cSld>
  <p:clrMapOvr>
    <a:masterClrMapping/>
  </p:clrMapOvr>
  <p:transition>
    <p:comb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8822" y="1240971"/>
            <a:ext cx="9313817" cy="5068389"/>
          </a:xfrm>
        </p:spPr>
        <p:txBody>
          <a:bodyPr>
            <a:normAutofit/>
          </a:bodyPr>
          <a:lstStyle/>
          <a:p>
            <a:pPr marL="0" indent="0">
              <a:buNone/>
            </a:pPr>
            <a:r>
              <a:rPr lang="en-GB" sz="2400" dirty="0" smtClean="0">
                <a:latin typeface="Times New Roman" panose="02020603050405020304" pitchFamily="18" charset="0"/>
                <a:cs typeface="Times New Roman" panose="02020603050405020304" pitchFamily="18" charset="0"/>
              </a:rPr>
              <a:t> </a:t>
            </a:r>
          </a:p>
          <a:p>
            <a:pPr algn="just"/>
            <a:r>
              <a:rPr lang="en-US" sz="2800" dirty="0">
                <a:latin typeface="Times New Roman" panose="02020603050405020304" pitchFamily="18" charset="0"/>
                <a:cs typeface="Times New Roman" panose="02020603050405020304" pitchFamily="18" charset="0"/>
              </a:rPr>
              <a:t>Remote sensing plays a crucial role in Geographic Information Systems (GIS), and its importance lies in its ability to provide valuable data for mapping, monitoring, and analyzing the Earth's surface.</a:t>
            </a:r>
            <a:endParaRPr lang="en-GB"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cxnSp>
        <p:nvCxnSpPr>
          <p:cNvPr id="5" name="Straight Connector 4"/>
          <p:cNvCxnSpPr/>
          <p:nvPr/>
        </p:nvCxnSpPr>
        <p:spPr>
          <a:xfrm flipV="1">
            <a:off x="143691" y="1063416"/>
            <a:ext cx="9431380" cy="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0" y="3105835"/>
            <a:ext cx="6096000" cy="369332"/>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 </a:t>
            </a:r>
            <a:endParaRPr lang="en-US" dirty="0"/>
          </a:p>
        </p:txBody>
      </p:sp>
    </p:spTree>
  </p:cSld>
  <p:clrMapOvr>
    <a:masterClrMapping/>
  </p:clrMapOvr>
  <p:transition>
    <p:plu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7" y="1214846"/>
            <a:ext cx="8946090" cy="4826516"/>
          </a:xfrm>
        </p:spPr>
        <p:txBody>
          <a:bodyPr>
            <a:normAutofit fontScale="90000"/>
          </a:bodyPr>
          <a:lstStyle/>
          <a:p>
            <a:pPr marL="571500" indent="-571500" algn="just">
              <a:buFont typeface="Wingdings" pitchFamily="2" charset="2"/>
              <a:buChar char="Ø"/>
            </a:pPr>
            <a:r>
              <a:rPr lang="en-US"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Spatial </a:t>
            </a:r>
            <a:r>
              <a:rPr lang="en-US" dirty="0">
                <a:solidFill>
                  <a:schemeClr val="tx1">
                    <a:lumMod val="75000"/>
                    <a:lumOff val="25000"/>
                  </a:schemeClr>
                </a:solidFill>
                <a:latin typeface="Times New Roman" panose="02020603050405020304" pitchFamily="18" charset="0"/>
                <a:ea typeface="+mn-ea"/>
                <a:cs typeface="Times New Roman" panose="02020603050405020304" pitchFamily="18" charset="0"/>
              </a:rPr>
              <a:t>Data Acquisition</a:t>
            </a:r>
            <a:r>
              <a:rPr lang="en-US"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dirty="0">
                <a:solidFill>
                  <a:schemeClr val="tx1">
                    <a:lumMod val="75000"/>
                    <a:lumOff val="25000"/>
                  </a:schemeClr>
                </a:solidFill>
                <a:latin typeface="Times New Roman" panose="02020603050405020304" pitchFamily="18" charset="0"/>
                <a:ea typeface="+mn-ea"/>
                <a:cs typeface="Times New Roman" panose="02020603050405020304" pitchFamily="18" charset="0"/>
              </a:rPr>
              <a:t>Remote sensing allows for the collection of spatial data over large areas, providing a wealth of information that can be used in GIS for mapping and </a:t>
            </a:r>
            <a:r>
              <a:rPr lang="en-US"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analysis.</a:t>
            </a:r>
            <a:r>
              <a:rPr lang="en-US" dirty="0">
                <a:solidFill>
                  <a:schemeClr val="tx1">
                    <a:lumMod val="75000"/>
                    <a:lumOff val="25000"/>
                  </a:schemeClr>
                </a:solidFill>
                <a:latin typeface="Times New Roman" panose="02020603050405020304" pitchFamily="18" charset="0"/>
                <a:ea typeface="+mn-ea"/>
                <a:cs typeface="Times New Roman" panose="02020603050405020304" pitchFamily="18" charset="0"/>
              </a:rPr>
              <a:t/>
            </a:r>
            <a:br>
              <a:rPr lang="en-US" dirty="0">
                <a:solidFill>
                  <a:schemeClr val="tx1">
                    <a:lumMod val="75000"/>
                    <a:lumOff val="25000"/>
                  </a:schemeClr>
                </a:solidFill>
                <a:latin typeface="Times New Roman" panose="02020603050405020304" pitchFamily="18" charset="0"/>
                <a:ea typeface="+mn-ea"/>
                <a:cs typeface="Times New Roman" panose="02020603050405020304" pitchFamily="18" charset="0"/>
              </a:rPr>
            </a:br>
            <a:r>
              <a:rPr lang="en-US" b="1" dirty="0">
                <a:solidFill>
                  <a:schemeClr val="tx1">
                    <a:lumMod val="75000"/>
                    <a:lumOff val="25000"/>
                  </a:schemeClr>
                </a:solidFill>
                <a:latin typeface="Times New Roman" panose="02020603050405020304" pitchFamily="18" charset="0"/>
                <a:ea typeface="+mn-ea"/>
                <a:cs typeface="Times New Roman" panose="02020603050405020304" pitchFamily="18" charset="0"/>
              </a:rPr>
              <a:t>Multi-Spectral and </a:t>
            </a:r>
            <a:r>
              <a:rPr lang="en-US" b="1" dirty="0" err="1">
                <a:solidFill>
                  <a:schemeClr val="tx1">
                    <a:lumMod val="75000"/>
                    <a:lumOff val="25000"/>
                  </a:schemeClr>
                </a:solidFill>
                <a:latin typeface="Times New Roman" panose="02020603050405020304" pitchFamily="18" charset="0"/>
                <a:ea typeface="+mn-ea"/>
                <a:cs typeface="Times New Roman" panose="02020603050405020304" pitchFamily="18" charset="0"/>
              </a:rPr>
              <a:t>Hyperspectral</a:t>
            </a:r>
            <a:r>
              <a:rPr lang="en-US" b="1"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b="1"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Imaging </a:t>
            </a:r>
            <a:r>
              <a:rPr lang="en-US" dirty="0">
                <a:solidFill>
                  <a:schemeClr val="tx1">
                    <a:lumMod val="75000"/>
                    <a:lumOff val="25000"/>
                  </a:schemeClr>
                </a:solidFill>
                <a:latin typeface="Times New Roman" panose="02020603050405020304" pitchFamily="18" charset="0"/>
                <a:ea typeface="+mn-ea"/>
                <a:cs typeface="Times New Roman" panose="02020603050405020304" pitchFamily="18" charset="0"/>
              </a:rPr>
              <a:t>Remote sensing systems often capture data in multiple spectral bands, enabling the analysis of various features on the Earth's surface. </a:t>
            </a:r>
            <a:endParaRPr lang="en-GB" dirty="0">
              <a:solidFill>
                <a:schemeClr val="tx1">
                  <a:lumMod val="75000"/>
                  <a:lumOff val="25000"/>
                </a:schemeClr>
              </a:solidFill>
              <a:latin typeface="Times New Roman" panose="02020603050405020304" pitchFamily="18" charset="0"/>
              <a:ea typeface="+mn-ea"/>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
        <p:nvSpPr>
          <p:cNvPr id="3" name="Rectangle 2"/>
          <p:cNvSpPr/>
          <p:nvPr/>
        </p:nvSpPr>
        <p:spPr>
          <a:xfrm>
            <a:off x="304800" y="665055"/>
            <a:ext cx="8815754" cy="646331"/>
          </a:xfrm>
          <a:prstGeom prst="rect">
            <a:avLst/>
          </a:prstGeom>
        </p:spPr>
        <p:txBody>
          <a:bodyPr wrap="square">
            <a:spAutoFit/>
          </a:bodyPr>
          <a:lstStyle/>
          <a:p>
            <a:r>
              <a:rPr lang="en-US" sz="3600" b="1" dirty="0"/>
              <a:t>Importance of Remote Sensing in GIS:</a:t>
            </a:r>
            <a:endParaRPr lang="en-GB" sz="3600" dirty="0"/>
          </a:p>
        </p:txBody>
      </p:sp>
    </p:spTree>
    <p:extLst>
      <p:ext uri="{BB962C8B-B14F-4D97-AF65-F5344CB8AC3E}">
        <p14:creationId xmlns:p14="http://schemas.microsoft.com/office/powerpoint/2010/main" val="313174226"/>
      </p:ext>
    </p:extLst>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cxnSp>
        <p:nvCxnSpPr>
          <p:cNvPr id="5" name="Straight Connector 4"/>
          <p:cNvCxnSpPr/>
          <p:nvPr/>
        </p:nvCxnSpPr>
        <p:spPr>
          <a:xfrm flipV="1">
            <a:off x="209006" y="836019"/>
            <a:ext cx="9836331" cy="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94356" y="1518252"/>
            <a:ext cx="8749643" cy="4031873"/>
          </a:xfrm>
          <a:prstGeom prst="rect">
            <a:avLst/>
          </a:prstGeom>
        </p:spPr>
        <p:txBody>
          <a:bodyPr wrap="square">
            <a:spAutoFit/>
          </a:bodyPr>
          <a:lstStyle/>
          <a:p>
            <a:pPr algn="just"/>
            <a:r>
              <a:rPr lang="en-US" sz="3200" b="1" dirty="0" err="1">
                <a:solidFill>
                  <a:schemeClr val="tx1">
                    <a:lumMod val="75000"/>
                    <a:lumOff val="25000"/>
                  </a:schemeClr>
                </a:solidFill>
                <a:latin typeface="Times New Roman" panose="02020603050405020304" pitchFamily="18" charset="0"/>
                <a:cs typeface="Times New Roman" panose="02020603050405020304" pitchFamily="18" charset="0"/>
              </a:rPr>
              <a:t>Hyperspectral</a:t>
            </a:r>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 imaging </a:t>
            </a: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can provide even more detailed information by capturing data in numerous narrow and contiguous bands</a:t>
            </a:r>
            <a:r>
              <a:rPr lang="en-US" sz="3200" dirty="0" smtClean="0">
                <a:solidFill>
                  <a:schemeClr val="tx1">
                    <a:lumMod val="75000"/>
                    <a:lumOff val="25000"/>
                  </a:schemeClr>
                </a:solidFill>
                <a:latin typeface="Times New Roman" panose="02020603050405020304" pitchFamily="18" charset="0"/>
                <a:cs typeface="Times New Roman" panose="02020603050405020304" pitchFamily="18" charset="0"/>
              </a:rPr>
              <a:t>.</a:t>
            </a:r>
          </a:p>
          <a:p>
            <a:pPr algn="just"/>
            <a:r>
              <a:rPr lang="en-US" sz="3200" b="1" dirty="0" smtClean="0">
                <a:solidFill>
                  <a:schemeClr val="tx1">
                    <a:lumMod val="75000"/>
                    <a:lumOff val="25000"/>
                  </a:schemeClr>
                </a:solidFill>
                <a:latin typeface="Times New Roman" panose="02020603050405020304" pitchFamily="18" charset="0"/>
                <a:cs typeface="Times New Roman" panose="02020603050405020304" pitchFamily="18" charset="0"/>
              </a:rPr>
              <a:t>Temporal </a:t>
            </a:r>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Analysis</a:t>
            </a:r>
            <a:r>
              <a:rPr lang="en-US" sz="32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Remote sensing data can be collected repeatedly over time, allowing for temporal analysis. This is crucial for monitoring changes in land use, vegetation cover, and other environmental </a:t>
            </a:r>
            <a:r>
              <a:rPr lang="en-US" sz="3200" dirty="0" smtClean="0">
                <a:solidFill>
                  <a:schemeClr val="tx1">
                    <a:lumMod val="75000"/>
                    <a:lumOff val="25000"/>
                  </a:schemeClr>
                </a:solidFill>
                <a:latin typeface="Times New Roman" panose="02020603050405020304" pitchFamily="18" charset="0"/>
                <a:cs typeface="Times New Roman" panose="02020603050405020304" pitchFamily="18" charset="0"/>
              </a:rPr>
              <a:t>factors.</a:t>
            </a:r>
          </a:p>
        </p:txBody>
      </p:sp>
    </p:spTree>
  </p:cSld>
  <p:clrMapOvr>
    <a:masterClrMapping/>
  </p:clrMapOvr>
  <p:transition>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55448"/>
            <a:ext cx="9198186" cy="4017887"/>
          </a:xfrm>
        </p:spPr>
        <p:txBody>
          <a:bodyPr>
            <a:normAutofit/>
          </a:bodyPr>
          <a:lstStyle/>
          <a:p>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Topographic Information: </a:t>
            </a:r>
            <a: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t>Remote sensing can be used to obtain topographic data, such as elevation models, which are essential for creating accurate and detailed maps in GIS.</a:t>
            </a:r>
            <a:endParaRPr lang="en-GB" sz="3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
        <p:nvSpPr>
          <p:cNvPr id="3" name="Rectangle 2"/>
          <p:cNvSpPr/>
          <p:nvPr/>
        </p:nvSpPr>
        <p:spPr>
          <a:xfrm>
            <a:off x="844061" y="594919"/>
            <a:ext cx="5732585" cy="584775"/>
          </a:xfrm>
          <a:prstGeom prst="rect">
            <a:avLst/>
          </a:prstGeom>
        </p:spPr>
        <p:txBody>
          <a:bodyPr wrap="square">
            <a:spAutoFit/>
          </a:bodyPr>
          <a:lstStyle/>
          <a:p>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Topographic Information: </a:t>
            </a:r>
            <a:endParaRPr lang="en-US" sz="3200" dirty="0"/>
          </a:p>
        </p:txBody>
      </p:sp>
    </p:spTree>
    <p:extLst>
      <p:ext uri="{BB962C8B-B14F-4D97-AF65-F5344CB8AC3E}">
        <p14:creationId xmlns:p14="http://schemas.microsoft.com/office/powerpoint/2010/main" val="2071007499"/>
      </p:ext>
    </p:extLst>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470263" y="1319349"/>
            <a:ext cx="9157063" cy="4702628"/>
          </a:xfrm>
        </p:spPr>
        <p:txBody>
          <a:bodyPr>
            <a:normAutofit fontScale="85000" lnSpcReduction="20000"/>
          </a:bodyPr>
          <a:lstStyle/>
          <a:p>
            <a:pPr marL="0" indent="0">
              <a:buNone/>
            </a:pPr>
            <a:r>
              <a:rPr lang="en-US" sz="3500" b="1" dirty="0" smtClean="0">
                <a:latin typeface="Times New Roman" panose="02020603050405020304" pitchFamily="18" charset="0"/>
                <a:cs typeface="Times New Roman" panose="02020603050405020304" pitchFamily="18" charset="0"/>
              </a:rPr>
              <a:t> </a:t>
            </a:r>
            <a:r>
              <a:rPr lang="en-US" sz="3500" b="1" dirty="0">
                <a:latin typeface="Times New Roman" panose="02020603050405020304" pitchFamily="18" charset="0"/>
                <a:cs typeface="Times New Roman" panose="02020603050405020304" pitchFamily="18" charset="0"/>
              </a:rPr>
              <a:t>Environmental </a:t>
            </a:r>
            <a:r>
              <a:rPr lang="en-US" sz="3500" b="1" dirty="0" smtClean="0">
                <a:latin typeface="Times New Roman" panose="02020603050405020304" pitchFamily="18" charset="0"/>
                <a:cs typeface="Times New Roman" panose="02020603050405020304" pitchFamily="18" charset="0"/>
              </a:rPr>
              <a:t>Monitoring</a:t>
            </a:r>
          </a:p>
          <a:p>
            <a:pPr algn="just">
              <a:buFont typeface="Wingdings" pitchFamily="2" charset="2"/>
              <a:buChar char="Ø"/>
            </a:pPr>
            <a:r>
              <a:rPr lang="en-US" sz="3500" dirty="0" smtClean="0">
                <a:latin typeface="Times New Roman" panose="02020603050405020304" pitchFamily="18" charset="0"/>
                <a:cs typeface="Times New Roman" panose="02020603050405020304" pitchFamily="18" charset="0"/>
              </a:rPr>
              <a:t> </a:t>
            </a:r>
            <a:r>
              <a:rPr lang="en-US" sz="3500" dirty="0">
                <a:latin typeface="Times New Roman" panose="02020603050405020304" pitchFamily="18" charset="0"/>
                <a:cs typeface="Times New Roman" panose="02020603050405020304" pitchFamily="18" charset="0"/>
              </a:rPr>
              <a:t>Remote sensing helps monitor environmental conditions, including vegetation health, deforestation, urban expansion, and natural disasters. This information is valuable for making informed decisions related to resource management and disaster </a:t>
            </a:r>
            <a:r>
              <a:rPr lang="en-US" sz="3500" dirty="0" smtClean="0">
                <a:latin typeface="Times New Roman" panose="02020603050405020304" pitchFamily="18" charset="0"/>
                <a:cs typeface="Times New Roman" panose="02020603050405020304" pitchFamily="18" charset="0"/>
              </a:rPr>
              <a:t>response. </a:t>
            </a:r>
          </a:p>
          <a:p>
            <a:pPr>
              <a:buFont typeface="Wingdings" pitchFamily="2" charset="2"/>
              <a:buChar char="Ø"/>
            </a:pPr>
            <a:r>
              <a:rPr lang="en-US" sz="3500" b="1" dirty="0" smtClean="0">
                <a:latin typeface="Times New Roman" panose="02020603050405020304" pitchFamily="18" charset="0"/>
                <a:cs typeface="Times New Roman" panose="02020603050405020304" pitchFamily="18" charset="0"/>
              </a:rPr>
              <a:t>Data Integration</a:t>
            </a:r>
          </a:p>
          <a:p>
            <a:pPr marL="0" indent="0" algn="just">
              <a:buNone/>
            </a:pPr>
            <a:r>
              <a:rPr lang="en-US" sz="3500" dirty="0" smtClean="0">
                <a:latin typeface="Times New Roman" panose="02020603050405020304" pitchFamily="18" charset="0"/>
                <a:cs typeface="Times New Roman" panose="02020603050405020304" pitchFamily="18" charset="0"/>
              </a:rPr>
              <a:t>Remote </a:t>
            </a:r>
            <a:r>
              <a:rPr lang="en-US" sz="3500" dirty="0">
                <a:latin typeface="Times New Roman" panose="02020603050405020304" pitchFamily="18" charset="0"/>
                <a:cs typeface="Times New Roman" panose="02020603050405020304" pitchFamily="18" charset="0"/>
              </a:rPr>
              <a:t>sensing data can be integrated with other spatial data in GIS, such as vector data (e.g., roads, boundaries) and attribute data (e.g., population, land use), enhancing the overall understanding of a particular area.</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cxnSp>
        <p:nvCxnSpPr>
          <p:cNvPr id="5" name="Straight Connector 4"/>
          <p:cNvCxnSpPr/>
          <p:nvPr/>
        </p:nvCxnSpPr>
        <p:spPr>
          <a:xfrm flipV="1">
            <a:off x="398366" y="836021"/>
            <a:ext cx="9072206" cy="399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p:checke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384" y="1123407"/>
            <a:ext cx="9248502" cy="5172890"/>
          </a:xfrm>
        </p:spPr>
        <p:txBody>
          <a:bodyPr>
            <a:noAutofit/>
          </a:bodyPr>
          <a:lstStyle/>
          <a:p>
            <a:r>
              <a:rPr lang="en-US" sz="3500" b="1" dirty="0" smtClean="0">
                <a:latin typeface="Times New Roman" panose="02020603050405020304" pitchFamily="18" charset="0"/>
                <a:cs typeface="Times New Roman" panose="02020603050405020304" pitchFamily="18" charset="0"/>
              </a:rPr>
              <a:t>Weather </a:t>
            </a:r>
            <a:r>
              <a:rPr lang="en-US" sz="3500" b="1" dirty="0">
                <a:latin typeface="Times New Roman" panose="02020603050405020304" pitchFamily="18" charset="0"/>
                <a:cs typeface="Times New Roman" panose="02020603050405020304" pitchFamily="18" charset="0"/>
              </a:rPr>
              <a:t>Conditions</a:t>
            </a:r>
            <a:r>
              <a:rPr lang="en-US" sz="3500" b="1" dirty="0" smtClean="0">
                <a:latin typeface="Times New Roman" panose="02020603050405020304" pitchFamily="18" charset="0"/>
                <a:cs typeface="Times New Roman" panose="02020603050405020304" pitchFamily="18" charset="0"/>
              </a:rPr>
              <a:t>: </a:t>
            </a:r>
          </a:p>
          <a:p>
            <a:r>
              <a:rPr lang="en-US" sz="3500" dirty="0" smtClean="0">
                <a:latin typeface="Times New Roman" panose="02020603050405020304" pitchFamily="18" charset="0"/>
                <a:cs typeface="Times New Roman" panose="02020603050405020304" pitchFamily="18" charset="0"/>
              </a:rPr>
              <a:t>Cloud </a:t>
            </a:r>
            <a:r>
              <a:rPr lang="en-US" sz="3500" dirty="0">
                <a:latin typeface="Times New Roman" panose="02020603050405020304" pitchFamily="18" charset="0"/>
                <a:cs typeface="Times New Roman" panose="02020603050405020304" pitchFamily="18" charset="0"/>
              </a:rPr>
              <a:t>cover and adverse weather conditions can affect the quality of remote sensing data, limiting its availability during certain periods</a:t>
            </a:r>
            <a:r>
              <a:rPr lang="en-US" sz="3500" dirty="0" smtClean="0">
                <a:latin typeface="Times New Roman" panose="02020603050405020304" pitchFamily="18" charset="0"/>
                <a:cs typeface="Times New Roman" panose="02020603050405020304" pitchFamily="18" charset="0"/>
              </a:rPr>
              <a:t>.</a:t>
            </a:r>
          </a:p>
          <a:p>
            <a:r>
              <a:rPr lang="en-US" sz="3500" b="1" dirty="0" smtClean="0">
                <a:latin typeface="Times New Roman" panose="02020603050405020304" pitchFamily="18" charset="0"/>
                <a:cs typeface="Times New Roman" panose="02020603050405020304" pitchFamily="18" charset="0"/>
              </a:rPr>
              <a:t>Spatial </a:t>
            </a:r>
            <a:r>
              <a:rPr lang="en-US" sz="3500" b="1" dirty="0">
                <a:latin typeface="Times New Roman" panose="02020603050405020304" pitchFamily="18" charset="0"/>
                <a:cs typeface="Times New Roman" panose="02020603050405020304" pitchFamily="18" charset="0"/>
              </a:rPr>
              <a:t>and Spectral Resolution</a:t>
            </a:r>
            <a:r>
              <a:rPr lang="en-US" sz="3500" b="1" dirty="0" smtClean="0">
                <a:latin typeface="Times New Roman" panose="02020603050405020304" pitchFamily="18" charset="0"/>
                <a:cs typeface="Times New Roman" panose="02020603050405020304" pitchFamily="18" charset="0"/>
              </a:rPr>
              <a:t>: </a:t>
            </a:r>
          </a:p>
          <a:p>
            <a:pPr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spatial and spectral resolution of remote sensing data may not always meet the specific requirements of a particular GIS analysis. High-resolution data may be expensive, and low-resolution data may lack the detail needed for certain applications.</a:t>
            </a:r>
            <a:endParaRPr lang="en-GB"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cxnSp>
        <p:nvCxnSpPr>
          <p:cNvPr id="5" name="Straight Connector 4"/>
          <p:cNvCxnSpPr/>
          <p:nvPr/>
        </p:nvCxnSpPr>
        <p:spPr>
          <a:xfrm>
            <a:off x="-91440" y="921778"/>
            <a:ext cx="9535885" cy="1306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057363" y="369214"/>
            <a:ext cx="5985934" cy="584775"/>
          </a:xfrm>
          <a:prstGeom prst="rect">
            <a:avLst/>
          </a:prstGeom>
        </p:spPr>
        <p:txBody>
          <a:bodyPr wrap="none">
            <a:spAutoFit/>
          </a:bodyPr>
          <a:lstStyle/>
          <a:p>
            <a:r>
              <a:rPr lang="en-US" sz="3200" b="1" dirty="0" smtClean="0"/>
              <a:t>Limitations </a:t>
            </a:r>
            <a:r>
              <a:rPr lang="en-US" sz="3200" b="1" dirty="0"/>
              <a:t>of Remote </a:t>
            </a:r>
            <a:r>
              <a:rPr lang="en-US" sz="3200" b="1" dirty="0" smtClean="0"/>
              <a:t>Sensing</a:t>
            </a:r>
            <a:endParaRPr lang="en-US" sz="3200" b="1" dirty="0"/>
          </a:p>
        </p:txBody>
      </p:sp>
    </p:spTree>
  </p:cSld>
  <p:clrMapOvr>
    <a:masterClrMapping/>
  </p:clrMapOvr>
  <p:transition>
    <p:comb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3" name="Rectangle 2"/>
          <p:cNvSpPr/>
          <p:nvPr/>
        </p:nvSpPr>
        <p:spPr>
          <a:xfrm>
            <a:off x="422365" y="1511565"/>
            <a:ext cx="8721635" cy="923330"/>
          </a:xfrm>
          <a:prstGeom prst="rect">
            <a:avLst/>
          </a:prstGeom>
        </p:spPr>
        <p:txBody>
          <a:bodyPr wrap="square">
            <a:spAutoFit/>
          </a:bodyPr>
          <a:lstStyle/>
          <a:p>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7" name="Rectangle 6"/>
          <p:cNvSpPr/>
          <p:nvPr/>
        </p:nvSpPr>
        <p:spPr>
          <a:xfrm>
            <a:off x="422364" y="850289"/>
            <a:ext cx="9178835" cy="5632311"/>
          </a:xfrm>
          <a:prstGeom prst="rect">
            <a:avLst/>
          </a:prstGeom>
        </p:spPr>
        <p:txBody>
          <a:bodyPr wrap="square">
            <a:spAutoFit/>
          </a:bodyPr>
          <a:lstStyle/>
          <a:p>
            <a:pPr algn="just">
              <a:lnSpc>
                <a:spcPct val="150000"/>
              </a:lnSpc>
            </a:pPr>
            <a:r>
              <a:rPr lang="en-US" sz="2400" b="1" dirty="0" smtClean="0"/>
              <a:t>Saturation </a:t>
            </a:r>
            <a:r>
              <a:rPr lang="en-US" sz="2400" b="1" dirty="0"/>
              <a:t>and Overlapping Spectra</a:t>
            </a:r>
            <a:r>
              <a:rPr lang="en-US" sz="2400" b="1" dirty="0" smtClean="0"/>
              <a:t>:</a:t>
            </a:r>
          </a:p>
          <a:p>
            <a:pPr algn="just">
              <a:lnSpc>
                <a:spcPct val="150000"/>
              </a:lnSpc>
            </a:pPr>
            <a:r>
              <a:rPr lang="en-US" sz="2400" b="1" dirty="0" smtClean="0"/>
              <a:t> </a:t>
            </a:r>
            <a:r>
              <a:rPr lang="en-US" sz="2400" dirty="0"/>
              <a:t>Saturation of sensors can occur when the intensity of a particular feature exceeds the sensor's capacity to record it accurately. Additionally, overlapping spectral responses of different features can pose challenges in distinguishing between </a:t>
            </a:r>
            <a:r>
              <a:rPr lang="en-US" sz="2400" dirty="0" smtClean="0"/>
              <a:t>them.</a:t>
            </a:r>
          </a:p>
          <a:p>
            <a:pPr algn="just">
              <a:lnSpc>
                <a:spcPct val="150000"/>
              </a:lnSpc>
            </a:pPr>
            <a:r>
              <a:rPr lang="en-US" sz="2400" b="1" dirty="0" smtClean="0"/>
              <a:t>Cost </a:t>
            </a:r>
            <a:r>
              <a:rPr lang="en-US" sz="2400" b="1" dirty="0"/>
              <a:t>and Accessibility</a:t>
            </a:r>
            <a:r>
              <a:rPr lang="en-US" sz="2400" b="1" dirty="0" smtClean="0"/>
              <a:t>: </a:t>
            </a:r>
          </a:p>
          <a:p>
            <a:pPr algn="just">
              <a:lnSpc>
                <a:spcPct val="150000"/>
              </a:lnSpc>
            </a:pPr>
            <a:r>
              <a:rPr lang="en-US" sz="2400" dirty="0" smtClean="0"/>
              <a:t>Acquiring </a:t>
            </a:r>
            <a:r>
              <a:rPr lang="en-US" sz="2400" dirty="0"/>
              <a:t>high-quality remote sensing data can be expensive, and the accessibility to certain datasets may be restricted due to cost or geopolitical reasons.</a:t>
            </a:r>
            <a:endParaRPr lang="en-US" sz="2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193121"/>
      </p:ext>
    </p:extLst>
  </p:cSld>
  <p:clrMapOvr>
    <a:masterClrMapping/>
  </p:clrMapOvr>
  <p:transition>
    <p:checker dir="vert"/>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8695</TotalTime>
  <Words>540</Words>
  <Application>Microsoft Office PowerPoint</Application>
  <PresentationFormat>Custom</PresentationFormat>
  <Paragraphs>44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Remote Sensing   </vt:lpstr>
      <vt:lpstr>PowerPoint Presentation</vt:lpstr>
      <vt:lpstr>Spatial Data Acquisition: Remote sensing allows for the collection of spatial data over large areas, providing a wealth of information that can be used in GIS for mapping and analysis. Multi-Spectral and Hyperspectral Imaging Remote sensing systems often capture data in multiple spectral bands, enabling the analysis of various features on the Earth's surface. </vt:lpstr>
      <vt:lpstr>PowerPoint Presentation</vt:lpstr>
      <vt:lpstr>Topographic Information: Remote sensing can be used to obtain topographic data, such as elevation models, which are essential for creating accurate and detailed maps in GIS.</vt:lpstr>
      <vt:lpstr>PowerPoint Presentation</vt:lpstr>
      <vt:lpstr>PowerPoint Presentation</vt:lpstr>
      <vt:lpstr>PowerPoint Presentation</vt:lpstr>
      <vt:lpstr>PowerPoint Presentation</vt:lpstr>
      <vt:lpstr>Despite these limitations, the integration of remote sensing and GIS remains a powerful tool for understanding and managing the Earth's resources and environment.  Advances in technology continue to address some of these limitations, making remote sensing an increasingly valuable asset in the field of geospatial analysis.</vt:lpstr>
      <vt:lpstr> Thank You</vt:lpstr>
    </vt:vector>
  </TitlesOfParts>
  <Company>MRT www.Win2Farsi.com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Muneer Umar</dc:creator>
  <cp:lastModifiedBy>DELL</cp:lastModifiedBy>
  <cp:revision>568</cp:revision>
  <cp:lastPrinted>2019-03-11T07:04:42Z</cp:lastPrinted>
  <dcterms:created xsi:type="dcterms:W3CDTF">2018-07-13T16:31:18Z</dcterms:created>
  <dcterms:modified xsi:type="dcterms:W3CDTF">2024-01-08T05:56:19Z</dcterms:modified>
</cp:coreProperties>
</file>