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54" r:id="rId4"/>
    <p:sldId id="397" r:id="rId5"/>
    <p:sldId id="398" r:id="rId6"/>
    <p:sldId id="399" r:id="rId7"/>
    <p:sldId id="400" r:id="rId8"/>
    <p:sldId id="401" r:id="rId9"/>
    <p:sldId id="402" r:id="rId10"/>
    <p:sldId id="403"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p:scale>
          <a:sx n="81" d="100"/>
          <a:sy n="81" d="100"/>
        </p:scale>
        <p:origin x="-228" y="12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2/25/2024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2/25/2024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2/25/2024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88182715"/>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a:solidFill>
                  <a:schemeClr val="tx1">
                    <a:lumMod val="75000"/>
                    <a:lumOff val="25000"/>
                  </a:schemeClr>
                </a:solidFill>
                <a:latin typeface="Times New Roman" panose="02020603050405020304" pitchFamily="18" charset="0"/>
                <a:cs typeface="Times New Roman" panose="02020603050405020304" pitchFamily="18" charset="0"/>
              </a:rPr>
              <a:t/>
            </a:r>
            <a:br>
              <a:rPr lang="en-GB"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5174493"/>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Importance: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The color scheme and contrast of a map significantly impact its readability and effectiveness in conveying information to the audience. </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Font typeface="Wingdings" panose="05000000000000000000"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means that the way colors are chosen and contrasted on a map can directly affect how easily users can understand and interpret the information presented.</a:t>
            </a:r>
          </a:p>
        </p:txBody>
      </p:sp>
      <p:sp>
        <p:nvSpPr>
          <p:cNvPr id="4" name="Rectangle 3"/>
          <p:cNvSpPr/>
          <p:nvPr/>
        </p:nvSpPr>
        <p:spPr>
          <a:xfrm>
            <a:off x="644770" y="515815"/>
            <a:ext cx="8698522" cy="715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latin typeface="Times New Roman" pitchFamily="18" charset="0"/>
                <a:cs typeface="Times New Roman" pitchFamily="18" charset="0"/>
              </a:rPr>
              <a:t>Importance Aspects  in the </a:t>
            </a:r>
            <a:r>
              <a:rPr lang="en-US" sz="2800" b="1" dirty="0">
                <a:latin typeface="Times New Roman" pitchFamily="18" charset="0"/>
                <a:cs typeface="Times New Roman" pitchFamily="18" charset="0"/>
              </a:rPr>
              <a:t>D</a:t>
            </a:r>
            <a:r>
              <a:rPr lang="en-US" sz="2800" b="1" dirty="0" smtClean="0">
                <a:latin typeface="Times New Roman" pitchFamily="18" charset="0"/>
                <a:cs typeface="Times New Roman" pitchFamily="18" charset="0"/>
              </a:rPr>
              <a:t>esign of out Maps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fontScale="92500" lnSpcReduction="20000"/>
          </a:bodyPr>
          <a:lstStyle/>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Choosing </a:t>
            </a:r>
            <a:r>
              <a:rPr lang="en-US" sz="3200" dirty="0">
                <a:latin typeface="Times New Roman" panose="02020603050405020304" pitchFamily="18" charset="0"/>
                <a:cs typeface="Times New Roman" panose="02020603050405020304" pitchFamily="18" charset="0"/>
              </a:rPr>
              <a:t>colors that are visually appealing and facilitate clear differentiation between map features is crucial. </a:t>
            </a:r>
            <a:endParaRPr lang="en-US" sz="32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involves selecting colors that make it easy for viewers to distinguish between different elements on the map, such as landforms, water bodies, roads, and boundaries. </a:t>
            </a:r>
            <a:endParaRPr lang="en-US" sz="32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Additionally</a:t>
            </a:r>
            <a:r>
              <a:rPr lang="en-US" sz="3200" dirty="0">
                <a:latin typeface="Times New Roman" panose="02020603050405020304" pitchFamily="18" charset="0"/>
                <a:cs typeface="Times New Roman" panose="02020603050405020304" pitchFamily="18" charset="0"/>
              </a:rPr>
              <a:t>, using a limited color palette helps avoid visual clutter and confusion, ensuring that the map remains easy to read and understand</a:t>
            </a:r>
            <a:r>
              <a:rPr lang="en-US" sz="3200" dirty="0" smtClean="0">
                <a:latin typeface="Times New Roman" panose="02020603050405020304" pitchFamily="18" charset="0"/>
                <a:cs typeface="Times New Roman" panose="02020603050405020304" pitchFamily="18" charset="0"/>
              </a:rPr>
              <a:t>.</a:t>
            </a:r>
          </a:p>
          <a:p>
            <a:pPr algn="just">
              <a:buFont typeface="Wingdings"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Considering colorblind-friendly options is important to ensure accessibility for all users, including those with color vision deficiencies.</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2" name="Rectangle 1"/>
          <p:cNvSpPr/>
          <p:nvPr/>
        </p:nvSpPr>
        <p:spPr>
          <a:xfrm>
            <a:off x="1093954" y="248307"/>
            <a:ext cx="34592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Color Selection: </a:t>
            </a: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Contrast </a:t>
            </a:r>
            <a:r>
              <a:rPr lang="en-US" b="1" dirty="0" smtClean="0">
                <a:solidFill>
                  <a:schemeClr val="tx1"/>
                </a:solidFill>
              </a:rPr>
              <a:t>Enhancement:</a:t>
            </a:r>
            <a:r>
              <a:rPr lang="en-GB" b="1" dirty="0">
                <a:solidFill>
                  <a:schemeClr val="tx1"/>
                </a:solidFill>
              </a:rPr>
              <a:t/>
            </a:r>
            <a:br>
              <a:rPr lang="en-GB" b="1" dirty="0">
                <a:solidFill>
                  <a:schemeClr val="tx1"/>
                </a:solidFill>
              </a:rPr>
            </a:b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Rectangle 6"/>
          <p:cNvSpPr/>
          <p:nvPr/>
        </p:nvSpPr>
        <p:spPr>
          <a:xfrm>
            <a:off x="715108" y="1720333"/>
            <a:ext cx="8581291" cy="3970318"/>
          </a:xfrm>
          <a:prstGeom prst="rect">
            <a:avLst/>
          </a:prstGeom>
        </p:spPr>
        <p:txBody>
          <a:bodyPr wrap="square">
            <a:spAutoFit/>
          </a:bodyPr>
          <a:lstStyle/>
          <a:p>
            <a:pPr marL="285750" indent="-285750" algn="just">
              <a:buFont typeface="Wingdings" pitchFamily="2" charset="2"/>
              <a:buChar char="Ø"/>
            </a:pPr>
            <a:r>
              <a:rPr lang="en-US" sz="2800" dirty="0" smtClean="0">
                <a:latin typeface="Times New Roman" pitchFamily="18" charset="0"/>
                <a:cs typeface="Times New Roman" pitchFamily="18" charset="0"/>
              </a:rPr>
              <a:t>Enhancing </a:t>
            </a:r>
            <a:r>
              <a:rPr lang="en-US" sz="2800" dirty="0">
                <a:latin typeface="Times New Roman" pitchFamily="18" charset="0"/>
                <a:cs typeface="Times New Roman" pitchFamily="18" charset="0"/>
              </a:rPr>
              <a:t>contrast between map elements improves legibility and highlights important information. Adjusting brightness and saturation levels helps create distinct visual hierarchies, making it easier for viewers to discern between different features</a:t>
            </a:r>
            <a:r>
              <a:rPr lang="en-US" sz="2800" dirty="0" smtClean="0">
                <a:latin typeface="Times New Roman" pitchFamily="18" charset="0"/>
                <a:cs typeface="Times New Roman" pitchFamily="18" charset="0"/>
              </a:rPr>
              <a:t>.</a:t>
            </a:r>
          </a:p>
          <a:p>
            <a:pPr marL="285750" indent="-285750" algn="just">
              <a:buFont typeface="Wingdings" pitchFamily="2" charset="2"/>
              <a:buChar char="Ø"/>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Using lighter colors for background elements and darker colors for foreground features can create depth and emphasis, drawing attention to the most important aspects of the map.</a:t>
            </a:r>
          </a:p>
        </p:txBody>
      </p:sp>
    </p:spTree>
    <p:extLst>
      <p:ext uri="{BB962C8B-B14F-4D97-AF65-F5344CB8AC3E}">
        <p14:creationId xmlns:p14="http://schemas.microsoft.com/office/powerpoint/2010/main" val="1933601984"/>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954"/>
          </a:xfrm>
        </p:spPr>
        <p:txBody>
          <a:bodyPr>
            <a:normAutofit/>
          </a:bodyPr>
          <a:lstStyle/>
          <a:p>
            <a:r>
              <a:rPr lang="en-US" b="1" dirty="0" smtClean="0">
                <a:solidFill>
                  <a:schemeClr val="tx1"/>
                </a:solidFill>
              </a:rPr>
              <a:t>Considerations</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p:cNvSpPr/>
          <p:nvPr/>
        </p:nvSpPr>
        <p:spPr>
          <a:xfrm>
            <a:off x="926122" y="1720333"/>
            <a:ext cx="8405447" cy="4401205"/>
          </a:xfrm>
          <a:prstGeom prst="rect">
            <a:avLst/>
          </a:prstGeom>
        </p:spPr>
        <p:txBody>
          <a:bodyPr wrap="square">
            <a:spAutoFit/>
          </a:bodyPr>
          <a:lstStyle/>
          <a:p>
            <a:pPr marL="285750" indent="-285750">
              <a:buFont typeface="Wingdings" pitchFamily="2" charset="2"/>
              <a:buChar char="Ø"/>
            </a:pPr>
            <a:r>
              <a:rPr lang="en-US" sz="2800" b="1" dirty="0" smtClean="0">
                <a:latin typeface="Times New Roman" pitchFamily="18" charset="0"/>
                <a:cs typeface="Times New Roman" pitchFamily="18" charset="0"/>
              </a:rPr>
              <a:t>Cultural Significance: </a:t>
            </a:r>
          </a:p>
          <a:p>
            <a:pPr marL="285750" indent="-285750" algn="just">
              <a:buFont typeface="Wingdings" pitchFamily="2" charset="2"/>
              <a:buChar char="Ø"/>
            </a:pPr>
            <a:r>
              <a:rPr lang="en-US" sz="3600" dirty="0" smtClean="0">
                <a:latin typeface="Times New Roman" pitchFamily="18" charset="0"/>
                <a:cs typeface="Times New Roman" pitchFamily="18" charset="0"/>
              </a:rPr>
              <a:t>Colors </a:t>
            </a:r>
            <a:r>
              <a:rPr lang="en-US" sz="3600" dirty="0">
                <a:latin typeface="Times New Roman" pitchFamily="18" charset="0"/>
                <a:cs typeface="Times New Roman" pitchFamily="18" charset="0"/>
              </a:rPr>
              <a:t>can have cultural connotations that vary depending on the audience. </a:t>
            </a:r>
            <a:endParaRPr lang="en-US" sz="3600" dirty="0" smtClean="0">
              <a:latin typeface="Times New Roman" pitchFamily="18" charset="0"/>
              <a:cs typeface="Times New Roman" pitchFamily="18" charset="0"/>
            </a:endParaRPr>
          </a:p>
          <a:p>
            <a:pPr marL="285750" indent="-285750" algn="just">
              <a:buFont typeface="Wingdings" pitchFamily="2" charset="2"/>
              <a:buChar char="Ø"/>
            </a:pPr>
            <a:r>
              <a:rPr lang="en-US" sz="3600" dirty="0" smtClean="0">
                <a:latin typeface="Times New Roman" pitchFamily="18" charset="0"/>
                <a:cs typeface="Times New Roman" pitchFamily="18" charset="0"/>
              </a:rPr>
              <a:t>It's </a:t>
            </a:r>
            <a:r>
              <a:rPr lang="en-US" sz="3600" dirty="0">
                <a:latin typeface="Times New Roman" pitchFamily="18" charset="0"/>
                <a:cs typeface="Times New Roman" pitchFamily="18" charset="0"/>
              </a:rPr>
              <a:t>essential to be mindful of these associations, especially when designing maps for diverse audiences, to avoid unintentionally conveying misleading or offensive messages.</a:t>
            </a:r>
          </a:p>
        </p:txBody>
      </p:sp>
    </p:spTree>
    <p:extLst>
      <p:ext uri="{BB962C8B-B14F-4D97-AF65-F5344CB8AC3E}">
        <p14:creationId xmlns:p14="http://schemas.microsoft.com/office/powerpoint/2010/main" val="3056710736"/>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Accessibility</a:t>
            </a:r>
            <a:r>
              <a:rPr lang="en-US" b="1" dirty="0"/>
              <a:t/>
            </a:r>
            <a:br>
              <a:rPr lang="en-US" b="1" dirty="0"/>
            </a:b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6"/>
          <p:cNvSpPr/>
          <p:nvPr/>
        </p:nvSpPr>
        <p:spPr>
          <a:xfrm>
            <a:off x="861644" y="1591380"/>
            <a:ext cx="8124093" cy="3108543"/>
          </a:xfrm>
          <a:prstGeom prst="rect">
            <a:avLst/>
          </a:prstGeom>
        </p:spPr>
        <p:txBody>
          <a:bodyPr wrap="square">
            <a:spAutoFit/>
          </a:bodyPr>
          <a:lstStyle/>
          <a:p>
            <a:pPr marL="285750" indent="-285750" algn="just">
              <a:buFont typeface="Wingdings" pitchFamily="2" charset="2"/>
              <a:buChar char="Ø"/>
            </a:pPr>
            <a:r>
              <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Ensuring </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that the chosen color scheme meets accessibility standards is crucial, particularly for users with visual impairments. </a:t>
            </a:r>
            <a:endPar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Using </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colors that have sufficient contrast and considering alternative methods of conveying information (such as patterns or labels) can help improve accessibility.</a:t>
            </a:r>
            <a:endParaRPr lang="en-US" sz="2800" dirty="0"/>
          </a:p>
        </p:txBody>
      </p:sp>
    </p:spTree>
    <p:extLst>
      <p:ext uri="{BB962C8B-B14F-4D97-AF65-F5344CB8AC3E}">
        <p14:creationId xmlns:p14="http://schemas.microsoft.com/office/powerpoint/2010/main" val="828271034"/>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Consistency:</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Rectangle 6"/>
          <p:cNvSpPr/>
          <p:nvPr/>
        </p:nvSpPr>
        <p:spPr>
          <a:xfrm>
            <a:off x="926122" y="1720333"/>
            <a:ext cx="8229601" cy="4154984"/>
          </a:xfrm>
          <a:prstGeom prst="rect">
            <a:avLst/>
          </a:prstGeom>
        </p:spPr>
        <p:txBody>
          <a:bodyPr wrap="square">
            <a:spAutoFit/>
          </a:bodyPr>
          <a:lstStyle/>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Maintaining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consistency in color usage across different map layers and themes provides a cohesive visual experience for users. </a:t>
            </a: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Consistent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color schemes help users easily identify and interpret different elements on the map, enhancing usability</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lgn="just">
              <a:buFont typeface="Wingdings" pitchFamily="2" charset="2"/>
              <a:buChar char="Ø"/>
            </a:pPr>
            <a:r>
              <a:rPr 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Printing Considerations: </a:t>
            </a: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Testing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color scheme for legibility in both digital and print formats is important. </a:t>
            </a:r>
            <a:endPar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Factors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such as ink contrast and paper quality can affect how colors appear when printed, so it's essential to ensure that the map remains clear and readable in all formats.</a:t>
            </a:r>
          </a:p>
        </p:txBody>
      </p:sp>
    </p:spTree>
    <p:extLst>
      <p:ext uri="{BB962C8B-B14F-4D97-AF65-F5344CB8AC3E}">
        <p14:creationId xmlns:p14="http://schemas.microsoft.com/office/powerpoint/2010/main" val="3304529042"/>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Impact: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Rectangle 6"/>
          <p:cNvSpPr/>
          <p:nvPr/>
        </p:nvSpPr>
        <p:spPr>
          <a:xfrm>
            <a:off x="1219199" y="1579656"/>
            <a:ext cx="8253047" cy="4031873"/>
          </a:xfrm>
          <a:prstGeom prst="rect">
            <a:avLst/>
          </a:prstGeom>
        </p:spPr>
        <p:txBody>
          <a:bodyPr wrap="square">
            <a:spAutoFit/>
          </a:bodyPr>
          <a:lstStyle/>
          <a:p>
            <a:pPr marL="457200" indent="-457200" algn="just">
              <a:buFont typeface="Wingdings"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A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well-designed color scheme and contrast can enhance the map's aesthetics, readability, and overall user experience. </a:t>
            </a:r>
          </a:p>
          <a:p>
            <a:pPr marL="457200" indent="-457200" algn="just">
              <a:buFont typeface="Wingdings"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By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making it easier for viewers to comprehend and interpret spatial information, a carefully chosen color scheme and contrast can improve the effectiveness of the map for its intended purpose.</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833603"/>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Examples</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691661" y="1394044"/>
            <a:ext cx="7936523" cy="4154984"/>
          </a:xfrm>
          <a:prstGeom prst="rect">
            <a:avLst/>
          </a:prstGeom>
        </p:spPr>
        <p:txBody>
          <a:bodyPr wrap="square">
            <a:spAutoFit/>
          </a:bodyPr>
          <a:lstStyle/>
          <a:p>
            <a:r>
              <a:rPr lang="en-US" sz="2400" b="1" dirty="0" smtClean="0">
                <a:latin typeface="Times New Roman" pitchFamily="18" charset="0"/>
                <a:cs typeface="Times New Roman" pitchFamily="18" charset="0"/>
              </a:rPr>
              <a:t> Topographic maps</a:t>
            </a:r>
          </a:p>
          <a:p>
            <a:pPr marL="285750" indent="-285750">
              <a:buFont typeface="Wingdings" pitchFamily="2" charset="2"/>
              <a:buChar char="Ø"/>
            </a:pPr>
            <a:r>
              <a:rPr lang="en-US" sz="2400" dirty="0" smtClean="0">
                <a:latin typeface="Times New Roman" pitchFamily="18" charset="0"/>
                <a:cs typeface="Times New Roman" pitchFamily="18" charset="0"/>
              </a:rPr>
              <a:t>These maps often use a combination of colors such as green for vegetation, blue for water bodies, and brown for landforms to achieve clear differentiation between different features.</a:t>
            </a:r>
          </a:p>
          <a:p>
            <a:pPr marL="285750" indent="-285750">
              <a:buFont typeface="Wingdings" pitchFamily="2" charset="2"/>
              <a:buChar char="Ø"/>
            </a:pPr>
            <a:endParaRPr lang="en-US" sz="2400" dirty="0" smtClean="0">
              <a:latin typeface="Times New Roman" pitchFamily="18" charset="0"/>
              <a:cs typeface="Times New Roman" pitchFamily="18" charset="0"/>
            </a:endParaRPr>
          </a:p>
          <a:p>
            <a:pPr marL="285750" indent="-285750">
              <a:buFont typeface="Wingdings" pitchFamily="2" charset="2"/>
              <a:buChar char="Ø"/>
            </a:pPr>
            <a:r>
              <a:rPr lang="en-US" sz="2400" b="1" dirty="0">
                <a:latin typeface="Times New Roman" pitchFamily="18" charset="0"/>
                <a:cs typeface="Times New Roman" pitchFamily="18" charset="0"/>
              </a:rPr>
              <a:t>Heatmaps in data </a:t>
            </a:r>
            <a:r>
              <a:rPr lang="en-US" sz="2400" b="1" dirty="0" smtClean="0">
                <a:latin typeface="Times New Roman" pitchFamily="18" charset="0"/>
                <a:cs typeface="Times New Roman" pitchFamily="18" charset="0"/>
              </a:rPr>
              <a:t>visualization</a:t>
            </a:r>
          </a:p>
          <a:p>
            <a:pPr marL="285750" indent="-285750">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Heatmaps use varying shades of a single color to represent different levels of intensity, with higher contrast highlighting areas of interest. This approach helps users quickly identify patterns and trends in the data being represented on the map.</a:t>
            </a:r>
          </a:p>
        </p:txBody>
      </p:sp>
    </p:spTree>
    <p:extLst>
      <p:ext uri="{BB962C8B-B14F-4D97-AF65-F5344CB8AC3E}">
        <p14:creationId xmlns:p14="http://schemas.microsoft.com/office/powerpoint/2010/main" val="4195612930"/>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8758</TotalTime>
  <Words>556</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   </vt:lpstr>
      <vt:lpstr>PowerPoint Presentation</vt:lpstr>
      <vt:lpstr>Contrast Enhancement: </vt:lpstr>
      <vt:lpstr>Considerations</vt:lpstr>
      <vt:lpstr>Accessibility </vt:lpstr>
      <vt:lpstr>Consistency:</vt:lpstr>
      <vt:lpstr>Impact:</vt:lpstr>
      <vt:lpstr>Examples</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590</cp:revision>
  <cp:lastPrinted>2019-03-11T07:04:42Z</cp:lastPrinted>
  <dcterms:created xsi:type="dcterms:W3CDTF">2018-07-13T16:31:18Z</dcterms:created>
  <dcterms:modified xsi:type="dcterms:W3CDTF">2024-02-26T05:56:44Z</dcterms:modified>
</cp:coreProperties>
</file>