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notesMasterIdLst>
    <p:notesMasterId r:id="rId15"/>
  </p:notesMasterIdLst>
  <p:handoutMasterIdLst>
    <p:handoutMasterId r:id="rId16"/>
  </p:handoutMasterIdLst>
  <p:sldIdLst>
    <p:sldId id="390" r:id="rId2"/>
    <p:sldId id="258" r:id="rId3"/>
    <p:sldId id="354" r:id="rId4"/>
    <p:sldId id="395" r:id="rId5"/>
    <p:sldId id="356" r:id="rId6"/>
    <p:sldId id="396" r:id="rId7"/>
    <p:sldId id="357" r:id="rId8"/>
    <p:sldId id="359" r:id="rId9"/>
    <p:sldId id="368" r:id="rId10"/>
    <p:sldId id="381" r:id="rId11"/>
    <p:sldId id="393" r:id="rId12"/>
    <p:sldId id="394" r:id="rId13"/>
    <p:sldId id="374" r:id="rId14"/>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949"/>
    <a:srgbClr val="889B52"/>
    <a:srgbClr val="D1DDB0"/>
    <a:srgbClr val="A6CDBD"/>
    <a:srgbClr val="EE6E4B"/>
    <a:srgbClr val="77623D"/>
    <a:srgbClr val="F39E87"/>
    <a:srgbClr val="DBCEB7"/>
    <a:srgbClr val="D6D1C8"/>
    <a:srgbClr val="C8C2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54" autoAdjust="0"/>
    <p:restoredTop sz="94660" autoAdjust="0"/>
  </p:normalViewPr>
  <p:slideViewPr>
    <p:cSldViewPr snapToGrid="0">
      <p:cViewPr varScale="1">
        <p:scale>
          <a:sx n="73" d="100"/>
          <a:sy n="73" d="100"/>
        </p:scale>
        <p:origin x="546" y="54"/>
      </p:cViewPr>
      <p:guideLst>
        <p:guide orient="horz" pos="2160"/>
        <p:guide pos="3840"/>
      </p:guideLst>
    </p:cSldViewPr>
  </p:slideViewPr>
  <p:outlineViewPr>
    <p:cViewPr>
      <p:scale>
        <a:sx n="33" d="100"/>
        <a:sy n="33" d="100"/>
      </p:scale>
      <p:origin x="0" y="20598"/>
    </p:cViewPr>
  </p:outlineViewPr>
  <p:notesTextViewPr>
    <p:cViewPr>
      <p:scale>
        <a:sx n="1" d="1"/>
        <a:sy n="1" d="1"/>
      </p:scale>
      <p:origin x="0" y="0"/>
    </p:cViewPr>
  </p:notesTextViewPr>
  <p:notesViewPr>
    <p:cSldViewPr snapToGrid="0">
      <p:cViewPr varScale="1">
        <p:scale>
          <a:sx n="53" d="100"/>
          <a:sy n="53" d="100"/>
        </p:scale>
        <p:origin x="-287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C5EE45E9-197A-47B1-AEF3-F977D17F169E}" type="datetimeFigureOut">
              <a:rPr lang="en-US" smtClean="0"/>
              <a:pPr/>
              <a:t>11/22/2023</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68F7C1DE-F9C7-465F-97C3-43BE584D1F29}" type="slidenum">
              <a:rPr lang="en-US" smtClean="0"/>
              <a:pPr/>
              <a:t>‹#›</a:t>
            </a:fld>
            <a:endParaRPr lang="en-US"/>
          </a:p>
        </p:txBody>
      </p:sp>
    </p:spTree>
    <p:extLst>
      <p:ext uri="{BB962C8B-B14F-4D97-AF65-F5344CB8AC3E}">
        <p14:creationId xmlns:p14="http://schemas.microsoft.com/office/powerpoint/2010/main" val="1086888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DAE0583-90E0-4DC7-97CC-66F8E7253EC8}" type="datetimeFigureOut">
              <a:rPr lang="en-US" smtClean="0"/>
              <a:pPr/>
              <a:t>11/22/2023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6A8D750-A76A-456C-A46B-F4AEFB2032A6}" type="slidenum">
              <a:rPr lang="en-US" smtClean="0"/>
              <a:pPr/>
              <a:t>‹#›</a:t>
            </a:fld>
            <a:endParaRPr lang="en-US"/>
          </a:p>
        </p:txBody>
      </p:sp>
    </p:spTree>
    <p:extLst>
      <p:ext uri="{BB962C8B-B14F-4D97-AF65-F5344CB8AC3E}">
        <p14:creationId xmlns:p14="http://schemas.microsoft.com/office/powerpoint/2010/main" val="30550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7B289A-B170-474C-83BE-E43F8EECF514}" type="datetime1">
              <a:rPr lang="en-US" smtClean="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3540410"/>
      </p:ext>
    </p:extLst>
  </p:cSld>
  <p:clrMapOvr>
    <a:masterClrMapping/>
  </p:clrMapOvr>
  <p:transition>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2081459"/>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3695745"/>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2830687"/>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7372589"/>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364022"/>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08E5B7-8E49-49B7-9AF5-D247E978963C}" type="datetime1">
              <a:rPr lang="en-US" smtClean="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5180795"/>
      </p:ext>
    </p:extLst>
  </p:cSld>
  <p:clrMapOvr>
    <a:masterClrMapping/>
  </p:clrMapOvr>
  <p:transition>
    <p:wedg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053B17-04CC-42A2-A241-5129679C85A6}" type="datetime1">
              <a:rPr lang="en-US" smtClean="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262681"/>
      </p:ext>
    </p:extLst>
  </p:cSld>
  <p:clrMapOvr>
    <a:masterClrMapping/>
  </p:clrMapOvr>
  <p:transition>
    <p:wedg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B1DC2A-56D1-4C31-9B84-F9D15B143A33}" type="datetime1">
              <a:rPr lang="en-US" smtClean="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521975"/>
      </p:ext>
    </p:extLst>
  </p:cSld>
  <p:clrMapOvr>
    <a:masterClrMapping/>
  </p:clrMapOvr>
  <p:transition>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B65DBE-61D1-4D82-8498-7BFFAD803BD2}" type="datetime1">
              <a:rPr lang="en-US" smtClean="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2475446"/>
      </p:ext>
    </p:extLst>
  </p:cSld>
  <p:clrMapOvr>
    <a:masterClrMapping/>
  </p:clrMapOvr>
  <p:transition>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4BA780-7598-4459-A56B-D5F18339AB95}" type="datetime1">
              <a:rPr lang="en-US" smtClean="0"/>
              <a:pPr/>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231918"/>
      </p:ext>
    </p:extLst>
  </p:cSld>
  <p:clrMapOvr>
    <a:masterClrMapping/>
  </p:clrMapOvr>
  <p:transition>
    <p:wedg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6A054B-9EDA-43CD-B58C-33F3FA6837D0}" type="datetime1">
              <a:rPr lang="en-US" smtClean="0"/>
              <a:pPr/>
              <a:t>11/22/2023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4179235"/>
      </p:ext>
    </p:extLst>
  </p:cSld>
  <p:clrMapOvr>
    <a:masterClrMapping/>
  </p:clrMapOvr>
  <p:transition>
    <p:wedg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BCB103-F5FD-428B-B1C8-7D2EEAB33FFC}" type="datetime1">
              <a:rPr lang="en-US" smtClean="0"/>
              <a:pPr/>
              <a:t>11/22/2023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824172"/>
      </p:ext>
    </p:extLst>
  </p:cSld>
  <p:clrMapOvr>
    <a:masterClrMapping/>
  </p:clrMapOvr>
  <p:transition>
    <p:wedg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C991E-AB61-4D79-94B3-8A4F23AC4641}" type="datetime1">
              <a:rPr lang="en-US" smtClean="0"/>
              <a:pPr/>
              <a:t>11/22/2023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6940757"/>
      </p:ext>
    </p:extLst>
  </p:cSld>
  <p:clrMapOvr>
    <a:masterClrMapping/>
  </p:clrMapOvr>
  <p:transition>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6C0871-8C3E-4CBE-9C42-C92608223F22}" type="datetime1">
              <a:rPr lang="en-US" smtClean="0"/>
              <a:pPr/>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2786175"/>
      </p:ext>
    </p:extLst>
  </p:cSld>
  <p:clrMapOvr>
    <a:masterClrMapping/>
  </p:clrMapOvr>
  <p:transition>
    <p:wedg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6661CC78-3771-4E36-859D-28880DA8B573}" type="datetime1">
              <a:rPr lang="en-US" smtClean="0"/>
              <a:pPr/>
              <a:t>11/22/2023</a:t>
            </a:fld>
            <a:endParaRPr lang="en-US" dirty="0"/>
          </a:p>
        </p:txBody>
      </p:sp>
    </p:spTree>
    <p:extLst>
      <p:ext uri="{BB962C8B-B14F-4D97-AF65-F5344CB8AC3E}">
        <p14:creationId xmlns:p14="http://schemas.microsoft.com/office/powerpoint/2010/main" val="118618537"/>
      </p:ext>
    </p:extLst>
  </p:cSld>
  <p:clrMapOvr>
    <a:masterClrMapping/>
  </p:clrMapOvr>
  <p:transition>
    <p:wedg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82F729-F9EB-46E1-B6CA-A9DC3E44D512}" type="datetime1">
              <a:rPr lang="en-US" smtClean="0"/>
              <a:pPr/>
              <a:t>11/22/2023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9728408"/>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transition>
    <p:wedg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677334" y="2160589"/>
            <a:ext cx="8087843" cy="188256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3600" b="1" dirty="0" smtClean="0">
                <a:solidFill>
                  <a:schemeClr val="accent6">
                    <a:lumMod val="75000"/>
                  </a:schemeClr>
                </a:solidFill>
              </a:rPr>
              <a:t> </a:t>
            </a:r>
            <a:r>
              <a:rPr lang="en-US" sz="3600" b="1" dirty="0" smtClean="0">
                <a:solidFill>
                  <a:schemeClr val="tx1"/>
                </a:solidFill>
              </a:rPr>
              <a:t>With the name of Allah, Who is the most Gracious</a:t>
            </a:r>
            <a:r>
              <a:rPr lang="en-US" sz="4000" b="1" dirty="0" smtClean="0">
                <a:solidFill>
                  <a:schemeClr val="tx1"/>
                </a:solidFill>
              </a:rPr>
              <a:t> </a:t>
            </a:r>
            <a:r>
              <a:rPr lang="en-US" sz="3600" b="1" dirty="0" smtClean="0">
                <a:solidFill>
                  <a:schemeClr val="tx1"/>
                </a:solidFill>
              </a:rPr>
              <a:t>and Merciful</a:t>
            </a:r>
          </a:p>
          <a:p>
            <a:endParaRPr lang="en-US" sz="3200" b="1"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7" name="Picture 2" descr="Image result for bismillah in urdu"/>
          <p:cNvPicPr>
            <a:picLocks noChangeAspect="1" noChangeArrowheads="1"/>
          </p:cNvPicPr>
          <p:nvPr/>
        </p:nvPicPr>
        <p:blipFill>
          <a:blip r:embed="rId2"/>
          <a:srcRect/>
          <a:stretch>
            <a:fillRect/>
          </a:stretch>
        </p:blipFill>
        <p:spPr bwMode="auto">
          <a:xfrm>
            <a:off x="1658983" y="509451"/>
            <a:ext cx="6753497" cy="1389019"/>
          </a:xfrm>
          <a:prstGeom prst="rect">
            <a:avLst/>
          </a:prstGeom>
          <a:noFill/>
        </p:spPr>
      </p:pic>
    </p:spTree>
    <p:extLst>
      <p:ext uri="{BB962C8B-B14F-4D97-AF65-F5344CB8AC3E}">
        <p14:creationId xmlns:p14="http://schemas.microsoft.com/office/powerpoint/2010/main" val="953219383"/>
      </p:ext>
    </p:extLst>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cxnSp>
        <p:nvCxnSpPr>
          <p:cNvPr id="7" name="Straight Connector 6"/>
          <p:cNvCxnSpPr/>
          <p:nvPr/>
        </p:nvCxnSpPr>
        <p:spPr>
          <a:xfrm flipV="1">
            <a:off x="207725" y="1110342"/>
            <a:ext cx="9535885" cy="1306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07724" y="1306286"/>
            <a:ext cx="9419601" cy="4074192"/>
          </a:xfrm>
          <a:prstGeom prst="rect">
            <a:avLst/>
          </a:prstGeom>
        </p:spPr>
        <p:txBody>
          <a:bodyPr wrap="square">
            <a:spAutoFit/>
          </a:bodyPr>
          <a:lstStyle/>
          <a:p>
            <a:pPr marL="76200" marR="66675" indent="228600" algn="just">
              <a:lnSpc>
                <a:spcPct val="150000"/>
              </a:lnSpc>
              <a:spcBef>
                <a:spcPts val="95"/>
              </a:spcBef>
              <a:spcAft>
                <a:spcPts val="0"/>
              </a:spcAft>
            </a:pP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GB" b="1" dirty="0"/>
              <a:t>Data:</a:t>
            </a:r>
            <a:r>
              <a:rPr lang="en-GB" dirty="0"/>
              <a:t> </a:t>
            </a:r>
          </a:p>
          <a:p>
            <a:pPr algn="just">
              <a:lnSpc>
                <a:spcPct val="150000"/>
              </a:lnSpc>
            </a:pPr>
            <a:r>
              <a:rPr lang="en-GB" dirty="0" smtClean="0">
                <a:latin typeface="Times New Roman" panose="02020603050405020304" pitchFamily="18" charset="0"/>
                <a:cs typeface="Times New Roman" panose="02020603050405020304" pitchFamily="18" charset="0"/>
              </a:rPr>
              <a:t>Geographic </a:t>
            </a:r>
            <a:r>
              <a:rPr lang="en-GB" dirty="0">
                <a:latin typeface="Times New Roman" panose="02020603050405020304" pitchFamily="18" charset="0"/>
                <a:cs typeface="Times New Roman" panose="02020603050405020304" pitchFamily="18" charset="0"/>
              </a:rPr>
              <a:t>data is a fundamental component of GIS. This includes spatial data (such as points, lines, and polygons) and attribute data (non-spatial information associated with geographic features). Data can be obtained from various sources, including satellite imagery, surveys, and public databases.</a:t>
            </a:r>
            <a:endParaRPr lang="en-US" dirty="0">
              <a:latin typeface="Times New Roman" panose="02020603050405020304" pitchFamily="18" charset="0"/>
              <a:cs typeface="Times New Roman" panose="02020603050405020304" pitchFamily="18" charset="0"/>
            </a:endParaRPr>
          </a:p>
          <a:p>
            <a:pPr>
              <a:lnSpc>
                <a:spcPct val="150000"/>
              </a:lnSpc>
            </a:pPr>
            <a:r>
              <a:rPr lang="en-GB" b="1" dirty="0"/>
              <a:t>People:</a:t>
            </a:r>
            <a:r>
              <a:rPr lang="en-GB" dirty="0"/>
              <a:t> </a:t>
            </a:r>
            <a:endParaRPr lang="en-GB" dirty="0" smtClean="0"/>
          </a:p>
          <a:p>
            <a:pPr algn="just">
              <a:lnSpc>
                <a:spcPct val="150000"/>
              </a:lnSpc>
            </a:pPr>
            <a:r>
              <a:rPr lang="en-GB" dirty="0" smtClean="0">
                <a:latin typeface="Times New Roman" panose="02020603050405020304" pitchFamily="18" charset="0"/>
                <a:cs typeface="Times New Roman" panose="02020603050405020304" pitchFamily="18" charset="0"/>
              </a:rPr>
              <a:t>GIS </a:t>
            </a:r>
            <a:r>
              <a:rPr lang="en-GB" dirty="0">
                <a:latin typeface="Times New Roman" panose="02020603050405020304" pitchFamily="18" charset="0"/>
                <a:cs typeface="Times New Roman" panose="02020603050405020304" pitchFamily="18" charset="0"/>
              </a:rPr>
              <a:t>professionals, including analysts, technicians, and managers, play a crucial role in the successful implementation and use of GIS. Their skills involve data collection, analysis, interpretation, and decision-making based on spatial information.</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41417"/>
            <a:ext cx="8596668" cy="4865069"/>
          </a:xfrm>
        </p:spPr>
        <p:txBody>
          <a:bodyPr>
            <a:normAutofit/>
          </a:bodyPr>
          <a:lstStyle/>
          <a:p>
            <a:pPr marL="514350" indent="-514350">
              <a:buFont typeface="Wingdings" panose="05000000000000000000" pitchFamily="2" charset="2"/>
              <a:buChar char="Ø"/>
            </a:pPr>
            <a:r>
              <a:rPr lang="en-GB" sz="2000" b="1" dirty="0" smtClean="0">
                <a:solidFill>
                  <a:schemeClr val="tx1"/>
                </a:solidFill>
                <a:latin typeface="+mn-lt"/>
                <a:ea typeface="+mn-ea"/>
                <a:cs typeface="+mn-cs"/>
              </a:rPr>
              <a:t>Methods/Procedures</a:t>
            </a:r>
            <a:r>
              <a:rPr lang="en-GB" b="1" dirty="0" smtClean="0"/>
              <a:t/>
            </a:r>
            <a:br>
              <a:rPr lang="en-GB" b="1" dirty="0" smtClean="0"/>
            </a:br>
            <a:r>
              <a:rPr lang="en-GB" sz="2400" dirty="0">
                <a:solidFill>
                  <a:schemeClr val="tx1"/>
                </a:solidFill>
                <a:latin typeface="Times New Roman" panose="02020603050405020304" pitchFamily="18" charset="0"/>
                <a:ea typeface="+mn-ea"/>
                <a:cs typeface="Times New Roman" panose="02020603050405020304" pitchFamily="18" charset="0"/>
              </a:rPr>
              <a:t>GIS involves specific methods and procedures for data collection, analysis, and presentation. </a:t>
            </a:r>
            <a:r>
              <a:rPr lang="en-GB" sz="2400" dirty="0">
                <a:solidFill>
                  <a:schemeClr val="tx1"/>
                </a:solidFill>
                <a:latin typeface="Times New Roman" panose="02020603050405020304" pitchFamily="18" charset="0"/>
                <a:ea typeface="+mn-ea"/>
                <a:cs typeface="Times New Roman" panose="02020603050405020304" pitchFamily="18" charset="0"/>
              </a:rPr>
              <a:t>These can include geocoding, spatial analysis, remote sensing, and cartography. </a:t>
            </a:r>
            <a:r>
              <a:rPr lang="en-GB" sz="2400" dirty="0">
                <a:solidFill>
                  <a:schemeClr val="tx1"/>
                </a:solidFill>
                <a:latin typeface="Times New Roman" panose="02020603050405020304" pitchFamily="18" charset="0"/>
                <a:ea typeface="+mn-ea"/>
                <a:cs typeface="Times New Roman" panose="02020603050405020304" pitchFamily="18" charset="0"/>
              </a:rPr>
              <a:t>Standardized procedures help ensure consistency and reliability in GIS </a:t>
            </a:r>
            <a:r>
              <a:rPr lang="en-GB" sz="2400" dirty="0" smtClean="0">
                <a:solidFill>
                  <a:schemeClr val="tx1"/>
                </a:solidFill>
                <a:latin typeface="Times New Roman" panose="02020603050405020304" pitchFamily="18" charset="0"/>
                <a:ea typeface="+mn-ea"/>
                <a:cs typeface="Times New Roman" panose="02020603050405020304" pitchFamily="18" charset="0"/>
              </a:rPr>
              <a:t>applications.</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sz="28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r>
            <a:b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br>
            <a:r>
              <a:rPr lang="en-GB" sz="2000" b="1" dirty="0" smtClean="0">
                <a:solidFill>
                  <a:schemeClr val="tx1"/>
                </a:solidFill>
                <a:latin typeface="+mn-lt"/>
                <a:ea typeface="+mn-ea"/>
                <a:cs typeface="+mn-cs"/>
              </a:rPr>
              <a:t>Networks</a:t>
            </a:r>
            <a:r>
              <a:rPr lang="en-GB" sz="2000" b="1" dirty="0" smtClean="0">
                <a:solidFill>
                  <a:schemeClr val="tx1"/>
                </a:solidFill>
                <a:latin typeface="+mn-lt"/>
                <a:ea typeface="+mn-ea"/>
                <a:cs typeface="+mn-cs"/>
              </a:rPr>
              <a:t>:</a:t>
            </a:r>
            <a:br>
              <a:rPr lang="en-GB" sz="2000" b="1" dirty="0" smtClean="0">
                <a:solidFill>
                  <a:schemeClr val="tx1"/>
                </a:solidFill>
                <a:latin typeface="+mn-lt"/>
                <a:ea typeface="+mn-ea"/>
                <a:cs typeface="+mn-cs"/>
              </a:rPr>
            </a:br>
            <a:r>
              <a:rPr lang="en-GB" sz="2200" dirty="0" smtClean="0">
                <a:solidFill>
                  <a:schemeClr val="tx1"/>
                </a:solidFill>
                <a:latin typeface="Times New Roman" panose="02020603050405020304" pitchFamily="18" charset="0"/>
                <a:cs typeface="Times New Roman" panose="02020603050405020304" pitchFamily="18" charset="0"/>
              </a:rPr>
              <a:t>GIS </a:t>
            </a:r>
            <a:r>
              <a:rPr lang="en-GB" sz="2200" dirty="0">
                <a:solidFill>
                  <a:schemeClr val="tx1"/>
                </a:solidFill>
                <a:latin typeface="Times New Roman" panose="02020603050405020304" pitchFamily="18" charset="0"/>
                <a:cs typeface="Times New Roman" panose="02020603050405020304" pitchFamily="18" charset="0"/>
              </a:rPr>
              <a:t>often involves the use of networks to share data and information. This can include local area networks (LANs) within an organization or wider networks for sharing data between different organizations and agencies.</a:t>
            </a:r>
            <a:r>
              <a:rPr lang="en-US" sz="2200" dirty="0">
                <a:solidFill>
                  <a:schemeClr val="tx1"/>
                </a:solidFill>
                <a:latin typeface="Times New Roman" panose="02020603050405020304" pitchFamily="18" charset="0"/>
                <a:cs typeface="Times New Roman" panose="02020603050405020304" pitchFamily="18" charset="0"/>
              </a:rPr>
              <a:t/>
            </a:r>
            <a:br>
              <a:rPr lang="en-US" sz="2200" dirty="0">
                <a:solidFill>
                  <a:schemeClr val="tx1"/>
                </a:solidFill>
                <a:latin typeface="Times New Roman" panose="02020603050405020304" pitchFamily="18" charset="0"/>
                <a:cs typeface="Times New Roman" panose="02020603050405020304" pitchFamily="18" charset="0"/>
              </a:rPr>
            </a:br>
            <a:endParaRPr lang="en-GB"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146073991"/>
      </p:ext>
    </p:extLst>
  </p:cSld>
  <p:clrMapOvr>
    <a:masterClrMapping/>
  </p:clrMapOvr>
  <p:transition>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
        <p:nvSpPr>
          <p:cNvPr id="7" name="Rectangle 6"/>
          <p:cNvSpPr/>
          <p:nvPr/>
        </p:nvSpPr>
        <p:spPr>
          <a:xfrm>
            <a:off x="587829" y="770709"/>
            <a:ext cx="8804365" cy="4893647"/>
          </a:xfrm>
          <a:prstGeom prst="rect">
            <a:avLst/>
          </a:prstGeom>
        </p:spPr>
        <p:txBody>
          <a:bodyPr wrap="square">
            <a:spAutoFit/>
          </a:bodyPr>
          <a:lstStyle/>
          <a:p>
            <a:pPr algn="just"/>
            <a:r>
              <a:rPr lang="en-GB" b="1" dirty="0" smtClean="0"/>
              <a:t>STANDARDS</a:t>
            </a:r>
            <a:endParaRPr lang="en-GB" b="1" dirty="0" smtClean="0"/>
          </a:p>
          <a:p>
            <a:pPr algn="just"/>
            <a:r>
              <a:rPr lang="en-GB" sz="2800" dirty="0" smtClean="0">
                <a:latin typeface="Times New Roman" panose="02020603050405020304" pitchFamily="18" charset="0"/>
                <a:cs typeface="Times New Roman" panose="02020603050405020304" pitchFamily="18" charset="0"/>
              </a:rPr>
              <a:t>Standards </a:t>
            </a:r>
            <a:r>
              <a:rPr lang="en-GB" sz="2800" dirty="0">
                <a:latin typeface="Times New Roman" panose="02020603050405020304" pitchFamily="18" charset="0"/>
                <a:cs typeface="Times New Roman" panose="02020603050405020304" pitchFamily="18" charset="0"/>
              </a:rPr>
              <a:t>are important for ensuring interoperability and consistency in GIS. They define how data is collected, stored, and shared. Examples include data formats (e.g., </a:t>
            </a:r>
            <a:r>
              <a:rPr lang="en-GB" sz="2800" dirty="0" err="1">
                <a:latin typeface="Times New Roman" panose="02020603050405020304" pitchFamily="18" charset="0"/>
                <a:cs typeface="Times New Roman" panose="02020603050405020304" pitchFamily="18" charset="0"/>
              </a:rPr>
              <a:t>shapefiles</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GeoJSON</a:t>
            </a:r>
            <a:r>
              <a:rPr lang="en-GB" sz="2800" dirty="0">
                <a:latin typeface="Times New Roman" panose="02020603050405020304" pitchFamily="18" charset="0"/>
                <a:cs typeface="Times New Roman" panose="02020603050405020304" pitchFamily="18" charset="0"/>
              </a:rPr>
              <a:t>) and metadata standards.</a:t>
            </a:r>
            <a:endParaRPr lang="en-US" sz="36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ea typeface="Times New Roman" panose="02020603050405020304" pitchFamily="18" charset="0"/>
            </a:endParaRPr>
          </a:p>
          <a:p>
            <a:pPr algn="just"/>
            <a:r>
              <a:rPr lang="en-GB" b="1" dirty="0" smtClean="0">
                <a:latin typeface="Times New Roman" panose="02020603050405020304" pitchFamily="18" charset="0"/>
                <a:cs typeface="Times New Roman" panose="02020603050405020304" pitchFamily="18" charset="0"/>
              </a:rPr>
              <a:t>INSTITUTIONAL </a:t>
            </a:r>
            <a:r>
              <a:rPr lang="en-GB" b="1" dirty="0" smtClean="0">
                <a:latin typeface="Times New Roman" panose="02020603050405020304" pitchFamily="18" charset="0"/>
                <a:cs typeface="Times New Roman" panose="02020603050405020304" pitchFamily="18" charset="0"/>
              </a:rPr>
              <a:t>FRAMEWORK</a:t>
            </a:r>
            <a:r>
              <a:rPr lang="en-GB" dirty="0" smtClean="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algn="just"/>
            <a:r>
              <a:rPr lang="en-GB" sz="2800" dirty="0" smtClean="0">
                <a:latin typeface="Times New Roman" panose="02020603050405020304" pitchFamily="18" charset="0"/>
                <a:cs typeface="Times New Roman" panose="02020603050405020304" pitchFamily="18" charset="0"/>
              </a:rPr>
              <a:t>The </a:t>
            </a:r>
            <a:r>
              <a:rPr lang="en-GB" sz="2800" dirty="0">
                <a:latin typeface="Times New Roman" panose="02020603050405020304" pitchFamily="18" charset="0"/>
                <a:cs typeface="Times New Roman" panose="02020603050405020304" pitchFamily="18" charset="0"/>
              </a:rPr>
              <a:t>organizational structure and policies within an institution or community influence how GIS is implemented and used. This includes the allocation of resources, decision-making processes, and policies related to data access and sharing.</a:t>
            </a:r>
            <a:endParaRPr lang="en-GB"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3726830"/>
      </p:ext>
    </p:extLst>
  </p:cSld>
  <p:clrMapOvr>
    <a:masterClrMapping/>
  </p:clrMapOvr>
  <p:transition>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09"/>
            <a:ext cx="8911687" cy="4483467"/>
          </a:xfrm>
        </p:spPr>
        <p:txBody>
          <a:bodyPr>
            <a:normAutofit/>
          </a:bodyPr>
          <a:lstStyle/>
          <a:p>
            <a:pPr algn="ctr"/>
            <a:r>
              <a:rPr lang="en-US" sz="9600" dirty="0" smtClean="0"/>
              <a:t/>
            </a:r>
            <a:br>
              <a:rPr lang="en-US" sz="9600" dirty="0" smtClean="0"/>
            </a:br>
            <a:r>
              <a:rPr lang="en-US" sz="11500" dirty="0" smtClean="0">
                <a:latin typeface="Curlz MT" pitchFamily="82" charset="0"/>
              </a:rPr>
              <a:t>Thank You</a:t>
            </a:r>
            <a:endParaRPr lang="en-US" sz="9600" dirty="0">
              <a:latin typeface="Curlz MT" pitchFamily="82"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13</a:t>
            </a:fld>
            <a:endParaRPr lang="en-US" dirty="0"/>
          </a:p>
        </p:txBody>
      </p:sp>
    </p:spTree>
  </p:cSld>
  <p:clrMapOvr>
    <a:masterClrMapping/>
  </p:clrMapOvr>
  <p:transition>
    <p:comb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452718"/>
            <a:ext cx="9698137" cy="971133"/>
          </a:xfrm>
        </p:spPr>
        <p:txBody>
          <a:bodyPr>
            <a:normAutofit fontScale="90000"/>
          </a:bodyPr>
          <a:lstStyle/>
          <a:p>
            <a:r>
              <a:rPr lang="en-GB" dirty="0" smtClean="0"/>
              <a:t>GEOGRAPHIC INFORMATION SYSTEMS</a:t>
            </a:r>
            <a:r>
              <a:rPr lang="en-GB" dirty="0"/>
              <a:t/>
            </a:r>
            <a:br>
              <a:rPr lang="en-GB" dirty="0"/>
            </a:br>
            <a:r>
              <a:rPr lang="en-US" b="1" u="sng" dirty="0" smtClean="0"/>
              <a:t> </a:t>
            </a:r>
            <a:endParaRPr lang="en-US" u="sng" dirty="0">
              <a:solidFill>
                <a:schemeClr val="accent1"/>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2</a:t>
            </a:fld>
            <a:endParaRPr lang="en-US" dirty="0"/>
          </a:p>
        </p:txBody>
      </p:sp>
      <p:sp>
        <p:nvSpPr>
          <p:cNvPr id="6" name="Rectangle 5"/>
          <p:cNvSpPr/>
          <p:nvPr/>
        </p:nvSpPr>
        <p:spPr>
          <a:xfrm>
            <a:off x="352697" y="1423851"/>
            <a:ext cx="9562011" cy="7755969"/>
          </a:xfrm>
          <a:prstGeom prst="rect">
            <a:avLst/>
          </a:prstGeom>
        </p:spPr>
        <p:txBody>
          <a:bodyPr wrap="square">
            <a:spAutoFit/>
          </a:bodyPr>
          <a:lstStyle/>
          <a:p>
            <a:pPr marL="285750" indent="-285750" algn="just">
              <a:lnSpc>
                <a:spcPct val="150000"/>
              </a:lnSpc>
              <a:buClr>
                <a:schemeClr val="accent1"/>
              </a:buClr>
              <a:buFont typeface="Wingdings" panose="05000000000000000000" pitchFamily="2" charset="2"/>
              <a:buChar char="§"/>
            </a:pPr>
            <a:r>
              <a:rPr lang="en-GB" b="1" dirty="0" smtClean="0">
                <a:latin typeface="Times New Roman" panose="02020603050405020304" pitchFamily="18" charset="0"/>
                <a:cs typeface="Times New Roman" panose="02020603050405020304" pitchFamily="18" charset="0"/>
              </a:rPr>
              <a:t>GEOGRAPHIC</a:t>
            </a:r>
            <a:endParaRPr lang="en-GB" b="1" dirty="0" smtClean="0">
              <a:latin typeface="Times New Roman" panose="02020603050405020304" pitchFamily="18" charset="0"/>
              <a:cs typeface="Times New Roman" panose="02020603050405020304" pitchFamily="18" charset="0"/>
            </a:endParaRPr>
          </a:p>
          <a:p>
            <a:pPr marL="285750" indent="-285750" algn="just">
              <a:lnSpc>
                <a:spcPct val="150000"/>
              </a:lnSpc>
              <a:buClr>
                <a:schemeClr val="accent1"/>
              </a:buClr>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Geography </a:t>
            </a:r>
            <a:r>
              <a:rPr lang="en-GB" sz="2400" dirty="0">
                <a:latin typeface="Times New Roman" panose="02020603050405020304" pitchFamily="18" charset="0"/>
                <a:cs typeface="Times New Roman" panose="02020603050405020304" pitchFamily="18" charset="0"/>
              </a:rPr>
              <a:t>is the study of the Earth's physical features, climate, population, etc. </a:t>
            </a:r>
            <a:endParaRPr lang="en-GB" sz="2400" dirty="0" smtClean="0">
              <a:latin typeface="Times New Roman" panose="02020603050405020304" pitchFamily="18" charset="0"/>
              <a:cs typeface="Times New Roman" panose="02020603050405020304" pitchFamily="18" charset="0"/>
            </a:endParaRPr>
          </a:p>
          <a:p>
            <a:pPr marL="285750" indent="-285750" algn="just">
              <a:lnSpc>
                <a:spcPct val="150000"/>
              </a:lnSpc>
              <a:buClr>
                <a:schemeClr val="accent1"/>
              </a:buClr>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In </a:t>
            </a:r>
            <a:r>
              <a:rPr lang="en-GB" sz="2400" dirty="0">
                <a:latin typeface="Times New Roman" panose="02020603050405020304" pitchFamily="18" charset="0"/>
                <a:cs typeface="Times New Roman" panose="02020603050405020304" pitchFamily="18" charset="0"/>
              </a:rPr>
              <a:t>the context of GIS, this refers to information </a:t>
            </a:r>
            <a:r>
              <a:rPr lang="en-GB" sz="2400" dirty="0">
                <a:latin typeface="Times New Roman" panose="02020603050405020304" pitchFamily="18" charset="0"/>
                <a:cs typeface="Times New Roman" panose="02020603050405020304" pitchFamily="18" charset="0"/>
              </a:rPr>
              <a:t>with a spatial component, which </a:t>
            </a:r>
            <a:r>
              <a:rPr lang="en-GB" sz="2400" dirty="0">
                <a:latin typeface="Times New Roman" panose="02020603050405020304" pitchFamily="18" charset="0"/>
                <a:cs typeface="Times New Roman" panose="02020603050405020304" pitchFamily="18" charset="0"/>
              </a:rPr>
              <a:t>is associated with a specific location on the Earth's surface</a:t>
            </a:r>
            <a:r>
              <a:rPr lang="en-GB" sz="2400" dirty="0">
                <a:latin typeface="Times New Roman" panose="02020603050405020304" pitchFamily="18" charset="0"/>
                <a:cs typeface="Times New Roman" panose="02020603050405020304" pitchFamily="18" charset="0"/>
              </a:rPr>
              <a:t>.</a:t>
            </a:r>
          </a:p>
          <a:p>
            <a:pPr marL="285750" indent="-285750" algn="just">
              <a:lnSpc>
                <a:spcPct val="150000"/>
              </a:lnSpc>
              <a:buClr>
                <a:schemeClr val="accent1"/>
              </a:buClr>
              <a:buFont typeface="Wingdings" panose="05000000000000000000" pitchFamily="2" charset="2"/>
              <a:buChar char="§"/>
            </a:pPr>
            <a:r>
              <a:rPr lang="en-GB" b="1" dirty="0" smtClean="0">
                <a:latin typeface="Times New Roman" panose="02020603050405020304" pitchFamily="18" charset="0"/>
                <a:cs typeface="Times New Roman" panose="02020603050405020304" pitchFamily="18" charset="0"/>
              </a:rPr>
              <a:t>INFORMATION</a:t>
            </a:r>
            <a:endParaRPr lang="en-GB" dirty="0" smtClean="0">
              <a:latin typeface="Times New Roman" panose="02020603050405020304" pitchFamily="18" charset="0"/>
              <a:cs typeface="Times New Roman" panose="02020603050405020304" pitchFamily="18" charset="0"/>
            </a:endParaRPr>
          </a:p>
          <a:p>
            <a:pPr algn="just">
              <a:lnSpc>
                <a:spcPct val="150000"/>
              </a:lnSpc>
              <a:buClr>
                <a:schemeClr val="accent1"/>
              </a:buClr>
            </a:pPr>
            <a:r>
              <a:rPr lang="en-GB" sz="2400" dirty="0" smtClean="0">
                <a:latin typeface="Times New Roman" panose="02020603050405020304" pitchFamily="18" charset="0"/>
                <a:cs typeface="Times New Roman" panose="02020603050405020304" pitchFamily="18" charset="0"/>
              </a:rPr>
              <a:t> Data </a:t>
            </a:r>
            <a:r>
              <a:rPr lang="en-GB" sz="2400" dirty="0">
                <a:latin typeface="Times New Roman" panose="02020603050405020304" pitchFamily="18" charset="0"/>
                <a:cs typeface="Times New Roman" panose="02020603050405020304" pitchFamily="18" charset="0"/>
              </a:rPr>
              <a:t>that is processed, organized, or structured in a meaningful way</a:t>
            </a:r>
            <a:r>
              <a:rPr lang="en-GB" sz="2400" dirty="0" smtClean="0">
                <a:latin typeface="Times New Roman" panose="02020603050405020304" pitchFamily="18" charset="0"/>
                <a:cs typeface="Times New Roman" panose="02020603050405020304" pitchFamily="18" charset="0"/>
              </a:rPr>
              <a:t>.</a:t>
            </a:r>
          </a:p>
          <a:p>
            <a:pPr algn="just">
              <a:lnSpc>
                <a:spcPct val="150000"/>
              </a:lnSpc>
              <a:buClr>
                <a:schemeClr val="accent1"/>
              </a:buClr>
            </a:pP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In GIS, information includes various types of data related to geographic features, such as maps, satellite imagery, and attribute data (e.g., population, land use).</a:t>
            </a:r>
          </a:p>
          <a:p>
            <a:pPr marL="285750" indent="-285750" algn="just">
              <a:lnSpc>
                <a:spcPct val="150000"/>
              </a:lnSpc>
              <a:buClr>
                <a:schemeClr val="accent1"/>
              </a:buClr>
              <a:buFont typeface="Wingdings" panose="05000000000000000000" pitchFamily="2" charset="2"/>
              <a:buChar char="§"/>
            </a:pPr>
            <a:endParaRPr lang="en-GB" sz="3200" b="1" dirty="0" smtClean="0">
              <a:latin typeface="Times New Roman" panose="02020603050405020304" pitchFamily="18" charset="0"/>
              <a:cs typeface="Times New Roman" panose="02020603050405020304" pitchFamily="18" charset="0"/>
            </a:endParaRPr>
          </a:p>
          <a:p>
            <a:pPr>
              <a:lnSpc>
                <a:spcPct val="150000"/>
              </a:lnSpc>
              <a:buClr>
                <a:schemeClr val="accent1"/>
              </a:buClr>
            </a:pP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856370"/>
      </p:ext>
    </p:extLst>
  </p:cSld>
  <p:clrMapOvr>
    <a:masterClrMapping/>
  </p:clrMapOvr>
  <p:transition>
    <p:comb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78822" y="1240971"/>
            <a:ext cx="9313817" cy="5068389"/>
          </a:xfrm>
        </p:spPr>
        <p:txBody>
          <a:bodyPr>
            <a:normAutofit/>
          </a:bodyPr>
          <a:lstStyle/>
          <a:p>
            <a:r>
              <a:rPr lang="en-GB" sz="2400" b="1" dirty="0" smtClean="0">
                <a:latin typeface="Times New Roman" panose="02020603050405020304" pitchFamily="18" charset="0"/>
                <a:cs typeface="Times New Roman" panose="02020603050405020304" pitchFamily="18" charset="0"/>
              </a:rPr>
              <a:t>SYSTEM</a:t>
            </a:r>
            <a:r>
              <a:rPr lang="en-GB" sz="2400" dirty="0" smtClean="0">
                <a:latin typeface="Times New Roman" panose="02020603050405020304" pitchFamily="18" charset="0"/>
                <a:cs typeface="Times New Roman" panose="02020603050405020304" pitchFamily="18" charset="0"/>
              </a:rPr>
              <a:t> </a:t>
            </a:r>
            <a:endParaRPr lang="en-GB" sz="2400" dirty="0" smtClean="0">
              <a:latin typeface="Times New Roman" panose="02020603050405020304" pitchFamily="18" charset="0"/>
              <a:cs typeface="Times New Roman" panose="02020603050405020304" pitchFamily="18" charset="0"/>
            </a:endParaRPr>
          </a:p>
          <a:p>
            <a:pPr algn="just"/>
            <a:r>
              <a:rPr lang="en-GB" sz="2800" dirty="0" smtClean="0">
                <a:latin typeface="Times New Roman" panose="02020603050405020304" pitchFamily="18" charset="0"/>
                <a:cs typeface="Times New Roman" panose="02020603050405020304" pitchFamily="18" charset="0"/>
              </a:rPr>
              <a:t>A </a:t>
            </a:r>
            <a:r>
              <a:rPr lang="en-GB" sz="2800" dirty="0">
                <a:latin typeface="Times New Roman" panose="02020603050405020304" pitchFamily="18" charset="0"/>
                <a:cs typeface="Times New Roman" panose="02020603050405020304" pitchFamily="18" charset="0"/>
              </a:rPr>
              <a:t>set of interconnected components working together to achieve a common goal. </a:t>
            </a:r>
            <a:endParaRPr lang="en-GB" sz="2800" dirty="0" smtClean="0">
              <a:latin typeface="Times New Roman" panose="02020603050405020304" pitchFamily="18" charset="0"/>
              <a:cs typeface="Times New Roman" panose="02020603050405020304" pitchFamily="18" charset="0"/>
            </a:endParaRPr>
          </a:p>
          <a:p>
            <a:pPr algn="just"/>
            <a:r>
              <a:rPr lang="en-GB" sz="2800" dirty="0" smtClean="0">
                <a:latin typeface="Times New Roman" panose="02020603050405020304" pitchFamily="18" charset="0"/>
                <a:cs typeface="Times New Roman" panose="02020603050405020304" pitchFamily="18" charset="0"/>
              </a:rPr>
              <a:t>In </a:t>
            </a:r>
            <a:r>
              <a:rPr lang="en-GB" sz="2800" dirty="0">
                <a:latin typeface="Times New Roman" panose="02020603050405020304" pitchFamily="18" charset="0"/>
                <a:cs typeface="Times New Roman" panose="02020603050405020304" pitchFamily="18" charset="0"/>
              </a:rPr>
              <a:t>GIS, the system comprises hardware, software, data, and people. It is designed to </a:t>
            </a:r>
            <a:r>
              <a:rPr lang="en-GB" sz="2800" dirty="0" smtClean="0">
                <a:latin typeface="Times New Roman" panose="02020603050405020304" pitchFamily="18" charset="0"/>
                <a:cs typeface="Times New Roman" panose="02020603050405020304" pitchFamily="18" charset="0"/>
              </a:rPr>
              <a:t>capture</a:t>
            </a:r>
            <a:r>
              <a:rPr lang="en-GB" sz="2800" dirty="0">
                <a:latin typeface="Times New Roman" panose="02020603050405020304" pitchFamily="18" charset="0"/>
                <a:cs typeface="Times New Roman" panose="02020603050405020304" pitchFamily="18" charset="0"/>
              </a:rPr>
              <a:t>, store, </a:t>
            </a:r>
            <a:r>
              <a:rPr lang="en-GB" sz="2800" dirty="0" smtClean="0">
                <a:latin typeface="Times New Roman" panose="02020603050405020304" pitchFamily="18" charset="0"/>
                <a:cs typeface="Times New Roman" panose="02020603050405020304" pitchFamily="18" charset="0"/>
              </a:rPr>
              <a:t>analyze, </a:t>
            </a:r>
            <a:r>
              <a:rPr lang="en-GB" sz="2800" dirty="0">
                <a:latin typeface="Times New Roman" panose="02020603050405020304" pitchFamily="18" charset="0"/>
                <a:cs typeface="Times New Roman" panose="02020603050405020304" pitchFamily="18" charset="0"/>
              </a:rPr>
              <a:t>and present spatial data</a:t>
            </a:r>
            <a:r>
              <a:rPr lang="en-GB" sz="2800" dirty="0" smtClean="0">
                <a:latin typeface="Times New Roman" panose="02020603050405020304" pitchFamily="18" charset="0"/>
                <a:cs typeface="Times New Roman" panose="02020603050405020304" pitchFamily="18" charset="0"/>
              </a:rPr>
              <a:t>.</a:t>
            </a:r>
            <a:endParaRPr lang="en-GB" sz="28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cxnSp>
        <p:nvCxnSpPr>
          <p:cNvPr id="5" name="Straight Connector 4"/>
          <p:cNvCxnSpPr/>
          <p:nvPr/>
        </p:nvCxnSpPr>
        <p:spPr>
          <a:xfrm flipV="1">
            <a:off x="143691" y="1063416"/>
            <a:ext cx="9431380" cy="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0" y="3105835"/>
            <a:ext cx="6096000" cy="369332"/>
          </a:xfrm>
          <a:prstGeom prst="rect">
            <a:avLst/>
          </a:prstGeom>
        </p:spPr>
        <p:txBody>
          <a:bodyPr>
            <a:spAutoFit/>
          </a:bodyPr>
          <a:lstStyle/>
          <a:p>
            <a:r>
              <a:rPr lang="en-US" dirty="0" smtClean="0">
                <a:latin typeface="Times New Roman" panose="02020603050405020304" pitchFamily="18" charset="0"/>
                <a:cs typeface="Times New Roman" panose="02020603050405020304" pitchFamily="18" charset="0"/>
              </a:rPr>
              <a:t>. </a:t>
            </a:r>
            <a:endParaRPr lang="en-US" dirty="0"/>
          </a:p>
        </p:txBody>
      </p:sp>
    </p:spTree>
  </p:cSld>
  <p:clrMapOvr>
    <a:masterClrMapping/>
  </p:clrMapOvr>
  <p:transition>
    <p:plu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1189"/>
          </a:xfrm>
        </p:spPr>
        <p:txBody>
          <a:bodyPr>
            <a:normAutofit fontScale="90000"/>
          </a:bodyPr>
          <a:lstStyle/>
          <a:p>
            <a:pPr algn="just"/>
            <a:r>
              <a:rPr lang="en-GB" b="1" dirty="0">
                <a:solidFill>
                  <a:schemeClr val="tx1"/>
                </a:solidFill>
              </a:rPr>
              <a:t>GEOGRAPHIC INFORMATION SYSTEM (GIS</a:t>
            </a:r>
            <a:r>
              <a:rPr lang="en-GB" b="1" dirty="0" smtClean="0">
                <a:solidFill>
                  <a:schemeClr val="tx1"/>
                </a:solidFill>
              </a:rPr>
              <a:t>)</a:t>
            </a:r>
            <a:r>
              <a:rPr lang="en-GB" b="1" dirty="0"/>
              <a:t/>
            </a:r>
            <a:br>
              <a:rPr lang="en-GB" b="1" dirty="0"/>
            </a:b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sz="3100"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rPr>
              <a:t>A system designed to capture, store, manipulate, analyze, manage, and present spatial or geographic data.</a:t>
            </a:r>
            <a:br>
              <a:rPr lang="en-GB" sz="3100"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rPr>
            </a:br>
            <a:r>
              <a:rPr lang="en-GB" sz="3100"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rPr>
              <a:t>It allows users to understand, interpret, and visualize patterns and relationships in the data, providing valuable insights for decision-making in various fields such as urban planning, environmental management, and public health.</a:t>
            </a:r>
            <a:endParaRPr lang="en-GB" sz="3100" dirty="0">
              <a:solidFill>
                <a:schemeClr val="tx1">
                  <a:lumMod val="75000"/>
                  <a:lumOff val="25000"/>
                </a:schemeClr>
              </a:solidFill>
              <a:latin typeface="Times New Roman" panose="02020603050405020304" pitchFamily="18" charset="0"/>
              <a:ea typeface="+mn-ea"/>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13174226"/>
      </p:ext>
    </p:extLst>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cxnSp>
        <p:nvCxnSpPr>
          <p:cNvPr id="5" name="Straight Connector 4"/>
          <p:cNvCxnSpPr/>
          <p:nvPr/>
        </p:nvCxnSpPr>
        <p:spPr>
          <a:xfrm flipV="1">
            <a:off x="209006" y="836019"/>
            <a:ext cx="9836331" cy="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4357" y="1260344"/>
            <a:ext cx="9102339" cy="4555093"/>
          </a:xfrm>
          <a:prstGeom prst="rect">
            <a:avLst/>
          </a:prstGeom>
        </p:spPr>
        <p:txBody>
          <a:bodyPr wrap="square">
            <a:spAutoFit/>
          </a:bodyPr>
          <a:lstStyle/>
          <a:p>
            <a:r>
              <a:rPr lang="en-GB" b="1" dirty="0"/>
              <a:t>Early Developments (1960s-1970s):</a:t>
            </a:r>
            <a:endParaRPr lang="en-GB" dirty="0"/>
          </a:p>
          <a:p>
            <a:pPr algn="just"/>
            <a:r>
              <a:rPr lang="en-GB" sz="2000" dirty="0">
                <a:latin typeface="Times New Roman" panose="02020603050405020304" pitchFamily="18" charset="0"/>
                <a:cs typeface="Times New Roman" panose="02020603050405020304" pitchFamily="18" charset="0"/>
              </a:rPr>
              <a:t>The foundation of GIS can be attributed to the work of Roger Tomlinson, who is often regarded as the "Father of GIS." In the early 1960s, he developed the Canada Geographic Information System, the first computerized GIS for managing land resources.</a:t>
            </a:r>
          </a:p>
          <a:p>
            <a:pPr algn="just"/>
            <a:r>
              <a:rPr lang="en-GB" sz="2000" dirty="0">
                <a:latin typeface="Times New Roman" panose="02020603050405020304" pitchFamily="18" charset="0"/>
                <a:cs typeface="Times New Roman" panose="02020603050405020304" pitchFamily="18" charset="0"/>
              </a:rPr>
              <a:t>During the same period, Howard Fisher at the Harvard Laboratory for Computer Graphics and Spatial Analysis worked on developing the Laboratory's Geographic Information System (LGIS</a:t>
            </a:r>
            <a:r>
              <a:rPr lang="en-GB" sz="2000" dirty="0" smtClean="0">
                <a:latin typeface="Times New Roman" panose="02020603050405020304" pitchFamily="18" charset="0"/>
                <a:cs typeface="Times New Roman" panose="02020603050405020304" pitchFamily="18" charset="0"/>
              </a:rPr>
              <a:t>).</a:t>
            </a:r>
          </a:p>
          <a:p>
            <a:pPr algn="just"/>
            <a:endParaRPr lang="en-GB" sz="2000" dirty="0">
              <a:latin typeface="Times New Roman" panose="02020603050405020304" pitchFamily="18" charset="0"/>
              <a:cs typeface="Times New Roman" panose="02020603050405020304" pitchFamily="18" charset="0"/>
            </a:endParaRPr>
          </a:p>
          <a:p>
            <a:r>
              <a:rPr lang="en-GB" b="1" dirty="0"/>
              <a:t>Advancements in Technology (1980s):</a:t>
            </a:r>
            <a:endParaRPr lang="en-GB" dirty="0"/>
          </a:p>
          <a:p>
            <a:pPr algn="just"/>
            <a:r>
              <a:rPr lang="en-GB" dirty="0">
                <a:latin typeface="Times New Roman" panose="02020603050405020304" pitchFamily="18" charset="0"/>
                <a:cs typeface="Times New Roman" panose="02020603050405020304" pitchFamily="18" charset="0"/>
              </a:rPr>
              <a:t>The 1980s marked a significant period of technological advancement for GIS. The development of more powerful and affordable computers, along with the availability of spatial data, contributed to the growth of GIS.</a:t>
            </a:r>
          </a:p>
          <a:p>
            <a:pPr algn="just"/>
            <a:endParaRPr lang="en-GB"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transition>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727924" cy="1320800"/>
          </a:xfrm>
        </p:spPr>
        <p:txBody>
          <a:bodyPr/>
          <a:lstStyle/>
          <a:p>
            <a:r>
              <a:rPr lang="en-GB" dirty="0">
                <a:solidFill>
                  <a:schemeClr val="tx1"/>
                </a:solidFill>
                <a:latin typeface="Times New Roman" panose="02020603050405020304" pitchFamily="18" charset="0"/>
                <a:cs typeface="Times New Roman" panose="02020603050405020304" pitchFamily="18" charset="0"/>
              </a:rPr>
              <a:t>Roger </a:t>
            </a:r>
            <a:r>
              <a:rPr lang="en-GB" dirty="0" smtClean="0">
                <a:solidFill>
                  <a:schemeClr val="tx1"/>
                </a:solidFill>
                <a:latin typeface="Times New Roman" panose="02020603050405020304" pitchFamily="18" charset="0"/>
                <a:cs typeface="Times New Roman" panose="02020603050405020304" pitchFamily="18" charset="0"/>
              </a:rPr>
              <a:t>Tomlinson and </a:t>
            </a:r>
            <a:r>
              <a:rPr lang="en-GB" dirty="0">
                <a:solidFill>
                  <a:schemeClr val="tx1"/>
                </a:solidFill>
                <a:latin typeface="Times New Roman" panose="02020603050405020304" pitchFamily="18" charset="0"/>
                <a:cs typeface="Times New Roman" panose="02020603050405020304" pitchFamily="18" charset="0"/>
              </a:rPr>
              <a:t>Harvard Laboratory for Computer Graphics and Spatial</a:t>
            </a:r>
            <a:r>
              <a:rPr lang="en-GB" dirty="0" smtClean="0">
                <a:solidFill>
                  <a:schemeClr val="tx1"/>
                </a:solidFill>
                <a:latin typeface="Times New Roman" panose="02020603050405020304" pitchFamily="18" charset="0"/>
                <a:cs typeface="Times New Roman" panose="02020603050405020304" pitchFamily="18" charset="0"/>
              </a:rPr>
              <a:t> </a:t>
            </a:r>
            <a:endParaRPr lang="en-GB" dirty="0">
              <a:solidFill>
                <a:schemeClr val="tx1"/>
              </a:solidFill>
            </a:endParaRP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96834" y="2128748"/>
            <a:ext cx="3931919" cy="3912614"/>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35706" y="2128749"/>
            <a:ext cx="3796172" cy="3912614"/>
          </a:xfrm>
        </p:spPr>
      </p:pic>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071007499"/>
      </p:ext>
    </p:extLst>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470264" y="1319349"/>
            <a:ext cx="9000308" cy="4702628"/>
          </a:xfrm>
        </p:spPr>
        <p:txBody>
          <a:bodyPr>
            <a:normAutofit/>
          </a:bodyPr>
          <a:lstStyle/>
          <a:p>
            <a:pPr marL="0" lvl="0" indent="0">
              <a:buNone/>
            </a:pPr>
            <a:endParaRPr lang="en-GB" b="1" dirty="0" smtClean="0"/>
          </a:p>
          <a:p>
            <a:r>
              <a:rPr lang="en-GB" b="1" dirty="0"/>
              <a:t>Integration of GPS (1990s):</a:t>
            </a:r>
            <a:endParaRPr lang="en-GB" dirty="0"/>
          </a:p>
          <a:p>
            <a:pPr algn="just"/>
            <a:r>
              <a:rPr lang="en-GB" sz="2000" dirty="0">
                <a:latin typeface="Times New Roman" panose="02020603050405020304" pitchFamily="18" charset="0"/>
                <a:cs typeface="Times New Roman" panose="02020603050405020304" pitchFamily="18" charset="0"/>
              </a:rPr>
              <a:t>The integration of Global Positioning System (GPS) technology in the 1990s played a crucial role in enhancing </a:t>
            </a:r>
            <a:r>
              <a:rPr lang="en-GB" sz="2000" dirty="0" smtClean="0">
                <a:latin typeface="Times New Roman" panose="02020603050405020304" pitchFamily="18" charset="0"/>
                <a:cs typeface="Times New Roman" panose="02020603050405020304" pitchFamily="18" charset="0"/>
              </a:rPr>
              <a:t>spatial data accuracy. </a:t>
            </a:r>
            <a:r>
              <a:rPr lang="en-GB" sz="2000" dirty="0">
                <a:latin typeface="Times New Roman" panose="02020603050405020304" pitchFamily="18" charset="0"/>
                <a:cs typeface="Times New Roman" panose="02020603050405020304" pitchFamily="18" charset="0"/>
              </a:rPr>
              <a:t>This period saw the increased use of GIS in various fields, including environmental management, urban planning, and natural resource management</a:t>
            </a:r>
            <a:r>
              <a:rPr lang="en-GB" sz="2000" dirty="0" smtClean="0">
                <a:latin typeface="Times New Roman" panose="02020603050405020304" pitchFamily="18" charset="0"/>
                <a:cs typeface="Times New Roman" panose="02020603050405020304" pitchFamily="18" charset="0"/>
              </a:rPr>
              <a:t>.</a:t>
            </a:r>
            <a:endPar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GB" b="1" dirty="0" smtClean="0"/>
              <a:t>Internet </a:t>
            </a:r>
            <a:r>
              <a:rPr lang="en-GB" b="1" dirty="0"/>
              <a:t>and Web-based GIS (2000s):</a:t>
            </a:r>
            <a:endParaRPr lang="en-GB" dirty="0"/>
          </a:p>
          <a:p>
            <a:pPr marL="0" indent="0" algn="just">
              <a:buNone/>
            </a:pPr>
            <a:r>
              <a:rPr lang="en-GB" sz="2000" dirty="0">
                <a:latin typeface="Times New Roman" panose="02020603050405020304" pitchFamily="18" charset="0"/>
                <a:cs typeface="Times New Roman" panose="02020603050405020304" pitchFamily="18" charset="0"/>
              </a:rPr>
              <a:t>T</a:t>
            </a:r>
            <a:r>
              <a:rPr lang="en-GB" sz="2000" dirty="0" smtClean="0">
                <a:latin typeface="Times New Roman" panose="02020603050405020304" pitchFamily="18" charset="0"/>
                <a:cs typeface="Times New Roman" panose="02020603050405020304" pitchFamily="18" charset="0"/>
              </a:rPr>
              <a:t>he </a:t>
            </a:r>
            <a:r>
              <a:rPr lang="en-GB" sz="2000" dirty="0">
                <a:latin typeface="Times New Roman" panose="02020603050405020304" pitchFamily="18" charset="0"/>
                <a:cs typeface="Times New Roman" panose="02020603050405020304" pitchFamily="18" charset="0"/>
              </a:rPr>
              <a:t>integration of GIS with the </a:t>
            </a:r>
            <a:r>
              <a:rPr lang="en-GB" sz="2000" dirty="0" smtClean="0">
                <a:latin typeface="Times New Roman" panose="02020603050405020304" pitchFamily="18" charset="0"/>
                <a:cs typeface="Times New Roman" panose="02020603050405020304" pitchFamily="18" charset="0"/>
              </a:rPr>
              <a:t>internet </a:t>
            </a:r>
            <a:r>
              <a:rPr lang="en-GB" sz="2000" dirty="0" smtClean="0">
                <a:latin typeface="Times New Roman" panose="02020603050405020304" pitchFamily="18" charset="0"/>
                <a:cs typeface="Times New Roman" panose="02020603050405020304" pitchFamily="18" charset="0"/>
              </a:rPr>
              <a:t>led </a:t>
            </a:r>
            <a:r>
              <a:rPr lang="en-GB" sz="2000" dirty="0">
                <a:latin typeface="Times New Roman" panose="02020603050405020304" pitchFamily="18" charset="0"/>
                <a:cs typeface="Times New Roman" panose="02020603050405020304" pitchFamily="18" charset="0"/>
              </a:rPr>
              <a:t>to the development of web-based GIS applications. This made spatial information </a:t>
            </a:r>
            <a:r>
              <a:rPr lang="en-GB" sz="2000" dirty="0" smtClean="0">
                <a:latin typeface="Times New Roman" panose="02020603050405020304" pitchFamily="18" charset="0"/>
                <a:cs typeface="Times New Roman" panose="02020603050405020304" pitchFamily="18" charset="0"/>
              </a:rPr>
              <a:t>accessible </a:t>
            </a:r>
            <a:r>
              <a:rPr lang="en-GB" sz="2000" dirty="0">
                <a:latin typeface="Times New Roman" panose="02020603050405020304" pitchFamily="18" charset="0"/>
                <a:cs typeface="Times New Roman" panose="02020603050405020304" pitchFamily="18" charset="0"/>
              </a:rPr>
              <a:t>to a broader audience and facilitated collaborative mapping and data sharing.</a:t>
            </a: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cxnSp>
        <p:nvCxnSpPr>
          <p:cNvPr id="5" name="Straight Connector 4"/>
          <p:cNvCxnSpPr/>
          <p:nvPr/>
        </p:nvCxnSpPr>
        <p:spPr>
          <a:xfrm flipV="1">
            <a:off x="398366" y="836021"/>
            <a:ext cx="9072206" cy="399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ransition>
    <p:checke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1" y="313510"/>
            <a:ext cx="9858692" cy="953588"/>
          </a:xfrm>
        </p:spPr>
        <p:txBody>
          <a:bodyPr>
            <a:normAutofit/>
          </a:bodyPr>
          <a:lstStyle/>
          <a:p>
            <a:r>
              <a:rPr lang="en-US" sz="2400" b="1" dirty="0" smtClean="0">
                <a:latin typeface="Times New Roman" panose="02020603050405020304" pitchFamily="18" charset="0"/>
                <a:cs typeface="Times New Roman" panose="02020603050405020304" pitchFamily="18" charset="0"/>
              </a:rPr>
              <a:t>          PROBLEM</a:t>
            </a:r>
            <a:r>
              <a:rPr lang="en-US"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STATEMENT</a:t>
            </a:r>
            <a:endParaRPr lang="en-US" sz="2400" dirty="0">
              <a:solidFill>
                <a:schemeClr val="tx1"/>
              </a:solidFill>
            </a:endParaRPr>
          </a:p>
        </p:txBody>
      </p:sp>
      <p:sp>
        <p:nvSpPr>
          <p:cNvPr id="3" name="Content Placeholder 2"/>
          <p:cNvSpPr>
            <a:spLocks noGrp="1"/>
          </p:cNvSpPr>
          <p:nvPr>
            <p:ph idx="1"/>
          </p:nvPr>
        </p:nvSpPr>
        <p:spPr>
          <a:xfrm>
            <a:off x="287384" y="1123407"/>
            <a:ext cx="9248502" cy="4767942"/>
          </a:xfrm>
        </p:spPr>
        <p:txBody>
          <a:bodyPr>
            <a:noAutofit/>
          </a:bodyPr>
          <a:lstStyle/>
          <a:p>
            <a:r>
              <a:rPr lang="en-US" sz="2400" dirty="0" smtClean="0">
                <a:latin typeface="Times New Roman" panose="02020603050405020304" pitchFamily="18" charset="0"/>
                <a:cs typeface="Times New Roman" panose="02020603050405020304" pitchFamily="18" charset="0"/>
              </a:rPr>
              <a:t>  </a:t>
            </a:r>
            <a:r>
              <a:rPr lang="en-GB" b="1" dirty="0"/>
              <a:t>Current Trends (2020s and beyond):</a:t>
            </a:r>
            <a:endParaRPr lang="en-GB" dirty="0"/>
          </a:p>
          <a:p>
            <a:pPr algn="just"/>
            <a:r>
              <a:rPr lang="en-GB" dirty="0">
                <a:latin typeface="Times New Roman" panose="02020603050405020304" pitchFamily="18" charset="0"/>
                <a:cs typeface="Times New Roman" panose="02020603050405020304" pitchFamily="18" charset="0"/>
              </a:rPr>
              <a:t>Recent trends in GIS include the increasing use of artificial intelligence and machine learning for spatial analysis, the integration of 3D mapping technologies, and the application of GIS in fields like smart cities, precision agriculture, and epidemiology.</a:t>
            </a: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cxnSp>
        <p:nvCxnSpPr>
          <p:cNvPr id="5" name="Straight Connector 4"/>
          <p:cNvCxnSpPr/>
          <p:nvPr/>
        </p:nvCxnSpPr>
        <p:spPr>
          <a:xfrm>
            <a:off x="-91440" y="921778"/>
            <a:ext cx="9535885" cy="13063"/>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ransition>
    <p:comb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3" y="328020"/>
            <a:ext cx="9666514" cy="885376"/>
          </a:xfrm>
          <a:solidFill>
            <a:schemeClr val="accent1"/>
          </a:solidFill>
        </p:spPr>
        <p:txBody>
          <a:bodyPr>
            <a:normAutofit fontScale="90000"/>
          </a:bodyPr>
          <a:lstStyle/>
          <a:p>
            <a:pPr algn="ctr"/>
            <a:r>
              <a:rPr lang="en-GB" sz="4800" dirty="0" smtClean="0">
                <a:solidFill>
                  <a:schemeClr val="tx1"/>
                </a:solidFill>
              </a:rPr>
              <a:t>The </a:t>
            </a:r>
            <a:r>
              <a:rPr lang="en-GB" sz="4800" dirty="0">
                <a:solidFill>
                  <a:schemeClr val="tx1"/>
                </a:solidFill>
              </a:rPr>
              <a:t>main components of GIS include:</a:t>
            </a:r>
            <a:endParaRPr lang="en-US" sz="4800"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Rectangle 4"/>
          <p:cNvSpPr/>
          <p:nvPr/>
        </p:nvSpPr>
        <p:spPr>
          <a:xfrm>
            <a:off x="121920" y="1413007"/>
            <a:ext cx="9596846" cy="1930272"/>
          </a:xfrm>
          <a:prstGeom prst="rect">
            <a:avLst/>
          </a:prstGeom>
        </p:spPr>
        <p:txBody>
          <a:bodyPr wrap="square">
            <a:spAutoFit/>
          </a:bodyPr>
          <a:lstStyle/>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76200" marR="66675" indent="228600" algn="just">
              <a:lnSpc>
                <a:spcPct val="105000"/>
              </a:lnSpc>
              <a:spcBef>
                <a:spcPts val="95"/>
              </a:spcBef>
              <a:spcAft>
                <a:spcPts val="0"/>
              </a:spcAft>
            </a:pP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6200" marR="66675" indent="228600" algn="just">
              <a:lnSpc>
                <a:spcPct val="105000"/>
              </a:lnSpc>
              <a:spcBef>
                <a:spcPts val="95"/>
              </a:spcBef>
              <a:spcAft>
                <a:spcPts val="0"/>
              </a:spcAft>
            </a:pPr>
            <a:endParaRPr lang="en-US" sz="105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76200" marR="66675" indent="228600" algn="just">
              <a:lnSpc>
                <a:spcPct val="105000"/>
              </a:lnSpc>
              <a:spcBef>
                <a:spcPts val="95"/>
              </a:spcBef>
              <a:spcAft>
                <a:spcPts val="0"/>
              </a:spcAft>
            </a:pP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smtClean="0"/>
          </a:p>
          <a:p>
            <a:endParaRPr lang="en-US" dirty="0"/>
          </a:p>
          <a:p>
            <a:pPr marL="76200" marR="66675" indent="228600" algn="just">
              <a:lnSpc>
                <a:spcPct val="105000"/>
              </a:lnSpc>
              <a:spcBef>
                <a:spcPts val="95"/>
              </a:spcBef>
              <a:spcAft>
                <a:spcPts val="0"/>
              </a:spcAft>
            </a:pPr>
            <a:endParaRPr lang="en-US" sz="105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422365" y="1511565"/>
            <a:ext cx="8721635" cy="923330"/>
          </a:xfrm>
          <a:prstGeom prst="rect">
            <a:avLst/>
          </a:prstGeom>
        </p:spPr>
        <p:txBody>
          <a:bodyPr wrap="square">
            <a:spAutoFit/>
          </a:bodyPr>
          <a:lstStyle/>
          <a:p>
            <a:endParaRPr lang="en-US" dirty="0" smtClean="0">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7" name="Rectangle 6"/>
          <p:cNvSpPr/>
          <p:nvPr/>
        </p:nvSpPr>
        <p:spPr>
          <a:xfrm>
            <a:off x="422366" y="1413007"/>
            <a:ext cx="8591006" cy="3693319"/>
          </a:xfrm>
          <a:prstGeom prst="rect">
            <a:avLst/>
          </a:prstGeom>
        </p:spPr>
        <p:txBody>
          <a:bodyPr wrap="square">
            <a:spAutoFit/>
          </a:bodyPr>
          <a:lstStyle/>
          <a:p>
            <a:pPr algn="just">
              <a:lnSpc>
                <a:spcPct val="150000"/>
              </a:lnSpc>
            </a:pPr>
            <a:r>
              <a:rPr lang="en-GB" b="1" dirty="0"/>
              <a:t>Hardware:</a:t>
            </a:r>
            <a:r>
              <a:rPr lang="en-GB" dirty="0"/>
              <a:t> </a:t>
            </a:r>
            <a:endParaRPr lang="en-GB" dirty="0" smtClean="0"/>
          </a:p>
          <a:p>
            <a:pPr algn="just">
              <a:lnSpc>
                <a:spcPct val="150000"/>
              </a:lnSpc>
            </a:pPr>
            <a:r>
              <a:rPr lang="en-GB" sz="2000" dirty="0" smtClean="0">
                <a:latin typeface="Times New Roman" panose="02020603050405020304" pitchFamily="18" charset="0"/>
                <a:cs typeface="Times New Roman" panose="02020603050405020304" pitchFamily="18" charset="0"/>
              </a:rPr>
              <a:t>This </a:t>
            </a:r>
            <a:r>
              <a:rPr lang="en-GB" sz="2000" dirty="0">
                <a:latin typeface="Times New Roman" panose="02020603050405020304" pitchFamily="18" charset="0"/>
                <a:cs typeface="Times New Roman" panose="02020603050405020304" pitchFamily="18" charset="0"/>
              </a:rPr>
              <a:t>includes the physical equipment used to collect, store, and process </a:t>
            </a:r>
            <a:r>
              <a:rPr lang="en-GB" sz="2000" dirty="0" smtClean="0">
                <a:latin typeface="Times New Roman" panose="02020603050405020304" pitchFamily="18" charset="0"/>
                <a:cs typeface="Times New Roman" panose="02020603050405020304" pitchFamily="18" charset="0"/>
              </a:rPr>
              <a:t>geographic </a:t>
            </a:r>
            <a:r>
              <a:rPr lang="en-GB" sz="2000" dirty="0">
                <a:latin typeface="Times New Roman" panose="02020603050405020304" pitchFamily="18" charset="0"/>
                <a:cs typeface="Times New Roman" panose="02020603050405020304" pitchFamily="18" charset="0"/>
              </a:rPr>
              <a:t>information. It can range from GPS receivers and drones for data collection to computers and servers for data storage and processing</a:t>
            </a:r>
            <a:r>
              <a:rPr lang="en-GB" dirty="0" smtClean="0">
                <a:latin typeface="Times New Roman" panose="02020603050405020304" pitchFamily="18" charset="0"/>
                <a:cs typeface="Times New Roman" panose="02020603050405020304" pitchFamily="18" charset="0"/>
              </a:rPr>
              <a:t>.</a:t>
            </a:r>
          </a:p>
          <a:p>
            <a:pPr>
              <a:lnSpc>
                <a:spcPct val="150000"/>
              </a:lnSpc>
            </a:pPr>
            <a:r>
              <a:rPr lang="en-GB" b="1" dirty="0"/>
              <a:t>Software:</a:t>
            </a:r>
            <a:r>
              <a:rPr lang="en-GB" dirty="0"/>
              <a:t> </a:t>
            </a:r>
            <a:endParaRPr lang="en-GB" dirty="0" smtClean="0"/>
          </a:p>
          <a:p>
            <a:pPr>
              <a:lnSpc>
                <a:spcPct val="150000"/>
              </a:lnSpc>
            </a:pPr>
            <a:r>
              <a:rPr lang="en-GB" sz="2000" dirty="0">
                <a:latin typeface="Times New Roman" panose="02020603050405020304" pitchFamily="18" charset="0"/>
                <a:cs typeface="Times New Roman" panose="02020603050405020304" pitchFamily="18" charset="0"/>
              </a:rPr>
              <a:t>GIS software is used to organize, </a:t>
            </a:r>
            <a:r>
              <a:rPr lang="en-GB" sz="2000" dirty="0" smtClean="0">
                <a:latin typeface="Times New Roman" panose="02020603050405020304" pitchFamily="18" charset="0"/>
                <a:cs typeface="Times New Roman" panose="02020603050405020304" pitchFamily="18" charset="0"/>
              </a:rPr>
              <a:t>analyse, </a:t>
            </a:r>
            <a:r>
              <a:rPr lang="en-GB" sz="2000" dirty="0">
                <a:latin typeface="Times New Roman" panose="02020603050405020304" pitchFamily="18" charset="0"/>
                <a:cs typeface="Times New Roman" panose="02020603050405020304" pitchFamily="18" charset="0"/>
              </a:rPr>
              <a:t>and visualize geographic information. Some popular GIS software </a:t>
            </a:r>
            <a:r>
              <a:rPr lang="en-GB" sz="2000" dirty="0" smtClean="0">
                <a:latin typeface="Times New Roman" panose="02020603050405020304" pitchFamily="18" charset="0"/>
                <a:cs typeface="Times New Roman" panose="02020603050405020304" pitchFamily="18" charset="0"/>
              </a:rPr>
              <a:t>include </a:t>
            </a:r>
            <a:r>
              <a:rPr lang="en-GB" sz="2000" dirty="0">
                <a:latin typeface="Times New Roman" panose="02020603050405020304" pitchFamily="18" charset="0"/>
                <a:cs typeface="Times New Roman" panose="02020603050405020304" pitchFamily="18" charset="0"/>
              </a:rPr>
              <a:t>ArcGIS, QGIS, and Google Earth. These tools provide a platform for tasks such as mapping, spatial analysis, and data editing.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0193121"/>
      </p:ext>
    </p:extLst>
  </p:cSld>
  <p:clrMapOvr>
    <a:masterClrMapping/>
  </p:clrMapOvr>
  <p:transition>
    <p:checker dir="vert"/>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8604</TotalTime>
  <Words>721</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Curlz MT</vt:lpstr>
      <vt:lpstr>Times New Roman</vt:lpstr>
      <vt:lpstr>Trebuchet MS</vt:lpstr>
      <vt:lpstr>Wingdings</vt:lpstr>
      <vt:lpstr>Wingdings 3</vt:lpstr>
      <vt:lpstr>Facet</vt:lpstr>
      <vt:lpstr>PowerPoint Presentation</vt:lpstr>
      <vt:lpstr>GEOGRAPHIC INFORMATION SYSTEMS  </vt:lpstr>
      <vt:lpstr>PowerPoint Presentation</vt:lpstr>
      <vt:lpstr>GEOGRAPHIC INFORMATION SYSTEM (GIS)  A system designed to capture, store, manipulate, analyze, manage, and present spatial or geographic data. It allows users to understand, interpret, and visualize patterns and relationships in the data, providing valuable insights for decision-making in various fields such as urban planning, environmental management, and public health.</vt:lpstr>
      <vt:lpstr>PowerPoint Presentation</vt:lpstr>
      <vt:lpstr>Roger Tomlinson and Harvard Laboratory for Computer Graphics and Spatial </vt:lpstr>
      <vt:lpstr>PowerPoint Presentation</vt:lpstr>
      <vt:lpstr>          PROBLEM STATEMENT</vt:lpstr>
      <vt:lpstr>The main components of GIS include:</vt:lpstr>
      <vt:lpstr>PowerPoint Presentation</vt:lpstr>
      <vt:lpstr>Methods/Procedures GIS involves specific methods and procedures for data collection, analysis, and presentation. These can include geocoding, spatial analysis, remote sensing, and cartography. Standardized procedures help ensure consistency and reliability in GIS applications.  Networks: GIS often involves the use of networks to share data and information. This can include local area networks (LANs) within an organization or wider networks for sharing data between different organizations and agencies. </vt:lpstr>
      <vt:lpstr>PowerPoint Presentation</vt:lpstr>
      <vt:lpstr> Thank You</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Muneer Umar</dc:creator>
  <cp:lastModifiedBy>01KKKUKCSMSF19</cp:lastModifiedBy>
  <cp:revision>517</cp:revision>
  <cp:lastPrinted>2019-03-11T07:04:42Z</cp:lastPrinted>
  <dcterms:created xsi:type="dcterms:W3CDTF">2018-07-13T16:31:18Z</dcterms:created>
  <dcterms:modified xsi:type="dcterms:W3CDTF">2023-11-22T04:18:52Z</dcterms:modified>
</cp:coreProperties>
</file>