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handoutMasterIdLst>
    <p:handoutMasterId r:id="rId14"/>
  </p:handoutMasterIdLst>
  <p:sldIdLst>
    <p:sldId id="390" r:id="rId2"/>
    <p:sldId id="258" r:id="rId3"/>
    <p:sldId id="354" r:id="rId4"/>
    <p:sldId id="395" r:id="rId5"/>
    <p:sldId id="356" r:id="rId6"/>
    <p:sldId id="396" r:id="rId7"/>
    <p:sldId id="357" r:id="rId8"/>
    <p:sldId id="359" r:id="rId9"/>
    <p:sldId id="368" r:id="rId10"/>
    <p:sldId id="381" r:id="rId11"/>
    <p:sldId id="374"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varScale="1">
        <p:scale>
          <a:sx n="73" d="100"/>
          <a:sy n="73" d="100"/>
        </p:scale>
        <p:origin x="546"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11/25/2023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11/25/2023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11/25/2023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11/25/2023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7" name="Straight Connector 6"/>
          <p:cNvCxnSpPr/>
          <p:nvPr/>
        </p:nvCxnSpPr>
        <p:spPr>
          <a:xfrm flipV="1">
            <a:off x="207725" y="1110342"/>
            <a:ext cx="9535885" cy="130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07724" y="1306286"/>
            <a:ext cx="9419601" cy="4962897"/>
          </a:xfrm>
          <a:prstGeom prst="rect">
            <a:avLst/>
          </a:prstGeom>
        </p:spPr>
        <p:txBody>
          <a:bodyPr wrap="square">
            <a:spAutoFit/>
          </a:bodyPr>
          <a:lstStyle/>
          <a:p>
            <a:pPr>
              <a:lnSpc>
                <a:spcPct val="150000"/>
              </a:lnSpc>
            </a:pPr>
            <a:r>
              <a:rPr lang="en-GB" sz="3600" b="1" dirty="0" smtClean="0">
                <a:latin typeface="Times New Roman" panose="02020603050405020304" pitchFamily="18" charset="0"/>
                <a:cs typeface="Times New Roman" panose="02020603050405020304" pitchFamily="18" charset="0"/>
              </a:rPr>
              <a:t>Customization</a:t>
            </a:r>
            <a:r>
              <a:rPr lang="en-GB" sz="3200" dirty="0" smtClean="0"/>
              <a:t> </a:t>
            </a:r>
          </a:p>
          <a:p>
            <a:pPr algn="just">
              <a:lnSpc>
                <a:spcPct val="150000"/>
              </a:lnSpc>
            </a:pPr>
            <a:r>
              <a:rPr lang="en-GB" sz="3500" dirty="0">
                <a:solidFill>
                  <a:schemeClr val="tx1">
                    <a:lumMod val="75000"/>
                    <a:lumOff val="25000"/>
                  </a:schemeClr>
                </a:solidFill>
                <a:latin typeface="Times New Roman" panose="02020603050405020304" pitchFamily="18" charset="0"/>
                <a:cs typeface="Times New Roman" panose="02020603050405020304" pitchFamily="18" charset="0"/>
              </a:rPr>
              <a:t>Users can customize digital maps to suit their preferences. </a:t>
            </a:r>
            <a:r>
              <a:rPr lang="en-GB" sz="3500" dirty="0">
                <a:solidFill>
                  <a:schemeClr val="tx1">
                    <a:lumMod val="75000"/>
                    <a:lumOff val="25000"/>
                  </a:schemeClr>
                </a:solidFill>
                <a:latin typeface="Times New Roman" panose="02020603050405020304" pitchFamily="18" charset="0"/>
                <a:cs typeface="Times New Roman" panose="02020603050405020304" pitchFamily="18" charset="0"/>
              </a:rPr>
              <a:t>This includes choosing different map layers, adjusting settings, and saving </a:t>
            </a:r>
            <a:r>
              <a:rPr lang="en-GB" sz="3500" dirty="0" err="1" smtClean="0">
                <a:solidFill>
                  <a:schemeClr val="tx1">
                    <a:lumMod val="75000"/>
                    <a:lumOff val="25000"/>
                  </a:schemeClr>
                </a:solidFill>
                <a:latin typeface="Times New Roman" panose="02020603050405020304" pitchFamily="18" charset="0"/>
                <a:cs typeface="Times New Roman" panose="02020603050405020304" pitchFamily="18" charset="0"/>
              </a:rPr>
              <a:t>favorite</a:t>
            </a:r>
            <a:r>
              <a:rPr lang="en-GB" sz="35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3500" dirty="0">
                <a:solidFill>
                  <a:schemeClr val="tx1">
                    <a:lumMod val="75000"/>
                    <a:lumOff val="25000"/>
                  </a:schemeClr>
                </a:solidFill>
                <a:latin typeface="Times New Roman" panose="02020603050405020304" pitchFamily="18" charset="0"/>
                <a:cs typeface="Times New Roman" panose="02020603050405020304" pitchFamily="18" charset="0"/>
              </a:rPr>
              <a:t>locations. </a:t>
            </a:r>
            <a:r>
              <a:rPr lang="en-GB" sz="3500" dirty="0">
                <a:solidFill>
                  <a:schemeClr val="tx1">
                    <a:lumMod val="75000"/>
                    <a:lumOff val="25000"/>
                  </a:schemeClr>
                </a:solidFill>
                <a:latin typeface="Times New Roman" panose="02020603050405020304" pitchFamily="18" charset="0"/>
                <a:cs typeface="Times New Roman" panose="02020603050405020304" pitchFamily="18" charset="0"/>
              </a:rPr>
              <a:t>Customization options contribute to a more personalized user experience</a:t>
            </a:r>
            <a:r>
              <a:rPr lang="en-GB" sz="35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3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GB" b="1" dirty="0">
                <a:solidFill>
                  <a:schemeClr val="tx1">
                    <a:lumMod val="75000"/>
                    <a:lumOff val="25000"/>
                  </a:schemeClr>
                </a:solidFill>
                <a:latin typeface="Times New Roman" panose="02020603050405020304" pitchFamily="18" charset="0"/>
                <a:cs typeface="Times New Roman" panose="02020603050405020304" pitchFamily="18" charset="0"/>
              </a:rPr>
              <a:t>Digital Maps</a:t>
            </a:r>
            <a:br>
              <a:rPr lang="en-GB" b="1" dirty="0">
                <a:solidFill>
                  <a:schemeClr val="tx1">
                    <a:lumMod val="75000"/>
                    <a:lumOff val="25000"/>
                  </a:schemeClr>
                </a:solidFill>
                <a:latin typeface="Times New Roman" panose="02020603050405020304" pitchFamily="18" charset="0"/>
                <a:cs typeface="Times New Roman" panose="02020603050405020304" pitchFamily="18" charset="0"/>
              </a:rPr>
            </a:b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562011" cy="4435830"/>
          </a:xfrm>
          <a:prstGeom prst="rect">
            <a:avLst/>
          </a:prstGeom>
        </p:spPr>
        <p:txBody>
          <a:bodyPr wrap="square">
            <a:spAutoFit/>
          </a:bodyPr>
          <a:lstStyle/>
          <a:p>
            <a:pPr marL="457200" indent="-457200" algn="just">
              <a:lnSpc>
                <a:spcPct val="150000"/>
              </a:lnSpc>
              <a:buClr>
                <a:schemeClr val="accent1"/>
              </a:buClr>
              <a:buFont typeface="Wingdings" panose="05000000000000000000" pitchFamily="2" charset="2"/>
              <a:buChar char="Ø"/>
            </a:pPr>
            <a:r>
              <a:rPr lang="en-GB" sz="3200" dirty="0" smtClean="0">
                <a:solidFill>
                  <a:schemeClr val="tx1">
                    <a:lumMod val="75000"/>
                    <a:lumOff val="25000"/>
                  </a:schemeClr>
                </a:solidFill>
                <a:latin typeface="Times New Roman" panose="02020603050405020304" pitchFamily="18" charset="0"/>
                <a:cs typeface="Times New Roman" panose="02020603050405020304" pitchFamily="18" charset="0"/>
              </a:rPr>
              <a:t>In </a:t>
            </a:r>
            <a:r>
              <a:rPr lang="en-GB" sz="3200" dirty="0">
                <a:solidFill>
                  <a:schemeClr val="tx1">
                    <a:lumMod val="75000"/>
                    <a:lumOff val="25000"/>
                  </a:schemeClr>
                </a:solidFill>
                <a:latin typeface="Times New Roman" panose="02020603050405020304" pitchFamily="18" charset="0"/>
                <a:cs typeface="Times New Roman" panose="02020603050405020304" pitchFamily="18" charset="0"/>
              </a:rPr>
              <a:t>the context of technology, "maps" often refers to digital maps used in applications and services, such as Google Maps or Apple Maps. </a:t>
            </a:r>
            <a:endParaRPr lang="en-GB" sz="3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Clr>
                <a:schemeClr val="accent1"/>
              </a:buClr>
              <a:buFont typeface="Wingdings" panose="05000000000000000000" pitchFamily="2" charset="2"/>
              <a:buChar char="Ø"/>
            </a:pPr>
            <a:r>
              <a:rPr lang="en-GB" sz="3200" dirty="0" smtClean="0">
                <a:solidFill>
                  <a:schemeClr val="tx1">
                    <a:lumMod val="75000"/>
                    <a:lumOff val="25000"/>
                  </a:schemeClr>
                </a:solidFill>
                <a:latin typeface="Times New Roman" panose="02020603050405020304" pitchFamily="18" charset="0"/>
                <a:cs typeface="Times New Roman" panose="02020603050405020304" pitchFamily="18" charset="0"/>
              </a:rPr>
              <a:t>These </a:t>
            </a:r>
            <a:r>
              <a:rPr lang="en-GB" sz="3200" dirty="0">
                <a:solidFill>
                  <a:schemeClr val="tx1">
                    <a:lumMod val="75000"/>
                    <a:lumOff val="25000"/>
                  </a:schemeClr>
                </a:solidFill>
                <a:latin typeface="Times New Roman" panose="02020603050405020304" pitchFamily="18" charset="0"/>
                <a:cs typeface="Times New Roman" panose="02020603050405020304" pitchFamily="18" charset="0"/>
              </a:rPr>
              <a:t>maps are interactive and can provide real-time navigation, traffic information, and location-based services.</a:t>
            </a:r>
            <a:endParaRPr lang="en-US"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a:bodyPr>
          <a:lstStyle/>
          <a:p>
            <a:pPr marL="0" indent="0">
              <a:buNone/>
            </a:pPr>
            <a:r>
              <a:rPr lang="en-GB" sz="2400" dirty="0" smtClean="0">
                <a:latin typeface="Times New Roman" panose="02020603050405020304" pitchFamily="18" charset="0"/>
                <a:cs typeface="Times New Roman" panose="02020603050405020304" pitchFamily="18" charset="0"/>
              </a:rPr>
              <a:t> </a:t>
            </a:r>
          </a:p>
          <a:p>
            <a:pPr algn="just"/>
            <a:r>
              <a:rPr lang="en-GB" sz="2800" b="1" dirty="0">
                <a:latin typeface="Times New Roman" panose="02020603050405020304" pitchFamily="18" charset="0"/>
                <a:cs typeface="Times New Roman" panose="02020603050405020304" pitchFamily="18" charset="0"/>
              </a:rPr>
              <a:t>Electronic </a:t>
            </a:r>
            <a:r>
              <a:rPr lang="en-GB" sz="2800" b="1" dirty="0" smtClean="0">
                <a:latin typeface="Times New Roman" panose="02020603050405020304" pitchFamily="18" charset="0"/>
                <a:cs typeface="Times New Roman" panose="02020603050405020304" pitchFamily="18" charset="0"/>
              </a:rPr>
              <a:t>Representation</a:t>
            </a:r>
          </a:p>
          <a:p>
            <a:pPr algn="just"/>
            <a:r>
              <a:rPr lang="en-GB" sz="3200" dirty="0" smtClean="0">
                <a:latin typeface="Times New Roman" panose="02020603050405020304" pitchFamily="18" charset="0"/>
                <a:cs typeface="Times New Roman" panose="02020603050405020304" pitchFamily="18" charset="0"/>
              </a:rPr>
              <a:t>Digital </a:t>
            </a:r>
            <a:r>
              <a:rPr lang="en-GB" sz="3200" dirty="0">
                <a:latin typeface="Times New Roman" panose="02020603050405020304" pitchFamily="18" charset="0"/>
                <a:cs typeface="Times New Roman" panose="02020603050405020304" pitchFamily="18" charset="0"/>
              </a:rPr>
              <a:t>maps are created and stored in electronic formats. </a:t>
            </a:r>
            <a:endParaRPr lang="en-GB" sz="3200" dirty="0">
              <a:latin typeface="Times New Roman" panose="02020603050405020304" pitchFamily="18" charset="0"/>
              <a:cs typeface="Times New Roman" panose="02020603050405020304" pitchFamily="18" charset="0"/>
            </a:endParaRPr>
          </a:p>
          <a:p>
            <a:pPr algn="just"/>
            <a:r>
              <a:rPr lang="en-GB" sz="3200" dirty="0" smtClean="0">
                <a:latin typeface="Times New Roman" panose="02020603050405020304" pitchFamily="18" charset="0"/>
                <a:cs typeface="Times New Roman" panose="02020603050405020304" pitchFamily="18" charset="0"/>
              </a:rPr>
              <a:t>They </a:t>
            </a:r>
            <a:r>
              <a:rPr lang="en-GB" sz="3200" dirty="0">
                <a:latin typeface="Times New Roman" panose="02020603050405020304" pitchFamily="18" charset="0"/>
                <a:cs typeface="Times New Roman" panose="02020603050405020304" pitchFamily="18" charset="0"/>
              </a:rPr>
              <a:t>can be accessed on various devices such as smartphones, tablets, computers, and even specialized navigation devices.</a:t>
            </a: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
        <p:nvSpPr>
          <p:cNvPr id="2" name="Rectangle 1"/>
          <p:cNvSpPr/>
          <p:nvPr/>
        </p:nvSpPr>
        <p:spPr>
          <a:xfrm>
            <a:off x="1146046" y="430452"/>
            <a:ext cx="6053260" cy="584775"/>
          </a:xfrm>
          <a:prstGeom prst="rect">
            <a:avLst/>
          </a:prstGeom>
        </p:spPr>
        <p:txBody>
          <a:bodyPr wrap="none">
            <a:spAutoFit/>
          </a:bodyPr>
          <a:lstStyle/>
          <a:p>
            <a:r>
              <a:rPr lang="en-GB" sz="3200" b="1" dirty="0" smtClean="0">
                <a:solidFill>
                  <a:srgbClr val="0F0F0F"/>
                </a:solidFill>
                <a:latin typeface="Times New Roman" panose="02020603050405020304" pitchFamily="18" charset="0"/>
                <a:cs typeface="Times New Roman" panose="02020603050405020304" pitchFamily="18" charset="0"/>
              </a:rPr>
              <a:t>Some </a:t>
            </a:r>
            <a:r>
              <a:rPr lang="en-GB" sz="3200" b="1" dirty="0">
                <a:solidFill>
                  <a:srgbClr val="0F0F0F"/>
                </a:solidFill>
                <a:latin typeface="Times New Roman" panose="02020603050405020304" pitchFamily="18" charset="0"/>
                <a:cs typeface="Times New Roman" panose="02020603050405020304" pitchFamily="18" charset="0"/>
              </a:rPr>
              <a:t>key aspects of digital maps:</a:t>
            </a:r>
            <a:endParaRPr lang="en-GB" sz="3200" b="1" dirty="0">
              <a:latin typeface="Times New Roman" panose="02020603050405020304" pitchFamily="18" charset="0"/>
              <a:cs typeface="Times New Roman" panose="02020603050405020304" pitchFamily="18" charset="0"/>
            </a:endParaRPr>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899" y="1214846"/>
            <a:ext cx="8596668" cy="4826516"/>
          </a:xfrm>
        </p:spPr>
        <p:txBody>
          <a:bodyPr>
            <a:normAutofit fontScale="90000"/>
          </a:bodyPr>
          <a:lstStyle/>
          <a:p>
            <a:pPr algn="just"/>
            <a:r>
              <a:rPr lang="en-GB" b="1" dirty="0" smtClean="0"/>
              <a:t/>
            </a:r>
            <a:br>
              <a:rPr lang="en-GB" b="1" dirty="0" smtClean="0"/>
            </a:br>
            <a:r>
              <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rPr>
              <a:t>One of the key advantages of digital maps is their interactivity. </a:t>
            </a:r>
            <a:r>
              <a:rPr lang="en-GB"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
            </a:r>
            <a:br>
              <a:rPr lang="en-GB"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GB"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Users </a:t>
            </a:r>
            <a:r>
              <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rPr>
              <a:t>can zoom in and out, pan across different areas, and interact with various elements on the map</a:t>
            </a:r>
            <a:r>
              <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rPr>
              <a:t>.</a:t>
            </a:r>
            <a:br>
              <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rPr>
              <a:t>This interactivity allows for a more personalized and detailed exploration of geographic information</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Rectangle 2"/>
          <p:cNvSpPr/>
          <p:nvPr/>
        </p:nvSpPr>
        <p:spPr>
          <a:xfrm>
            <a:off x="1397726" y="665055"/>
            <a:ext cx="5786845" cy="646331"/>
          </a:xfrm>
          <a:prstGeom prst="rect">
            <a:avLst/>
          </a:prstGeom>
        </p:spPr>
        <p:txBody>
          <a:bodyPr wrap="square">
            <a:spAutoFit/>
          </a:bodyPr>
          <a:lstStyle/>
          <a:p>
            <a:r>
              <a:rPr lang="en-GB" sz="3600" b="1" dirty="0" smtClean="0"/>
              <a:t>Interactivity</a:t>
            </a:r>
            <a:endParaRPr lang="en-GB" sz="3600" dirty="0"/>
          </a:p>
        </p:txBody>
      </p:sp>
    </p:spTree>
    <p:extLst>
      <p:ext uri="{BB962C8B-B14F-4D97-AF65-F5344CB8AC3E}">
        <p14:creationId xmlns:p14="http://schemas.microsoft.com/office/powerpoint/2010/main" val="313174226"/>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461665"/>
          </a:xfrm>
          <a:prstGeom prst="rect">
            <a:avLst/>
          </a:prstGeom>
        </p:spPr>
        <p:txBody>
          <a:bodyPr wrap="square">
            <a:spAutoFit/>
          </a:bodyPr>
          <a:lstStyle/>
          <a:p>
            <a:r>
              <a:rPr lang="en-GB" sz="2400" b="1" dirty="0"/>
              <a:t>Real-time Data</a:t>
            </a:r>
            <a:endParaRPr lang="en-GB" sz="2400" dirty="0"/>
          </a:p>
        </p:txBody>
      </p:sp>
      <p:sp>
        <p:nvSpPr>
          <p:cNvPr id="2" name="Rectangle 1"/>
          <p:cNvSpPr/>
          <p:nvPr/>
        </p:nvSpPr>
        <p:spPr>
          <a:xfrm>
            <a:off x="394357" y="1881051"/>
            <a:ext cx="8749643" cy="4524315"/>
          </a:xfrm>
          <a:prstGeom prst="rect">
            <a:avLst/>
          </a:prstGeom>
        </p:spPr>
        <p:txBody>
          <a:bodyPr wrap="square">
            <a:spAutoFit/>
          </a:bodyPr>
          <a:lstStyle/>
          <a:p>
            <a:pPr algn="just"/>
            <a:r>
              <a:rPr lang="en-GB" sz="3200" dirty="0">
                <a:solidFill>
                  <a:schemeClr val="tx1">
                    <a:lumMod val="75000"/>
                    <a:lumOff val="25000"/>
                  </a:schemeClr>
                </a:solidFill>
                <a:latin typeface="Times New Roman" panose="02020603050405020304" pitchFamily="18" charset="0"/>
                <a:cs typeface="Times New Roman" panose="02020603050405020304" pitchFamily="18" charset="0"/>
              </a:rPr>
              <a:t>Digital maps often incorporate real-time data, providing users with up-to-date information</a:t>
            </a:r>
            <a:r>
              <a:rPr lang="en-GB" sz="32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algn="just"/>
            <a:endParaRPr lang="en-GB" sz="32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GB" sz="32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3200" dirty="0">
                <a:solidFill>
                  <a:schemeClr val="tx1">
                    <a:lumMod val="75000"/>
                    <a:lumOff val="25000"/>
                  </a:schemeClr>
                </a:solidFill>
                <a:latin typeface="Times New Roman" panose="02020603050405020304" pitchFamily="18" charset="0"/>
                <a:cs typeface="Times New Roman" panose="02020603050405020304" pitchFamily="18" charset="0"/>
              </a:rPr>
              <a:t>This can include live traffic updates, road closures, weather conditions, and other relevant information</a:t>
            </a:r>
            <a:r>
              <a:rPr lang="en-GB" sz="32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algn="just"/>
            <a:r>
              <a:rPr lang="en-GB" sz="3200" dirty="0" smtClean="0">
                <a:solidFill>
                  <a:schemeClr val="tx1">
                    <a:lumMod val="75000"/>
                    <a:lumOff val="25000"/>
                  </a:schemeClr>
                </a:solidFill>
                <a:latin typeface="Times New Roman" panose="02020603050405020304" pitchFamily="18" charset="0"/>
                <a:cs typeface="Times New Roman" panose="02020603050405020304" pitchFamily="18" charset="0"/>
              </a:rPr>
              <a:t> </a:t>
            </a:r>
          </a:p>
          <a:p>
            <a:pPr algn="just"/>
            <a:r>
              <a:rPr lang="en-GB" sz="3200" dirty="0" smtClean="0">
                <a:solidFill>
                  <a:schemeClr val="tx1">
                    <a:lumMod val="75000"/>
                    <a:lumOff val="25000"/>
                  </a:schemeClr>
                </a:solidFill>
                <a:latin typeface="Times New Roman" panose="02020603050405020304" pitchFamily="18" charset="0"/>
                <a:cs typeface="Times New Roman" panose="02020603050405020304" pitchFamily="18" charset="0"/>
              </a:rPr>
              <a:t>Services </a:t>
            </a:r>
            <a:r>
              <a:rPr lang="en-GB" sz="3200" dirty="0">
                <a:solidFill>
                  <a:schemeClr val="tx1">
                    <a:lumMod val="75000"/>
                    <a:lumOff val="25000"/>
                  </a:schemeClr>
                </a:solidFill>
                <a:latin typeface="Times New Roman" panose="02020603050405020304" pitchFamily="18" charset="0"/>
                <a:cs typeface="Times New Roman" panose="02020603050405020304" pitchFamily="18" charset="0"/>
              </a:rPr>
              <a:t>like Google Maps and Apple Maps use data from various sources to ensure the accuracy of real-time information.</a:t>
            </a: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5448"/>
            <a:ext cx="9198186" cy="4017887"/>
          </a:xfrm>
        </p:spPr>
        <p:txBody>
          <a:bodyPr>
            <a:normAutofit/>
          </a:bodyPr>
          <a:lstStyle/>
          <a:p>
            <a:pPr indent="-571500" algn="just">
              <a:buFont typeface="Wingdings" panose="05000000000000000000" pitchFamily="2" charset="2"/>
              <a:buChar char="Ø"/>
            </a:pPr>
            <a:r>
              <a:rPr lang="en-GB"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Digital </a:t>
            </a:r>
            <a:r>
              <a:rPr lang="en-GB"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maps are commonly used for navigation purposes. </a:t>
            </a:r>
            <a:r>
              <a:rPr lang="en-GB" sz="32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Navigation </a:t>
            </a:r>
            <a:r>
              <a:rPr lang="en-GB"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apps leverage GPS technology to determine the user's location and provide turn-by-turn directions to a destination. </a:t>
            </a:r>
            <a:r>
              <a:rPr lang="en-GB" sz="32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Users </a:t>
            </a:r>
            <a:r>
              <a:rPr lang="en-GB"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can choose different routes based on factors such as traffic conditions or personal preferences.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Rectangle 7"/>
          <p:cNvSpPr/>
          <p:nvPr/>
        </p:nvSpPr>
        <p:spPr>
          <a:xfrm>
            <a:off x="1254034" y="300445"/>
            <a:ext cx="3161211" cy="769441"/>
          </a:xfrm>
          <a:prstGeom prst="rect">
            <a:avLst/>
          </a:prstGeom>
        </p:spPr>
        <p:txBody>
          <a:bodyPr wrap="square">
            <a:spAutoFit/>
          </a:bodyPr>
          <a:lstStyle/>
          <a:p>
            <a:r>
              <a:rPr lang="en-GB" sz="4400" b="1" dirty="0" smtClean="0"/>
              <a:t> Navigation</a:t>
            </a:r>
            <a:r>
              <a:rPr lang="en-GB" sz="4400" dirty="0" smtClean="0"/>
              <a:t> </a:t>
            </a:r>
            <a:endParaRPr lang="en-GB" sz="4400" dirty="0"/>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70263" y="1319349"/>
            <a:ext cx="9157063" cy="4702628"/>
          </a:xfrm>
        </p:spPr>
        <p:txBody>
          <a:bodyPr>
            <a:normAutofit lnSpcReduction="10000"/>
          </a:bodyPr>
          <a:lstStyle/>
          <a:p>
            <a:pPr marL="0" indent="0">
              <a:buNone/>
            </a:pPr>
            <a:r>
              <a:rPr lang="en-GB" sz="3600" b="1" dirty="0" smtClean="0">
                <a:latin typeface="Times New Roman" panose="02020603050405020304" pitchFamily="18" charset="0"/>
                <a:cs typeface="Times New Roman" panose="02020603050405020304" pitchFamily="18" charset="0"/>
              </a:rPr>
              <a:t>Location-Based </a:t>
            </a:r>
            <a:r>
              <a:rPr lang="en-GB" sz="3600" b="1" dirty="0">
                <a:latin typeface="Times New Roman" panose="02020603050405020304" pitchFamily="18" charset="0"/>
                <a:cs typeface="Times New Roman" panose="02020603050405020304" pitchFamily="18" charset="0"/>
              </a:rPr>
              <a:t>Services (LBS</a:t>
            </a:r>
            <a:r>
              <a:rPr lang="en-GB" sz="3600" b="1"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GB" sz="3500" dirty="0">
                <a:latin typeface="Times New Roman" panose="02020603050405020304" pitchFamily="18" charset="0"/>
                <a:cs typeface="Times New Roman" panose="02020603050405020304" pitchFamily="18" charset="0"/>
              </a:rPr>
              <a:t>Digital </a:t>
            </a:r>
            <a:r>
              <a:rPr lang="en-GB" sz="3500" dirty="0">
                <a:latin typeface="Times New Roman" panose="02020603050405020304" pitchFamily="18" charset="0"/>
                <a:cs typeface="Times New Roman" panose="02020603050405020304" pitchFamily="18" charset="0"/>
              </a:rPr>
              <a:t>maps enable the delivery of location-based services. </a:t>
            </a:r>
            <a:r>
              <a:rPr lang="en-GB" sz="3500" dirty="0">
                <a:latin typeface="Times New Roman" panose="02020603050405020304" pitchFamily="18" charset="0"/>
                <a:cs typeface="Times New Roman" panose="02020603050405020304" pitchFamily="18" charset="0"/>
              </a:rPr>
              <a:t>These services leverage the user's location to provide context-aware information</a:t>
            </a:r>
            <a:r>
              <a:rPr lang="en-GB" sz="35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GB" sz="3500" dirty="0" smtClean="0">
                <a:latin typeface="Times New Roman" panose="02020603050405020304" pitchFamily="18" charset="0"/>
                <a:cs typeface="Times New Roman" panose="02020603050405020304" pitchFamily="18" charset="0"/>
              </a:rPr>
              <a:t> </a:t>
            </a:r>
            <a:r>
              <a:rPr lang="en-GB" sz="3500" dirty="0">
                <a:latin typeface="Times New Roman" panose="02020603050405020304" pitchFamily="18" charset="0"/>
                <a:cs typeface="Times New Roman" panose="02020603050405020304" pitchFamily="18" charset="0"/>
              </a:rPr>
              <a:t>For example, users might receive recommendations for nearby restaurants, points of interest, or other relevant services based on their current location.</a:t>
            </a:r>
            <a:endParaRPr lang="en-US" sz="3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4" y="1123407"/>
            <a:ext cx="9248502" cy="5172890"/>
          </a:xfrm>
        </p:spPr>
        <p:txBody>
          <a:bodyPr>
            <a:noAutofit/>
          </a:bodyPr>
          <a:lstStyle/>
          <a:p>
            <a:r>
              <a:rPr lang="en-US" sz="4400" dirty="0" smtClean="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Integration with Other </a:t>
            </a:r>
            <a:r>
              <a:rPr lang="en-GB" sz="3600" b="1" dirty="0" smtClean="0">
                <a:latin typeface="Times New Roman" panose="02020603050405020304" pitchFamily="18" charset="0"/>
                <a:cs typeface="Times New Roman" panose="02020603050405020304" pitchFamily="18" charset="0"/>
              </a:rPr>
              <a:t>Technologies</a:t>
            </a:r>
            <a:endParaRPr lang="en-GB" sz="3600" dirty="0" smtClean="0">
              <a:latin typeface="Times New Roman" panose="02020603050405020304" pitchFamily="18" charset="0"/>
              <a:cs typeface="Times New Roman" panose="02020603050405020304" pitchFamily="18" charset="0"/>
            </a:endParaRPr>
          </a:p>
          <a:p>
            <a:pPr algn="just"/>
            <a:r>
              <a:rPr lang="en-GB" sz="3500" dirty="0">
                <a:latin typeface="Times New Roman" panose="02020603050405020304" pitchFamily="18" charset="0"/>
                <a:cs typeface="Times New Roman" panose="02020603050405020304" pitchFamily="18" charset="0"/>
              </a:rPr>
              <a:t>Digital </a:t>
            </a:r>
            <a:r>
              <a:rPr lang="en-GB" sz="3500" dirty="0">
                <a:latin typeface="Times New Roman" panose="02020603050405020304" pitchFamily="18" charset="0"/>
                <a:cs typeface="Times New Roman" panose="02020603050405020304" pitchFamily="18" charset="0"/>
              </a:rPr>
              <a:t>maps are often integrated with other technologies and services. </a:t>
            </a:r>
            <a:endParaRPr lang="en-GB" sz="3500" dirty="0" smtClean="0">
              <a:latin typeface="Times New Roman" panose="02020603050405020304" pitchFamily="18" charset="0"/>
              <a:cs typeface="Times New Roman" panose="02020603050405020304" pitchFamily="18" charset="0"/>
            </a:endParaRPr>
          </a:p>
          <a:p>
            <a:pPr algn="just"/>
            <a:r>
              <a:rPr lang="en-GB" sz="3500" dirty="0" smtClean="0">
                <a:latin typeface="Times New Roman" panose="02020603050405020304" pitchFamily="18" charset="0"/>
                <a:cs typeface="Times New Roman" panose="02020603050405020304" pitchFamily="18" charset="0"/>
              </a:rPr>
              <a:t>For </a:t>
            </a:r>
            <a:r>
              <a:rPr lang="en-GB" sz="3500" dirty="0">
                <a:latin typeface="Times New Roman" panose="02020603050405020304" pitchFamily="18" charset="0"/>
                <a:cs typeface="Times New Roman" panose="02020603050405020304" pitchFamily="18" charset="0"/>
              </a:rPr>
              <a:t>instance, augmented reality (AR) features can overlay digital information onto the real-world view captured by a device's camera. </a:t>
            </a:r>
            <a:endParaRPr lang="en-GB" sz="3500" dirty="0" smtClean="0">
              <a:latin typeface="Times New Roman" panose="02020603050405020304" pitchFamily="18" charset="0"/>
              <a:cs typeface="Times New Roman" panose="02020603050405020304" pitchFamily="18" charset="0"/>
            </a:endParaRPr>
          </a:p>
          <a:p>
            <a:pPr algn="just"/>
            <a:r>
              <a:rPr lang="en-GB" sz="3500" dirty="0" smtClean="0">
                <a:latin typeface="Times New Roman" panose="02020603050405020304" pitchFamily="18" charset="0"/>
                <a:cs typeface="Times New Roman" panose="02020603050405020304" pitchFamily="18" charset="0"/>
              </a:rPr>
              <a:t>This </a:t>
            </a:r>
            <a:r>
              <a:rPr lang="en-GB" sz="3500" dirty="0">
                <a:latin typeface="Times New Roman" panose="02020603050405020304" pitchFamily="18" charset="0"/>
                <a:cs typeface="Times New Roman" panose="02020603050405020304" pitchFamily="18" charset="0"/>
              </a:rPr>
              <a:t>integration enhances the user's understanding of their surroundings.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Rectangle 2"/>
          <p:cNvSpPr/>
          <p:nvPr/>
        </p:nvSpPr>
        <p:spPr>
          <a:xfrm>
            <a:off x="422365" y="1511565"/>
            <a:ext cx="8721635" cy="923330"/>
          </a:xfrm>
          <a:prstGeom prst="rect">
            <a:avLst/>
          </a:prstGeom>
        </p:spPr>
        <p:txBody>
          <a:bodyPr wrap="square">
            <a:spAutoFit/>
          </a:bodyPr>
          <a:lstStyle/>
          <a:p>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7" name="Rectangle 6"/>
          <p:cNvSpPr/>
          <p:nvPr/>
        </p:nvSpPr>
        <p:spPr>
          <a:xfrm>
            <a:off x="422364" y="850289"/>
            <a:ext cx="9178835" cy="4870564"/>
          </a:xfrm>
          <a:prstGeom prst="rect">
            <a:avLst/>
          </a:prstGeom>
        </p:spPr>
        <p:txBody>
          <a:bodyPr wrap="square">
            <a:spAutoFit/>
          </a:bodyPr>
          <a:lstStyle/>
          <a:p>
            <a:pPr algn="just">
              <a:lnSpc>
                <a:spcPct val="150000"/>
              </a:lnSpc>
            </a:pPr>
            <a:r>
              <a:rPr lang="en-GB" sz="3200" b="1" dirty="0" smtClean="0"/>
              <a:t>Global </a:t>
            </a:r>
            <a:r>
              <a:rPr lang="en-GB" sz="3200" b="1" dirty="0"/>
              <a:t>Coverage</a:t>
            </a:r>
          </a:p>
          <a:p>
            <a:pPr algn="just">
              <a:lnSpc>
                <a:spcPct val="150000"/>
              </a:lnSpc>
            </a:pPr>
            <a:r>
              <a:rPr lang="en-GB" sz="3500" dirty="0" smtClean="0">
                <a:solidFill>
                  <a:schemeClr val="tx1">
                    <a:lumMod val="75000"/>
                    <a:lumOff val="25000"/>
                  </a:schemeClr>
                </a:solidFill>
                <a:latin typeface="Times New Roman" panose="02020603050405020304" pitchFamily="18" charset="0"/>
                <a:cs typeface="Times New Roman" panose="02020603050405020304" pitchFamily="18" charset="0"/>
              </a:rPr>
              <a:t>Digital </a:t>
            </a:r>
            <a:r>
              <a:rPr lang="en-GB" sz="3500" dirty="0">
                <a:solidFill>
                  <a:schemeClr val="tx1">
                    <a:lumMod val="75000"/>
                    <a:lumOff val="25000"/>
                  </a:schemeClr>
                </a:solidFill>
                <a:latin typeface="Times New Roman" panose="02020603050405020304" pitchFamily="18" charset="0"/>
                <a:cs typeface="Times New Roman" panose="02020603050405020304" pitchFamily="18" charset="0"/>
              </a:rPr>
              <a:t>maps can cover vast geographic areas, providing a comprehensive view of the world. </a:t>
            </a:r>
            <a:r>
              <a:rPr lang="en-GB" sz="3500" dirty="0">
                <a:solidFill>
                  <a:schemeClr val="tx1">
                    <a:lumMod val="75000"/>
                    <a:lumOff val="25000"/>
                  </a:schemeClr>
                </a:solidFill>
                <a:latin typeface="Times New Roman" panose="02020603050405020304" pitchFamily="18" charset="0"/>
                <a:cs typeface="Times New Roman" panose="02020603050405020304" pitchFamily="18" charset="0"/>
              </a:rPr>
              <a:t>This global coverage is made possible by satellite imagery, aerial photography, and data contributed by users</a:t>
            </a:r>
            <a:endParaRPr lang="en-US" sz="3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193121"/>
      </p:ext>
    </p:extLst>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8673</TotalTime>
  <Words>387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Curlz MT</vt:lpstr>
      <vt:lpstr>Times New Roman</vt:lpstr>
      <vt:lpstr>Trebuchet MS</vt:lpstr>
      <vt:lpstr>Wingdings</vt:lpstr>
      <vt:lpstr>Wingdings 3</vt:lpstr>
      <vt:lpstr>Facet</vt:lpstr>
      <vt:lpstr>PowerPoint Presentation</vt:lpstr>
      <vt:lpstr>Digital Maps   </vt:lpstr>
      <vt:lpstr>PowerPoint Presentation</vt:lpstr>
      <vt:lpstr> One of the key advantages of digital maps is their interactivity.  Users can zoom in and out, pan across different areas, and interact with various elements on the map.  This interactivity allows for a more personalized and detailed exploration of geographic information </vt:lpstr>
      <vt:lpstr>PowerPoint Presentation</vt:lpstr>
      <vt:lpstr>Digital maps are commonly used for navigation purposes. Navigation apps leverage GPS technology to determine the user's location and provide turn-by-turn directions to a destination. Users can choose different routes based on factors such as traffic conditions or personal preferences.</vt:lpstr>
      <vt:lpstr>PowerPoint Presentation</vt:lpstr>
      <vt:lpstr>PowerPoint Presentation</vt:lpstr>
      <vt:lpstr>PowerPoint Presentation</vt:lpstr>
      <vt:lpstr>PowerPoint Presentation</vt:lpstr>
      <vt:lpstr> Thank You</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01KKKUKCSMSF19</cp:lastModifiedBy>
  <cp:revision>557</cp:revision>
  <cp:lastPrinted>2019-03-11T07:04:42Z</cp:lastPrinted>
  <dcterms:created xsi:type="dcterms:W3CDTF">2018-07-13T16:31:18Z</dcterms:created>
  <dcterms:modified xsi:type="dcterms:W3CDTF">2023-11-25T04:46:11Z</dcterms:modified>
</cp:coreProperties>
</file>