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notesMasterIdLst>
    <p:notesMasterId r:id="rId13"/>
  </p:notesMasterIdLst>
  <p:handoutMasterIdLst>
    <p:handoutMasterId r:id="rId14"/>
  </p:handoutMasterIdLst>
  <p:sldIdLst>
    <p:sldId id="390" r:id="rId2"/>
    <p:sldId id="258" r:id="rId3"/>
    <p:sldId id="354" r:id="rId4"/>
    <p:sldId id="395" r:id="rId5"/>
    <p:sldId id="356" r:id="rId6"/>
    <p:sldId id="396" r:id="rId7"/>
    <p:sldId id="357" r:id="rId8"/>
    <p:sldId id="359" r:id="rId9"/>
    <p:sldId id="368" r:id="rId10"/>
    <p:sldId id="381" r:id="rId11"/>
    <p:sldId id="374" r:id="rId1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949"/>
    <a:srgbClr val="889B52"/>
    <a:srgbClr val="D1DDB0"/>
    <a:srgbClr val="A6CDBD"/>
    <a:srgbClr val="EE6E4B"/>
    <a:srgbClr val="77623D"/>
    <a:srgbClr val="F39E87"/>
    <a:srgbClr val="DBCEB7"/>
    <a:srgbClr val="D6D1C8"/>
    <a:srgbClr val="C8C2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54" autoAdjust="0"/>
    <p:restoredTop sz="94660" autoAdjust="0"/>
  </p:normalViewPr>
  <p:slideViewPr>
    <p:cSldViewPr snapToGrid="0">
      <p:cViewPr>
        <p:scale>
          <a:sx n="81" d="100"/>
          <a:sy n="81" d="100"/>
        </p:scale>
        <p:origin x="-228" y="-78"/>
      </p:cViewPr>
      <p:guideLst>
        <p:guide orient="horz" pos="2160"/>
        <p:guide pos="3840"/>
      </p:guideLst>
    </p:cSldViewPr>
  </p:slideViewPr>
  <p:outlineViewPr>
    <p:cViewPr>
      <p:scale>
        <a:sx n="33" d="100"/>
        <a:sy n="33" d="100"/>
      </p:scale>
      <p:origin x="0" y="20598"/>
    </p:cViewPr>
  </p:outlineViewPr>
  <p:notesTextViewPr>
    <p:cViewPr>
      <p:scale>
        <a:sx n="1" d="1"/>
        <a:sy n="1" d="1"/>
      </p:scale>
      <p:origin x="0" y="0"/>
    </p:cViewPr>
  </p:notesTextViewPr>
  <p:notesViewPr>
    <p:cSldViewPr snapToGrid="0">
      <p:cViewPr varScale="1">
        <p:scale>
          <a:sx n="53" d="100"/>
          <a:sy n="53" d="100"/>
        </p:scale>
        <p:origin x="-287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C5EE45E9-197A-47B1-AEF3-F977D17F169E}" type="datetimeFigureOut">
              <a:rPr lang="en-US" smtClean="0"/>
              <a:pPr/>
              <a:t>5/12/2024</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68F7C1DE-F9C7-465F-97C3-43BE584D1F29}" type="slidenum">
              <a:rPr lang="en-US" smtClean="0"/>
              <a:pPr/>
              <a:t>‹#›</a:t>
            </a:fld>
            <a:endParaRPr lang="en-US"/>
          </a:p>
        </p:txBody>
      </p:sp>
    </p:spTree>
    <p:extLst>
      <p:ext uri="{BB962C8B-B14F-4D97-AF65-F5344CB8AC3E}">
        <p14:creationId xmlns:p14="http://schemas.microsoft.com/office/powerpoint/2010/main" val="1086888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DAE0583-90E0-4DC7-97CC-66F8E7253EC8}" type="datetimeFigureOut">
              <a:rPr lang="en-US" smtClean="0"/>
              <a:pPr/>
              <a:t>5/12/2024</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6A8D750-A76A-456C-A46B-F4AEFB2032A6}" type="slidenum">
              <a:rPr lang="en-US" smtClean="0"/>
              <a:pPr/>
              <a:t>‹#›</a:t>
            </a:fld>
            <a:endParaRPr lang="en-US"/>
          </a:p>
        </p:txBody>
      </p:sp>
    </p:spTree>
    <p:extLst>
      <p:ext uri="{BB962C8B-B14F-4D97-AF65-F5344CB8AC3E}">
        <p14:creationId xmlns:p14="http://schemas.microsoft.com/office/powerpoint/2010/main" val="30550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7B289A-B170-474C-83BE-E43F8EECF514}" type="datetime1">
              <a:rPr lang="en-US" smtClean="0"/>
              <a:pPr/>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3540410"/>
      </p:ext>
    </p:extLst>
  </p:cSld>
  <p:clrMapOvr>
    <a:masterClrMapping/>
  </p:clrMapOvr>
  <p:transition>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2081459"/>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3695745"/>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2830687"/>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7372589"/>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364022"/>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08E5B7-8E49-49B7-9AF5-D247E978963C}" type="datetime1">
              <a:rPr lang="en-US" smtClean="0"/>
              <a:pPr/>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5180795"/>
      </p:ext>
    </p:extLst>
  </p:cSld>
  <p:clrMapOvr>
    <a:masterClrMapping/>
  </p:clrMapOvr>
  <p:transition>
    <p:wedg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053B17-04CC-42A2-A241-5129679C85A6}" type="datetime1">
              <a:rPr lang="en-US" smtClean="0"/>
              <a:pPr/>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262681"/>
      </p:ext>
    </p:extLst>
  </p:cSld>
  <p:clrMapOvr>
    <a:masterClrMapping/>
  </p:clrMapOvr>
  <p:transition>
    <p:wedg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B1DC2A-56D1-4C31-9B84-F9D15B143A33}" type="datetime1">
              <a:rPr lang="en-US" smtClean="0"/>
              <a:pPr/>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521975"/>
      </p:ext>
    </p:extLst>
  </p:cSld>
  <p:clrMapOvr>
    <a:masterClrMapping/>
  </p:clrMapOvr>
  <p:transition>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B65DBE-61D1-4D82-8498-7BFFAD803BD2}" type="datetime1">
              <a:rPr lang="en-US" smtClean="0"/>
              <a:pPr/>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2475446"/>
      </p:ext>
    </p:extLst>
  </p:cSld>
  <p:clrMapOvr>
    <a:masterClrMapping/>
  </p:clrMapOvr>
  <p:transition>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4BA780-7598-4459-A56B-D5F18339AB95}" type="datetime1">
              <a:rPr lang="en-US" smtClean="0"/>
              <a:pPr/>
              <a:t>5/12/2024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231918"/>
      </p:ext>
    </p:extLst>
  </p:cSld>
  <p:clrMapOvr>
    <a:masterClrMapping/>
  </p:clrMapOvr>
  <p:transition>
    <p:wedg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6A054B-9EDA-43CD-B58C-33F3FA6837D0}" type="datetime1">
              <a:rPr lang="en-US" smtClean="0"/>
              <a:pPr/>
              <a:t>5/12/2024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4179235"/>
      </p:ext>
    </p:extLst>
  </p:cSld>
  <p:clrMapOvr>
    <a:masterClrMapping/>
  </p:clrMapOvr>
  <p:transition>
    <p:wedg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BCB103-F5FD-428B-B1C8-7D2EEAB33FFC}" type="datetime1">
              <a:rPr lang="en-US" smtClean="0"/>
              <a:pPr/>
              <a:t>5/12/2024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824172"/>
      </p:ext>
    </p:extLst>
  </p:cSld>
  <p:clrMapOvr>
    <a:masterClrMapping/>
  </p:clrMapOvr>
  <p:transition>
    <p:wedg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C991E-AB61-4D79-94B3-8A4F23AC4641}" type="datetime1">
              <a:rPr lang="en-US" smtClean="0"/>
              <a:pPr/>
              <a:t>5/12/2024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6940757"/>
      </p:ext>
    </p:extLst>
  </p:cSld>
  <p:clrMapOvr>
    <a:masterClrMapping/>
  </p:clrMapOvr>
  <p:transition>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6C0871-8C3E-4CBE-9C42-C92608223F22}" type="datetime1">
              <a:rPr lang="en-US" smtClean="0"/>
              <a:pPr/>
              <a:t>5/12/2024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2786175"/>
      </p:ext>
    </p:extLst>
  </p:cSld>
  <p:clrMapOvr>
    <a:masterClrMapping/>
  </p:clrMapOvr>
  <p:transition>
    <p:wedg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6661CC78-3771-4E36-859D-28880DA8B573}" type="datetime1">
              <a:rPr lang="en-US" smtClean="0"/>
              <a:pPr/>
              <a:t>5/12/2024</a:t>
            </a:fld>
            <a:endParaRPr lang="en-US" dirty="0"/>
          </a:p>
        </p:txBody>
      </p:sp>
    </p:spTree>
    <p:extLst>
      <p:ext uri="{BB962C8B-B14F-4D97-AF65-F5344CB8AC3E}">
        <p14:creationId xmlns:p14="http://schemas.microsoft.com/office/powerpoint/2010/main" val="118618537"/>
      </p:ext>
    </p:extLst>
  </p:cSld>
  <p:clrMapOvr>
    <a:masterClrMapping/>
  </p:clrMapOvr>
  <p:transition>
    <p:wedg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82F729-F9EB-46E1-B6CA-A9DC3E44D512}" type="datetime1">
              <a:rPr lang="en-US" smtClean="0"/>
              <a:pPr/>
              <a:t>5/12/2024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9728408"/>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transition>
    <p:wedg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677334" y="2160589"/>
            <a:ext cx="8087843" cy="188256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3600" b="1" dirty="0" smtClean="0">
                <a:solidFill>
                  <a:schemeClr val="accent6">
                    <a:lumMod val="75000"/>
                  </a:schemeClr>
                </a:solidFill>
              </a:rPr>
              <a:t> </a:t>
            </a:r>
            <a:r>
              <a:rPr lang="en-US" sz="3600" b="1" dirty="0" smtClean="0">
                <a:solidFill>
                  <a:schemeClr val="tx1"/>
                </a:solidFill>
              </a:rPr>
              <a:t>With the name of Allah, Who is the most Gracious</a:t>
            </a:r>
            <a:r>
              <a:rPr lang="en-US" sz="4000" b="1" dirty="0" smtClean="0">
                <a:solidFill>
                  <a:schemeClr val="tx1"/>
                </a:solidFill>
              </a:rPr>
              <a:t> </a:t>
            </a:r>
            <a:r>
              <a:rPr lang="en-US" sz="3600" b="1" dirty="0" smtClean="0">
                <a:solidFill>
                  <a:schemeClr val="tx1"/>
                </a:solidFill>
              </a:rPr>
              <a:t>and Merciful</a:t>
            </a:r>
          </a:p>
          <a:p>
            <a:endParaRPr lang="en-US" sz="3200" b="1"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7" name="Picture 2" descr="Image result for bismillah in urdu"/>
          <p:cNvPicPr>
            <a:picLocks noChangeAspect="1" noChangeArrowheads="1"/>
          </p:cNvPicPr>
          <p:nvPr/>
        </p:nvPicPr>
        <p:blipFill>
          <a:blip r:embed="rId2"/>
          <a:srcRect/>
          <a:stretch>
            <a:fillRect/>
          </a:stretch>
        </p:blipFill>
        <p:spPr bwMode="auto">
          <a:xfrm>
            <a:off x="1658983" y="509451"/>
            <a:ext cx="6753497" cy="1389019"/>
          </a:xfrm>
          <a:prstGeom prst="rect">
            <a:avLst/>
          </a:prstGeom>
          <a:noFill/>
        </p:spPr>
      </p:pic>
    </p:spTree>
    <p:extLst>
      <p:ext uri="{BB962C8B-B14F-4D97-AF65-F5344CB8AC3E}">
        <p14:creationId xmlns:p14="http://schemas.microsoft.com/office/powerpoint/2010/main" val="953219383"/>
      </p:ext>
    </p:extLst>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cxnSp>
        <p:nvCxnSpPr>
          <p:cNvPr id="7" name="Straight Connector 6"/>
          <p:cNvCxnSpPr/>
          <p:nvPr/>
        </p:nvCxnSpPr>
        <p:spPr>
          <a:xfrm flipV="1">
            <a:off x="207725" y="1110342"/>
            <a:ext cx="9535885" cy="1306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07724" y="1306286"/>
            <a:ext cx="9419601" cy="4431983"/>
          </a:xfrm>
          <a:prstGeom prst="rect">
            <a:avLst/>
          </a:prstGeom>
        </p:spPr>
        <p:txBody>
          <a:bodyPr wrap="square">
            <a:spAutoFit/>
          </a:bodyPr>
          <a:lstStyle/>
          <a:p>
            <a:pPr algn="just">
              <a:lnSpc>
                <a:spcPct val="150000"/>
              </a:lnSpc>
            </a:pPr>
            <a:r>
              <a:rPr lang="en-US" sz="2800" b="1" dirty="0" smtClean="0">
                <a:latin typeface="Times New Roman" panose="02020603050405020304" pitchFamily="18" charset="0"/>
                <a:cs typeface="Times New Roman" panose="02020603050405020304" pitchFamily="18" charset="0"/>
              </a:rPr>
              <a:t>Bilateral </a:t>
            </a:r>
            <a:r>
              <a:rPr lang="en-US" sz="2800" b="1" dirty="0">
                <a:latin typeface="Times New Roman" panose="02020603050405020304" pitchFamily="18" charset="0"/>
                <a:cs typeface="Times New Roman" panose="02020603050405020304" pitchFamily="18" charset="0"/>
              </a:rPr>
              <a:t>Filter </a:t>
            </a:r>
          </a:p>
          <a:p>
            <a:pPr algn="just">
              <a:lnSpc>
                <a:spcPct val="150000"/>
              </a:lnSpc>
            </a:pPr>
            <a:r>
              <a:rPr lang="en-US" sz="3200" dirty="0" smtClean="0">
                <a:latin typeface="Times New Roman" panose="02020603050405020304" pitchFamily="18" charset="0"/>
                <a:cs typeface="Times New Roman" panose="02020603050405020304" pitchFamily="18" charset="0"/>
              </a:rPr>
              <a:t>The </a:t>
            </a:r>
            <a:r>
              <a:rPr lang="en-US" sz="3200" dirty="0">
                <a:latin typeface="Times New Roman" panose="02020603050405020304" pitchFamily="18" charset="0"/>
                <a:cs typeface="Times New Roman" panose="02020603050405020304" pitchFamily="18" charset="0"/>
              </a:rPr>
              <a:t>bilateral filter is a spatial-domain filtering technique that </a:t>
            </a:r>
            <a:r>
              <a:rPr lang="en-US" sz="3200" dirty="0" err="1">
                <a:latin typeface="Times New Roman" panose="02020603050405020304" pitchFamily="18" charset="0"/>
                <a:cs typeface="Times New Roman" panose="02020603050405020304" pitchFamily="18" charset="0"/>
              </a:rPr>
              <a:t>smooths</a:t>
            </a:r>
            <a:r>
              <a:rPr lang="en-US" sz="3200" dirty="0">
                <a:latin typeface="Times New Roman" panose="02020603050405020304" pitchFamily="18" charset="0"/>
                <a:cs typeface="Times New Roman" panose="02020603050405020304" pitchFamily="18" charset="0"/>
              </a:rPr>
              <a:t> images while preserving edges. It considers both spatial distance and intensity difference between pixels to achieve noise reduction without blurring edges excessively.</a:t>
            </a:r>
            <a:r>
              <a:rPr lang="en-GB" sz="3200" dirty="0" smtClean="0">
                <a:latin typeface="Times New Roman" panose="02020603050405020304" pitchFamily="18" charset="0"/>
                <a:cs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transition>
    <p:wedg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09"/>
            <a:ext cx="8911687" cy="4483467"/>
          </a:xfrm>
        </p:spPr>
        <p:txBody>
          <a:bodyPr>
            <a:normAutofit/>
          </a:bodyPr>
          <a:lstStyle/>
          <a:p>
            <a:pPr algn="ctr"/>
            <a:r>
              <a:rPr lang="en-US" sz="9600" dirty="0" smtClean="0"/>
              <a:t/>
            </a:r>
            <a:br>
              <a:rPr lang="en-US" sz="9600" dirty="0" smtClean="0"/>
            </a:br>
            <a:r>
              <a:rPr lang="en-US" sz="11500" dirty="0" smtClean="0">
                <a:latin typeface="Curlz MT" pitchFamily="82" charset="0"/>
              </a:rPr>
              <a:t>Thank You</a:t>
            </a:r>
            <a:endParaRPr lang="en-US" sz="9600" dirty="0">
              <a:latin typeface="Curlz MT" pitchFamily="82"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11</a:t>
            </a:fld>
            <a:endParaRPr lang="en-US" dirty="0"/>
          </a:p>
        </p:txBody>
      </p:sp>
    </p:spTree>
  </p:cSld>
  <p:clrMapOvr>
    <a:masterClrMapping/>
  </p:clrMapOvr>
  <p:transition>
    <p:comb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452718"/>
            <a:ext cx="9698137" cy="971133"/>
          </a:xfrm>
        </p:spPr>
        <p:txBody>
          <a:bodyPr>
            <a:normAutofit fontScale="90000"/>
          </a:bodyPr>
          <a:lstStyle/>
          <a:p>
            <a:r>
              <a:rPr lang="en-US" sz="4400" dirty="0" smtClean="0">
                <a:solidFill>
                  <a:schemeClr val="tx1"/>
                </a:solidFill>
                <a:latin typeface="Times New Roman" pitchFamily="18" charset="0"/>
                <a:cs typeface="Times New Roman" pitchFamily="18" charset="0"/>
              </a:rPr>
              <a:t>Grayscale </a:t>
            </a:r>
            <a:r>
              <a:rPr lang="en-US" sz="4400" dirty="0">
                <a:solidFill>
                  <a:schemeClr val="tx1"/>
                </a:solidFill>
                <a:latin typeface="Times New Roman" pitchFamily="18" charset="0"/>
                <a:cs typeface="Times New Roman" pitchFamily="18" charset="0"/>
              </a:rPr>
              <a:t>Conversion </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GB" dirty="0"/>
              <a:t/>
            </a:r>
            <a:br>
              <a:rPr lang="en-GB" dirty="0"/>
            </a:br>
            <a:r>
              <a:rPr lang="en-US" b="1" u="sng" dirty="0" smtClean="0"/>
              <a:t> </a:t>
            </a:r>
            <a:endParaRPr lang="en-US" u="sng" dirty="0">
              <a:solidFill>
                <a:schemeClr val="accent1"/>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2</a:t>
            </a:fld>
            <a:endParaRPr lang="en-US" dirty="0"/>
          </a:p>
        </p:txBody>
      </p:sp>
      <p:sp>
        <p:nvSpPr>
          <p:cNvPr id="6" name="Rectangle 5"/>
          <p:cNvSpPr/>
          <p:nvPr/>
        </p:nvSpPr>
        <p:spPr>
          <a:xfrm>
            <a:off x="352697" y="1423851"/>
            <a:ext cx="9562011" cy="4785926"/>
          </a:xfrm>
          <a:prstGeom prst="rect">
            <a:avLst/>
          </a:prstGeom>
        </p:spPr>
        <p:txBody>
          <a:bodyPr wrap="square">
            <a:spAutoFit/>
          </a:bodyPr>
          <a:lstStyle/>
          <a:p>
            <a:pPr algn="just"/>
            <a:r>
              <a:rPr lang="en-US" sz="3200" dirty="0" smtClean="0">
                <a:latin typeface="Times New Roman" pitchFamily="18" charset="0"/>
                <a:cs typeface="Times New Roman" pitchFamily="18" charset="0"/>
              </a:rPr>
              <a:t>Gray scale </a:t>
            </a:r>
            <a:r>
              <a:rPr lang="en-US" sz="3200" dirty="0">
                <a:latin typeface="Times New Roman" pitchFamily="18" charset="0"/>
                <a:cs typeface="Times New Roman" pitchFamily="18" charset="0"/>
              </a:rPr>
              <a:t>conversion is a common preprocessing step in computer vision. I</a:t>
            </a:r>
            <a:r>
              <a:rPr lang="en-US" sz="3200" dirty="0" smtClean="0">
                <a:latin typeface="Times New Roman" pitchFamily="18" charset="0"/>
                <a:cs typeface="Times New Roman" pitchFamily="18" charset="0"/>
              </a:rPr>
              <a:t>t </a:t>
            </a:r>
            <a:r>
              <a:rPr lang="en-US" sz="3200" dirty="0">
                <a:latin typeface="Times New Roman" pitchFamily="18" charset="0"/>
                <a:cs typeface="Times New Roman" pitchFamily="18" charset="0"/>
              </a:rPr>
              <a:t>converts a color image (typically in RGB or BGR format) into a single-channel </a:t>
            </a:r>
            <a:r>
              <a:rPr lang="en-US" sz="3200" dirty="0" err="1">
                <a:latin typeface="Times New Roman" pitchFamily="18" charset="0"/>
                <a:cs typeface="Times New Roman" pitchFamily="18" charset="0"/>
              </a:rPr>
              <a:t>grayscale</a:t>
            </a:r>
            <a:r>
              <a:rPr lang="en-US" sz="3200" dirty="0">
                <a:latin typeface="Times New Roman" pitchFamily="18" charset="0"/>
                <a:cs typeface="Times New Roman" pitchFamily="18" charset="0"/>
              </a:rPr>
              <a:t> image. Grayscale images simplify computations and reduce data complexity by representing pixel intensity using a single value ranging from 0 (black) to 255 (white).</a:t>
            </a:r>
          </a:p>
          <a:p>
            <a:pPr marL="285750" indent="-285750">
              <a:lnSpc>
                <a:spcPct val="150000"/>
              </a:lnSpc>
              <a:buClr>
                <a:schemeClr val="accent1"/>
              </a:buClr>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856370"/>
      </p:ext>
    </p:extLst>
  </p:cSld>
  <p:clrMapOvr>
    <a:masterClrMapping/>
  </p:clrMapOvr>
  <p:transition>
    <p:comb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78822" y="1240971"/>
            <a:ext cx="9313817" cy="5068389"/>
          </a:xfrm>
        </p:spPr>
        <p:txBody>
          <a:bodyPr>
            <a:normAutofit/>
          </a:bodyPr>
          <a:lstStyle/>
          <a:p>
            <a:pPr algn="just">
              <a:lnSpc>
                <a:spcPct val="150000"/>
              </a:lnSpc>
              <a:buFont typeface="Wingdings" pitchFamily="2" charset="2"/>
              <a:buChar char="Ø"/>
            </a:pPr>
            <a:r>
              <a:rPr lang="en-GB" sz="24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Gaussian </a:t>
            </a:r>
            <a:r>
              <a:rPr lang="en-US" sz="3200" dirty="0">
                <a:latin typeface="Times New Roman" panose="02020603050405020304" pitchFamily="18" charset="0"/>
                <a:cs typeface="Times New Roman" panose="02020603050405020304" pitchFamily="18" charset="0"/>
              </a:rPr>
              <a:t>blur is a filtering operation used for noise reduction and image smoothing. </a:t>
            </a:r>
          </a:p>
          <a:p>
            <a:pPr algn="just">
              <a:lnSpc>
                <a:spcPct val="150000"/>
              </a:lnSpc>
              <a:buFont typeface="Wingdings" pitchFamily="2" charset="2"/>
              <a:buChar char="Ø"/>
            </a:pPr>
            <a:r>
              <a:rPr lang="en-US" sz="3200" dirty="0" smtClean="0">
                <a:latin typeface="Times New Roman" panose="02020603050405020304" pitchFamily="18" charset="0"/>
                <a:cs typeface="Times New Roman" panose="02020603050405020304" pitchFamily="18" charset="0"/>
              </a:rPr>
              <a:t>It </a:t>
            </a:r>
            <a:r>
              <a:rPr lang="en-US" sz="3200" dirty="0">
                <a:latin typeface="Times New Roman" panose="02020603050405020304" pitchFamily="18" charset="0"/>
                <a:cs typeface="Times New Roman" panose="02020603050405020304" pitchFamily="18" charset="0"/>
              </a:rPr>
              <a:t>applies a convolution with a Gaussian kernel to average pixel values in the neighborhood. </a:t>
            </a:r>
            <a:endParaRPr lang="en-US" sz="3200" dirty="0" smtClean="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Ø"/>
            </a:pPr>
            <a:r>
              <a:rPr lang="en-US" sz="3200" dirty="0" smtClean="0">
                <a:latin typeface="Times New Roman" panose="02020603050405020304" pitchFamily="18" charset="0"/>
                <a:cs typeface="Times New Roman" panose="02020603050405020304" pitchFamily="18" charset="0"/>
              </a:rPr>
              <a:t>The </a:t>
            </a:r>
            <a:r>
              <a:rPr lang="en-US" sz="3200" dirty="0">
                <a:latin typeface="Times New Roman" panose="02020603050405020304" pitchFamily="18" charset="0"/>
                <a:cs typeface="Times New Roman" panose="02020603050405020304" pitchFamily="18" charset="0"/>
              </a:rPr>
              <a:t>size of the kernel (</a:t>
            </a:r>
            <a:r>
              <a:rPr lang="en-US" sz="3200" dirty="0" err="1">
                <a:latin typeface="Times New Roman" panose="02020603050405020304" pitchFamily="18" charset="0"/>
                <a:cs typeface="Times New Roman" panose="02020603050405020304" pitchFamily="18" charset="0"/>
              </a:rPr>
              <a:t>kernel_size</a:t>
            </a:r>
            <a:r>
              <a:rPr lang="en-US" sz="3200" dirty="0">
                <a:latin typeface="Times New Roman" panose="02020603050405020304" pitchFamily="18" charset="0"/>
                <a:cs typeface="Times New Roman" panose="02020603050405020304" pitchFamily="18" charset="0"/>
              </a:rPr>
              <a:t>) determines the amount of blur.</a:t>
            </a:r>
            <a:endParaRPr lang="en-GB" sz="4400"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cxnSp>
        <p:nvCxnSpPr>
          <p:cNvPr id="5" name="Straight Connector 4"/>
          <p:cNvCxnSpPr/>
          <p:nvPr/>
        </p:nvCxnSpPr>
        <p:spPr>
          <a:xfrm flipV="1">
            <a:off x="143691" y="1063416"/>
            <a:ext cx="9431380" cy="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0" y="3105835"/>
            <a:ext cx="6096000" cy="369332"/>
          </a:xfrm>
          <a:prstGeom prst="rect">
            <a:avLst/>
          </a:prstGeom>
        </p:spPr>
        <p:txBody>
          <a:bodyPr>
            <a:spAutoFit/>
          </a:bodyPr>
          <a:lstStyle/>
          <a:p>
            <a:r>
              <a:rPr lang="en-US" dirty="0" smtClean="0">
                <a:latin typeface="Times New Roman" panose="02020603050405020304" pitchFamily="18" charset="0"/>
                <a:cs typeface="Times New Roman" panose="02020603050405020304" pitchFamily="18" charset="0"/>
              </a:rPr>
              <a:t>. </a:t>
            </a:r>
            <a:endParaRPr lang="en-US" dirty="0"/>
          </a:p>
        </p:txBody>
      </p:sp>
      <p:sp>
        <p:nvSpPr>
          <p:cNvPr id="6" name="Rectangle 5"/>
          <p:cNvSpPr/>
          <p:nvPr/>
        </p:nvSpPr>
        <p:spPr>
          <a:xfrm>
            <a:off x="511119" y="477688"/>
            <a:ext cx="4348261" cy="523220"/>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Gaussian Blur </a:t>
            </a:r>
            <a:endParaRPr lang="en-US" sz="2800" b="1" dirty="0"/>
          </a:p>
        </p:txBody>
      </p:sp>
    </p:spTree>
  </p:cSld>
  <p:clrMapOvr>
    <a:masterClrMapping/>
  </p:clrMapOvr>
  <p:transition>
    <p:plu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14846"/>
            <a:ext cx="8596668" cy="4826516"/>
          </a:xfrm>
        </p:spPr>
        <p:txBody>
          <a:bodyPr>
            <a:noAutofit/>
          </a:bodyPr>
          <a:lstStyle/>
          <a:p>
            <a:pPr marL="457200" indent="-457200" algn="just">
              <a:lnSpc>
                <a:spcPct val="150000"/>
              </a:lnSpc>
              <a:spcBef>
                <a:spcPts val="1000"/>
              </a:spcBef>
              <a:buClr>
                <a:schemeClr val="accent1"/>
              </a:buClr>
              <a:buSzPct val="80000"/>
              <a:buFont typeface="Wingdings" pitchFamily="2" charset="2"/>
              <a:buChar char="q"/>
            </a:pPr>
            <a:r>
              <a:rPr lang="en-US" sz="2800" dirty="0">
                <a:solidFill>
                  <a:schemeClr val="tx1">
                    <a:lumMod val="75000"/>
                    <a:lumOff val="25000"/>
                  </a:schemeClr>
                </a:solidFill>
                <a:latin typeface="Times New Roman" panose="02020603050405020304" pitchFamily="18" charset="0"/>
                <a:ea typeface="+mn-ea"/>
                <a:cs typeface="Times New Roman" panose="02020603050405020304" pitchFamily="18" charset="0"/>
              </a:rPr>
              <a:t>Edge detection algorithms like Canny are used to identify points in an image where the brightness changes sharply.  </a:t>
            </a:r>
            <a:r>
              <a:rPr lang="en-US" sz="2800"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rPr>
              <a:t>Canny </a:t>
            </a:r>
            <a:r>
              <a:rPr lang="en-US" sz="2800" dirty="0">
                <a:solidFill>
                  <a:schemeClr val="tx1">
                    <a:lumMod val="75000"/>
                    <a:lumOff val="25000"/>
                  </a:schemeClr>
                </a:solidFill>
                <a:latin typeface="Times New Roman" panose="02020603050405020304" pitchFamily="18" charset="0"/>
                <a:ea typeface="+mn-ea"/>
                <a:cs typeface="Times New Roman" panose="02020603050405020304" pitchFamily="18" charset="0"/>
              </a:rPr>
              <a:t>edge detection involves several steps including noise reduction, finding gradients, non-maximum suppression, and hysteresis </a:t>
            </a:r>
            <a:r>
              <a:rPr lang="en-US" sz="2800" dirty="0" err="1">
                <a:solidFill>
                  <a:schemeClr val="tx1">
                    <a:lumMod val="75000"/>
                    <a:lumOff val="25000"/>
                  </a:schemeClr>
                </a:solidFill>
                <a:latin typeface="Times New Roman" panose="02020603050405020304" pitchFamily="18" charset="0"/>
                <a:ea typeface="+mn-ea"/>
                <a:cs typeface="Times New Roman" panose="02020603050405020304" pitchFamily="18" charset="0"/>
              </a:rPr>
              <a:t>thresholding</a:t>
            </a:r>
            <a:r>
              <a:rPr lang="en-US" sz="2800" dirty="0">
                <a:solidFill>
                  <a:schemeClr val="tx1">
                    <a:lumMod val="75000"/>
                    <a:lumOff val="25000"/>
                  </a:schemeClr>
                </a:solidFill>
                <a:latin typeface="Times New Roman" panose="02020603050405020304" pitchFamily="18" charset="0"/>
                <a:ea typeface="+mn-ea"/>
                <a:cs typeface="Times New Roman" panose="02020603050405020304" pitchFamily="18" charset="0"/>
              </a:rPr>
              <a:t> to detect edges accurately.</a:t>
            </a:r>
            <a:r>
              <a:rPr lang="en-GB" sz="3200" dirty="0">
                <a:solidFill>
                  <a:schemeClr val="tx1">
                    <a:lumMod val="75000"/>
                    <a:lumOff val="25000"/>
                  </a:schemeClr>
                </a:solidFill>
                <a:latin typeface="Times New Roman" panose="02020603050405020304" pitchFamily="18" charset="0"/>
                <a:ea typeface="+mn-ea"/>
                <a:cs typeface="Times New Roman" panose="02020603050405020304" pitchFamily="18" charset="0"/>
              </a:rPr>
              <a:t/>
            </a:r>
            <a:br>
              <a:rPr lang="en-GB" sz="3200" dirty="0">
                <a:solidFill>
                  <a:schemeClr val="tx1">
                    <a:lumMod val="75000"/>
                    <a:lumOff val="25000"/>
                  </a:schemeClr>
                </a:solidFill>
                <a:latin typeface="Times New Roman" panose="02020603050405020304" pitchFamily="18" charset="0"/>
                <a:ea typeface="+mn-ea"/>
                <a:cs typeface="Times New Roman" panose="02020603050405020304" pitchFamily="18" charset="0"/>
              </a:rPr>
            </a:br>
            <a:endParaRPr lang="en-GB" sz="3200" dirty="0">
              <a:solidFill>
                <a:schemeClr val="tx1">
                  <a:lumMod val="75000"/>
                  <a:lumOff val="25000"/>
                </a:schemeClr>
              </a:solidFill>
              <a:latin typeface="Times New Roman" panose="02020603050405020304" pitchFamily="18" charset="0"/>
              <a:ea typeface="+mn-ea"/>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
        <p:nvSpPr>
          <p:cNvPr id="3" name="Rectangle 2"/>
          <p:cNvSpPr/>
          <p:nvPr/>
        </p:nvSpPr>
        <p:spPr>
          <a:xfrm>
            <a:off x="764680" y="547824"/>
            <a:ext cx="5786845" cy="646331"/>
          </a:xfrm>
          <a:prstGeom prst="rect">
            <a:avLst/>
          </a:prstGeom>
        </p:spPr>
        <p:txBody>
          <a:bodyPr wrap="square">
            <a:spAutoFit/>
          </a:bodyPr>
          <a:lstStyle/>
          <a:p>
            <a:r>
              <a:rPr lang="en-US" sz="3600" b="1" dirty="0" smtClean="0"/>
              <a:t>Edge </a:t>
            </a:r>
            <a:r>
              <a:rPr lang="en-US" sz="3600" b="1" dirty="0"/>
              <a:t>Detection </a:t>
            </a:r>
            <a:endParaRPr lang="en-GB" sz="3600" dirty="0"/>
          </a:p>
        </p:txBody>
      </p:sp>
    </p:spTree>
    <p:extLst>
      <p:ext uri="{BB962C8B-B14F-4D97-AF65-F5344CB8AC3E}">
        <p14:creationId xmlns:p14="http://schemas.microsoft.com/office/powerpoint/2010/main" val="313174226"/>
      </p:ext>
    </p:extLst>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cxnSp>
        <p:nvCxnSpPr>
          <p:cNvPr id="5" name="Straight Connector 4"/>
          <p:cNvCxnSpPr/>
          <p:nvPr/>
        </p:nvCxnSpPr>
        <p:spPr>
          <a:xfrm flipV="1">
            <a:off x="209006" y="836019"/>
            <a:ext cx="9836331" cy="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4357" y="1260344"/>
            <a:ext cx="9102339" cy="584775"/>
          </a:xfrm>
          <a:prstGeom prst="rect">
            <a:avLst/>
          </a:prstGeom>
        </p:spPr>
        <p:txBody>
          <a:bodyPr wrap="square">
            <a:spAutoFit/>
          </a:bodyPr>
          <a:lstStyle/>
          <a:p>
            <a:r>
              <a:rPr lang="en-US" sz="3200" b="1" dirty="0"/>
              <a:t>Non-max suppression threshold</a:t>
            </a:r>
          </a:p>
        </p:txBody>
      </p:sp>
      <p:sp>
        <p:nvSpPr>
          <p:cNvPr id="2" name="Rectangle 1"/>
          <p:cNvSpPr/>
          <p:nvPr/>
        </p:nvSpPr>
        <p:spPr>
          <a:xfrm>
            <a:off x="492369" y="1881051"/>
            <a:ext cx="8651631" cy="4031873"/>
          </a:xfrm>
          <a:prstGeom prst="rect">
            <a:avLst/>
          </a:prstGeom>
        </p:spPr>
        <p:txBody>
          <a:bodyPr wrap="square">
            <a:spAutoFit/>
          </a:bodyPr>
          <a:lstStyle/>
          <a:p>
            <a:pPr algn="just"/>
            <a:r>
              <a:rPr lang="en-US" sz="3200" dirty="0" smtClean="0"/>
              <a:t>Non-maximum </a:t>
            </a:r>
            <a:r>
              <a:rPr lang="en-US" sz="3200" dirty="0"/>
              <a:t>suppression (NMS) is a post-processing technique used in object detection to eliminate duplicate detections and select the most relevant detected objects. </a:t>
            </a:r>
            <a:endParaRPr lang="en-US" sz="3200" dirty="0" smtClean="0"/>
          </a:p>
          <a:p>
            <a:pPr algn="just"/>
            <a:r>
              <a:rPr lang="en-US" sz="3200" dirty="0" smtClean="0"/>
              <a:t>This </a:t>
            </a:r>
            <a:r>
              <a:rPr lang="en-US" sz="3200" dirty="0"/>
              <a:t>helps reduce false positives and the computational complexity of a detection algorithm.</a:t>
            </a:r>
          </a:p>
          <a:p>
            <a:endParaRPr lang="en-GB" sz="3200" dirty="0">
              <a:solidFill>
                <a:schemeClr val="tx1">
                  <a:lumMod val="75000"/>
                  <a:lumOff val="25000"/>
                </a:schemeClr>
              </a:solidFill>
              <a:latin typeface="Times New Roman" panose="02020603050405020304" pitchFamily="18" charset="0"/>
              <a:ea typeface="+mj-ea"/>
              <a:cs typeface="Times New Roman" panose="02020603050405020304" pitchFamily="18" charset="0"/>
            </a:endParaRPr>
          </a:p>
        </p:txBody>
      </p:sp>
    </p:spTree>
  </p:cSld>
  <p:clrMapOvr>
    <a:masterClrMapping/>
  </p:clrMapOvr>
  <p:transition>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455448"/>
            <a:ext cx="9299004" cy="4921906"/>
          </a:xfrm>
        </p:spPr>
        <p:txBody>
          <a:bodyPr>
            <a:normAutofit fontScale="90000"/>
          </a:bodyPr>
          <a:lstStyle/>
          <a:p>
            <a:pPr marL="571500" indent="-571500" algn="just">
              <a:buFont typeface="Wingdings" panose="05000000000000000000" pitchFamily="2" charset="2"/>
              <a:buChar char="Ø"/>
            </a:pPr>
            <a:r>
              <a:rPr lang="en-US" dirty="0" smtClean="0">
                <a:solidFill>
                  <a:schemeClr val="tx1">
                    <a:lumMod val="75000"/>
                    <a:lumOff val="25000"/>
                  </a:schemeClr>
                </a:solidFill>
                <a:latin typeface="Times New Roman" panose="02020603050405020304" pitchFamily="18" charset="0"/>
                <a:cs typeface="Times New Roman" panose="02020603050405020304" pitchFamily="18" charset="0"/>
              </a:rPr>
              <a:t>Inverting </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colors transforms bright areas into dark and vice versa. This operation can be useful for enhancing certain image features or preparing images for specific </a:t>
            </a:r>
            <a:r>
              <a:rPr lang="en-US" dirty="0" smtClean="0">
                <a:solidFill>
                  <a:schemeClr val="tx1">
                    <a:lumMod val="75000"/>
                    <a:lumOff val="25000"/>
                  </a:schemeClr>
                </a:solidFill>
                <a:latin typeface="Times New Roman" panose="02020603050405020304" pitchFamily="18" charset="0"/>
                <a:cs typeface="Times New Roman" panose="02020603050405020304" pitchFamily="18" charset="0"/>
              </a:rPr>
              <a:t>analyses.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r>
            <a:br>
              <a:rPr lang="en-US" dirty="0">
                <a:solidFill>
                  <a:schemeClr val="tx1">
                    <a:lumMod val="75000"/>
                    <a:lumOff val="25000"/>
                  </a:schemeClr>
                </a:solidFill>
                <a:latin typeface="Times New Roman" panose="02020603050405020304" pitchFamily="18" charset="0"/>
                <a:cs typeface="Times New Roman" panose="02020603050405020304" pitchFamily="18" charset="0"/>
              </a:rPr>
            </a:br>
            <a:r>
              <a:rPr lang="en-US" dirty="0" smtClean="0">
                <a:solidFill>
                  <a:schemeClr val="tx1">
                    <a:lumMod val="75000"/>
                    <a:lumOff val="25000"/>
                  </a:schemeClr>
                </a:solidFill>
                <a:latin typeface="Times New Roman" panose="02020603050405020304" pitchFamily="18" charset="0"/>
                <a:cs typeface="Times New Roman" panose="02020603050405020304" pitchFamily="18" charset="0"/>
              </a:rPr>
              <a:t>Adjusting </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brightness involves scaling the intensity values of pixels. This operation can enhance or reduce the overall brightness of an image. The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brightness_factor</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parameter controls the magnitude of adjustment.</a:t>
            </a:r>
            <a:endParaRPr lang="en-GB"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
        <p:nvSpPr>
          <p:cNvPr id="8" name="Rectangle 7"/>
          <p:cNvSpPr/>
          <p:nvPr/>
        </p:nvSpPr>
        <p:spPr>
          <a:xfrm>
            <a:off x="1109871" y="686008"/>
            <a:ext cx="8585113" cy="769441"/>
          </a:xfrm>
          <a:prstGeom prst="rect">
            <a:avLst/>
          </a:prstGeom>
        </p:spPr>
        <p:txBody>
          <a:bodyPr wrap="square">
            <a:spAutoFit/>
          </a:bodyPr>
          <a:lstStyle/>
          <a:p>
            <a:r>
              <a:rPr lang="en-US" sz="4400" dirty="0">
                <a:solidFill>
                  <a:schemeClr val="tx1">
                    <a:lumMod val="75000"/>
                    <a:lumOff val="25000"/>
                  </a:schemeClr>
                </a:solidFill>
                <a:latin typeface="Times New Roman" panose="02020603050405020304" pitchFamily="18" charset="0"/>
                <a:cs typeface="Times New Roman" panose="02020603050405020304" pitchFamily="18" charset="0"/>
              </a:rPr>
              <a:t>Invert </a:t>
            </a:r>
            <a:r>
              <a:rPr lang="en-US" sz="4400" dirty="0" smtClean="0">
                <a:solidFill>
                  <a:schemeClr val="tx1">
                    <a:lumMod val="75000"/>
                    <a:lumOff val="25000"/>
                  </a:schemeClr>
                </a:solidFill>
                <a:latin typeface="Times New Roman" panose="02020603050405020304" pitchFamily="18" charset="0"/>
                <a:cs typeface="Times New Roman" panose="02020603050405020304" pitchFamily="18" charset="0"/>
              </a:rPr>
              <a:t>Colors and </a:t>
            </a:r>
            <a:r>
              <a:rPr lang="en-US" sz="4400" dirty="0">
                <a:solidFill>
                  <a:schemeClr val="tx1">
                    <a:lumMod val="75000"/>
                    <a:lumOff val="25000"/>
                  </a:schemeClr>
                </a:solidFill>
                <a:latin typeface="Times New Roman" panose="02020603050405020304" pitchFamily="18" charset="0"/>
                <a:cs typeface="Times New Roman" panose="02020603050405020304" pitchFamily="18" charset="0"/>
              </a:rPr>
              <a:t>Adjust Brightness </a:t>
            </a:r>
            <a:endParaRPr lang="en-GB" sz="4400" dirty="0"/>
          </a:p>
        </p:txBody>
      </p:sp>
    </p:spTree>
    <p:extLst>
      <p:ext uri="{BB962C8B-B14F-4D97-AF65-F5344CB8AC3E}">
        <p14:creationId xmlns:p14="http://schemas.microsoft.com/office/powerpoint/2010/main" val="2071007499"/>
      </p:ext>
    </p:extLst>
  </p:cSld>
  <p:clrMapOvr>
    <a:masterClrMapping/>
  </p:clrMapOvr>
  <p:transition>
    <p:wedg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470264" y="1319349"/>
            <a:ext cx="9000308" cy="4702628"/>
          </a:xfrm>
        </p:spPr>
        <p:txBody>
          <a:bodyPr>
            <a:normAutofit/>
          </a:bodyPr>
          <a:lstStyle/>
          <a:p>
            <a:pPr marL="0" lvl="0" indent="0" algn="just">
              <a:buNone/>
            </a:pPr>
            <a:r>
              <a:rPr lang="en-US" sz="3600" dirty="0" smtClean="0">
                <a:latin typeface="Times New Roman" panose="02020603050405020304" pitchFamily="18" charset="0"/>
                <a:ea typeface="+mj-ea"/>
                <a:cs typeface="Times New Roman" panose="02020603050405020304" pitchFamily="18" charset="0"/>
              </a:rPr>
              <a:t>Sharpening </a:t>
            </a:r>
            <a:r>
              <a:rPr lang="en-US" sz="3600" dirty="0">
                <a:latin typeface="Times New Roman" panose="02020603050405020304" pitchFamily="18" charset="0"/>
                <a:ea typeface="+mj-ea"/>
                <a:cs typeface="Times New Roman" panose="02020603050405020304" pitchFamily="18" charset="0"/>
              </a:rPr>
              <a:t>enhances edges and details in an image to make features more pronounced. </a:t>
            </a:r>
            <a:endParaRPr lang="en-US" sz="3600" dirty="0" smtClean="0">
              <a:latin typeface="Times New Roman" panose="02020603050405020304" pitchFamily="18" charset="0"/>
              <a:ea typeface="+mj-ea"/>
              <a:cs typeface="Times New Roman" panose="02020603050405020304" pitchFamily="18" charset="0"/>
            </a:endParaRPr>
          </a:p>
          <a:p>
            <a:pPr marL="0" lvl="0" indent="0" algn="just">
              <a:buNone/>
            </a:pPr>
            <a:r>
              <a:rPr lang="en-US" sz="3600" dirty="0" smtClean="0">
                <a:latin typeface="Times New Roman" panose="02020603050405020304" pitchFamily="18" charset="0"/>
                <a:ea typeface="+mj-ea"/>
                <a:cs typeface="Times New Roman" panose="02020603050405020304" pitchFamily="18" charset="0"/>
              </a:rPr>
              <a:t>It </a:t>
            </a:r>
            <a:r>
              <a:rPr lang="en-US" sz="3600" dirty="0">
                <a:latin typeface="Times New Roman" panose="02020603050405020304" pitchFamily="18" charset="0"/>
                <a:ea typeface="+mj-ea"/>
                <a:cs typeface="Times New Roman" panose="02020603050405020304" pitchFamily="18" charset="0"/>
              </a:rPr>
              <a:t>typically involves applying a sharpening kernel that emphasizes differences in pixel intensities, thereby increasing the perceived sharpness of edges.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cxnSp>
        <p:nvCxnSpPr>
          <p:cNvPr id="5" name="Straight Connector 4"/>
          <p:cNvCxnSpPr/>
          <p:nvPr/>
        </p:nvCxnSpPr>
        <p:spPr>
          <a:xfrm flipV="1">
            <a:off x="398366" y="836021"/>
            <a:ext cx="9072206" cy="399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54188" y="138711"/>
            <a:ext cx="3208919" cy="707886"/>
          </a:xfrm>
          <a:prstGeom prst="rect">
            <a:avLst/>
          </a:prstGeom>
        </p:spPr>
        <p:txBody>
          <a:bodyPr wrap="square">
            <a:spAutoFit/>
          </a:bodyPr>
          <a:lstStyle/>
          <a:p>
            <a:r>
              <a:rPr lang="en-US" sz="4000" b="1" dirty="0">
                <a:latin typeface="Times New Roman" panose="02020603050405020304" pitchFamily="18" charset="0"/>
                <a:cs typeface="Times New Roman" panose="02020603050405020304" pitchFamily="18" charset="0"/>
              </a:rPr>
              <a:t>Sharpening</a:t>
            </a:r>
            <a:endParaRPr lang="en-US" b="1" dirty="0"/>
          </a:p>
        </p:txBody>
      </p:sp>
    </p:spTree>
  </p:cSld>
  <p:clrMapOvr>
    <a:masterClrMapping/>
  </p:clrMapOvr>
  <p:transition>
    <p:checke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384" y="1123406"/>
            <a:ext cx="9248502" cy="5300839"/>
          </a:xfrm>
        </p:spPr>
        <p:txBody>
          <a:bodyPr>
            <a:noAutofit/>
          </a:bodyPr>
          <a:lstStyle/>
          <a:p>
            <a:r>
              <a:rPr lang="en-US" sz="3600" dirty="0" err="1" smtClean="0">
                <a:latin typeface="Times New Roman" panose="02020603050405020304" pitchFamily="18" charset="0"/>
                <a:ea typeface="+mj-ea"/>
                <a:cs typeface="Times New Roman" panose="02020603050405020304" pitchFamily="18" charset="0"/>
              </a:rPr>
              <a:t>Thresholding</a:t>
            </a:r>
            <a:r>
              <a:rPr lang="en-US" sz="3600" dirty="0" smtClean="0">
                <a:latin typeface="Times New Roman" panose="02020603050405020304" pitchFamily="18" charset="0"/>
                <a:ea typeface="+mj-ea"/>
                <a:cs typeface="Times New Roman" panose="02020603050405020304" pitchFamily="18" charset="0"/>
              </a:rPr>
              <a:t> </a:t>
            </a:r>
            <a:r>
              <a:rPr lang="en-US" sz="3600" dirty="0">
                <a:latin typeface="Times New Roman" panose="02020603050405020304" pitchFamily="18" charset="0"/>
                <a:ea typeface="+mj-ea"/>
                <a:cs typeface="Times New Roman" panose="02020603050405020304" pitchFamily="18" charset="0"/>
              </a:rPr>
              <a:t>converts a </a:t>
            </a:r>
            <a:r>
              <a:rPr lang="en-US" sz="3600" dirty="0" err="1">
                <a:latin typeface="Times New Roman" panose="02020603050405020304" pitchFamily="18" charset="0"/>
                <a:ea typeface="+mj-ea"/>
                <a:cs typeface="Times New Roman" panose="02020603050405020304" pitchFamily="18" charset="0"/>
              </a:rPr>
              <a:t>grayscale</a:t>
            </a:r>
            <a:r>
              <a:rPr lang="en-US" sz="3600" dirty="0">
                <a:latin typeface="Times New Roman" panose="02020603050405020304" pitchFamily="18" charset="0"/>
                <a:ea typeface="+mj-ea"/>
                <a:cs typeface="Times New Roman" panose="02020603050405020304" pitchFamily="18" charset="0"/>
              </a:rPr>
              <a:t> image into a binary image by setting pixel values above a specified threshold to white and values below to black.  </a:t>
            </a:r>
            <a:r>
              <a:rPr lang="en-US" sz="3600" dirty="0" smtClean="0">
                <a:latin typeface="Times New Roman" panose="02020603050405020304" pitchFamily="18" charset="0"/>
                <a:ea typeface="+mj-ea"/>
                <a:cs typeface="Times New Roman" panose="02020603050405020304" pitchFamily="18" charset="0"/>
              </a:rPr>
              <a:t>This </a:t>
            </a:r>
            <a:r>
              <a:rPr lang="en-US" sz="3600" dirty="0">
                <a:latin typeface="Times New Roman" panose="02020603050405020304" pitchFamily="18" charset="0"/>
                <a:ea typeface="+mj-ea"/>
                <a:cs typeface="Times New Roman" panose="02020603050405020304" pitchFamily="18" charset="0"/>
              </a:rPr>
              <a:t>is useful for segmenting objects or regions based on their intensity levels</a:t>
            </a:r>
            <a:r>
              <a:rPr lang="en-US" sz="3600" dirty="0" smtClean="0">
                <a:latin typeface="Times New Roman" panose="02020603050405020304" pitchFamily="18" charset="0"/>
                <a:ea typeface="+mj-ea"/>
                <a:cs typeface="Times New Roman" panose="02020603050405020304" pitchFamily="18" charset="0"/>
              </a:rPr>
              <a:t>.</a:t>
            </a:r>
          </a:p>
          <a:p>
            <a:r>
              <a:rPr lang="en-US" sz="3600" dirty="0" smtClean="0">
                <a:latin typeface="Times New Roman" panose="02020603050405020304" pitchFamily="18" charset="0"/>
                <a:ea typeface="+mj-ea"/>
                <a:cs typeface="Times New Roman" panose="02020603050405020304" pitchFamily="18" charset="0"/>
              </a:rPr>
              <a:t>Image </a:t>
            </a:r>
            <a:r>
              <a:rPr lang="en-US" sz="3600" dirty="0">
                <a:latin typeface="Times New Roman" panose="02020603050405020304" pitchFamily="18" charset="0"/>
                <a:ea typeface="+mj-ea"/>
                <a:cs typeface="Times New Roman" panose="02020603050405020304" pitchFamily="18" charset="0"/>
              </a:rPr>
              <a:t>rotation involves rotating an image by a specified angle around its center. This transformation is often used for correcting orientation or achieving a desired view angle.</a:t>
            </a:r>
            <a:endParaRPr lang="en-GB" sz="3600" dirty="0">
              <a:latin typeface="Times New Roman" panose="02020603050405020304" pitchFamily="18" charset="0"/>
              <a:ea typeface="+mj-ea"/>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cxnSp>
        <p:nvCxnSpPr>
          <p:cNvPr id="5" name="Straight Connector 4"/>
          <p:cNvCxnSpPr/>
          <p:nvPr/>
        </p:nvCxnSpPr>
        <p:spPr>
          <a:xfrm>
            <a:off x="-91440" y="921778"/>
            <a:ext cx="9535885" cy="1306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097468" y="211566"/>
            <a:ext cx="5684569" cy="707886"/>
          </a:xfrm>
          <a:prstGeom prst="rect">
            <a:avLst/>
          </a:prstGeom>
        </p:spPr>
        <p:txBody>
          <a:bodyPr wrap="none">
            <a:spAutoFit/>
          </a:bodyPr>
          <a:lstStyle/>
          <a:p>
            <a:r>
              <a:rPr lang="en-US" sz="4000" dirty="0" err="1" smtClean="0">
                <a:latin typeface="Times New Roman" panose="02020603050405020304" pitchFamily="18" charset="0"/>
                <a:cs typeface="Times New Roman" panose="02020603050405020304" pitchFamily="18" charset="0"/>
              </a:rPr>
              <a:t>Thresholding</a:t>
            </a:r>
            <a:r>
              <a:rPr lang="en-US" sz="4000" dirty="0" smtClean="0">
                <a:latin typeface="Times New Roman" panose="02020603050405020304" pitchFamily="18" charset="0"/>
                <a:cs typeface="Times New Roman" panose="02020603050405020304" pitchFamily="18" charset="0"/>
              </a:rPr>
              <a:t> and </a:t>
            </a:r>
            <a:r>
              <a:rPr lang="en-US" sz="4000" dirty="0">
                <a:latin typeface="Times New Roman" panose="02020603050405020304" pitchFamily="18" charset="0"/>
                <a:cs typeface="Times New Roman" panose="02020603050405020304" pitchFamily="18" charset="0"/>
              </a:rPr>
              <a:t>Rotation</a:t>
            </a:r>
            <a:endParaRPr lang="en-US" sz="4000" dirty="0"/>
          </a:p>
        </p:txBody>
      </p:sp>
    </p:spTree>
  </p:cSld>
  <p:clrMapOvr>
    <a:masterClrMapping/>
  </p:clrMapOvr>
  <p:transition>
    <p:comb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Rectangle 4"/>
          <p:cNvSpPr/>
          <p:nvPr/>
        </p:nvSpPr>
        <p:spPr>
          <a:xfrm>
            <a:off x="121920" y="1413007"/>
            <a:ext cx="9596846" cy="1930272"/>
          </a:xfrm>
          <a:prstGeom prst="rect">
            <a:avLst/>
          </a:prstGeom>
        </p:spPr>
        <p:txBody>
          <a:bodyPr wrap="square">
            <a:spAutoFit/>
          </a:bodyPr>
          <a:lstStyle/>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76200" marR="66675" indent="228600" algn="just">
              <a:lnSpc>
                <a:spcPct val="105000"/>
              </a:lnSpc>
              <a:spcBef>
                <a:spcPts val="95"/>
              </a:spcBef>
              <a:spcAft>
                <a:spcPts val="0"/>
              </a:spcAft>
            </a:pP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6200" marR="66675" indent="228600" algn="just">
              <a:lnSpc>
                <a:spcPct val="105000"/>
              </a:lnSpc>
              <a:spcBef>
                <a:spcPts val="95"/>
              </a:spcBef>
              <a:spcAft>
                <a:spcPts val="0"/>
              </a:spcAft>
            </a:pPr>
            <a:endParaRPr lang="en-US" sz="1050"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76200" marR="66675" indent="228600" algn="just">
              <a:lnSpc>
                <a:spcPct val="105000"/>
              </a:lnSpc>
              <a:spcBef>
                <a:spcPts val="95"/>
              </a:spcBef>
              <a:spcAft>
                <a:spcPts val="0"/>
              </a:spcAft>
            </a:pPr>
            <a:endParaRPr lang="en-US" sz="105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smtClean="0"/>
          </a:p>
          <a:p>
            <a:endParaRPr lang="en-US" dirty="0"/>
          </a:p>
          <a:p>
            <a:pPr marL="76200" marR="66675" indent="228600" algn="just">
              <a:lnSpc>
                <a:spcPct val="105000"/>
              </a:lnSpc>
              <a:spcBef>
                <a:spcPts val="95"/>
              </a:spcBef>
              <a:spcAft>
                <a:spcPts val="0"/>
              </a:spcAft>
            </a:pPr>
            <a:endParaRPr lang="en-US" sz="105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422365" y="1511565"/>
            <a:ext cx="8721635" cy="923330"/>
          </a:xfrm>
          <a:prstGeom prst="rect">
            <a:avLst/>
          </a:prstGeom>
        </p:spPr>
        <p:txBody>
          <a:bodyPr wrap="square">
            <a:spAutoFit/>
          </a:bodyPr>
          <a:lstStyle/>
          <a:p>
            <a:endParaRPr lang="en-US" dirty="0" smtClean="0">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7" name="Rectangle 6"/>
          <p:cNvSpPr/>
          <p:nvPr/>
        </p:nvSpPr>
        <p:spPr>
          <a:xfrm>
            <a:off x="422365" y="850289"/>
            <a:ext cx="8591006" cy="4873450"/>
          </a:xfrm>
          <a:prstGeom prst="rect">
            <a:avLst/>
          </a:prstGeom>
        </p:spPr>
        <p:txBody>
          <a:bodyPr wrap="square">
            <a:spAutoFit/>
          </a:bodyPr>
          <a:lstStyle/>
          <a:p>
            <a:pPr algn="just">
              <a:lnSpc>
                <a:spcPct val="150000"/>
              </a:lnSpc>
            </a:pPr>
            <a:endParaRPr lang="en-US" dirty="0" smtClean="0"/>
          </a:p>
          <a:p>
            <a:pPr algn="just">
              <a:lnSpc>
                <a:spcPct val="150000"/>
              </a:lnSpc>
            </a:pPr>
            <a:r>
              <a:rPr lang="en-US" sz="2400" dirty="0">
                <a:solidFill>
                  <a:schemeClr val="tx1">
                    <a:lumMod val="75000"/>
                    <a:lumOff val="25000"/>
                  </a:schemeClr>
                </a:solidFill>
                <a:latin typeface="Times New Roman" panose="02020603050405020304" pitchFamily="18" charset="0"/>
                <a:ea typeface="+mj-ea"/>
                <a:cs typeface="Times New Roman" panose="02020603050405020304" pitchFamily="18" charset="0"/>
              </a:rPr>
              <a:t>The </a:t>
            </a:r>
            <a:r>
              <a:rPr lang="en-US" sz="2400" dirty="0" err="1">
                <a:solidFill>
                  <a:schemeClr val="tx1">
                    <a:lumMod val="75000"/>
                    <a:lumOff val="25000"/>
                  </a:schemeClr>
                </a:solidFill>
                <a:latin typeface="Times New Roman" panose="02020603050405020304" pitchFamily="18" charset="0"/>
                <a:ea typeface="+mj-ea"/>
                <a:cs typeface="Times New Roman" panose="02020603050405020304" pitchFamily="18" charset="0"/>
              </a:rPr>
              <a:t>Sobel</a:t>
            </a:r>
            <a:r>
              <a:rPr lang="en-US" sz="2400" dirty="0">
                <a:solidFill>
                  <a:schemeClr val="tx1">
                    <a:lumMod val="75000"/>
                    <a:lumOff val="25000"/>
                  </a:schemeClr>
                </a:solidFill>
                <a:latin typeface="Times New Roman" panose="02020603050405020304" pitchFamily="18" charset="0"/>
                <a:ea typeface="+mj-ea"/>
                <a:cs typeface="Times New Roman" panose="02020603050405020304" pitchFamily="18" charset="0"/>
              </a:rPr>
              <a:t> filter is a gradient-based edge detection method that computes the gradient magnitude in both horizontal and vertical directions. It highlights edges by emphasizing regions of rapid intensity change.</a:t>
            </a:r>
          </a:p>
          <a:p>
            <a:pPr algn="just">
              <a:lnSpc>
                <a:spcPct val="150000"/>
              </a:lnSpc>
            </a:pPr>
            <a:r>
              <a:rPr lang="en-US" sz="2400" dirty="0">
                <a:solidFill>
                  <a:schemeClr val="tx1">
                    <a:lumMod val="75000"/>
                    <a:lumOff val="25000"/>
                  </a:schemeClr>
                </a:solidFill>
                <a:latin typeface="Times New Roman" panose="02020603050405020304" pitchFamily="18" charset="0"/>
                <a:ea typeface="+mj-ea"/>
                <a:cs typeface="Times New Roman" panose="02020603050405020304" pitchFamily="18" charset="0"/>
              </a:rPr>
              <a:t>Median blur is a nonlinear filtering technique that replaces each pixel's value with the median value of its neighboring pixels within a defined kernel. It is effective in removing salt-and-pepper noise while preserving edges.</a:t>
            </a:r>
          </a:p>
        </p:txBody>
      </p:sp>
      <p:sp>
        <p:nvSpPr>
          <p:cNvPr id="2" name="Rectangle 1"/>
          <p:cNvSpPr/>
          <p:nvPr/>
        </p:nvSpPr>
        <p:spPr>
          <a:xfrm>
            <a:off x="832426" y="256039"/>
            <a:ext cx="6506220" cy="738664"/>
          </a:xfrm>
          <a:prstGeom prst="rect">
            <a:avLst/>
          </a:prstGeom>
        </p:spPr>
        <p:txBody>
          <a:bodyPr wrap="square">
            <a:spAutoFit/>
          </a:bodyPr>
          <a:lstStyle/>
          <a:p>
            <a:pPr algn="just">
              <a:lnSpc>
                <a:spcPct val="150000"/>
              </a:lnSpc>
            </a:pPr>
            <a:r>
              <a:rPr lang="en-US" sz="2800" b="1" dirty="0" err="1">
                <a:latin typeface="Times New Roman" pitchFamily="18" charset="0"/>
                <a:cs typeface="Times New Roman" pitchFamily="18" charset="0"/>
              </a:rPr>
              <a:t>Sobel</a:t>
            </a:r>
            <a:r>
              <a:rPr lang="en-US" sz="2800" b="1" dirty="0">
                <a:latin typeface="Times New Roman" pitchFamily="18" charset="0"/>
                <a:cs typeface="Times New Roman" pitchFamily="18" charset="0"/>
              </a:rPr>
              <a:t> Filter and </a:t>
            </a:r>
            <a:r>
              <a:rPr lang="en-US" sz="2800" b="1" dirty="0">
                <a:solidFill>
                  <a:schemeClr val="tx1">
                    <a:lumMod val="75000"/>
                    <a:lumOff val="25000"/>
                  </a:schemeClr>
                </a:solidFill>
                <a:latin typeface="Times New Roman" panose="02020603050405020304" pitchFamily="18" charset="0"/>
                <a:cs typeface="Times New Roman" panose="02020603050405020304" pitchFamily="18" charset="0"/>
              </a:rPr>
              <a:t>Median Blur </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650193121"/>
      </p:ext>
    </p:extLst>
  </p:cSld>
  <p:clrMapOvr>
    <a:masterClrMapping/>
  </p:clrMapOvr>
  <p:transition>
    <p:checker dir="vert"/>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8699</TotalTime>
  <Words>471</Words>
  <Application>Microsoft Office PowerPoint</Application>
  <PresentationFormat>Custom</PresentationFormat>
  <Paragraphs>47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PowerPoint Presentation</vt:lpstr>
      <vt:lpstr>Grayscale Conversion    </vt:lpstr>
      <vt:lpstr>PowerPoint Presentation</vt:lpstr>
      <vt:lpstr>Edge detection algorithms like Canny are used to identify points in an image where the brightness changes sharply.  Canny edge detection involves several steps including noise reduction, finding gradients, non-maximum suppression, and hysteresis thresholding to detect edges accurately. </vt:lpstr>
      <vt:lpstr>PowerPoint Presentation</vt:lpstr>
      <vt:lpstr>Inverting colors transforms bright areas into dark and vice versa. This operation can be useful for enhancing certain image features or preparing images for specific analyses. Adjusting brightness involves scaling the intensity values of pixels. This operation can enhance or reduce the overall brightness of an image. The brightness_factor parameter controls the magnitude of adjustment.</vt:lpstr>
      <vt:lpstr>PowerPoint Presentation</vt:lpstr>
      <vt:lpstr>PowerPoint Presentation</vt:lpstr>
      <vt:lpstr>PowerPoint Presentation</vt:lpstr>
      <vt:lpstr>PowerPoint Presentation</vt:lpstr>
      <vt:lpstr> Thank You</vt:lpstr>
    </vt:vector>
  </TitlesOfParts>
  <Company>MRT www.Win2Farsi.com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Muneer Umar</dc:creator>
  <cp:lastModifiedBy>DELL</cp:lastModifiedBy>
  <cp:revision>555</cp:revision>
  <cp:lastPrinted>2019-03-11T07:04:42Z</cp:lastPrinted>
  <dcterms:created xsi:type="dcterms:W3CDTF">2018-07-13T16:31:18Z</dcterms:created>
  <dcterms:modified xsi:type="dcterms:W3CDTF">2024-05-13T04:20:30Z</dcterms:modified>
</cp:coreProperties>
</file>