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handoutMasterIdLst>
    <p:handoutMasterId r:id="rId14"/>
  </p:handoutMasterIdLst>
  <p:sldIdLst>
    <p:sldId id="312" r:id="rId5"/>
    <p:sldId id="304" r:id="rId6"/>
    <p:sldId id="282" r:id="rId7"/>
    <p:sldId id="323" r:id="rId8"/>
    <p:sldId id="325" r:id="rId9"/>
    <p:sldId id="318" r:id="rId10"/>
    <p:sldId id="324" r:id="rId11"/>
    <p:sldId id="297"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388" autoAdjust="0"/>
  </p:normalViewPr>
  <p:slideViewPr>
    <p:cSldViewPr snapToGrid="0" snapToObjects="1">
      <p:cViewPr varScale="1">
        <p:scale>
          <a:sx n="72" d="100"/>
          <a:sy n="72" d="100"/>
        </p:scale>
        <p:origin x="660" y="66"/>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Standard</a:t>
            </a:r>
            <a:br>
              <a:rPr lang="en-US" dirty="0"/>
            </a:br>
            <a:r>
              <a:rPr lang="en-US" dirty="0"/>
              <a:t>Deviation</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2544417" y="457199"/>
            <a:ext cx="6583680" cy="1531357"/>
          </a:xfrm>
        </p:spPr>
        <p:txBody>
          <a:bodyPr/>
          <a:lstStyle/>
          <a:p>
            <a:r>
              <a:rPr lang="en-US" dirty="0"/>
              <a:t>Standard Deviation</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610678"/>
            <a:ext cx="11118574" cy="3855376"/>
          </a:xfrm>
        </p:spPr>
        <p:txBody>
          <a:bodyPr>
            <a:normAutofit/>
          </a:bodyPr>
          <a:lstStyle/>
          <a:p>
            <a:pPr marL="342900" indent="-342900">
              <a:buFont typeface="Arial" panose="020B0604020202020204" pitchFamily="34" charset="0"/>
              <a:buChar char="•"/>
            </a:pPr>
            <a:r>
              <a:rPr lang="en-US" sz="3200" dirty="0">
                <a:solidFill>
                  <a:schemeClr val="bg1">
                    <a:lumMod val="10000"/>
                  </a:schemeClr>
                </a:solidFill>
              </a:rPr>
              <a:t>Standard Deviation mean how our data vary from average </a:t>
            </a:r>
          </a:p>
          <a:p>
            <a:pPr marL="342900" indent="-342900">
              <a:buFont typeface="Arial" panose="020B0604020202020204" pitchFamily="34" charset="0"/>
              <a:buChar char="•"/>
            </a:pPr>
            <a:r>
              <a:rPr lang="en-US" sz="3200" b="0" i="0" dirty="0">
                <a:solidFill>
                  <a:schemeClr val="bg1">
                    <a:lumMod val="10000"/>
                  </a:schemeClr>
                </a:solidFill>
                <a:effectLst/>
                <a:latin typeface="Söhne"/>
              </a:rPr>
              <a:t>Standard deviation is a measure of how spread out a group of numbers is. Think of it as a way to understand how much the numbers vary from each other. It's like a ruler that tells us how much a group of numbers "bumps" around the average.</a:t>
            </a:r>
            <a:endParaRPr lang="en-US" sz="3200" dirty="0">
              <a:solidFill>
                <a:schemeClr val="bg1">
                  <a:lumMod val="10000"/>
                </a:schemeClr>
              </a:solidFill>
            </a:endParaRP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8731435" cy="994164"/>
          </a:xfrm>
        </p:spPr>
        <p:txBody>
          <a:bodyPr/>
          <a:lstStyle/>
          <a:p>
            <a:r>
              <a:rPr lang="en-US" dirty="0">
                <a:solidFill>
                  <a:srgbClr val="202C8F"/>
                </a:solidFill>
                <a:effectLst/>
                <a:latin typeface="Times New Roman" panose="02020603050405020304" pitchFamily="18" charset="0"/>
                <a:cs typeface="Times New Roman" panose="02020603050405020304" pitchFamily="18" charset="0"/>
              </a:rPr>
              <a:t>Why Does Standard Deviation Matter?</a:t>
            </a:r>
            <a:endParaRPr lang="en-US" dirty="0">
              <a:solidFill>
                <a:srgbClr val="202C8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lnSpcReduction="10000"/>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Let's say you have a group of numbers, like 5, 10, 15, 20, and 25. The average of these numbers is 15. But are they all close to 15, or are some much higher or lower?</a:t>
            </a:r>
          </a:p>
          <a:p>
            <a:pPr algn="l"/>
            <a:r>
              <a:rPr lang="en-US" sz="2800" b="0" i="0" dirty="0">
                <a:solidFill>
                  <a:srgbClr val="0D0D0D"/>
                </a:solidFill>
                <a:effectLst/>
                <a:latin typeface="Times New Roman" panose="02020603050405020304" pitchFamily="18" charset="0"/>
                <a:cs typeface="Times New Roman" panose="02020603050405020304" pitchFamily="18" charset="0"/>
              </a:rPr>
              <a:t>Standard deviation helps answer this question. If the numbers are all close to 15, the standard deviation is small. If some are far from 15, the standard deviation is big.</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7D6E-7168-427D-BE81-FB636FA52005}"/>
              </a:ext>
            </a:extLst>
          </p:cNvPr>
          <p:cNvSpPr>
            <a:spLocks noGrp="1"/>
          </p:cNvSpPr>
          <p:nvPr>
            <p:ph type="ctrTitle"/>
          </p:nvPr>
        </p:nvSpPr>
        <p:spPr>
          <a:xfrm>
            <a:off x="2899791" y="2213113"/>
            <a:ext cx="5170784" cy="2428335"/>
          </a:xfrm>
        </p:spPr>
        <p:txBody>
          <a:bodyPr/>
          <a:lstStyle/>
          <a:p>
            <a:endParaRPr lang="en-US" dirty="0"/>
          </a:p>
        </p:txBody>
      </p:sp>
      <p:pic>
        <p:nvPicPr>
          <p:cNvPr id="3" name="Picture 2" descr="A picture containing clock&#10;&#10;Description automatically generated">
            <a:extLst>
              <a:ext uri="{FF2B5EF4-FFF2-40B4-BE49-F238E27FC236}">
                <a16:creationId xmlns:a16="http://schemas.microsoft.com/office/drawing/2014/main" id="{9DA9A563-8B85-E743-AFFD-062A2F7EF2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87" y="1727512"/>
            <a:ext cx="11892626" cy="3402975"/>
          </a:xfrm>
          <a:prstGeom prst="rect">
            <a:avLst/>
          </a:prstGeom>
        </p:spPr>
      </p:pic>
    </p:spTree>
    <p:extLst>
      <p:ext uri="{BB962C8B-B14F-4D97-AF65-F5344CB8AC3E}">
        <p14:creationId xmlns:p14="http://schemas.microsoft.com/office/powerpoint/2010/main" val="582078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AF86B-F04F-4898-8DC1-510226251526}"/>
              </a:ext>
            </a:extLst>
          </p:cNvPr>
          <p:cNvSpPr>
            <a:spLocks noGrp="1"/>
          </p:cNvSpPr>
          <p:nvPr>
            <p:ph type="ctrTitle"/>
          </p:nvPr>
        </p:nvSpPr>
        <p:spPr>
          <a:xfrm>
            <a:off x="4794851" y="3155737"/>
            <a:ext cx="2189045" cy="546526"/>
          </a:xfrm>
        </p:spPr>
        <p:txBody>
          <a:bodyPr/>
          <a:lstStyle/>
          <a:p>
            <a:endParaRPr lang="en-US" dirty="0"/>
          </a:p>
        </p:txBody>
      </p:sp>
      <p:pic>
        <p:nvPicPr>
          <p:cNvPr id="4" name="Picture 3">
            <a:extLst>
              <a:ext uri="{FF2B5EF4-FFF2-40B4-BE49-F238E27FC236}">
                <a16:creationId xmlns:a16="http://schemas.microsoft.com/office/drawing/2014/main" id="{3B4B7198-B32A-4FF3-96B5-8016C53F7B66}"/>
              </a:ext>
            </a:extLst>
          </p:cNvPr>
          <p:cNvPicPr>
            <a:picLocks noChangeAspect="1"/>
          </p:cNvPicPr>
          <p:nvPr/>
        </p:nvPicPr>
        <p:blipFill>
          <a:blip r:embed="rId2"/>
          <a:stretch>
            <a:fillRect/>
          </a:stretch>
        </p:blipFill>
        <p:spPr>
          <a:xfrm>
            <a:off x="1086678" y="652970"/>
            <a:ext cx="10018643" cy="5552059"/>
          </a:xfrm>
          <a:prstGeom prst="rect">
            <a:avLst/>
          </a:prstGeom>
        </p:spPr>
      </p:pic>
    </p:spTree>
    <p:extLst>
      <p:ext uri="{BB962C8B-B14F-4D97-AF65-F5344CB8AC3E}">
        <p14:creationId xmlns:p14="http://schemas.microsoft.com/office/powerpoint/2010/main" val="2129717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1239150" y="1483652"/>
            <a:ext cx="6253576" cy="466543"/>
          </a:xfrm>
        </p:spPr>
        <p:txBody>
          <a:bodyPr/>
          <a:lstStyle/>
          <a:p>
            <a:pPr eaLnBrk="1" hangingPunct="1"/>
            <a:r>
              <a:rPr lang="en-GB" sz="2400" dirty="0">
                <a:latin typeface="Trebuchet MS" panose="020B0703020202090204" pitchFamily="34" charset="0"/>
              </a:rPr>
              <a:t>Find the standard deviation of the</a:t>
            </a:r>
            <a:br>
              <a:rPr lang="en-GB" sz="2400" dirty="0">
                <a:latin typeface="Trebuchet MS" panose="020B0703020202090204" pitchFamily="34" charset="0"/>
              </a:rPr>
            </a:br>
            <a:r>
              <a:rPr lang="en-GB" sz="2400" dirty="0">
                <a:latin typeface="Trebuchet MS" panose="020B0703020202090204" pitchFamily="34" charset="0"/>
              </a:rPr>
              <a:t>following data: 2, 5, 11, 14, 14, 22, 37</a:t>
            </a:r>
            <a:br>
              <a:rPr lang="en-US" dirty="0">
                <a:latin typeface="Trebuchet MS" panose="020B0703020202090204" pitchFamily="34" charset="0"/>
              </a:rPr>
            </a:br>
            <a:endParaRPr lang="en-US" dirty="0"/>
          </a:p>
        </p:txBody>
      </p:sp>
      <p:pic>
        <p:nvPicPr>
          <p:cNvPr id="6" name="Content Placeholder 5">
            <a:extLst>
              <a:ext uri="{FF2B5EF4-FFF2-40B4-BE49-F238E27FC236}">
                <a16:creationId xmlns:a16="http://schemas.microsoft.com/office/drawing/2014/main" id="{DE9C197E-67A6-49D0-B9FC-3D0B377B5AEA}"/>
              </a:ext>
            </a:extLst>
          </p:cNvPr>
          <p:cNvPicPr>
            <a:picLocks noGrp="1" noChangeAspect="1"/>
          </p:cNvPicPr>
          <p:nvPr>
            <p:ph idx="13"/>
          </p:nvPr>
        </p:nvPicPr>
        <p:blipFill>
          <a:blip r:embed="rId3"/>
          <a:stretch>
            <a:fillRect/>
          </a:stretch>
        </p:blipFill>
        <p:spPr>
          <a:xfrm>
            <a:off x="1565197" y="1483652"/>
            <a:ext cx="5601482" cy="981212"/>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pic>
        <p:nvPicPr>
          <p:cNvPr id="9" name="Picture 8">
            <a:extLst>
              <a:ext uri="{FF2B5EF4-FFF2-40B4-BE49-F238E27FC236}">
                <a16:creationId xmlns:a16="http://schemas.microsoft.com/office/drawing/2014/main" id="{9D484A66-0F06-4FAA-B337-61D409CDD00B}"/>
              </a:ext>
            </a:extLst>
          </p:cNvPr>
          <p:cNvPicPr>
            <a:picLocks noChangeAspect="1"/>
          </p:cNvPicPr>
          <p:nvPr/>
        </p:nvPicPr>
        <p:blipFill>
          <a:blip r:embed="rId4"/>
          <a:stretch>
            <a:fillRect/>
          </a:stretch>
        </p:blipFill>
        <p:spPr>
          <a:xfrm>
            <a:off x="1565197" y="2650762"/>
            <a:ext cx="6849431" cy="1238423"/>
          </a:xfrm>
          <a:prstGeom prst="rect">
            <a:avLst/>
          </a:prstGeom>
        </p:spPr>
      </p:pic>
      <p:pic>
        <p:nvPicPr>
          <p:cNvPr id="11" name="Picture 10">
            <a:extLst>
              <a:ext uri="{FF2B5EF4-FFF2-40B4-BE49-F238E27FC236}">
                <a16:creationId xmlns:a16="http://schemas.microsoft.com/office/drawing/2014/main" id="{D7BA0338-96AA-4F4A-90B4-A83AD93A31AD}"/>
              </a:ext>
            </a:extLst>
          </p:cNvPr>
          <p:cNvPicPr>
            <a:picLocks noChangeAspect="1"/>
          </p:cNvPicPr>
          <p:nvPr/>
        </p:nvPicPr>
        <p:blipFill>
          <a:blip r:embed="rId5"/>
          <a:stretch>
            <a:fillRect/>
          </a:stretch>
        </p:blipFill>
        <p:spPr>
          <a:xfrm>
            <a:off x="1565197" y="4005509"/>
            <a:ext cx="6916115" cy="1171739"/>
          </a:xfrm>
          <a:prstGeom prst="rect">
            <a:avLst/>
          </a:prstGeom>
        </p:spPr>
      </p:pic>
      <p:pic>
        <p:nvPicPr>
          <p:cNvPr id="13" name="Picture 12">
            <a:extLst>
              <a:ext uri="{FF2B5EF4-FFF2-40B4-BE49-F238E27FC236}">
                <a16:creationId xmlns:a16="http://schemas.microsoft.com/office/drawing/2014/main" id="{A8362B2D-6698-46F8-A1F0-DE6C32AA21BC}"/>
              </a:ext>
            </a:extLst>
          </p:cNvPr>
          <p:cNvPicPr>
            <a:picLocks noChangeAspect="1"/>
          </p:cNvPicPr>
          <p:nvPr/>
        </p:nvPicPr>
        <p:blipFill>
          <a:blip r:embed="rId6"/>
          <a:stretch>
            <a:fillRect/>
          </a:stretch>
        </p:blipFill>
        <p:spPr>
          <a:xfrm>
            <a:off x="3219048" y="2800262"/>
            <a:ext cx="5753903" cy="1257475"/>
          </a:xfrm>
          <a:prstGeom prst="rect">
            <a:avLst/>
          </a:prstGeom>
        </p:spPr>
      </p:pic>
      <p:pic>
        <p:nvPicPr>
          <p:cNvPr id="15" name="Picture 14">
            <a:extLst>
              <a:ext uri="{FF2B5EF4-FFF2-40B4-BE49-F238E27FC236}">
                <a16:creationId xmlns:a16="http://schemas.microsoft.com/office/drawing/2014/main" id="{34A5F279-06CF-4986-8990-23415B05FE11}"/>
              </a:ext>
            </a:extLst>
          </p:cNvPr>
          <p:cNvPicPr>
            <a:picLocks noChangeAspect="1"/>
          </p:cNvPicPr>
          <p:nvPr/>
        </p:nvPicPr>
        <p:blipFill>
          <a:blip r:embed="rId6"/>
          <a:stretch>
            <a:fillRect/>
          </a:stretch>
        </p:blipFill>
        <p:spPr>
          <a:xfrm>
            <a:off x="1738823" y="5374348"/>
            <a:ext cx="5753903" cy="1257475"/>
          </a:xfrm>
          <a:prstGeom prst="rect">
            <a:avLst/>
          </a:prstGeom>
        </p:spPr>
      </p:pic>
      <p:sp>
        <p:nvSpPr>
          <p:cNvPr id="17" name="Picture Placeholder 16">
            <a:extLst>
              <a:ext uri="{FF2B5EF4-FFF2-40B4-BE49-F238E27FC236}">
                <a16:creationId xmlns:a16="http://schemas.microsoft.com/office/drawing/2014/main" id="{DCD5CB00-1E83-43D4-8C02-6D0F61ED886C}"/>
              </a:ext>
            </a:extLst>
          </p:cNvPr>
          <p:cNvSpPr>
            <a:spLocks noGrp="1"/>
          </p:cNvSpPr>
          <p:nvPr>
            <p:ph type="pic" sz="quarter" idx="14"/>
          </p:nvPr>
        </p:nvSpPr>
        <p:spPr/>
      </p:sp>
    </p:spTree>
    <p:extLst>
      <p:ext uri="{BB962C8B-B14F-4D97-AF65-F5344CB8AC3E}">
        <p14:creationId xmlns:p14="http://schemas.microsoft.com/office/powerpoint/2010/main" val="407210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CD9D-D9BF-402F-98EA-2863F69A76AE}"/>
              </a:ext>
            </a:extLst>
          </p:cNvPr>
          <p:cNvSpPr>
            <a:spLocks noGrp="1"/>
          </p:cNvSpPr>
          <p:nvPr>
            <p:ph type="title"/>
          </p:nvPr>
        </p:nvSpPr>
        <p:spPr>
          <a:xfrm>
            <a:off x="765974" y="692943"/>
            <a:ext cx="10511627" cy="1012785"/>
          </a:xfrm>
        </p:spPr>
        <p:txBody>
          <a:bodyPr/>
          <a:lstStyle/>
          <a:p>
            <a:r>
              <a:rPr lang="en-US" dirty="0"/>
              <a:t>Properties</a:t>
            </a:r>
          </a:p>
        </p:txBody>
      </p:sp>
      <p:sp>
        <p:nvSpPr>
          <p:cNvPr id="4" name="Slide Number Placeholder 3">
            <a:extLst>
              <a:ext uri="{FF2B5EF4-FFF2-40B4-BE49-F238E27FC236}">
                <a16:creationId xmlns:a16="http://schemas.microsoft.com/office/drawing/2014/main" id="{7CE46B2F-BF08-4043-B27D-AB308C68322C}"/>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
        <p:nvSpPr>
          <p:cNvPr id="5" name="Rectangle 1">
            <a:extLst>
              <a:ext uri="{FF2B5EF4-FFF2-40B4-BE49-F238E27FC236}">
                <a16:creationId xmlns:a16="http://schemas.microsoft.com/office/drawing/2014/main" id="{30B3E7D3-A839-4D8A-86E8-6054EB6E3CCC}"/>
              </a:ext>
            </a:extLst>
          </p:cNvPr>
          <p:cNvSpPr>
            <a:spLocks noGrp="1" noChangeArrowheads="1"/>
          </p:cNvSpPr>
          <p:nvPr>
            <p:ph sz="quarter" idx="4"/>
          </p:nvPr>
        </p:nvSpPr>
        <p:spPr bwMode="auto">
          <a:xfrm>
            <a:off x="1263926" y="1772915"/>
            <a:ext cx="9664147" cy="49092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Söhne"/>
              </a:rPr>
              <a:t>Non-Negativity</a:t>
            </a:r>
            <a:r>
              <a:rPr kumimoji="0" lang="en-US" altLang="en-US" b="0" i="0" u="none" strike="noStrike" cap="none" normalizeH="0" baseline="0" dirty="0">
                <a:ln>
                  <a:noFill/>
                </a:ln>
                <a:solidFill>
                  <a:schemeClr val="tx1"/>
                </a:solidFill>
                <a:effectLst/>
                <a:latin typeface="Söhne"/>
              </a:rPr>
              <a:t>: Standard deviation is always non-negative because it's the square root of a sum of squares, which are non-negative.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Söhne"/>
              </a:rPr>
              <a:t>Sensitive to Outliers</a:t>
            </a:r>
            <a:r>
              <a:rPr kumimoji="0" lang="en-US" altLang="en-US" b="0" i="0" u="none" strike="noStrike" cap="none" normalizeH="0" baseline="0" dirty="0">
                <a:ln>
                  <a:noFill/>
                </a:ln>
                <a:solidFill>
                  <a:schemeClr val="tx1"/>
                </a:solidFill>
                <a:effectLst/>
                <a:latin typeface="Söhne"/>
              </a:rPr>
              <a:t>: It's heavily influenced by outliers or extreme values. This can be both helpful and misleading.</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Söhne"/>
              </a:rPr>
              <a:t>Measures Variability</a:t>
            </a:r>
            <a:r>
              <a:rPr kumimoji="0" lang="en-US" altLang="en-US" b="0" i="0" u="none" strike="noStrike" cap="none" normalizeH="0" baseline="0" dirty="0">
                <a:ln>
                  <a:noFill/>
                </a:ln>
                <a:solidFill>
                  <a:schemeClr val="tx1"/>
                </a:solidFill>
                <a:effectLst/>
                <a:latin typeface="Söhne"/>
              </a:rPr>
              <a:t>: Low standard deviation means numbers are close to the average, high means they're spread out.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chemeClr val="tx1"/>
                </a:solidFill>
                <a:effectLst/>
                <a:latin typeface="Söhne"/>
              </a:rPr>
              <a:t>Related to Variance</a:t>
            </a:r>
            <a:r>
              <a:rPr kumimoji="0" lang="en-US" altLang="en-US" b="0" i="0" u="none" strike="noStrike" cap="none" normalizeH="0" baseline="0" dirty="0">
                <a:ln>
                  <a:noFill/>
                </a:ln>
                <a:solidFill>
                  <a:schemeClr val="tx1"/>
                </a:solidFill>
                <a:effectLst/>
                <a:latin typeface="Söhne"/>
              </a:rPr>
              <a:t>: It's the square root of the variance, which is the average of squared differences from the mean.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1" i="0" u="none" strike="noStrike" cap="none" normalizeH="0" baseline="0" dirty="0">
                <a:ln>
                  <a:noFill/>
                </a:ln>
                <a:solidFill>
                  <a:schemeClr val="tx1"/>
                </a:solidFill>
                <a:effectLst/>
                <a:latin typeface="Söhne"/>
              </a:rPr>
              <a:t>Affected by Units of Measurement</a:t>
            </a:r>
            <a:r>
              <a:rPr kumimoji="0" lang="en-US" altLang="en-US" b="0" i="0" u="none" strike="noStrike" cap="none" normalizeH="0" baseline="0" dirty="0">
                <a:ln>
                  <a:noFill/>
                </a:ln>
                <a:solidFill>
                  <a:schemeClr val="tx1"/>
                </a:solidFill>
                <a:effectLst/>
                <a:latin typeface="Söhne"/>
              </a:rPr>
              <a:t>: The standard deviation depends on the units of measurement. Changing units can change it, but not the shape of the distribution.</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b="1" i="0" u="none" strike="noStrike" cap="none" normalizeH="0" baseline="0" dirty="0">
                <a:ln>
                  <a:noFill/>
                </a:ln>
                <a:solidFill>
                  <a:schemeClr val="tx1"/>
                </a:solidFill>
                <a:effectLst/>
                <a:latin typeface="Söhne"/>
              </a:rPr>
              <a:t>Sample vs. Population</a:t>
            </a:r>
            <a:r>
              <a:rPr kumimoji="0" lang="en-US" altLang="en-US" b="0" i="0" u="none" strike="noStrike" cap="none" normalizeH="0" baseline="0" dirty="0">
                <a:ln>
                  <a:noFill/>
                </a:ln>
                <a:solidFill>
                  <a:schemeClr val="tx1"/>
                </a:solidFill>
                <a:effectLst/>
                <a:latin typeface="Söhne"/>
              </a:rPr>
              <a:t>: There are two versions: sample standard deviation and population standard deviation. Sample divides by (n-1) for sample data.</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latin typeface="Söhne"/>
              </a:rPr>
            </a:b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9466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That was all!</a:t>
            </a:r>
          </a:p>
          <a:p>
            <a:endParaRPr lang="en-US" dirty="0"/>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{B327A666-6A59-477A-984F-4185F292E2D1}tf78438558_win32</Template>
  <TotalTime>46</TotalTime>
  <Words>333</Words>
  <Application>Microsoft Office PowerPoint</Application>
  <PresentationFormat>Widescreen</PresentationFormat>
  <Paragraphs>23</Paragraphs>
  <Slides>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Calibri</vt:lpstr>
      <vt:lpstr>Sabon Next LT</vt:lpstr>
      <vt:lpstr>Söhne</vt:lpstr>
      <vt:lpstr>Times New Roman</vt:lpstr>
      <vt:lpstr>Trebuchet MS</vt:lpstr>
      <vt:lpstr>Custom</vt:lpstr>
      <vt:lpstr>Standard Deviation</vt:lpstr>
      <vt:lpstr>Standard Deviation</vt:lpstr>
      <vt:lpstr>Why Does Standard Deviation Matter?</vt:lpstr>
      <vt:lpstr>PowerPoint Presentation</vt:lpstr>
      <vt:lpstr>PowerPoint Presentation</vt:lpstr>
      <vt:lpstr>Find the standard deviation of the following data: 2, 5, 11, 14, 14, 22, 37 </vt:lpstr>
      <vt:lpstr>Properties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Deviation</dc:title>
  <dc:subject/>
  <dc:creator>ABUTALHA KHALIL</dc:creator>
  <cp:lastModifiedBy>ABUTALHA KHALIL</cp:lastModifiedBy>
  <cp:revision>6</cp:revision>
  <dcterms:created xsi:type="dcterms:W3CDTF">2024-02-25T08:53:57Z</dcterms:created>
  <dcterms:modified xsi:type="dcterms:W3CDTF">2024-02-25T09:40:55Z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