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8"/>
  </p:notesMasterIdLst>
  <p:handoutMasterIdLst>
    <p:handoutMasterId r:id="rId19"/>
  </p:handoutMasterIdLst>
  <p:sldIdLst>
    <p:sldId id="390" r:id="rId2"/>
    <p:sldId id="354" r:id="rId3"/>
    <p:sldId id="396" r:id="rId4"/>
    <p:sldId id="258" r:id="rId5"/>
    <p:sldId id="356" r:id="rId6"/>
    <p:sldId id="397" r:id="rId7"/>
    <p:sldId id="398" r:id="rId8"/>
    <p:sldId id="399" r:id="rId9"/>
    <p:sldId id="400" r:id="rId10"/>
    <p:sldId id="401" r:id="rId11"/>
    <p:sldId id="402" r:id="rId12"/>
    <p:sldId id="403" r:id="rId13"/>
    <p:sldId id="404" r:id="rId14"/>
    <p:sldId id="405" r:id="rId15"/>
    <p:sldId id="406" r:id="rId16"/>
    <p:sldId id="374" r:id="rId1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4" autoAdjust="0"/>
    <p:restoredTop sz="94660" autoAdjust="0"/>
  </p:normalViewPr>
  <p:slideViewPr>
    <p:cSldViewPr snapToGrid="0">
      <p:cViewPr varScale="1">
        <p:scale>
          <a:sx n="74" d="100"/>
          <a:sy n="74" d="100"/>
        </p:scale>
        <p:origin x="-510" y="-90"/>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12/20/2023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12/20/2023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12/20/2023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12/20/2023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11369"/>
            <a:ext cx="8596668" cy="5447763"/>
          </a:xfrm>
        </p:spPr>
        <p:txBody>
          <a:bodyPr>
            <a:noAutofit/>
          </a:bodyPr>
          <a:lstStyle/>
          <a:p>
            <a:pPr marL="457200" indent="-457200" algn="just">
              <a:buFont typeface="Wingdings" pitchFamily="2" charset="2"/>
              <a:buChar char="Ø"/>
            </a:pPr>
            <a:r>
              <a:rPr lang="en-US" sz="2700" dirty="0">
                <a:solidFill>
                  <a:schemeClr val="tx1"/>
                </a:solidFill>
                <a:latin typeface="Times New Roman" panose="02020603050405020304" pitchFamily="18" charset="0"/>
                <a:ea typeface="+mn-ea"/>
                <a:cs typeface="Times New Roman" panose="02020603050405020304" pitchFamily="18" charset="0"/>
              </a:rPr>
              <a:t>A qualitative variable, also known as a categorical variable, represents categories or labels and cannot be measured numerically. </a:t>
            </a:r>
            <a:r>
              <a:rPr lang="en-US" sz="2700" dirty="0" smtClean="0">
                <a:solidFill>
                  <a:schemeClr val="tx1"/>
                </a:solidFill>
                <a:latin typeface="Times New Roman" panose="02020603050405020304" pitchFamily="18" charset="0"/>
                <a:ea typeface="+mn-ea"/>
                <a:cs typeface="Times New Roman" panose="02020603050405020304" pitchFamily="18" charset="0"/>
              </a:rPr>
              <a:t>  Examples </a:t>
            </a:r>
            <a:r>
              <a:rPr lang="en-US" sz="2700" dirty="0">
                <a:solidFill>
                  <a:schemeClr val="tx1"/>
                </a:solidFill>
                <a:latin typeface="Times New Roman" panose="02020603050405020304" pitchFamily="18" charset="0"/>
                <a:ea typeface="+mn-ea"/>
                <a:cs typeface="Times New Roman" panose="02020603050405020304" pitchFamily="18" charset="0"/>
              </a:rPr>
              <a:t>include colors, gender, or types of fruit. </a:t>
            </a:r>
            <a:r>
              <a:rPr lang="en-US" sz="2700" dirty="0">
                <a:solidFill>
                  <a:schemeClr val="tx1"/>
                </a:solidFill>
                <a:latin typeface="Times New Roman" panose="02020603050405020304" pitchFamily="18" charset="0"/>
                <a:ea typeface="+mn-ea"/>
                <a:cs typeface="Times New Roman" panose="02020603050405020304" pitchFamily="18" charset="0"/>
              </a:rPr>
              <a:t/>
            </a:r>
            <a:br>
              <a:rPr lang="en-US" sz="2700" dirty="0">
                <a:solidFill>
                  <a:schemeClr val="tx1"/>
                </a:solidFill>
                <a:latin typeface="Times New Roman" panose="02020603050405020304" pitchFamily="18" charset="0"/>
                <a:ea typeface="+mn-ea"/>
                <a:cs typeface="Times New Roman" panose="02020603050405020304" pitchFamily="18" charset="0"/>
              </a:rPr>
            </a:br>
            <a:r>
              <a:rPr lang="en-US" sz="2700" dirty="0">
                <a:solidFill>
                  <a:schemeClr val="tx1"/>
                </a:solidFill>
                <a:latin typeface="Times New Roman" panose="02020603050405020304" pitchFamily="18" charset="0"/>
                <a:ea typeface="+mn-ea"/>
                <a:cs typeface="Times New Roman" panose="02020603050405020304" pitchFamily="18" charset="0"/>
              </a:rPr>
              <a:t/>
            </a:r>
            <a:br>
              <a:rPr lang="en-US" sz="2700" dirty="0">
                <a:solidFill>
                  <a:schemeClr val="tx1"/>
                </a:solidFill>
                <a:latin typeface="Times New Roman" panose="02020603050405020304" pitchFamily="18" charset="0"/>
                <a:ea typeface="+mn-ea"/>
                <a:cs typeface="Times New Roman" panose="02020603050405020304" pitchFamily="18" charset="0"/>
              </a:rPr>
            </a:br>
            <a:r>
              <a:rPr lang="en-US" sz="2700" dirty="0" smtClean="0">
                <a:solidFill>
                  <a:schemeClr val="tx1"/>
                </a:solidFill>
                <a:latin typeface="Times New Roman" panose="02020603050405020304" pitchFamily="18" charset="0"/>
                <a:ea typeface="+mn-ea"/>
                <a:cs typeface="Times New Roman" panose="02020603050405020304" pitchFamily="18" charset="0"/>
              </a:rPr>
              <a:t/>
            </a:r>
            <a:br>
              <a:rPr lang="en-US" sz="2700" dirty="0" smtClean="0">
                <a:solidFill>
                  <a:schemeClr val="tx1"/>
                </a:solidFill>
                <a:latin typeface="Times New Roman" panose="02020603050405020304" pitchFamily="18" charset="0"/>
                <a:ea typeface="+mn-ea"/>
                <a:cs typeface="Times New Roman" panose="02020603050405020304" pitchFamily="18" charset="0"/>
              </a:rPr>
            </a:br>
            <a:r>
              <a:rPr lang="en-US" sz="2700" dirty="0" smtClean="0">
                <a:solidFill>
                  <a:schemeClr val="tx1"/>
                </a:solidFill>
                <a:latin typeface="Times New Roman" panose="02020603050405020304" pitchFamily="18" charset="0"/>
                <a:ea typeface="+mn-ea"/>
                <a:cs typeface="Times New Roman" panose="02020603050405020304" pitchFamily="18" charset="0"/>
              </a:rPr>
              <a:t/>
            </a:r>
            <a:br>
              <a:rPr lang="en-US" sz="2700" dirty="0" smtClean="0">
                <a:solidFill>
                  <a:schemeClr val="tx1"/>
                </a:solidFill>
                <a:latin typeface="Times New Roman" panose="02020603050405020304" pitchFamily="18" charset="0"/>
                <a:ea typeface="+mn-ea"/>
                <a:cs typeface="Times New Roman" panose="02020603050405020304" pitchFamily="18" charset="0"/>
              </a:rPr>
            </a:br>
            <a:r>
              <a:rPr lang="en-US" sz="2700" dirty="0" smtClean="0">
                <a:solidFill>
                  <a:schemeClr val="tx1"/>
                </a:solidFill>
                <a:latin typeface="Times New Roman" panose="02020603050405020304" pitchFamily="18" charset="0"/>
                <a:ea typeface="+mn-ea"/>
                <a:cs typeface="Times New Roman" panose="02020603050405020304" pitchFamily="18" charset="0"/>
              </a:rPr>
              <a:t>The </a:t>
            </a:r>
            <a:r>
              <a:rPr lang="en-US" sz="2700" dirty="0">
                <a:solidFill>
                  <a:schemeClr val="tx1"/>
                </a:solidFill>
                <a:latin typeface="Times New Roman" panose="02020603050405020304" pitchFamily="18" charset="0"/>
                <a:ea typeface="+mn-ea"/>
                <a:cs typeface="Times New Roman" panose="02020603050405020304" pitchFamily="18" charset="0"/>
              </a:rPr>
              <a:t>source of data means from where the data is collected Data may be classified into two ways by source</a:t>
            </a:r>
            <a:r>
              <a:rPr lang="en-US" sz="2700" dirty="0" smtClean="0">
                <a:solidFill>
                  <a:schemeClr val="tx1"/>
                </a:solidFill>
                <a:latin typeface="Times New Roman" panose="02020603050405020304" pitchFamily="18" charset="0"/>
                <a:ea typeface="+mn-ea"/>
                <a:cs typeface="Times New Roman" panose="02020603050405020304" pitchFamily="18" charset="0"/>
              </a:rPr>
              <a:t>.</a:t>
            </a:r>
            <a:br>
              <a:rPr lang="en-US" sz="2700" dirty="0" smtClean="0">
                <a:solidFill>
                  <a:schemeClr val="tx1"/>
                </a:solidFill>
                <a:latin typeface="Times New Roman" panose="02020603050405020304" pitchFamily="18" charset="0"/>
                <a:ea typeface="+mn-ea"/>
                <a:cs typeface="Times New Roman" panose="02020603050405020304" pitchFamily="18" charset="0"/>
              </a:rPr>
            </a:br>
            <a:r>
              <a:rPr lang="en-US" sz="2700" dirty="0">
                <a:solidFill>
                  <a:schemeClr val="tx1"/>
                </a:solidFill>
                <a:latin typeface="Times New Roman" panose="02020603050405020304" pitchFamily="18" charset="0"/>
                <a:ea typeface="+mn-ea"/>
                <a:cs typeface="Times New Roman" panose="02020603050405020304" pitchFamily="18" charset="0"/>
              </a:rPr>
              <a:t/>
            </a:r>
            <a:br>
              <a:rPr lang="en-US" sz="2700" dirty="0">
                <a:solidFill>
                  <a:schemeClr val="tx1"/>
                </a:solidFill>
                <a:latin typeface="Times New Roman" panose="02020603050405020304" pitchFamily="18" charset="0"/>
                <a:ea typeface="+mn-ea"/>
                <a:cs typeface="Times New Roman" panose="02020603050405020304" pitchFamily="18" charset="0"/>
              </a:rPr>
            </a:br>
            <a:r>
              <a:rPr lang="en-US" sz="2700" dirty="0">
                <a:solidFill>
                  <a:schemeClr val="tx1"/>
                </a:solidFill>
                <a:latin typeface="Times New Roman" panose="02020603050405020304" pitchFamily="18" charset="0"/>
                <a:ea typeface="+mn-ea"/>
                <a:cs typeface="Times New Roman" panose="02020603050405020304" pitchFamily="18" charset="0"/>
              </a:rPr>
              <a:t>(i) Primary data(ii) Secondary data</a:t>
            </a:r>
            <a:endParaRPr lang="en-US" sz="27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Rectangle 4"/>
          <p:cNvSpPr/>
          <p:nvPr/>
        </p:nvSpPr>
        <p:spPr>
          <a:xfrm>
            <a:off x="1159098" y="334851"/>
            <a:ext cx="4301544" cy="461665"/>
          </a:xfrm>
          <a:prstGeom prst="rect">
            <a:avLst/>
          </a:prstGeom>
        </p:spPr>
        <p:txBody>
          <a:bodyPr wrap="square">
            <a:spAutoFit/>
          </a:bodyPr>
          <a:lstStyle/>
          <a:p>
            <a:r>
              <a:rPr lang="en-US" sz="2400" b="1" dirty="0" smtClean="0"/>
              <a:t>Qualitative </a:t>
            </a:r>
            <a:r>
              <a:rPr lang="en-US" sz="2400" b="1" dirty="0"/>
              <a:t>variable</a:t>
            </a:r>
          </a:p>
        </p:txBody>
      </p:sp>
      <p:sp>
        <p:nvSpPr>
          <p:cNvPr id="6" name="Rectangle 5"/>
          <p:cNvSpPr/>
          <p:nvPr/>
        </p:nvSpPr>
        <p:spPr>
          <a:xfrm>
            <a:off x="1249251" y="2949263"/>
            <a:ext cx="4456090"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Types Of Data By </a:t>
            </a:r>
            <a:r>
              <a:rPr lang="en-US" sz="2800" b="1" dirty="0" smtClean="0">
                <a:latin typeface="Times New Roman" panose="02020603050405020304" pitchFamily="18" charset="0"/>
                <a:cs typeface="Times New Roman" panose="02020603050405020304" pitchFamily="18" charset="0"/>
              </a:rPr>
              <a:t>Source</a:t>
            </a:r>
            <a:endParaRPr lang="en-US" sz="2800" b="1" dirty="0"/>
          </a:p>
        </p:txBody>
      </p:sp>
    </p:spTree>
    <p:extLst>
      <p:ext uri="{BB962C8B-B14F-4D97-AF65-F5344CB8AC3E}">
        <p14:creationId xmlns:p14="http://schemas.microsoft.com/office/powerpoint/2010/main" val="3546519552"/>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81930"/>
            <a:ext cx="8596668" cy="5299173"/>
          </a:xfrm>
        </p:spPr>
        <p:txBody>
          <a:bodyPr>
            <a:normAutofit/>
          </a:bodyPr>
          <a:lstStyle/>
          <a:p>
            <a:pPr algn="just"/>
            <a:r>
              <a:rPr lang="en-US" sz="3000" dirty="0" smtClean="0">
                <a:solidFill>
                  <a:schemeClr val="tx1"/>
                </a:solidFill>
                <a:latin typeface="Times New Roman" panose="02020603050405020304" pitchFamily="18" charset="0"/>
                <a:ea typeface="+mn-ea"/>
                <a:cs typeface="Times New Roman" panose="02020603050405020304" pitchFamily="18" charset="0"/>
              </a:rPr>
              <a:t>Data </a:t>
            </a:r>
            <a:r>
              <a:rPr lang="en-US" sz="3000" dirty="0">
                <a:solidFill>
                  <a:schemeClr val="tx1"/>
                </a:solidFill>
                <a:latin typeface="Times New Roman" panose="02020603050405020304" pitchFamily="18" charset="0"/>
                <a:ea typeface="+mn-ea"/>
                <a:cs typeface="Times New Roman" panose="02020603050405020304" pitchFamily="18" charset="0"/>
              </a:rPr>
              <a:t>that have been originally collected (raw data) and have not under gone any sort of statistical treatment, are called primary data.</a:t>
            </a:r>
            <a:br>
              <a:rPr lang="en-US" sz="3000" dirty="0">
                <a:solidFill>
                  <a:schemeClr val="tx1"/>
                </a:solidFill>
                <a:latin typeface="Times New Roman" panose="02020603050405020304" pitchFamily="18" charset="0"/>
                <a:ea typeface="+mn-ea"/>
                <a:cs typeface="Times New Roman" panose="02020603050405020304" pitchFamily="18" charset="0"/>
              </a:rPr>
            </a:br>
            <a:r>
              <a:rPr lang="en-US" sz="3000" dirty="0" smtClean="0">
                <a:solidFill>
                  <a:schemeClr val="tx1"/>
                </a:solidFill>
                <a:latin typeface="Times New Roman" panose="02020603050405020304" pitchFamily="18" charset="0"/>
                <a:ea typeface="+mn-ea"/>
                <a:cs typeface="Times New Roman" panose="02020603050405020304" pitchFamily="18" charset="0"/>
              </a:rPr>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a:solidFill>
                  <a:schemeClr val="tx1"/>
                </a:solidFill>
                <a:latin typeface="Times New Roman" panose="02020603050405020304" pitchFamily="18" charset="0"/>
                <a:ea typeface="+mn-ea"/>
                <a:cs typeface="Times New Roman" panose="02020603050405020304" pitchFamily="18" charset="0"/>
              </a:rPr>
              <a:t/>
            </a:r>
            <a:br>
              <a:rPr lang="en-US" sz="3000" dirty="0">
                <a:solidFill>
                  <a:schemeClr val="tx1"/>
                </a:solidFill>
                <a:latin typeface="Times New Roman" panose="02020603050405020304" pitchFamily="18" charset="0"/>
                <a:ea typeface="+mn-ea"/>
                <a:cs typeface="Times New Roman" panose="02020603050405020304" pitchFamily="18" charset="0"/>
              </a:rPr>
            </a:br>
            <a:r>
              <a:rPr lang="en-US" sz="3000" dirty="0" smtClean="0">
                <a:solidFill>
                  <a:schemeClr val="tx1"/>
                </a:solidFill>
                <a:latin typeface="Times New Roman" panose="02020603050405020304" pitchFamily="18" charset="0"/>
                <a:ea typeface="+mn-ea"/>
                <a:cs typeface="Times New Roman" panose="02020603050405020304" pitchFamily="18" charset="0"/>
              </a:rPr>
              <a:t>The </a:t>
            </a:r>
            <a:r>
              <a:rPr lang="en-US" sz="3000" dirty="0">
                <a:solidFill>
                  <a:schemeClr val="tx1"/>
                </a:solidFill>
                <a:latin typeface="Times New Roman" panose="02020603050405020304" pitchFamily="18" charset="0"/>
                <a:ea typeface="+mn-ea"/>
                <a:cs typeface="Times New Roman" panose="02020603050405020304" pitchFamily="18" charset="0"/>
              </a:rPr>
              <a:t>data that have undergone any sort of treatment by statistical methods at least once i.e. </a:t>
            </a:r>
            <a:r>
              <a:rPr lang="en-US" sz="3000" dirty="0">
                <a:solidFill>
                  <a:schemeClr val="tx1"/>
                </a:solidFill>
                <a:latin typeface="Times New Roman" panose="02020603050405020304" pitchFamily="18" charset="0"/>
                <a:ea typeface="+mn-ea"/>
                <a:cs typeface="Times New Roman" panose="02020603050405020304" pitchFamily="18" charset="0"/>
              </a:rPr>
              <a:t>the data have been collected, classified, tabulated or presented in some form for a certain purpose, are called secondary data.</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Rectangle 4"/>
          <p:cNvSpPr/>
          <p:nvPr/>
        </p:nvSpPr>
        <p:spPr>
          <a:xfrm>
            <a:off x="959734" y="758711"/>
            <a:ext cx="3753934" cy="523220"/>
          </a:xfrm>
          <a:prstGeom prst="rect">
            <a:avLst/>
          </a:prstGeom>
        </p:spPr>
        <p:txBody>
          <a:bodyPr wrap="square">
            <a:spAutoFit/>
          </a:bodyPr>
          <a:lstStyle/>
          <a:p>
            <a:r>
              <a:rPr lang="en-US" sz="2800" b="1" dirty="0"/>
              <a:t>( i) Primary data</a:t>
            </a:r>
            <a:endParaRPr lang="en-US" sz="2800" dirty="0"/>
          </a:p>
        </p:txBody>
      </p:sp>
      <p:sp>
        <p:nvSpPr>
          <p:cNvPr id="6" name="Rectangle 5"/>
          <p:cNvSpPr/>
          <p:nvPr/>
        </p:nvSpPr>
        <p:spPr>
          <a:xfrm>
            <a:off x="959734" y="2870918"/>
            <a:ext cx="4256413" cy="584775"/>
          </a:xfrm>
          <a:prstGeom prst="rect">
            <a:avLst/>
          </a:prstGeom>
        </p:spPr>
        <p:txBody>
          <a:bodyPr wrap="square">
            <a:spAutoFit/>
          </a:bodyPr>
          <a:lstStyle/>
          <a:p>
            <a:r>
              <a:rPr lang="en-US" sz="3200" b="1" dirty="0"/>
              <a:t>(ii) Secondary data </a:t>
            </a:r>
          </a:p>
        </p:txBody>
      </p:sp>
    </p:spTree>
    <p:extLst>
      <p:ext uri="{BB962C8B-B14F-4D97-AF65-F5344CB8AC3E}">
        <p14:creationId xmlns:p14="http://schemas.microsoft.com/office/powerpoint/2010/main" val="2213794665"/>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normAutofit fontScale="90000"/>
          </a:bodyPr>
          <a:lstStyle/>
          <a:p>
            <a:pPr algn="just"/>
            <a:r>
              <a:rPr lang="en-US" b="1" dirty="0">
                <a:solidFill>
                  <a:schemeClr val="tx1"/>
                </a:solidFill>
              </a:rPr>
              <a:t>Methods Of Collection Of </a:t>
            </a:r>
            <a:r>
              <a:rPr lang="en-US" b="1" dirty="0" smtClean="0">
                <a:solidFill>
                  <a:schemeClr val="tx1"/>
                </a:solidFill>
              </a:rPr>
              <a:t>Primary Data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
            </a:r>
            <a:br>
              <a:rPr lang="en-US" b="1" dirty="0" smtClean="0">
                <a:solidFill>
                  <a:schemeClr val="tx1"/>
                </a:solidFill>
              </a:rPr>
            </a:b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Rectangle 3"/>
          <p:cNvSpPr/>
          <p:nvPr/>
        </p:nvSpPr>
        <p:spPr>
          <a:xfrm>
            <a:off x="2115907" y="1389776"/>
            <a:ext cx="5101076" cy="369332"/>
          </a:xfrm>
          <a:prstGeom prst="rect">
            <a:avLst/>
          </a:prstGeom>
        </p:spPr>
        <p:txBody>
          <a:bodyPr wrap="none">
            <a:spAutoFit/>
          </a:bodyPr>
          <a:lstStyle/>
          <a:p>
            <a:r>
              <a:rPr lang="en-US" b="1" dirty="0"/>
              <a:t>The primary data may be following methods. </a:t>
            </a:r>
            <a:endParaRPr lang="en-US" dirty="0"/>
          </a:p>
        </p:txBody>
      </p:sp>
      <p:sp>
        <p:nvSpPr>
          <p:cNvPr id="5" name="Rectangle 4"/>
          <p:cNvSpPr/>
          <p:nvPr/>
        </p:nvSpPr>
        <p:spPr>
          <a:xfrm>
            <a:off x="850006" y="1970468"/>
            <a:ext cx="8293994" cy="3416320"/>
          </a:xfrm>
          <a:prstGeom prst="rect">
            <a:avLst/>
          </a:prstGeom>
        </p:spPr>
        <p:txBody>
          <a:bodyPr wrap="square">
            <a:spAutoFit/>
          </a:bodyPr>
          <a:lstStyle/>
          <a:p>
            <a:r>
              <a:rPr lang="en-US" sz="2400" b="1" dirty="0"/>
              <a:t>Direct personal investigation</a:t>
            </a:r>
            <a:r>
              <a:rPr lang="en-US" sz="2400" b="1" dirty="0" smtClean="0"/>
              <a:t>: </a:t>
            </a:r>
          </a:p>
          <a:p>
            <a:endParaRPr lang="en-US" sz="2400" b="1" dirty="0" smtClean="0"/>
          </a:p>
          <a:p>
            <a:pPr marL="342900" indent="-342900" algn="just">
              <a:buFont typeface="Wingdings" pitchFamily="2" charset="2"/>
              <a:buChar char="Ø"/>
            </a:pPr>
            <a:r>
              <a:rPr lang="en-US" sz="2400" dirty="0" smtClean="0"/>
              <a:t>In </a:t>
            </a:r>
            <a:r>
              <a:rPr lang="en-US" sz="2400" dirty="0"/>
              <a:t>this method, an investigator collects the Information personally from the individual concerned. Since he interviews the informants himself, the information collected is generally considered quite accurate and complete</a:t>
            </a:r>
            <a:r>
              <a:rPr lang="en-US" sz="2400" dirty="0" smtClean="0"/>
              <a:t>.</a:t>
            </a:r>
          </a:p>
          <a:p>
            <a:pPr marL="342900" indent="-342900" algn="just">
              <a:buFont typeface="Wingdings" pitchFamily="2" charset="2"/>
              <a:buChar char="Ø"/>
            </a:pPr>
            <a:r>
              <a:rPr lang="en-US" sz="2400" dirty="0" smtClean="0"/>
              <a:t> </a:t>
            </a:r>
            <a:r>
              <a:rPr lang="en-US" sz="2400" dirty="0"/>
              <a:t>But this method may prove very costly and time consuming when the area to be covered is vast.</a:t>
            </a:r>
          </a:p>
        </p:txBody>
      </p:sp>
    </p:spTree>
    <p:extLst>
      <p:ext uri="{BB962C8B-B14F-4D97-AF65-F5344CB8AC3E}">
        <p14:creationId xmlns:p14="http://schemas.microsoft.com/office/powerpoint/2010/main" val="1967243066"/>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Indirect investigation</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Rectangle 3"/>
          <p:cNvSpPr/>
          <p:nvPr/>
        </p:nvSpPr>
        <p:spPr>
          <a:xfrm>
            <a:off x="759854" y="1746804"/>
            <a:ext cx="8384146" cy="3416320"/>
          </a:xfrm>
          <a:prstGeom prst="rect">
            <a:avLst/>
          </a:prstGeom>
        </p:spPr>
        <p:txBody>
          <a:bodyPr wrap="square">
            <a:spAutoFit/>
          </a:bodyPr>
          <a:lstStyle/>
          <a:p>
            <a:pPr marL="457200" indent="-457200" algn="just">
              <a:buFont typeface="Wingdings" pitchFamily="2" charset="2"/>
              <a:buChar char="Ø"/>
            </a:pPr>
            <a:r>
              <a:rPr lang="en-US" sz="2400" dirty="0"/>
              <a:t>Sometimes</a:t>
            </a:r>
            <a:r>
              <a:rPr lang="en-US" sz="2400" dirty="0"/>
              <a:t>, the direct sources do not exist or the informants would not either disclose the facts at all or give intentionally wrong information. </a:t>
            </a:r>
            <a:endParaRPr lang="en-US" sz="2400" dirty="0"/>
          </a:p>
          <a:p>
            <a:pPr marL="457200" indent="-457200" algn="just">
              <a:buFont typeface="Wingdings" pitchFamily="2" charset="2"/>
              <a:buChar char="Ø"/>
            </a:pPr>
            <a:r>
              <a:rPr lang="en-US" sz="2400" dirty="0"/>
              <a:t>In </a:t>
            </a:r>
            <a:r>
              <a:rPr lang="en-US" sz="2400" dirty="0"/>
              <a:t>such a situation, information is collected from third parties or witnesses supposed to know the facts directly or indirectly. </a:t>
            </a:r>
            <a:endParaRPr lang="en-US" sz="2400" dirty="0"/>
          </a:p>
          <a:p>
            <a:pPr marL="457200" indent="-457200" algn="just">
              <a:buFont typeface="Wingdings" pitchFamily="2" charset="2"/>
              <a:buChar char="Ø"/>
            </a:pPr>
            <a:r>
              <a:rPr lang="en-US" sz="2400" dirty="0"/>
              <a:t>This </a:t>
            </a:r>
            <a:r>
              <a:rPr lang="en-US" sz="2400" dirty="0"/>
              <a:t>method is </a:t>
            </a:r>
            <a:r>
              <a:rPr lang="en-US" sz="2400" dirty="0"/>
              <a:t>used </a:t>
            </a:r>
            <a:r>
              <a:rPr lang="en-US" sz="2400" dirty="0"/>
              <a:t>when the information to be collected is complex or the informants are reluctant to disclose the true facts</a:t>
            </a:r>
          </a:p>
        </p:txBody>
      </p:sp>
    </p:spTree>
    <p:extLst>
      <p:ext uri="{BB962C8B-B14F-4D97-AF65-F5344CB8AC3E}">
        <p14:creationId xmlns:p14="http://schemas.microsoft.com/office/powerpoint/2010/main" val="2060224862"/>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Collection through </a:t>
            </a:r>
            <a:r>
              <a:rPr lang="en-US" dirty="0" smtClean="0">
                <a:solidFill>
                  <a:schemeClr val="tx1"/>
                </a:solidFill>
              </a:rPr>
              <a:t>Questionnaires</a:t>
            </a:r>
            <a:r>
              <a:rPr lang="en-US" dirty="0">
                <a:solidFill>
                  <a:schemeClr val="tx1"/>
                </a:solidFill>
              </a:rPr>
              <a:t>:</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Rectangle 3"/>
          <p:cNvSpPr/>
          <p:nvPr/>
        </p:nvSpPr>
        <p:spPr>
          <a:xfrm>
            <a:off x="772732" y="1511610"/>
            <a:ext cx="8371268" cy="4893647"/>
          </a:xfrm>
          <a:prstGeom prst="rect">
            <a:avLst/>
          </a:prstGeom>
        </p:spPr>
        <p:txBody>
          <a:bodyPr wrap="square">
            <a:spAutoFit/>
          </a:bodyPr>
          <a:lstStyle/>
          <a:p>
            <a:pPr algn="just"/>
            <a:r>
              <a:rPr lang="en-US" sz="2400" dirty="0" smtClean="0"/>
              <a:t>In </a:t>
            </a:r>
            <a:r>
              <a:rPr lang="en-US" sz="2400" dirty="0"/>
              <a:t>this method a standard list of questions directly related to the purpose of inquiry is prepared</a:t>
            </a:r>
            <a:r>
              <a:rPr lang="en-US" sz="2400" dirty="0" smtClean="0"/>
              <a:t>.</a:t>
            </a:r>
          </a:p>
          <a:p>
            <a:pPr algn="just"/>
            <a:endParaRPr lang="en-US" sz="2400" dirty="0"/>
          </a:p>
          <a:p>
            <a:pPr marL="342900" indent="-342900" algn="just">
              <a:buFont typeface="Wingdings" pitchFamily="2" charset="2"/>
              <a:buChar char="Ø"/>
            </a:pPr>
            <a:r>
              <a:rPr lang="en-US" sz="2400" dirty="0" smtClean="0"/>
              <a:t> </a:t>
            </a:r>
            <a:r>
              <a:rPr lang="en-US" sz="2400" dirty="0"/>
              <a:t>This list or-schedule known as questionnaire, is sent to the informants by mail requesting them to return it back to the investigator after answering all the given questions. </a:t>
            </a:r>
            <a:endParaRPr lang="en-US" sz="2400" dirty="0" smtClean="0"/>
          </a:p>
          <a:p>
            <a:pPr marL="342900" indent="-342900" algn="just">
              <a:buFont typeface="Wingdings" pitchFamily="2" charset="2"/>
              <a:buChar char="Ø"/>
            </a:pPr>
            <a:r>
              <a:rPr lang="en-US" sz="2400" dirty="0" smtClean="0"/>
              <a:t>This </a:t>
            </a:r>
            <a:r>
              <a:rPr lang="en-US" sz="2400" dirty="0"/>
              <a:t>is the most popular method of collecting primary data. But the question's framed for this purpose should be simple, clear, relevant, and answerable and designed in a logical sequence. </a:t>
            </a:r>
            <a:endParaRPr lang="en-US" sz="2400" dirty="0" smtClean="0"/>
          </a:p>
          <a:p>
            <a:pPr marL="342900" indent="-342900" algn="just">
              <a:buFont typeface="Wingdings" pitchFamily="2" charset="2"/>
              <a:buChar char="Ø"/>
            </a:pPr>
            <a:r>
              <a:rPr lang="en-US" sz="2400" dirty="0" smtClean="0"/>
              <a:t>This </a:t>
            </a:r>
            <a:r>
              <a:rPr lang="en-US" sz="2400" dirty="0"/>
              <a:t>method is fairly cheap, expeditious, cover vast area and have a greater scope.</a:t>
            </a:r>
          </a:p>
        </p:txBody>
      </p:sp>
    </p:spTree>
    <p:extLst>
      <p:ext uri="{BB962C8B-B14F-4D97-AF65-F5344CB8AC3E}">
        <p14:creationId xmlns:p14="http://schemas.microsoft.com/office/powerpoint/2010/main" val="3180694001"/>
      </p:ext>
    </p:extLst>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Collection through enumerators</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
        <p:nvSpPr>
          <p:cNvPr id="4" name="Rectangle 3"/>
          <p:cNvSpPr/>
          <p:nvPr/>
        </p:nvSpPr>
        <p:spPr>
          <a:xfrm>
            <a:off x="631065" y="1524695"/>
            <a:ext cx="8512935" cy="5016758"/>
          </a:xfrm>
          <a:prstGeom prst="rect">
            <a:avLst/>
          </a:prstGeom>
        </p:spPr>
        <p:txBody>
          <a:bodyPr wrap="square">
            <a:spAutoFit/>
          </a:bodyPr>
          <a:lstStyle/>
          <a:p>
            <a:pPr marL="457200" indent="-457200" algn="just">
              <a:buFont typeface="Wingdings" pitchFamily="2" charset="2"/>
              <a:buChar char="Ø"/>
            </a:pPr>
            <a:r>
              <a:rPr lang="en-US" sz="3200" dirty="0"/>
              <a:t>In this method information is collected through trained enumerators who assist the informants in making the entries in the questionnaires (called schedules) correctly. </a:t>
            </a:r>
            <a:endParaRPr lang="en-US" sz="3200" dirty="0" smtClean="0"/>
          </a:p>
          <a:p>
            <a:pPr marL="457200" indent="-457200" algn="just">
              <a:buFont typeface="Wingdings" pitchFamily="2" charset="2"/>
              <a:buChar char="Ø"/>
            </a:pPr>
            <a:r>
              <a:rPr lang="en-US" sz="3200" dirty="0" smtClean="0"/>
              <a:t>This </a:t>
            </a:r>
            <a:r>
              <a:rPr lang="en-US" sz="3200" dirty="0"/>
              <a:t>method gives the most reliable information and is considered as the best method when a large scale governmental inquiry is to be conducted. But it's too much costly.</a:t>
            </a:r>
          </a:p>
        </p:txBody>
      </p:sp>
    </p:spTree>
    <p:extLst>
      <p:ext uri="{BB962C8B-B14F-4D97-AF65-F5344CB8AC3E}">
        <p14:creationId xmlns:p14="http://schemas.microsoft.com/office/powerpoint/2010/main" val="3559063450"/>
      </p:ext>
    </p:extLst>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3" y="1240971"/>
            <a:ext cx="9196248" cy="5068389"/>
          </a:xfrm>
        </p:spPr>
        <p:txBody>
          <a:bodyPr>
            <a:normAutofit fontScale="85000" lnSpcReduction="10000"/>
          </a:bodyPr>
          <a:lstStyle/>
          <a:p>
            <a:pPr marL="57150" algn="just">
              <a:lnSpc>
                <a:spcPct val="150000"/>
              </a:lnSpc>
              <a:buFont typeface="Wingdings" panose="05000000000000000000" pitchFamily="2" charset="2"/>
              <a:buChar char="Ø"/>
            </a:pPr>
            <a:r>
              <a:rPr lang="en-US" sz="3200" b="1" dirty="0">
                <a:solidFill>
                  <a:schemeClr val="tx1"/>
                </a:solidFill>
                <a:latin typeface="Times New Roman" panose="02020603050405020304" pitchFamily="18" charset="0"/>
                <a:cs typeface="Times New Roman" panose="02020603050405020304" pitchFamily="18" charset="0"/>
              </a:rPr>
              <a:t>Population and </a:t>
            </a:r>
            <a:r>
              <a:rPr lang="en-US" sz="3200" b="1" dirty="0" smtClean="0">
                <a:solidFill>
                  <a:schemeClr val="tx1"/>
                </a:solidFill>
                <a:latin typeface="Times New Roman" panose="02020603050405020304" pitchFamily="18" charset="0"/>
                <a:cs typeface="Times New Roman" panose="02020603050405020304" pitchFamily="18" charset="0"/>
              </a:rPr>
              <a:t>Sample</a:t>
            </a:r>
          </a:p>
          <a:p>
            <a:pPr marL="57150" algn="just">
              <a:lnSpc>
                <a:spcPct val="150000"/>
              </a:lnSpc>
              <a:buFont typeface="Wingdings" panose="05000000000000000000" pitchFamily="2" charset="2"/>
              <a:buChar char="Ø"/>
            </a:pP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In Statistics the word population refers to the whole aggregate or </a:t>
            </a:r>
            <a:r>
              <a:rPr lang="en-US" sz="3200" dirty="0" smtClean="0">
                <a:solidFill>
                  <a:schemeClr val="tx1"/>
                </a:solidFill>
                <a:latin typeface="Times New Roman" panose="02020603050405020304" pitchFamily="18" charset="0"/>
                <a:cs typeface="Times New Roman" panose="02020603050405020304" pitchFamily="18" charset="0"/>
              </a:rPr>
              <a:t>totally </a:t>
            </a:r>
            <a:r>
              <a:rPr lang="en-US" sz="3200" dirty="0">
                <a:solidFill>
                  <a:schemeClr val="tx1"/>
                </a:solidFill>
                <a:latin typeface="Times New Roman" panose="02020603050405020304" pitchFamily="18" charset="0"/>
                <a:cs typeface="Times New Roman" panose="02020603050405020304" pitchFamily="18" charset="0"/>
              </a:rPr>
              <a:t>of all individuals' members or objects, whether finite or infinite, relevant to some characteristic of </a:t>
            </a:r>
            <a:r>
              <a:rPr lang="en-US" sz="3200" dirty="0" smtClean="0">
                <a:solidFill>
                  <a:schemeClr val="tx1"/>
                </a:solidFill>
                <a:latin typeface="Times New Roman" panose="02020603050405020304" pitchFamily="18" charset="0"/>
                <a:cs typeface="Times New Roman" panose="02020603050405020304" pitchFamily="18" charset="0"/>
              </a:rPr>
              <a:t>interest.</a:t>
            </a:r>
          </a:p>
          <a:p>
            <a:pPr marL="57150" algn="just">
              <a:lnSpc>
                <a:spcPct val="150000"/>
              </a:lnSpc>
              <a:buFont typeface="Wingdings" panose="05000000000000000000" pitchFamily="2" charset="2"/>
              <a:buChar char="Ø"/>
            </a:pP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e.g. </a:t>
            </a:r>
            <a:r>
              <a:rPr lang="en-US" sz="3200" dirty="0" smtClean="0">
                <a:solidFill>
                  <a:schemeClr val="tx1"/>
                </a:solidFill>
                <a:latin typeface="Times New Roman" panose="02020603050405020304" pitchFamily="18" charset="0"/>
                <a:cs typeface="Times New Roman" panose="02020603050405020304" pitchFamily="18" charset="0"/>
              </a:rPr>
              <a:t>The </a:t>
            </a:r>
            <a:r>
              <a:rPr lang="en-US" sz="3200" dirty="0">
                <a:solidFill>
                  <a:schemeClr val="tx1"/>
                </a:solidFill>
                <a:latin typeface="Times New Roman" panose="02020603050405020304" pitchFamily="18" charset="0"/>
                <a:cs typeface="Times New Roman" panose="02020603050405020304" pitchFamily="18" charset="0"/>
              </a:rPr>
              <a:t>nurnber of students in the amount of blood in a human body, area, animals etc. </a:t>
            </a:r>
            <a:endParaRPr lang="en-US" sz="3200" dirty="0" smtClean="0">
              <a:solidFill>
                <a:schemeClr val="tx1"/>
              </a:solidFill>
              <a:latin typeface="Times New Roman" panose="02020603050405020304" pitchFamily="18" charset="0"/>
              <a:cs typeface="Times New Roman" panose="02020603050405020304" pitchFamily="18" charset="0"/>
            </a:endParaRPr>
          </a:p>
          <a:p>
            <a:pPr marL="57150" algn="just">
              <a:lnSpc>
                <a:spcPct val="150000"/>
              </a:lnSpc>
              <a:buFont typeface="Wingdings" panose="05000000000000000000" pitchFamily="2" charset="2"/>
              <a:buChar char="Ø"/>
            </a:pPr>
            <a:r>
              <a:rPr lang="en-US" sz="3200" dirty="0" smtClean="0">
                <a:solidFill>
                  <a:schemeClr val="tx1"/>
                </a:solidFill>
                <a:latin typeface="Times New Roman" panose="02020603050405020304" pitchFamily="18" charset="0"/>
                <a:cs typeface="Times New Roman" panose="02020603050405020304" pitchFamily="18" charset="0"/>
              </a:rPr>
              <a:t>Sample </a:t>
            </a:r>
            <a:r>
              <a:rPr lang="en-US" sz="3200" dirty="0">
                <a:solidFill>
                  <a:schemeClr val="tx1"/>
                </a:solidFill>
                <a:latin typeface="Times New Roman" panose="02020603050405020304" pitchFamily="18" charset="0"/>
                <a:cs typeface="Times New Roman" panose="02020603050405020304" pitchFamily="18" charset="0"/>
              </a:rPr>
              <a:t>is a representative part or a subset of a population.</a:t>
            </a:r>
            <a:endParaRPr lang="en-GB" sz="3200"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077" y="940157"/>
            <a:ext cx="9177471" cy="5009881"/>
          </a:xfrm>
        </p:spPr>
        <p:txBody>
          <a:bodyPr>
            <a:normAutofit fontScale="90000"/>
          </a:bodyPr>
          <a:lstStyle/>
          <a:p>
            <a:pPr marL="457200" indent="-457200" algn="just">
              <a:lnSpc>
                <a:spcPct val="150000"/>
              </a:lnSpc>
              <a:spcBef>
                <a:spcPts val="1000"/>
              </a:spcBef>
              <a:buClr>
                <a:schemeClr val="accent1"/>
              </a:buClr>
              <a:buSzPct val="80000"/>
              <a:buFont typeface="Wingdings" pitchFamily="2" charset="2"/>
              <a:buChar char="Ø"/>
            </a:pPr>
            <a:r>
              <a:rPr lang="en-US" sz="3000" dirty="0" smtClean="0">
                <a:solidFill>
                  <a:schemeClr val="tx1"/>
                </a:solidFill>
                <a:latin typeface="Times New Roman" panose="02020603050405020304" pitchFamily="18" charset="0"/>
                <a:ea typeface="+mn-ea"/>
                <a:cs typeface="Times New Roman" panose="02020603050405020304" pitchFamily="18" charset="0"/>
              </a:rPr>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smtClean="0">
                <a:solidFill>
                  <a:schemeClr val="tx1"/>
                </a:solidFill>
                <a:latin typeface="Times New Roman" panose="02020603050405020304" pitchFamily="18" charset="0"/>
                <a:ea typeface="+mn-ea"/>
                <a:cs typeface="Times New Roman" panose="02020603050405020304" pitchFamily="18" charset="0"/>
              </a:rPr>
              <a:t>A </a:t>
            </a:r>
            <a:r>
              <a:rPr lang="en-US" sz="3000" dirty="0">
                <a:solidFill>
                  <a:schemeClr val="tx1"/>
                </a:solidFill>
                <a:latin typeface="Times New Roman" panose="02020603050405020304" pitchFamily="18" charset="0"/>
                <a:ea typeface="+mn-ea"/>
                <a:cs typeface="Times New Roman" panose="02020603050405020304" pitchFamily="18" charset="0"/>
              </a:rPr>
              <a:t>parameter, in the context of statistics, is a numerical or characteristic measure that describes a certain aspect of a population. </a:t>
            </a:r>
            <a:r>
              <a:rPr lang="en-US" sz="3000" dirty="0" smtClean="0">
                <a:solidFill>
                  <a:schemeClr val="tx1"/>
                </a:solidFill>
                <a:latin typeface="Times New Roman" panose="02020603050405020304" pitchFamily="18" charset="0"/>
                <a:ea typeface="+mn-ea"/>
                <a:cs typeface="Times New Roman" panose="02020603050405020304" pitchFamily="18" charset="0"/>
              </a:rPr>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smtClean="0">
                <a:solidFill>
                  <a:schemeClr val="tx1"/>
                </a:solidFill>
                <a:latin typeface="Times New Roman" panose="02020603050405020304" pitchFamily="18" charset="0"/>
                <a:ea typeface="+mn-ea"/>
                <a:cs typeface="Times New Roman" panose="02020603050405020304" pitchFamily="18" charset="0"/>
              </a:rPr>
              <a:t>A </a:t>
            </a:r>
            <a:r>
              <a:rPr lang="en-US" sz="3000" dirty="0">
                <a:solidFill>
                  <a:schemeClr val="tx1"/>
                </a:solidFill>
                <a:latin typeface="Times New Roman" panose="02020603050405020304" pitchFamily="18" charset="0"/>
                <a:ea typeface="+mn-ea"/>
                <a:cs typeface="Times New Roman" panose="02020603050405020304" pitchFamily="18" charset="0"/>
              </a:rPr>
              <a:t>population refers to the entire set of individuals or observations that share a common characteristic</a:t>
            </a:r>
            <a:r>
              <a:rPr lang="en-US" sz="3000" dirty="0" smtClean="0">
                <a:solidFill>
                  <a:schemeClr val="tx1"/>
                </a:solidFill>
                <a:latin typeface="Times New Roman" panose="02020603050405020304" pitchFamily="18" charset="0"/>
                <a:ea typeface="+mn-ea"/>
                <a:cs typeface="Times New Roman" panose="02020603050405020304" pitchFamily="18" charset="0"/>
              </a:rPr>
              <a:t>..</a:t>
            </a:r>
            <a:r>
              <a:rPr lang="en-US" sz="3100" dirty="0" smtClean="0">
                <a:solidFill>
                  <a:schemeClr val="tx1"/>
                </a:solidFill>
                <a:latin typeface="Times New Roman" panose="02020603050405020304" pitchFamily="18" charset="0"/>
                <a:ea typeface="+mn-ea"/>
                <a:cs typeface="Times New Roman" panose="02020603050405020304" pitchFamily="18" charset="0"/>
              </a:rPr>
              <a:t/>
            </a:r>
            <a:br>
              <a:rPr lang="en-US" sz="3100" dirty="0" smtClean="0">
                <a:solidFill>
                  <a:schemeClr val="tx1"/>
                </a:solidFill>
                <a:latin typeface="Times New Roman" panose="02020603050405020304" pitchFamily="18" charset="0"/>
                <a:ea typeface="+mn-ea"/>
                <a:cs typeface="Times New Roman" panose="02020603050405020304" pitchFamily="18" charset="0"/>
              </a:rPr>
            </a:br>
            <a:r>
              <a:rPr lang="en-US" sz="3100" dirty="0">
                <a:solidFill>
                  <a:schemeClr val="tx1"/>
                </a:solidFill>
                <a:latin typeface="Times New Roman" panose="02020603050405020304" pitchFamily="18" charset="0"/>
                <a:ea typeface="+mn-ea"/>
                <a:cs typeface="Times New Roman" panose="02020603050405020304" pitchFamily="18" charset="0"/>
              </a:rPr>
              <a:t/>
            </a:r>
            <a:br>
              <a:rPr lang="en-US" sz="3100" dirty="0">
                <a:solidFill>
                  <a:schemeClr val="tx1"/>
                </a:solidFill>
                <a:latin typeface="Times New Roman" panose="02020603050405020304" pitchFamily="18" charset="0"/>
                <a:ea typeface="+mn-ea"/>
                <a:cs typeface="Times New Roman" panose="02020603050405020304" pitchFamily="18" charset="0"/>
              </a:rPr>
            </a:br>
            <a:r>
              <a:rPr lang="en-US" sz="3100" dirty="0" smtClean="0">
                <a:solidFill>
                  <a:schemeClr val="tx1"/>
                </a:solidFill>
                <a:latin typeface="Times New Roman" panose="02020603050405020304" pitchFamily="18" charset="0"/>
                <a:ea typeface="+mn-ea"/>
                <a:cs typeface="Times New Roman" panose="02020603050405020304" pitchFamily="18" charset="0"/>
              </a:rPr>
              <a:t/>
            </a:r>
            <a:br>
              <a:rPr lang="en-US" sz="3100" dirty="0" smtClean="0">
                <a:solidFill>
                  <a:schemeClr val="tx1"/>
                </a:solidFill>
                <a:latin typeface="Times New Roman" panose="02020603050405020304" pitchFamily="18" charset="0"/>
                <a:ea typeface="+mn-ea"/>
                <a:cs typeface="Times New Roman" panose="02020603050405020304" pitchFamily="18" charset="0"/>
              </a:rPr>
            </a:br>
            <a:endParaRPr lang="en-GB" sz="3100" dirty="0">
              <a:solidFill>
                <a:schemeClr val="tx1"/>
              </a:solidFill>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2"/>
          <p:cNvSpPr/>
          <p:nvPr/>
        </p:nvSpPr>
        <p:spPr>
          <a:xfrm>
            <a:off x="656822" y="386366"/>
            <a:ext cx="6439437" cy="58477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Parameter  </a:t>
            </a:r>
            <a:r>
              <a:rPr lang="en-US" sz="3200" b="1" dirty="0">
                <a:latin typeface="Times New Roman" panose="02020603050405020304" pitchFamily="18" charset="0"/>
                <a:cs typeface="Times New Roman" panose="02020603050405020304" pitchFamily="18" charset="0"/>
              </a:rPr>
              <a:t>and Statistics: </a:t>
            </a:r>
            <a:endParaRPr lang="en-US" sz="3200" b="1" dirty="0"/>
          </a:p>
        </p:txBody>
      </p:sp>
    </p:spTree>
    <p:extLst>
      <p:ext uri="{BB962C8B-B14F-4D97-AF65-F5344CB8AC3E}">
        <p14:creationId xmlns:p14="http://schemas.microsoft.com/office/powerpoint/2010/main" val="2071007499"/>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Rectangle 5"/>
          <p:cNvSpPr/>
          <p:nvPr/>
        </p:nvSpPr>
        <p:spPr>
          <a:xfrm>
            <a:off x="352697" y="1423851"/>
            <a:ext cx="9562011" cy="3757182"/>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A numerical characteristics, computed from the observations of the population is called population parameter and is generally , denoted by Greek letters such as μ, δ, ρ. etc.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A numerical characteristics computed from sample observations is called statistics and are denoted by Latin letters such as X, S, r etc.</a:t>
            </a: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2477601"/>
          </a:xfrm>
          <a:prstGeom prst="rect">
            <a:avLst/>
          </a:prstGeom>
        </p:spPr>
        <p:txBody>
          <a:bodyPr wrap="square">
            <a:spAutoFit/>
          </a:bodyPr>
          <a:lstStyle/>
          <a:p>
            <a:r>
              <a:rPr lang="en-US" sz="2700" b="1" dirty="0">
                <a:latin typeface="Times New Roman" panose="02020603050405020304" pitchFamily="18" charset="0"/>
                <a:cs typeface="Times New Roman" panose="02020603050405020304" pitchFamily="18" charset="0"/>
              </a:rPr>
              <a:t>Population  Parameter</a:t>
            </a:r>
            <a:r>
              <a:rPr lang="en-US" sz="2700" dirty="0">
                <a:latin typeface="Times New Roman" panose="02020603050405020304" pitchFamily="18" charset="0"/>
                <a:cs typeface="Times New Roman" panose="02020603050405020304" pitchFamily="18" charset="0"/>
              </a:rPr>
              <a:t>: The average height (μ) of all adults in a country.</a:t>
            </a:r>
          </a:p>
          <a:p>
            <a:endParaRPr lang="en-US" sz="27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Sample Statistic: </a:t>
            </a:r>
            <a:r>
              <a:rPr lang="en-US" sz="2700" dirty="0">
                <a:latin typeface="Times New Roman" panose="02020603050405020304" pitchFamily="18" charset="0"/>
                <a:cs typeface="Times New Roman" panose="02020603050405020304" pitchFamily="18" charset="0"/>
              </a:rPr>
              <a:t>The average height (x̄) of a group of 100 randomly selected adults from that country.</a:t>
            </a:r>
          </a:p>
          <a:p>
            <a:endParaRPr lang="en-US" sz="2000"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575257" y="231398"/>
            <a:ext cx="5503572" cy="1200329"/>
          </a:xfrm>
          <a:prstGeom prst="rect">
            <a:avLst/>
          </a:prstGeom>
        </p:spPr>
        <p:txBody>
          <a:bodyPr wrap="square">
            <a:spAutoFit/>
          </a:bodyPr>
          <a:lstStyle/>
          <a:p>
            <a:r>
              <a:rPr lang="en-US" sz="3600" dirty="0"/>
              <a:t>E</a:t>
            </a:r>
            <a:r>
              <a:rPr lang="en-US" sz="3600" dirty="0" smtClean="0"/>
              <a:t>xample</a:t>
            </a:r>
            <a:r>
              <a:rPr lang="en-US" sz="3600" dirty="0"/>
              <a:t>:</a:t>
            </a:r>
          </a:p>
          <a:p>
            <a:endParaRPr lang="en-US" sz="3600" dirty="0"/>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Rectangle 3"/>
          <p:cNvSpPr/>
          <p:nvPr/>
        </p:nvSpPr>
        <p:spPr>
          <a:xfrm>
            <a:off x="991673" y="1197736"/>
            <a:ext cx="8152327" cy="3831818"/>
          </a:xfrm>
          <a:prstGeom prst="rect">
            <a:avLst/>
          </a:prstGeom>
        </p:spPr>
        <p:txBody>
          <a:bodyPr wrap="square">
            <a:spAutoFit/>
          </a:bodyPr>
          <a:lstStyle/>
          <a:p>
            <a:pPr marL="457200" indent="-457200" algn="just">
              <a:buFont typeface="Wingdings" pitchFamily="2" charset="2"/>
              <a:buChar char="Ø"/>
            </a:pPr>
            <a:r>
              <a:rPr lang="en-US" sz="2700" dirty="0" smtClean="0">
                <a:latin typeface="Times New Roman" panose="02020603050405020304" pitchFamily="18" charset="0"/>
                <a:cs typeface="Times New Roman" panose="02020603050405020304" pitchFamily="18" charset="0"/>
              </a:rPr>
              <a:t>A </a:t>
            </a:r>
            <a:r>
              <a:rPr lang="en-US" sz="2700" dirty="0">
                <a:latin typeface="Times New Roman" panose="02020603050405020304" pitchFamily="18" charset="0"/>
                <a:cs typeface="Times New Roman" panose="02020603050405020304" pitchFamily="18" charset="0"/>
              </a:rPr>
              <a:t>characteristic that varies from one individual to another or from one object to another is called a variable.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700" dirty="0" smtClean="0">
                <a:latin typeface="Times New Roman" panose="02020603050405020304" pitchFamily="18" charset="0"/>
                <a:cs typeface="Times New Roman" panose="02020603050405020304" pitchFamily="18" charset="0"/>
              </a:rPr>
              <a:t>For </a:t>
            </a:r>
            <a:r>
              <a:rPr lang="en-US" sz="2700" dirty="0">
                <a:latin typeface="Times New Roman" panose="02020603050405020304" pitchFamily="18" charset="0"/>
                <a:cs typeface="Times New Roman" panose="02020603050405020304" pitchFamily="18" charset="0"/>
              </a:rPr>
              <a:t>example age, weight or income are variables, as it varies from-person-to-person</a:t>
            </a:r>
            <a:r>
              <a:rPr lang="en-US" sz="2700" dirty="0" smtClean="0">
                <a:latin typeface="Times New Roman" panose="02020603050405020304" pitchFamily="18" charset="0"/>
                <a:cs typeface="Times New Roman" panose="02020603050405020304" pitchFamily="18" charset="0"/>
              </a:rPr>
              <a:t>.</a:t>
            </a:r>
          </a:p>
          <a:p>
            <a:pPr marL="457200" indent="-457200" algn="just">
              <a:buFont typeface="Wingdings" pitchFamily="2" charset="2"/>
              <a:buChar char="Ø"/>
            </a:pPr>
            <a:endParaRPr lang="en-US" sz="27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700" dirty="0">
                <a:latin typeface="Times New Roman" panose="02020603050405020304" pitchFamily="18" charset="0"/>
                <a:cs typeface="Times New Roman" panose="02020603050405020304" pitchFamily="18" charset="0"/>
              </a:rPr>
              <a:t>Types of variables</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Variables are usually of two </a:t>
            </a:r>
            <a:r>
              <a:rPr lang="en-US" sz="2700" dirty="0" smtClean="0">
                <a:latin typeface="Times New Roman" panose="02020603050405020304" pitchFamily="18" charset="0"/>
                <a:cs typeface="Times New Roman" panose="02020603050405020304" pitchFamily="18" charset="0"/>
              </a:rPr>
              <a:t>types</a:t>
            </a:r>
          </a:p>
          <a:p>
            <a:pPr marL="457200" indent="-457200" algn="just">
              <a:buFont typeface="Wingdings" pitchFamily="2" charset="2"/>
              <a:buChar char="Ø"/>
            </a:pPr>
            <a:endParaRPr lang="en-US" sz="27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700" dirty="0">
                <a:latin typeface="Times New Roman" panose="02020603050405020304" pitchFamily="18" charset="0"/>
                <a:cs typeface="Times New Roman" panose="02020603050405020304" pitchFamily="18" charset="0"/>
              </a:rPr>
              <a:t>(a) Quantitative </a:t>
            </a:r>
            <a:r>
              <a:rPr lang="en-US" sz="2700" dirty="0" smtClean="0">
                <a:latin typeface="Times New Roman" panose="02020603050405020304" pitchFamily="18" charset="0"/>
                <a:cs typeface="Times New Roman" panose="02020603050405020304" pitchFamily="18" charset="0"/>
              </a:rPr>
              <a:t>variable   (</a:t>
            </a:r>
            <a:r>
              <a:rPr lang="en-US" sz="2700" dirty="0">
                <a:latin typeface="Times New Roman" panose="02020603050405020304" pitchFamily="18" charset="0"/>
                <a:cs typeface="Times New Roman" panose="02020603050405020304" pitchFamily="18" charset="0"/>
              </a:rPr>
              <a:t>b) Qualitative variable</a:t>
            </a:r>
          </a:p>
        </p:txBody>
      </p:sp>
      <p:sp>
        <p:nvSpPr>
          <p:cNvPr id="5" name="Rectangle 4"/>
          <p:cNvSpPr/>
          <p:nvPr/>
        </p:nvSpPr>
        <p:spPr>
          <a:xfrm>
            <a:off x="991673" y="563142"/>
            <a:ext cx="2545231" cy="646331"/>
          </a:xfrm>
          <a:prstGeom prst="rect">
            <a:avLst/>
          </a:prstGeom>
        </p:spPr>
        <p:txBody>
          <a:bodyPr wrap="square">
            <a:spAutoFit/>
          </a:bodyPr>
          <a:lstStyle/>
          <a:p>
            <a:r>
              <a:rPr lang="en-US" sz="3600" dirty="0" smtClean="0"/>
              <a:t>Variable</a:t>
            </a:r>
            <a:endParaRPr lang="en-US" sz="3600" dirty="0"/>
          </a:p>
        </p:txBody>
      </p:sp>
    </p:spTree>
    <p:extLst>
      <p:ext uri="{BB962C8B-B14F-4D97-AF65-F5344CB8AC3E}">
        <p14:creationId xmlns:p14="http://schemas.microsoft.com/office/powerpoint/2010/main" val="1582397164"/>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45464"/>
            <a:ext cx="8762880" cy="3438659"/>
          </a:xfrm>
        </p:spPr>
        <p:txBody>
          <a:bodyPr>
            <a:normAutofit fontScale="90000"/>
          </a:bodyPr>
          <a:lstStyle/>
          <a:p>
            <a:pPr marL="457200" indent="-457200" algn="just">
              <a:buFont typeface="Wingdings" pitchFamily="2" charset="2"/>
              <a:buChar char="Ø"/>
            </a:pPr>
            <a:r>
              <a:rPr lang="en-US" sz="3000" dirty="0" smtClean="0">
                <a:solidFill>
                  <a:schemeClr val="tx1"/>
                </a:solidFill>
                <a:latin typeface="Times New Roman" panose="02020603050405020304" pitchFamily="18" charset="0"/>
                <a:ea typeface="+mn-ea"/>
                <a:cs typeface="Times New Roman" panose="02020603050405020304" pitchFamily="18" charset="0"/>
              </a:rPr>
              <a:t>A </a:t>
            </a:r>
            <a:r>
              <a:rPr lang="en-US" sz="3000" dirty="0">
                <a:solidFill>
                  <a:schemeClr val="tx1"/>
                </a:solidFill>
                <a:latin typeface="Times New Roman" panose="02020603050405020304" pitchFamily="18" charset="0"/>
                <a:ea typeface="+mn-ea"/>
                <a:cs typeface="Times New Roman" panose="02020603050405020304" pitchFamily="18" charset="0"/>
              </a:rPr>
              <a:t>variable which is capable of assuming a numerical value. </a:t>
            </a:r>
            <a:r>
              <a:rPr lang="en-US" sz="3000" dirty="0" smtClean="0">
                <a:solidFill>
                  <a:schemeClr val="tx1"/>
                </a:solidFill>
                <a:latin typeface="Times New Roman" panose="02020603050405020304" pitchFamily="18" charset="0"/>
                <a:ea typeface="+mn-ea"/>
                <a:cs typeface="Times New Roman" panose="02020603050405020304" pitchFamily="18" charset="0"/>
              </a:rPr>
              <a:t>For </a:t>
            </a:r>
            <a:r>
              <a:rPr lang="en-US" sz="3000" dirty="0">
                <a:solidFill>
                  <a:schemeClr val="tx1"/>
                </a:solidFill>
                <a:latin typeface="Times New Roman" panose="02020603050405020304" pitchFamily="18" charset="0"/>
                <a:ea typeface="+mn-ea"/>
                <a:cs typeface="Times New Roman" panose="02020603050405020304" pitchFamily="18" charset="0"/>
              </a:rPr>
              <a:t>example height of a person, weight or number of students in a class</a:t>
            </a:r>
            <a:r>
              <a:rPr lang="en-US" sz="3000" dirty="0" smtClean="0">
                <a:solidFill>
                  <a:schemeClr val="tx1"/>
                </a:solidFill>
                <a:latin typeface="Times New Roman" panose="02020603050405020304" pitchFamily="18" charset="0"/>
                <a:ea typeface="+mn-ea"/>
                <a:cs typeface="Times New Roman" panose="02020603050405020304" pitchFamily="18" charset="0"/>
              </a:rPr>
              <a:t>?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a:solidFill>
                  <a:schemeClr val="tx1"/>
                </a:solidFill>
                <a:latin typeface="Times New Roman" panose="02020603050405020304" pitchFamily="18" charset="0"/>
                <a:ea typeface="+mn-ea"/>
                <a:cs typeface="Times New Roman" panose="02020603050405020304" pitchFamily="18" charset="0"/>
              </a:rPr>
              <a:t/>
            </a:r>
            <a:br>
              <a:rPr lang="en-US" sz="3000" dirty="0">
                <a:solidFill>
                  <a:schemeClr val="tx1"/>
                </a:solidFill>
                <a:latin typeface="Times New Roman" panose="02020603050405020304" pitchFamily="18" charset="0"/>
                <a:ea typeface="+mn-ea"/>
                <a:cs typeface="Times New Roman" panose="02020603050405020304" pitchFamily="18" charset="0"/>
              </a:rPr>
            </a:br>
            <a:r>
              <a:rPr lang="en-US" sz="3000" b="1" dirty="0" smtClean="0">
                <a:solidFill>
                  <a:schemeClr val="tx1"/>
                </a:solidFill>
                <a:latin typeface="Times New Roman" panose="02020603050405020304" pitchFamily="18" charset="0"/>
                <a:ea typeface="+mn-ea"/>
                <a:cs typeface="Times New Roman" panose="02020603050405020304" pitchFamily="18" charset="0"/>
              </a:rPr>
              <a:t>Quantitative </a:t>
            </a:r>
            <a:r>
              <a:rPr lang="en-US" sz="3000" b="1" dirty="0">
                <a:solidFill>
                  <a:schemeClr val="tx1"/>
                </a:solidFill>
                <a:latin typeface="Times New Roman" panose="02020603050405020304" pitchFamily="18" charset="0"/>
                <a:ea typeface="+mn-ea"/>
                <a:cs typeface="Times New Roman" panose="02020603050405020304" pitchFamily="18" charset="0"/>
              </a:rPr>
              <a:t>variables can further be divided into </a:t>
            </a:r>
            <a:r>
              <a:rPr lang="en-US" sz="3000" b="1" dirty="0" smtClean="0">
                <a:solidFill>
                  <a:schemeClr val="tx1"/>
                </a:solidFill>
                <a:latin typeface="Times New Roman" panose="02020603050405020304" pitchFamily="18" charset="0"/>
                <a:ea typeface="+mn-ea"/>
                <a:cs typeface="Times New Roman" panose="02020603050405020304" pitchFamily="18" charset="0"/>
              </a:rPr>
              <a:t>two types. </a:t>
            </a:r>
            <a:r>
              <a:rPr lang="en-US" sz="3000" dirty="0" smtClean="0">
                <a:solidFill>
                  <a:schemeClr val="tx1"/>
                </a:solidFill>
                <a:latin typeface="Times New Roman" panose="02020603050405020304" pitchFamily="18" charset="0"/>
                <a:ea typeface="+mn-ea"/>
                <a:cs typeface="Times New Roman" panose="02020603050405020304" pitchFamily="18" charset="0"/>
              </a:rPr>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smtClean="0">
                <a:solidFill>
                  <a:schemeClr val="tx1"/>
                </a:solidFill>
                <a:latin typeface="Times New Roman" panose="02020603050405020304" pitchFamily="18" charset="0"/>
                <a:ea typeface="+mn-ea"/>
                <a:cs typeface="Times New Roman" panose="02020603050405020304" pitchFamily="18" charset="0"/>
              </a:rPr>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smtClean="0">
                <a:solidFill>
                  <a:schemeClr val="tx1"/>
                </a:solidFill>
                <a:latin typeface="Times New Roman" panose="02020603050405020304" pitchFamily="18" charset="0"/>
                <a:ea typeface="+mn-ea"/>
                <a:cs typeface="Times New Roman" panose="02020603050405020304" pitchFamily="18" charset="0"/>
              </a:rPr>
              <a:t>1</a:t>
            </a:r>
            <a:r>
              <a:rPr lang="en-US" sz="3000" dirty="0">
                <a:solidFill>
                  <a:schemeClr val="tx1"/>
                </a:solidFill>
                <a:latin typeface="Times New Roman" panose="02020603050405020304" pitchFamily="18" charset="0"/>
                <a:ea typeface="+mn-ea"/>
                <a:cs typeface="Times New Roman" panose="02020603050405020304" pitchFamily="18" charset="0"/>
              </a:rPr>
              <a:t>) Discrete </a:t>
            </a:r>
            <a:r>
              <a:rPr lang="en-US" sz="3000" dirty="0" smtClean="0">
                <a:solidFill>
                  <a:schemeClr val="tx1"/>
                </a:solidFill>
                <a:latin typeface="Times New Roman" panose="02020603050405020304" pitchFamily="18" charset="0"/>
                <a:ea typeface="+mn-ea"/>
                <a:cs typeface="Times New Roman" panose="02020603050405020304" pitchFamily="18" charset="0"/>
              </a:rPr>
              <a:t>variable   (</a:t>
            </a:r>
            <a:r>
              <a:rPr lang="en-US" sz="3000" dirty="0">
                <a:solidFill>
                  <a:schemeClr val="tx1"/>
                </a:solidFill>
                <a:latin typeface="Times New Roman" panose="02020603050405020304" pitchFamily="18" charset="0"/>
                <a:ea typeface="+mn-ea"/>
                <a:cs typeface="Times New Roman" panose="02020603050405020304" pitchFamily="18" charset="0"/>
              </a:rPr>
              <a:t>ii) Continuous variable</a:t>
            </a:r>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Rectangle 3"/>
          <p:cNvSpPr/>
          <p:nvPr/>
        </p:nvSpPr>
        <p:spPr>
          <a:xfrm>
            <a:off x="1942251" y="495838"/>
            <a:ext cx="4942379"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(a) Quantitative variable: </a:t>
            </a:r>
            <a:endParaRPr lang="en-US" sz="3600" dirty="0"/>
          </a:p>
        </p:txBody>
      </p:sp>
    </p:spTree>
    <p:extLst>
      <p:ext uri="{BB962C8B-B14F-4D97-AF65-F5344CB8AC3E}">
        <p14:creationId xmlns:p14="http://schemas.microsoft.com/office/powerpoint/2010/main" val="2226122126"/>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010141"/>
          </a:xfrm>
        </p:spPr>
        <p:txBody>
          <a:bodyPr>
            <a:normAutofit/>
          </a:bodyPr>
          <a:lstStyle/>
          <a:p>
            <a:r>
              <a:rPr lang="en-US" dirty="0"/>
              <a:t>(i) Discrete </a:t>
            </a:r>
            <a:r>
              <a:rPr lang="en-US" dirty="0" smtClean="0"/>
              <a:t>variable: </a:t>
            </a:r>
            <a:br>
              <a:rPr lang="en-US" dirty="0" smtClean="0"/>
            </a:br>
            <a:r>
              <a:rPr lang="en-US" sz="2700" dirty="0">
                <a:solidFill>
                  <a:schemeClr val="tx1"/>
                </a:solidFill>
                <a:latin typeface="Times New Roman" panose="02020603050405020304" pitchFamily="18" charset="0"/>
                <a:ea typeface="+mn-ea"/>
                <a:cs typeface="Times New Roman" panose="02020603050405020304" pitchFamily="18" charset="0"/>
              </a:rPr>
              <a:t>A discrete variable is one that can take only isolated points on a number line or whole numbers. A discrete variable represents count data such as the number of children in a family, the number of chairs in a class room etc..</a:t>
            </a:r>
            <a:r>
              <a:rPr lang="en-US" sz="3000" dirty="0" smtClean="0">
                <a:solidFill>
                  <a:schemeClr val="tx1"/>
                </a:solidFill>
                <a:latin typeface="Times New Roman" panose="02020603050405020304" pitchFamily="18" charset="0"/>
                <a:ea typeface="+mn-ea"/>
                <a:cs typeface="Times New Roman" panose="02020603050405020304" pitchFamily="18" charset="0"/>
              </a:rPr>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dirty="0"/>
              <a:t>(ii) </a:t>
            </a:r>
            <a:r>
              <a:rPr lang="en-US" dirty="0" smtClean="0"/>
              <a:t>Continuous variable</a:t>
            </a:r>
            <a:r>
              <a:rPr lang="en-US" dirty="0"/>
              <a:t>:</a:t>
            </a:r>
            <a:r>
              <a:rPr lang="en-US" sz="3000" dirty="0" smtClean="0">
                <a:solidFill>
                  <a:schemeClr val="tx1"/>
                </a:solidFill>
                <a:latin typeface="Times New Roman" panose="02020603050405020304" pitchFamily="18" charset="0"/>
                <a:ea typeface="+mn-ea"/>
                <a:cs typeface="Times New Roman" panose="02020603050405020304" pitchFamily="18" charset="0"/>
              </a:rPr>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smtClean="0">
                <a:solidFill>
                  <a:schemeClr val="tx1"/>
                </a:solidFill>
                <a:latin typeface="Times New Roman" panose="02020603050405020304" pitchFamily="18" charset="0"/>
                <a:ea typeface="+mn-ea"/>
                <a:cs typeface="Times New Roman" panose="02020603050405020304" pitchFamily="18" charset="0"/>
              </a:rPr>
              <a:t> </a:t>
            </a:r>
            <a:r>
              <a:rPr lang="en-US" sz="2700" dirty="0">
                <a:solidFill>
                  <a:schemeClr val="tx1"/>
                </a:solidFill>
                <a:latin typeface="Times New Roman" panose="02020603050405020304" pitchFamily="18" charset="0"/>
                <a:ea typeface="+mn-ea"/>
                <a:cs typeface="Times New Roman" panose="02020603050405020304" pitchFamily="18" charset="0"/>
              </a:rPr>
              <a:t>A continuous variable is one that can take all possible values in an interval on the number line. For example plant height, temperature at a place etc. A continuous variable represent measurement data o takes values from a set of real numbers.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95664904"/>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normAutofit fontScale="90000"/>
          </a:bodyPr>
          <a:lstStyle/>
          <a:p>
            <a:pPr marL="571500" indent="-571500">
              <a:buFont typeface="Wingdings" pitchFamily="2" charset="2"/>
              <a:buChar char="Ø"/>
            </a:pPr>
            <a:r>
              <a:rPr lang="en-US" b="1" dirty="0">
                <a:solidFill>
                  <a:schemeClr val="tx1"/>
                </a:solidFill>
              </a:rPr>
              <a:t>Example:</a:t>
            </a:r>
            <a:r>
              <a:rPr lang="en-US" dirty="0">
                <a:solidFill>
                  <a:schemeClr val="tx1"/>
                </a:solidFill>
              </a:rPr>
              <a:t> Consider the variable "height</a:t>
            </a:r>
            <a:r>
              <a:rPr lang="en-US" dirty="0" smtClean="0">
                <a:solidFill>
                  <a:schemeClr val="tx1"/>
                </a:solidFill>
              </a:rPr>
              <a:t>"</a:t>
            </a:r>
            <a:r>
              <a:rPr lang="en-US" dirty="0" smtClean="0"/>
              <a:t/>
            </a:r>
            <a:br>
              <a:rPr lang="en-US" dirty="0" smtClean="0"/>
            </a:br>
            <a:r>
              <a:rPr lang="en-US" dirty="0"/>
              <a:t/>
            </a:r>
            <a:br>
              <a:rPr lang="en-US" dirty="0"/>
            </a:br>
            <a:r>
              <a:rPr lang="en-US" sz="3000" dirty="0">
                <a:solidFill>
                  <a:schemeClr val="tx1"/>
                </a:solidFill>
                <a:latin typeface="Times New Roman" panose="02020603050405020304" pitchFamily="18" charset="0"/>
                <a:ea typeface="+mn-ea"/>
                <a:cs typeface="Times New Roman" panose="02020603050405020304" pitchFamily="18" charset="0"/>
              </a:rPr>
              <a:t>If you are measuring the height of students in a class, it is a continuous variable because a student's height can theoretically be any value within a range (e.g., 150.5 cm, 165.2 cm, etc</a:t>
            </a:r>
            <a:r>
              <a:rPr lang="en-US" sz="3000" dirty="0" smtClean="0">
                <a:solidFill>
                  <a:schemeClr val="tx1"/>
                </a:solidFill>
                <a:latin typeface="Times New Roman" panose="02020603050405020304" pitchFamily="18" charset="0"/>
                <a:ea typeface="+mn-ea"/>
                <a:cs typeface="Times New Roman" panose="02020603050405020304" pitchFamily="18" charset="0"/>
              </a:rPr>
              <a:t>.).</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a:solidFill>
                  <a:schemeClr val="tx1"/>
                </a:solidFill>
                <a:latin typeface="Times New Roman" panose="02020603050405020304" pitchFamily="18" charset="0"/>
                <a:ea typeface="+mn-ea"/>
                <a:cs typeface="Times New Roman" panose="02020603050405020304" pitchFamily="18" charset="0"/>
              </a:rPr>
              <a:t/>
            </a:r>
            <a:br>
              <a:rPr lang="en-US" sz="3000" dirty="0">
                <a:solidFill>
                  <a:schemeClr val="tx1"/>
                </a:solidFill>
                <a:latin typeface="Times New Roman" panose="02020603050405020304" pitchFamily="18" charset="0"/>
                <a:ea typeface="+mn-ea"/>
                <a:cs typeface="Times New Roman" panose="02020603050405020304" pitchFamily="18" charset="0"/>
              </a:rPr>
            </a:br>
            <a:r>
              <a:rPr lang="en-US" sz="3000" dirty="0">
                <a:solidFill>
                  <a:schemeClr val="tx1"/>
                </a:solidFill>
                <a:latin typeface="Times New Roman" panose="02020603050405020304" pitchFamily="18" charset="0"/>
                <a:ea typeface="+mn-ea"/>
                <a:cs typeface="Times New Roman" panose="02020603050405020304" pitchFamily="18" charset="0"/>
              </a:rPr>
              <a:t>On the other hand, if you are counting the number of students in a class, it is a discrete variable because you can only have whole numbers of students (e.g., 20 students, 30 students, etc.).</a:t>
            </a:r>
            <a:br>
              <a:rPr lang="en-US" sz="3000" dirty="0">
                <a:solidFill>
                  <a:schemeClr val="tx1"/>
                </a:solidFill>
                <a:latin typeface="Times New Roman" panose="02020603050405020304" pitchFamily="18" charset="0"/>
                <a:ea typeface="+mn-ea"/>
                <a:cs typeface="Times New Roman" panose="02020603050405020304" pitchFamily="18" charset="0"/>
              </a:rPr>
            </a:br>
            <a:endParaRPr lang="en-US" sz="3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11396402"/>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8739</TotalTime>
  <Words>665</Words>
  <Application>Microsoft Office PowerPoint</Application>
  <PresentationFormat>Custom</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PowerPoint Presentation</vt:lpstr>
      <vt:lpstr>PowerPoint Presentation</vt:lpstr>
      <vt:lpstr> A parameter, in the context of statistics, is a numerical or characteristic measure that describes a certain aspect of a population.  A population refers to the entire set of individuals or observations that share a common characteristic..   </vt:lpstr>
      <vt:lpstr>PowerPoint Presentation</vt:lpstr>
      <vt:lpstr>PowerPoint Presentation</vt:lpstr>
      <vt:lpstr>PowerPoint Presentation</vt:lpstr>
      <vt:lpstr>A variable which is capable of assuming a numerical value. For example height of a person, weight or number of students in a class?              Quantitative variables can further be divided into two types.   1) Discrete variable   (ii) Continuous variable</vt:lpstr>
      <vt:lpstr>(i) Discrete variable:  A discrete variable is one that can take only isolated points on a number line or whole numbers. A discrete variable represents count data such as the number of children in a family, the number of chairs in a class room etc.. (ii) Continuous variable:  A continuous variable is one that can take all possible values in an interval on the number line. For example plant height, temperature at a place etc. A continuous variable represent measurement data o takes values from a set of real numbers.</vt:lpstr>
      <vt:lpstr>Example: Consider the variable "height"  If you are measuring the height of students in a class, it is a continuous variable because a student's height can theoretically be any value within a range (e.g., 150.5 cm, 165.2 cm, etc.).  On the other hand, if you are counting the number of students in a class, it is a discrete variable because you can only have whole numbers of students (e.g., 20 students, 30 students, etc.). </vt:lpstr>
      <vt:lpstr>A qualitative variable, also known as a categorical variable, represents categories or labels and cannot be measured numerically.   Examples include colors, gender, or types of fruit.     The source of data means from where the data is collected Data may be classified into two ways by source.  (i) Primary data(ii) Secondary data</vt:lpstr>
      <vt:lpstr>Data that have been originally collected (raw data) and have not under gone any sort of statistical treatment, are called primary data.   The data that have undergone any sort of treatment by statistical methods at least once i.e. the data have been collected, classified, tabulated or presented in some form for a certain purpose, are called secondary data.</vt:lpstr>
      <vt:lpstr>Methods Of Collection Of Primary Data    </vt:lpstr>
      <vt:lpstr>Indirect investigation:</vt:lpstr>
      <vt:lpstr>Collection through Questionnaires:</vt:lpstr>
      <vt:lpstr>Collection through enumerators:</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559</cp:revision>
  <cp:lastPrinted>2019-03-11T07:04:42Z</cp:lastPrinted>
  <dcterms:created xsi:type="dcterms:W3CDTF">2018-07-13T16:31:18Z</dcterms:created>
  <dcterms:modified xsi:type="dcterms:W3CDTF">2023-12-21T05:36:33Z</dcterms:modified>
</cp:coreProperties>
</file>